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85" r:id="rId3"/>
    <p:sldId id="286" r:id="rId4"/>
    <p:sldId id="256" r:id="rId5"/>
    <p:sldId id="257" r:id="rId6"/>
    <p:sldId id="279" r:id="rId7"/>
    <p:sldId id="258" r:id="rId8"/>
    <p:sldId id="259" r:id="rId9"/>
    <p:sldId id="260" r:id="rId10"/>
    <p:sldId id="269" r:id="rId11"/>
    <p:sldId id="261" r:id="rId12"/>
    <p:sldId id="263" r:id="rId13"/>
    <p:sldId id="262" r:id="rId14"/>
    <p:sldId id="264" r:id="rId15"/>
    <p:sldId id="265" r:id="rId16"/>
    <p:sldId id="266" r:id="rId17"/>
    <p:sldId id="267" r:id="rId18"/>
    <p:sldId id="268" r:id="rId19"/>
    <p:sldId id="270" r:id="rId20"/>
    <p:sldId id="271" r:id="rId21"/>
    <p:sldId id="272" r:id="rId22"/>
    <p:sldId id="273" r:id="rId23"/>
    <p:sldId id="274" r:id="rId24"/>
    <p:sldId id="276" r:id="rId25"/>
    <p:sldId id="275" r:id="rId26"/>
    <p:sldId id="287" r:id="rId27"/>
    <p:sldId id="277" r:id="rId28"/>
    <p:sldId id="278" r:id="rId29"/>
    <p:sldId id="280" r:id="rId30"/>
    <p:sldId id="281" r:id="rId31"/>
    <p:sldId id="282" r:id="rId32"/>
    <p:sldId id="283" r:id="rId33"/>
    <p:sldId id="284"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068" autoAdjust="0"/>
  </p:normalViewPr>
  <p:slideViewPr>
    <p:cSldViewPr snapToGrid="0" snapToObjects="1">
      <p:cViewPr varScale="1">
        <p:scale>
          <a:sx n="126" d="100"/>
          <a:sy n="126" d="100"/>
        </p:scale>
        <p:origin x="-128" y="-25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037619C-F1F9-A448-9580-1D8FA367CA69}" type="datetimeFigureOut">
              <a:rPr lang="en-US" smtClean="0"/>
              <a:t>7/26/18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748B9D20-571D-894E-B941-D232CEC81081}" type="slidenum">
              <a:rPr lang="en-US" smtClean="0"/>
              <a:t>‹#›</a:t>
            </a:fld>
            <a:endParaRPr lang="en-US"/>
          </a:p>
        </p:txBody>
      </p:sp>
    </p:spTree>
    <p:extLst>
      <p:ext uri="{BB962C8B-B14F-4D97-AF65-F5344CB8AC3E}">
        <p14:creationId xmlns:p14="http://schemas.microsoft.com/office/powerpoint/2010/main" val="169193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037619C-F1F9-A448-9580-1D8FA367CA69}" type="datetimeFigureOut">
              <a:rPr lang="en-US" smtClean="0"/>
              <a:t>7/26/18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748B9D20-571D-894E-B941-D232CEC81081}" type="slidenum">
              <a:rPr lang="en-US" smtClean="0"/>
              <a:t>‹#›</a:t>
            </a:fld>
            <a:endParaRPr lang="en-US"/>
          </a:p>
        </p:txBody>
      </p:sp>
    </p:spTree>
    <p:extLst>
      <p:ext uri="{BB962C8B-B14F-4D97-AF65-F5344CB8AC3E}">
        <p14:creationId xmlns:p14="http://schemas.microsoft.com/office/powerpoint/2010/main" val="146055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037619C-F1F9-A448-9580-1D8FA367CA69}" type="datetimeFigureOut">
              <a:rPr lang="en-US" smtClean="0"/>
              <a:t>7/26/18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748B9D20-571D-894E-B941-D232CEC81081}" type="slidenum">
              <a:rPr lang="en-US" smtClean="0"/>
              <a:t>‹#›</a:t>
            </a:fld>
            <a:endParaRPr lang="en-US"/>
          </a:p>
        </p:txBody>
      </p:sp>
    </p:spTree>
    <p:extLst>
      <p:ext uri="{BB962C8B-B14F-4D97-AF65-F5344CB8AC3E}">
        <p14:creationId xmlns:p14="http://schemas.microsoft.com/office/powerpoint/2010/main" val="352480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E48C5-1161-974C-A3E1-5D020F32EC1E}" type="datetimeFigureOut">
              <a:rPr lang="en-US" smtClean="0"/>
              <a:t>7/26/18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332273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E48C5-1161-974C-A3E1-5D020F32EC1E}" type="datetimeFigureOut">
              <a:rPr lang="en-US" smtClean="0"/>
              <a:t>7/26/18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3708914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E48C5-1161-974C-A3E1-5D020F32EC1E}" type="datetimeFigureOut">
              <a:rPr lang="en-US" smtClean="0"/>
              <a:t>7/26/18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381308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E48C5-1161-974C-A3E1-5D020F32EC1E}" type="datetimeFigureOut">
              <a:rPr lang="en-US" smtClean="0"/>
              <a:t>7/26/18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2169854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E48C5-1161-974C-A3E1-5D020F32EC1E}" type="datetimeFigureOut">
              <a:rPr lang="en-US" smtClean="0"/>
              <a:t>7/26/18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2458846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E48C5-1161-974C-A3E1-5D020F32EC1E}" type="datetimeFigureOut">
              <a:rPr lang="en-US" smtClean="0"/>
              <a:t>7/26/18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296957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E48C5-1161-974C-A3E1-5D020F32EC1E}" type="datetimeFigureOut">
              <a:rPr lang="en-US" smtClean="0"/>
              <a:t>7/26/18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21391223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E48C5-1161-974C-A3E1-5D020F32EC1E}" type="datetimeFigureOut">
              <a:rPr lang="en-US" smtClean="0"/>
              <a:t>7/26/18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4774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037619C-F1F9-A448-9580-1D8FA367CA69}" type="datetimeFigureOut">
              <a:rPr lang="en-US" smtClean="0"/>
              <a:t>7/26/18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748B9D20-571D-894E-B941-D232CEC81081}" type="slidenum">
              <a:rPr lang="en-US" smtClean="0"/>
              <a:t>‹#›</a:t>
            </a:fld>
            <a:endParaRPr lang="en-US"/>
          </a:p>
        </p:txBody>
      </p:sp>
    </p:spTree>
    <p:extLst>
      <p:ext uri="{BB962C8B-B14F-4D97-AF65-F5344CB8AC3E}">
        <p14:creationId xmlns:p14="http://schemas.microsoft.com/office/powerpoint/2010/main" val="37776312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E48C5-1161-974C-A3E1-5D020F32EC1E}" type="datetimeFigureOut">
              <a:rPr lang="en-US" smtClean="0"/>
              <a:t>7/26/18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2891439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E48C5-1161-974C-A3E1-5D020F32EC1E}" type="datetimeFigureOut">
              <a:rPr lang="en-US" smtClean="0"/>
              <a:t>7/26/18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96729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E48C5-1161-974C-A3E1-5D020F32EC1E}" type="datetimeFigureOut">
              <a:rPr lang="en-US" smtClean="0"/>
              <a:t>7/26/18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33F88-3A26-D241-B2A5-AE25FE12ECEF}" type="slidenum">
              <a:rPr lang="en-US" smtClean="0"/>
              <a:t>‹#›</a:t>
            </a:fld>
            <a:endParaRPr lang="en-US"/>
          </a:p>
        </p:txBody>
      </p:sp>
    </p:spTree>
    <p:extLst>
      <p:ext uri="{BB962C8B-B14F-4D97-AF65-F5344CB8AC3E}">
        <p14:creationId xmlns:p14="http://schemas.microsoft.com/office/powerpoint/2010/main" val="76223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037619C-F1F9-A448-9580-1D8FA367CA69}" type="datetimeFigureOut">
              <a:rPr lang="en-US" smtClean="0"/>
              <a:t>7/26/18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748B9D20-571D-894E-B941-D232CEC81081}" type="slidenum">
              <a:rPr lang="en-US" smtClean="0"/>
              <a:t>‹#›</a:t>
            </a:fld>
            <a:endParaRPr lang="en-US"/>
          </a:p>
        </p:txBody>
      </p:sp>
    </p:spTree>
    <p:extLst>
      <p:ext uri="{BB962C8B-B14F-4D97-AF65-F5344CB8AC3E}">
        <p14:creationId xmlns:p14="http://schemas.microsoft.com/office/powerpoint/2010/main" val="112032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7037619C-F1F9-A448-9580-1D8FA367CA69}" type="datetimeFigureOut">
              <a:rPr lang="en-US" smtClean="0"/>
              <a:t>7/26/18</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748B9D20-571D-894E-B941-D232CEC81081}" type="slidenum">
              <a:rPr lang="en-US" smtClean="0"/>
              <a:t>‹#›</a:t>
            </a:fld>
            <a:endParaRPr lang="en-US"/>
          </a:p>
        </p:txBody>
      </p:sp>
    </p:spTree>
    <p:extLst>
      <p:ext uri="{BB962C8B-B14F-4D97-AF65-F5344CB8AC3E}">
        <p14:creationId xmlns:p14="http://schemas.microsoft.com/office/powerpoint/2010/main" val="26365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7037619C-F1F9-A448-9580-1D8FA367CA69}" type="datetimeFigureOut">
              <a:rPr lang="en-US" smtClean="0"/>
              <a:t>7/26/18</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748B9D20-571D-894E-B941-D232CEC81081}" type="slidenum">
              <a:rPr lang="en-US" smtClean="0"/>
              <a:t>‹#›</a:t>
            </a:fld>
            <a:endParaRPr lang="en-US"/>
          </a:p>
        </p:txBody>
      </p:sp>
    </p:spTree>
    <p:extLst>
      <p:ext uri="{BB962C8B-B14F-4D97-AF65-F5344CB8AC3E}">
        <p14:creationId xmlns:p14="http://schemas.microsoft.com/office/powerpoint/2010/main" val="2884349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5118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76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7037619C-F1F9-A448-9580-1D8FA367CA69}" type="datetimeFigureOut">
              <a:rPr lang="en-US" smtClean="0"/>
              <a:t>7/26/18</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748B9D20-571D-894E-B941-D232CEC81081}" type="slidenum">
              <a:rPr lang="en-US" smtClean="0"/>
              <a:t>‹#›</a:t>
            </a:fld>
            <a:endParaRPr lang="en-US"/>
          </a:p>
        </p:txBody>
      </p:sp>
    </p:spTree>
    <p:extLst>
      <p:ext uri="{BB962C8B-B14F-4D97-AF65-F5344CB8AC3E}">
        <p14:creationId xmlns:p14="http://schemas.microsoft.com/office/powerpoint/2010/main" val="406780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7037619C-F1F9-A448-9580-1D8FA367CA69}" type="datetimeFigureOut">
              <a:rPr lang="en-US" smtClean="0"/>
              <a:t>7/26/18</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748B9D20-571D-894E-B941-D232CEC81081}" type="slidenum">
              <a:rPr lang="en-US" smtClean="0"/>
              <a:t>‹#›</a:t>
            </a:fld>
            <a:endParaRPr lang="en-US"/>
          </a:p>
        </p:txBody>
      </p:sp>
    </p:spTree>
    <p:extLst>
      <p:ext uri="{BB962C8B-B14F-4D97-AF65-F5344CB8AC3E}">
        <p14:creationId xmlns:p14="http://schemas.microsoft.com/office/powerpoint/2010/main" val="23673678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chemeClr val="bg1">
                <a:lumMod val="90000"/>
              </a:schemeClr>
            </a:gs>
            <a:gs pos="64000">
              <a:schemeClr val="bg2">
                <a:tint val="45000"/>
                <a:shade val="99000"/>
                <a:satMod val="350000"/>
              </a:schemeClr>
            </a:gs>
            <a:gs pos="98000">
              <a:schemeClr val="bg2">
                <a:shade val="20000"/>
                <a:satMod val="255000"/>
                <a:alpha val="3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0"/>
            <a:ext cx="8229600" cy="36628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0398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8FE48C5-1161-974C-A3E1-5D020F32EC1E}" type="datetimeFigureOut">
              <a:rPr lang="en-US" smtClean="0"/>
              <a:t>7/26/18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4233F88-3A26-D241-B2A5-AE25FE12ECEF}" type="slidenum">
              <a:rPr lang="en-US" smtClean="0"/>
              <a:t>‹#›</a:t>
            </a:fld>
            <a:endParaRPr lang="en-US"/>
          </a:p>
        </p:txBody>
      </p:sp>
    </p:spTree>
    <p:extLst>
      <p:ext uri="{BB962C8B-B14F-4D97-AF65-F5344CB8AC3E}">
        <p14:creationId xmlns:p14="http://schemas.microsoft.com/office/powerpoint/2010/main" val="40880793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3077" y="520430"/>
            <a:ext cx="8509000" cy="3481991"/>
          </a:xfrm>
        </p:spPr>
        <p:txBody>
          <a:bodyPr>
            <a:normAutofit fontScale="90000"/>
          </a:bodyPr>
          <a:lstStyle/>
          <a:p>
            <a:pPr>
              <a:lnSpc>
                <a:spcPct val="120000"/>
              </a:lnSpc>
            </a:pPr>
            <a:r>
              <a:rPr lang="en-US" dirty="0" smtClean="0"/>
              <a:t>Welcome to our </a:t>
            </a:r>
            <a:br>
              <a:rPr lang="en-US" dirty="0" smtClean="0"/>
            </a:br>
            <a:r>
              <a:rPr lang="en-US" dirty="0" smtClean="0">
                <a:solidFill>
                  <a:schemeClr val="accent2">
                    <a:lumMod val="75000"/>
                  </a:schemeClr>
                </a:solidFill>
              </a:rPr>
              <a:t>2018 Critical Issues Seminar</a:t>
            </a:r>
            <a:r>
              <a:rPr lang="en-US" dirty="0" smtClean="0"/>
              <a:t/>
            </a:r>
            <a:br>
              <a:rPr lang="en-US" dirty="0" smtClean="0"/>
            </a:br>
            <a:r>
              <a:rPr lang="en-US" dirty="0" smtClean="0"/>
              <a:t/>
            </a:r>
            <a:br>
              <a:rPr lang="en-US" dirty="0" smtClean="0"/>
            </a:br>
            <a:r>
              <a:rPr lang="en-US" sz="5400" b="1" dirty="0" smtClean="0"/>
              <a:t>Underwriting </a:t>
            </a:r>
            <a:br>
              <a:rPr lang="en-US" sz="5400" b="1" dirty="0" smtClean="0"/>
            </a:br>
            <a:r>
              <a:rPr lang="en-US" sz="5400" b="1" dirty="0" smtClean="0"/>
              <a:t>Opioid Use &amp; Abuse</a:t>
            </a:r>
            <a:endParaRPr lang="en-US" sz="5400" b="1" dirty="0"/>
          </a:p>
        </p:txBody>
      </p:sp>
    </p:spTree>
    <p:extLst>
      <p:ext uri="{BB962C8B-B14F-4D97-AF65-F5344CB8AC3E}">
        <p14:creationId xmlns:p14="http://schemas.microsoft.com/office/powerpoint/2010/main" val="3905856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“Drug Harms” Ranking</a:t>
            </a:r>
            <a:br>
              <a:rPr lang="en-US" sz="3200" b="1" dirty="0" smtClean="0"/>
            </a:br>
            <a:r>
              <a:rPr lang="en-US" sz="3200" dirty="0" smtClean="0"/>
              <a:t>(Based on Global </a:t>
            </a:r>
            <a:r>
              <a:rPr lang="en-US" sz="3200" dirty="0"/>
              <a:t>S</a:t>
            </a:r>
            <a:r>
              <a:rPr lang="en-US" sz="3200" dirty="0" smtClean="0"/>
              <a:t>tudy)</a:t>
            </a:r>
            <a:endParaRPr lang="en-US" sz="3200" dirty="0"/>
          </a:p>
        </p:txBody>
      </p:sp>
      <p:sp>
        <p:nvSpPr>
          <p:cNvPr id="3" name="Content Placeholder 2"/>
          <p:cNvSpPr>
            <a:spLocks noGrp="1"/>
          </p:cNvSpPr>
          <p:nvPr>
            <p:ph idx="1"/>
          </p:nvPr>
        </p:nvSpPr>
        <p:spPr>
          <a:xfrm>
            <a:off x="2721063" y="1326966"/>
            <a:ext cx="3702398" cy="2892497"/>
          </a:xfrm>
        </p:spPr>
        <p:txBody>
          <a:bodyPr>
            <a:normAutofit fontScale="92500" lnSpcReduction="10000"/>
          </a:bodyPr>
          <a:lstStyle/>
          <a:p>
            <a:pPr marL="0" indent="0">
              <a:buNone/>
            </a:pPr>
            <a:r>
              <a:rPr lang="en-US" sz="2600" dirty="0" smtClean="0"/>
              <a:t># 1 </a:t>
            </a:r>
            <a:r>
              <a:rPr lang="mr-IN" sz="2600" dirty="0" smtClean="0"/>
              <a:t>–</a:t>
            </a:r>
            <a:r>
              <a:rPr lang="en-US" sz="2600" dirty="0" smtClean="0"/>
              <a:t> Opiates</a:t>
            </a:r>
          </a:p>
          <a:p>
            <a:pPr marL="0" indent="0">
              <a:buNone/>
            </a:pPr>
            <a:r>
              <a:rPr lang="en-US" sz="2600" dirty="0" smtClean="0"/>
              <a:t># 2 </a:t>
            </a:r>
            <a:r>
              <a:rPr lang="mr-IN" sz="2600" dirty="0" smtClean="0"/>
              <a:t>–</a:t>
            </a:r>
            <a:r>
              <a:rPr lang="en-US" sz="2600" dirty="0" smtClean="0"/>
              <a:t> Opioids</a:t>
            </a:r>
          </a:p>
          <a:p>
            <a:pPr marL="0" indent="0">
              <a:buNone/>
            </a:pPr>
            <a:r>
              <a:rPr lang="en-US" sz="2600" dirty="0" smtClean="0"/>
              <a:t># 3 </a:t>
            </a:r>
            <a:r>
              <a:rPr lang="mr-IN" sz="2600" dirty="0" smtClean="0"/>
              <a:t>–</a:t>
            </a:r>
            <a:r>
              <a:rPr lang="en-US" sz="2600" dirty="0" smtClean="0"/>
              <a:t> Cocaine</a:t>
            </a:r>
          </a:p>
          <a:p>
            <a:pPr marL="0" indent="0">
              <a:buNone/>
            </a:pPr>
            <a:r>
              <a:rPr lang="en-US" sz="2600" dirty="0" smtClean="0"/>
              <a:t># 4 </a:t>
            </a:r>
            <a:r>
              <a:rPr lang="mr-IN" sz="2600" dirty="0" smtClean="0"/>
              <a:t>–</a:t>
            </a:r>
            <a:r>
              <a:rPr lang="en-US" sz="2600" dirty="0" smtClean="0"/>
              <a:t> Alcohol</a:t>
            </a:r>
          </a:p>
          <a:p>
            <a:pPr marL="0" indent="0">
              <a:buNone/>
            </a:pPr>
            <a:r>
              <a:rPr lang="en-US" sz="2600" dirty="0" smtClean="0"/>
              <a:t># 5 </a:t>
            </a:r>
            <a:r>
              <a:rPr lang="mr-IN" sz="2600" dirty="0" smtClean="0"/>
              <a:t>–</a:t>
            </a:r>
            <a:r>
              <a:rPr lang="en-US" sz="2600" dirty="0" smtClean="0"/>
              <a:t> Tobacco</a:t>
            </a:r>
          </a:p>
          <a:p>
            <a:pPr marL="0" indent="0">
              <a:buNone/>
            </a:pPr>
            <a:r>
              <a:rPr lang="en-US" sz="2600" dirty="0" smtClean="0"/>
              <a:t># 6 </a:t>
            </a:r>
            <a:r>
              <a:rPr lang="mr-IN" sz="2600" dirty="0" smtClean="0"/>
              <a:t>–</a:t>
            </a:r>
            <a:r>
              <a:rPr lang="en-US" sz="2600" dirty="0" smtClean="0"/>
              <a:t> Benzodiazepines</a:t>
            </a:r>
          </a:p>
          <a:p>
            <a:pPr marL="0" indent="0">
              <a:buNone/>
            </a:pPr>
            <a:r>
              <a:rPr lang="mr-IN" sz="2600" dirty="0" smtClean="0"/>
              <a:t>…</a:t>
            </a:r>
            <a:r>
              <a:rPr lang="en-US" sz="2600" dirty="0" smtClean="0"/>
              <a:t> and last place </a:t>
            </a:r>
            <a:r>
              <a:rPr lang="mr-IN" sz="2600" dirty="0" smtClean="0"/>
              <a:t>–</a:t>
            </a:r>
            <a:r>
              <a:rPr lang="en-US" sz="2600" dirty="0" smtClean="0"/>
              <a:t> Pot!</a:t>
            </a:r>
          </a:p>
          <a:p>
            <a:pPr marL="0" indent="0">
              <a:buNone/>
            </a:pPr>
            <a:endParaRPr lang="en-US" dirty="0"/>
          </a:p>
          <a:p>
            <a:pPr marL="0" indent="0">
              <a:buNone/>
            </a:pPr>
            <a:endParaRPr lang="en-US" dirty="0"/>
          </a:p>
        </p:txBody>
      </p:sp>
      <p:sp>
        <p:nvSpPr>
          <p:cNvPr id="4" name="TextBox 3"/>
          <p:cNvSpPr txBox="1"/>
          <p:nvPr/>
        </p:nvSpPr>
        <p:spPr>
          <a:xfrm>
            <a:off x="150910" y="4837232"/>
            <a:ext cx="6645483" cy="261610"/>
          </a:xfrm>
          <a:prstGeom prst="rect">
            <a:avLst/>
          </a:prstGeom>
          <a:noFill/>
        </p:spPr>
        <p:txBody>
          <a:bodyPr wrap="square" rtlCol="0">
            <a:spAutoFit/>
          </a:bodyPr>
          <a:lstStyle/>
          <a:p>
            <a:r>
              <a:rPr lang="en-US" sz="1100" dirty="0" smtClean="0"/>
              <a:t>Morgan. Journal of Psychopharmacology, 27(2013):497</a:t>
            </a:r>
            <a:endParaRPr lang="en-US" sz="1100" dirty="0"/>
          </a:p>
        </p:txBody>
      </p:sp>
    </p:spTree>
    <p:extLst>
      <p:ext uri="{BB962C8B-B14F-4D97-AF65-F5344CB8AC3E}">
        <p14:creationId xmlns:p14="http://schemas.microsoft.com/office/powerpoint/2010/main" val="3997535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opiates are opioids</a:t>
            </a:r>
            <a:r>
              <a:rPr lang="mr-IN" dirty="0" smtClean="0"/>
              <a:t>…</a:t>
            </a:r>
            <a:r>
              <a:rPr lang="en-US" dirty="0" smtClean="0"/>
              <a:t/>
            </a:r>
            <a:br>
              <a:rPr lang="en-US" dirty="0" smtClean="0"/>
            </a:br>
            <a:r>
              <a:rPr lang="en-US" dirty="0" smtClean="0"/>
              <a:t>but not all opioids are opiates </a:t>
            </a:r>
            <a:r>
              <a:rPr lang="en-US" dirty="0" smtClean="0">
                <a:sym typeface="Wingdings"/>
              </a:rPr>
              <a:t></a:t>
            </a:r>
            <a:endParaRPr lang="en-US" dirty="0"/>
          </a:p>
        </p:txBody>
      </p:sp>
      <p:sp>
        <p:nvSpPr>
          <p:cNvPr id="3" name="Content Placeholder 2"/>
          <p:cNvSpPr>
            <a:spLocks noGrp="1"/>
          </p:cNvSpPr>
          <p:nvPr>
            <p:ph idx="1"/>
          </p:nvPr>
        </p:nvSpPr>
        <p:spPr>
          <a:xfrm>
            <a:off x="457200" y="1282980"/>
            <a:ext cx="8229600" cy="3662879"/>
          </a:xfrm>
        </p:spPr>
        <p:txBody>
          <a:bodyPr>
            <a:normAutofit fontScale="92500" lnSpcReduction="10000"/>
          </a:bodyPr>
          <a:lstStyle/>
          <a:p>
            <a:pPr marL="0" indent="0">
              <a:buNone/>
            </a:pPr>
            <a:r>
              <a:rPr lang="en-US" sz="1800" b="1" dirty="0" smtClean="0"/>
              <a:t>Opiates</a:t>
            </a:r>
            <a:r>
              <a:rPr lang="en-US" sz="1800" dirty="0" smtClean="0"/>
              <a:t> = natural products of the opium poppy (opium, codeine, morphine)</a:t>
            </a:r>
          </a:p>
          <a:p>
            <a:pPr marL="0" indent="0">
              <a:buNone/>
            </a:pPr>
            <a:endParaRPr lang="en-US" sz="1800" dirty="0" smtClean="0"/>
          </a:p>
          <a:p>
            <a:pPr marL="0" indent="0">
              <a:buNone/>
            </a:pPr>
            <a:r>
              <a:rPr lang="en-US" sz="1800" b="1" dirty="0" smtClean="0"/>
              <a:t>Heroin</a:t>
            </a:r>
            <a:r>
              <a:rPr lang="en-US" sz="1800" dirty="0" smtClean="0"/>
              <a:t> (diacetylmorphine) = semisynthetic, usually lumped in as an opiate; Schedule I drug of abuse</a:t>
            </a:r>
          </a:p>
          <a:p>
            <a:pPr marL="0" indent="0">
              <a:buNone/>
            </a:pPr>
            <a:endParaRPr lang="en-US" sz="1800" dirty="0" smtClean="0"/>
          </a:p>
          <a:p>
            <a:pPr marL="0" indent="0">
              <a:buNone/>
            </a:pPr>
            <a:r>
              <a:rPr lang="en-US" sz="1800" b="1" dirty="0" smtClean="0"/>
              <a:t>Opioids</a:t>
            </a:r>
            <a:r>
              <a:rPr lang="en-US" sz="1800" dirty="0" smtClean="0"/>
              <a:t> = other semisynthetic (hydromorphone, hydrocodone, oxycodone) and all fully synthetic (methadone, fentanyl, tramadol) drugs that are chemically more or less similar to opiates</a:t>
            </a:r>
          </a:p>
          <a:p>
            <a:pPr marL="0" indent="0">
              <a:buNone/>
            </a:pPr>
            <a:endParaRPr lang="en-US" sz="1800" dirty="0"/>
          </a:p>
          <a:p>
            <a:pPr marL="0" indent="0">
              <a:buNone/>
            </a:pPr>
            <a:r>
              <a:rPr lang="en-US" sz="1800" dirty="0" smtClean="0"/>
              <a:t>All prescription opioids are Schedule II except tramadol (Schedule IV). </a:t>
            </a:r>
            <a:r>
              <a:rPr lang="en-US" sz="1800" i="1" dirty="0" smtClean="0"/>
              <a:t>Meanwhile,  marijuana is Schedule I (?) </a:t>
            </a:r>
          </a:p>
          <a:p>
            <a:pPr marL="0" indent="0">
              <a:buNone/>
            </a:pPr>
            <a:endParaRPr lang="en-US" sz="1800" dirty="0" smtClean="0"/>
          </a:p>
          <a:p>
            <a:pPr marL="0" indent="0">
              <a:buNone/>
            </a:pPr>
            <a:r>
              <a:rPr lang="en-US" sz="1800" b="1" dirty="0" smtClean="0"/>
              <a:t>Narcotic</a:t>
            </a:r>
            <a:r>
              <a:rPr lang="en-US" sz="1800" dirty="0" smtClean="0"/>
              <a:t> = opiates and opioids</a:t>
            </a:r>
            <a:r>
              <a:rPr lang="en-US" sz="1800" dirty="0"/>
              <a:t> </a:t>
            </a:r>
            <a:r>
              <a:rPr lang="en-US" sz="1800" dirty="0" smtClean="0"/>
              <a:t>(despite term misused for cocaine, meth, etc.) </a:t>
            </a:r>
          </a:p>
        </p:txBody>
      </p:sp>
    </p:spTree>
    <p:extLst>
      <p:ext uri="{BB962C8B-B14F-4D97-AF65-F5344CB8AC3E}">
        <p14:creationId xmlns:p14="http://schemas.microsoft.com/office/powerpoint/2010/main" val="156989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172" y="444018"/>
            <a:ext cx="7522634" cy="3440911"/>
          </a:xfrm>
        </p:spPr>
        <p:txBody>
          <a:bodyPr>
            <a:normAutofit lnSpcReduction="10000"/>
          </a:bodyPr>
          <a:lstStyle/>
          <a:p>
            <a:pPr marL="0" indent="0">
              <a:lnSpc>
                <a:spcPct val="110000"/>
              </a:lnSpc>
              <a:buNone/>
            </a:pPr>
            <a:r>
              <a:rPr lang="en-US" sz="2400" b="1" dirty="0" smtClean="0"/>
              <a:t>Tramadol</a:t>
            </a:r>
          </a:p>
          <a:p>
            <a:pPr>
              <a:lnSpc>
                <a:spcPct val="110000"/>
              </a:lnSpc>
            </a:pPr>
            <a:r>
              <a:rPr lang="en-US" sz="2400" dirty="0" smtClean="0"/>
              <a:t>Weak opioid commonly used for mild pain</a:t>
            </a:r>
          </a:p>
          <a:p>
            <a:pPr>
              <a:lnSpc>
                <a:spcPct val="110000"/>
              </a:lnSpc>
            </a:pPr>
            <a:r>
              <a:rPr lang="en-US" sz="2400" dirty="0" smtClean="0"/>
              <a:t>Not well-liked by abusers</a:t>
            </a:r>
          </a:p>
          <a:p>
            <a:pPr marL="0" indent="0">
              <a:lnSpc>
                <a:spcPct val="110000"/>
              </a:lnSpc>
              <a:buNone/>
            </a:pPr>
            <a:r>
              <a:rPr lang="en-US" sz="2400" b="1" dirty="0" smtClean="0"/>
              <a:t>Tapentadol</a:t>
            </a:r>
          </a:p>
          <a:p>
            <a:pPr>
              <a:lnSpc>
                <a:spcPct val="110000"/>
              </a:lnSpc>
            </a:pPr>
            <a:r>
              <a:rPr lang="en-US" sz="2400" dirty="0" smtClean="0"/>
              <a:t>Entirely new analgesic with weak opioid-like effects, but often listed with opioids</a:t>
            </a:r>
          </a:p>
          <a:p>
            <a:pPr>
              <a:lnSpc>
                <a:spcPct val="110000"/>
              </a:lnSpc>
            </a:pPr>
            <a:r>
              <a:rPr lang="en-US" sz="2400" dirty="0" smtClean="0"/>
              <a:t>Rarely sold for abuse purposes (despite WHO allegations to the contrary)</a:t>
            </a:r>
          </a:p>
        </p:txBody>
      </p:sp>
      <p:sp>
        <p:nvSpPr>
          <p:cNvPr id="2" name="Rectangle 1"/>
          <p:cNvSpPr/>
          <p:nvPr/>
        </p:nvSpPr>
        <p:spPr>
          <a:xfrm>
            <a:off x="86563" y="4484088"/>
            <a:ext cx="4572000" cy="600164"/>
          </a:xfrm>
          <a:prstGeom prst="rect">
            <a:avLst/>
          </a:prstGeom>
        </p:spPr>
        <p:txBody>
          <a:bodyPr>
            <a:spAutoFit/>
          </a:bodyPr>
          <a:lstStyle/>
          <a:p>
            <a:r>
              <a:rPr lang="en-US" sz="1100" dirty="0"/>
              <a:t>Moeller. Mayo Clinic Proceedings. 92(2017):774</a:t>
            </a:r>
          </a:p>
          <a:p>
            <a:r>
              <a:rPr lang="en-US" sz="1100" dirty="0" err="1"/>
              <a:t>Pergolizzi</a:t>
            </a:r>
            <a:r>
              <a:rPr lang="en-US" sz="1100" dirty="0"/>
              <a:t>. Pain Therapy. 6(2017):1</a:t>
            </a:r>
          </a:p>
          <a:p>
            <a:r>
              <a:rPr lang="en-US" sz="1100" dirty="0" err="1"/>
              <a:t>Vosburg</a:t>
            </a:r>
            <a:r>
              <a:rPr lang="en-US" sz="1100" dirty="0"/>
              <a:t>. Journal of Pain. 19(2018):439</a:t>
            </a:r>
          </a:p>
        </p:txBody>
      </p:sp>
    </p:spTree>
    <p:extLst>
      <p:ext uri="{BB962C8B-B14F-4D97-AF65-F5344CB8AC3E}">
        <p14:creationId xmlns:p14="http://schemas.microsoft.com/office/powerpoint/2010/main" val="82701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8994" y="307357"/>
            <a:ext cx="6297558" cy="4043032"/>
          </a:xfrm>
        </p:spPr>
        <p:txBody>
          <a:bodyPr/>
          <a:lstStyle/>
          <a:p>
            <a:pPr marL="0" indent="0">
              <a:buNone/>
            </a:pPr>
            <a:r>
              <a:rPr lang="en-US" sz="2400" b="1" dirty="0" smtClean="0"/>
              <a:t>Short-Acting Opioid</a:t>
            </a:r>
          </a:p>
          <a:p>
            <a:r>
              <a:rPr lang="en-US" sz="2400" dirty="0" smtClean="0"/>
              <a:t>Immediate release, rapid onset of action</a:t>
            </a:r>
          </a:p>
          <a:p>
            <a:r>
              <a:rPr lang="en-US" sz="2400" dirty="0" smtClean="0"/>
              <a:t>Short duration of action (2-4 hours)</a:t>
            </a:r>
          </a:p>
          <a:p>
            <a:r>
              <a:rPr lang="en-US" sz="2400" dirty="0" smtClean="0"/>
              <a:t>Typically used for breakthrough acute pain</a:t>
            </a:r>
          </a:p>
          <a:p>
            <a:pPr marL="0" indent="0">
              <a:buNone/>
            </a:pPr>
            <a:endParaRPr lang="en-US" sz="2400" dirty="0" smtClean="0"/>
          </a:p>
          <a:p>
            <a:pPr marL="0" indent="0">
              <a:buNone/>
            </a:pPr>
            <a:r>
              <a:rPr lang="en-US" sz="2400" b="1" dirty="0" smtClean="0"/>
              <a:t>Long-Acting Opioi</a:t>
            </a:r>
            <a:r>
              <a:rPr lang="en-US" sz="2400" dirty="0" smtClean="0"/>
              <a:t>d</a:t>
            </a:r>
          </a:p>
          <a:p>
            <a:r>
              <a:rPr lang="en-US" sz="2400" dirty="0" smtClean="0"/>
              <a:t>Extended release, slower onset of action</a:t>
            </a:r>
          </a:p>
          <a:p>
            <a:r>
              <a:rPr lang="en-US" sz="2400" dirty="0" smtClean="0"/>
              <a:t>Long duration of action (4-72 hours)</a:t>
            </a:r>
          </a:p>
          <a:p>
            <a:r>
              <a:rPr lang="en-US" sz="2400" dirty="0" smtClean="0"/>
              <a:t>Typically used for chronic pain</a:t>
            </a:r>
          </a:p>
        </p:txBody>
      </p:sp>
      <p:sp>
        <p:nvSpPr>
          <p:cNvPr id="2" name="Rectangle 1"/>
          <p:cNvSpPr/>
          <p:nvPr/>
        </p:nvSpPr>
        <p:spPr>
          <a:xfrm>
            <a:off x="68156" y="4807105"/>
            <a:ext cx="4572000" cy="261610"/>
          </a:xfrm>
          <a:prstGeom prst="rect">
            <a:avLst/>
          </a:prstGeom>
        </p:spPr>
        <p:txBody>
          <a:bodyPr>
            <a:spAutoFit/>
          </a:bodyPr>
          <a:lstStyle/>
          <a:p>
            <a:r>
              <a:rPr lang="en-US" sz="1100" dirty="0" err="1" smtClean="0"/>
              <a:t>Nuckols</a:t>
            </a:r>
            <a:r>
              <a:rPr lang="en-US" sz="1100" dirty="0"/>
              <a:t>. Annals of Internal Medicine. 160(2014):38</a:t>
            </a:r>
          </a:p>
        </p:txBody>
      </p:sp>
    </p:spTree>
    <p:extLst>
      <p:ext uri="{BB962C8B-B14F-4D97-AF65-F5344CB8AC3E}">
        <p14:creationId xmlns:p14="http://schemas.microsoft.com/office/powerpoint/2010/main" val="470494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821" y="3801361"/>
            <a:ext cx="5372006" cy="993762"/>
          </a:xfrm>
        </p:spPr>
        <p:txBody>
          <a:bodyPr>
            <a:normAutofit fontScale="92500" lnSpcReduction="20000"/>
          </a:bodyPr>
          <a:lstStyle/>
          <a:p>
            <a:pPr marL="0" indent="0">
              <a:buNone/>
            </a:pPr>
            <a:r>
              <a:rPr lang="en-US" sz="1800" dirty="0" smtClean="0"/>
              <a:t>96% of event risk based on relative drug potency</a:t>
            </a:r>
          </a:p>
          <a:p>
            <a:pPr marL="0" indent="0">
              <a:buNone/>
            </a:pPr>
            <a:endParaRPr lang="en-US" sz="2400" dirty="0"/>
          </a:p>
          <a:p>
            <a:pPr marL="0" indent="0" algn="ctr">
              <a:buNone/>
            </a:pPr>
            <a:r>
              <a:rPr lang="en-US" sz="2400" dirty="0" smtClean="0">
                <a:solidFill>
                  <a:srgbClr val="FF0000"/>
                </a:solidFill>
              </a:rPr>
              <a:t>* </a:t>
            </a:r>
            <a:r>
              <a:rPr lang="en-US" sz="2400" b="1" dirty="0" smtClean="0"/>
              <a:t>Most widely abused opioids</a:t>
            </a:r>
          </a:p>
        </p:txBody>
      </p:sp>
      <p:graphicFrame>
        <p:nvGraphicFramePr>
          <p:cNvPr id="4" name="Table 3"/>
          <p:cNvGraphicFramePr>
            <a:graphicFrameLocks noGrp="1"/>
          </p:cNvGraphicFramePr>
          <p:nvPr>
            <p:extLst>
              <p:ext uri="{D42A27DB-BD31-4B8C-83A1-F6EECF244321}">
                <p14:modId xmlns:p14="http://schemas.microsoft.com/office/powerpoint/2010/main" val="2973894341"/>
              </p:ext>
            </p:extLst>
          </p:nvPr>
        </p:nvGraphicFramePr>
        <p:xfrm>
          <a:off x="1293355" y="188199"/>
          <a:ext cx="6096000" cy="3474720"/>
        </p:xfrm>
        <a:graphic>
          <a:graphicData uri="http://schemas.openxmlformats.org/drawingml/2006/table">
            <a:tbl>
              <a:tblPr firstRow="1" bandRow="1">
                <a:tableStyleId>{3B4B98B0-60AC-42C2-AFA5-B58CD77FA1E5}</a:tableStyleId>
              </a:tblPr>
              <a:tblGrid>
                <a:gridCol w="2286482"/>
                <a:gridCol w="3809518"/>
              </a:tblGrid>
              <a:tr h="612055">
                <a:tc>
                  <a:txBody>
                    <a:bodyPr/>
                    <a:lstStyle/>
                    <a:p>
                      <a:pPr algn="ctr"/>
                      <a:endParaRPr lang="en-US" dirty="0"/>
                    </a:p>
                  </a:txBody>
                  <a:tcPr anchor="ctr"/>
                </a:tc>
                <a:tc>
                  <a:txBody>
                    <a:bodyPr/>
                    <a:lstStyle/>
                    <a:p>
                      <a:pPr marL="0" indent="0" algn="ctr">
                        <a:buNone/>
                      </a:pPr>
                      <a:r>
                        <a:rPr lang="en-US" sz="2000" b="1" dirty="0" smtClean="0"/>
                        <a:t>Serious Event Risk </a:t>
                      </a:r>
                    </a:p>
                    <a:p>
                      <a:pPr marL="0" indent="0" algn="ctr">
                        <a:buNone/>
                      </a:pPr>
                      <a:r>
                        <a:rPr lang="en-US" sz="2000" dirty="0" smtClean="0"/>
                        <a:t>(per 100,000 grams dispensed)</a:t>
                      </a:r>
                      <a:endParaRPr lang="en-US" sz="2200" dirty="0"/>
                    </a:p>
                  </a:txBody>
                  <a:tcPr anchor="ctr"/>
                </a:tc>
              </a:tr>
              <a:tr h="345944">
                <a:tc>
                  <a:txBody>
                    <a:bodyPr/>
                    <a:lstStyle/>
                    <a:p>
                      <a:pPr algn="ctr"/>
                      <a:r>
                        <a:rPr lang="en-US" sz="2000" dirty="0" smtClean="0"/>
                        <a:t>Hydromorphone</a:t>
                      </a:r>
                      <a:endParaRPr lang="en-US" sz="2000" dirty="0"/>
                    </a:p>
                  </a:txBody>
                  <a:tcPr anchor="ctr"/>
                </a:tc>
                <a:tc>
                  <a:txBody>
                    <a:bodyPr/>
                    <a:lstStyle/>
                    <a:p>
                      <a:pPr algn="ctr"/>
                      <a:r>
                        <a:rPr lang="en-US" sz="2000" dirty="0" smtClean="0"/>
                        <a:t>8.02</a:t>
                      </a:r>
                      <a:endParaRPr lang="en-US" sz="2000" dirty="0"/>
                    </a:p>
                  </a:txBody>
                  <a:tcPr anchor="ctr"/>
                </a:tc>
              </a:tr>
              <a:tr h="345944">
                <a:tc>
                  <a:txBody>
                    <a:bodyPr/>
                    <a:lstStyle/>
                    <a:p>
                      <a:pPr algn="ctr"/>
                      <a:r>
                        <a:rPr lang="en-US" sz="2000" dirty="0" smtClean="0"/>
                        <a:t>Oxymorphone</a:t>
                      </a:r>
                      <a:endParaRPr lang="en-US" sz="2000" dirty="0"/>
                    </a:p>
                  </a:txBody>
                  <a:tcPr anchor="ctr"/>
                </a:tc>
                <a:tc>
                  <a:txBody>
                    <a:bodyPr/>
                    <a:lstStyle/>
                    <a:p>
                      <a:pPr algn="ctr"/>
                      <a:r>
                        <a:rPr lang="en-US" sz="2000" dirty="0" smtClean="0"/>
                        <a:t>5.51</a:t>
                      </a:r>
                      <a:endParaRPr lang="en-US" sz="2000" dirty="0"/>
                    </a:p>
                  </a:txBody>
                  <a:tcPr anchor="ctr"/>
                </a:tc>
              </a:tr>
              <a:tr h="345944">
                <a:tc>
                  <a:txBody>
                    <a:bodyPr/>
                    <a:lstStyle/>
                    <a:p>
                      <a:pPr algn="ctr"/>
                      <a:r>
                        <a:rPr lang="en-US" sz="2000" dirty="0" smtClean="0"/>
                        <a:t>Hydrocodone</a:t>
                      </a:r>
                      <a:r>
                        <a:rPr lang="en-US" sz="2000" b="1" dirty="0" smtClean="0">
                          <a:solidFill>
                            <a:srgbClr val="FF0000"/>
                          </a:solidFill>
                        </a:rPr>
                        <a:t>*</a:t>
                      </a:r>
                      <a:endParaRPr lang="en-US" sz="2000" dirty="0"/>
                    </a:p>
                  </a:txBody>
                  <a:tcPr anchor="ctr"/>
                </a:tc>
                <a:tc>
                  <a:txBody>
                    <a:bodyPr/>
                    <a:lstStyle/>
                    <a:p>
                      <a:pPr algn="ctr"/>
                      <a:r>
                        <a:rPr lang="en-US" sz="2000" dirty="0" smtClean="0"/>
                        <a:t>1.93</a:t>
                      </a:r>
                      <a:endParaRPr lang="en-US" sz="2000" dirty="0"/>
                    </a:p>
                  </a:txBody>
                  <a:tcPr anchor="ctr"/>
                </a:tc>
              </a:tr>
              <a:tr h="345944">
                <a:tc>
                  <a:txBody>
                    <a:bodyPr/>
                    <a:lstStyle/>
                    <a:p>
                      <a:pPr algn="ctr"/>
                      <a:r>
                        <a:rPr lang="en-US" sz="2000" dirty="0" smtClean="0"/>
                        <a:t>Oxycodone</a:t>
                      </a:r>
                      <a:r>
                        <a:rPr lang="en-US" sz="2000" dirty="0" smtClean="0">
                          <a:solidFill>
                            <a:srgbClr val="FF0000"/>
                          </a:solidFill>
                        </a:rPr>
                        <a:t>*</a:t>
                      </a:r>
                      <a:endParaRPr lang="en-US" sz="2000" dirty="0"/>
                    </a:p>
                  </a:txBody>
                  <a:tcPr anchor="ctr"/>
                </a:tc>
                <a:tc>
                  <a:txBody>
                    <a:bodyPr/>
                    <a:lstStyle/>
                    <a:p>
                      <a:pPr algn="ctr"/>
                      <a:r>
                        <a:rPr lang="en-US" sz="2000" dirty="0" smtClean="0"/>
                        <a:t>1.74</a:t>
                      </a:r>
                      <a:endParaRPr lang="en-US" sz="2000" dirty="0"/>
                    </a:p>
                  </a:txBody>
                  <a:tcPr anchor="ctr"/>
                </a:tc>
              </a:tr>
              <a:tr h="345944">
                <a:tc>
                  <a:txBody>
                    <a:bodyPr/>
                    <a:lstStyle/>
                    <a:p>
                      <a:pPr algn="ctr"/>
                      <a:r>
                        <a:rPr lang="en-US" sz="2000" dirty="0" smtClean="0"/>
                        <a:t>Morphine</a:t>
                      </a:r>
                      <a:endParaRPr lang="en-US" sz="2000" dirty="0"/>
                    </a:p>
                  </a:txBody>
                  <a:tcPr anchor="ctr"/>
                </a:tc>
                <a:tc>
                  <a:txBody>
                    <a:bodyPr/>
                    <a:lstStyle/>
                    <a:p>
                      <a:pPr algn="ctr"/>
                      <a:r>
                        <a:rPr lang="en-US" sz="2000" dirty="0" smtClean="0"/>
                        <a:t>1.04</a:t>
                      </a:r>
                      <a:endParaRPr lang="en-US" sz="2000" dirty="0"/>
                    </a:p>
                  </a:txBody>
                  <a:tcPr anchor="ctr"/>
                </a:tc>
              </a:tr>
              <a:tr h="345944">
                <a:tc>
                  <a:txBody>
                    <a:bodyPr/>
                    <a:lstStyle/>
                    <a:p>
                      <a:pPr algn="ctr"/>
                      <a:r>
                        <a:rPr lang="en-US" sz="2000" dirty="0" smtClean="0"/>
                        <a:t>Tramadol</a:t>
                      </a:r>
                      <a:endParaRPr lang="en-US" sz="2000" dirty="0"/>
                    </a:p>
                  </a:txBody>
                  <a:tcPr anchor="ctr"/>
                </a:tc>
                <a:tc>
                  <a:txBody>
                    <a:bodyPr/>
                    <a:lstStyle/>
                    <a:p>
                      <a:pPr algn="ctr"/>
                      <a:r>
                        <a:rPr lang="en-US" sz="2000" dirty="0" smtClean="0"/>
                        <a:t>0.34</a:t>
                      </a:r>
                      <a:endParaRPr lang="en-US" sz="2000" dirty="0"/>
                    </a:p>
                  </a:txBody>
                  <a:tcPr anchor="ctr"/>
                </a:tc>
              </a:tr>
              <a:tr h="130049">
                <a:tc>
                  <a:txBody>
                    <a:bodyPr/>
                    <a:lstStyle/>
                    <a:p>
                      <a:pPr algn="ctr"/>
                      <a:r>
                        <a:rPr lang="en-US" sz="2000" dirty="0" smtClean="0"/>
                        <a:t>Tapentadol</a:t>
                      </a:r>
                      <a:endParaRPr lang="en-US" sz="2000" dirty="0"/>
                    </a:p>
                  </a:txBody>
                  <a:tcPr anchor="ctr"/>
                </a:tc>
                <a:tc>
                  <a:txBody>
                    <a:bodyPr/>
                    <a:lstStyle/>
                    <a:p>
                      <a:pPr algn="ctr"/>
                      <a:r>
                        <a:rPr lang="en-US" sz="2000" dirty="0" smtClean="0"/>
                        <a:t>0.27</a:t>
                      </a:r>
                      <a:endParaRPr lang="en-US" sz="2000" dirty="0"/>
                    </a:p>
                  </a:txBody>
                  <a:tcPr anchor="ctr"/>
                </a:tc>
              </a:tr>
            </a:tbl>
          </a:graphicData>
        </a:graphic>
      </p:graphicFrame>
    </p:spTree>
    <p:extLst>
      <p:ext uri="{BB962C8B-B14F-4D97-AF65-F5344CB8AC3E}">
        <p14:creationId xmlns:p14="http://schemas.microsoft.com/office/powerpoint/2010/main" val="4243861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549" y="414148"/>
            <a:ext cx="7006162" cy="1417264"/>
          </a:xfrm>
        </p:spPr>
        <p:txBody>
          <a:bodyPr>
            <a:normAutofit fontScale="90000"/>
          </a:bodyPr>
          <a:lstStyle/>
          <a:p>
            <a:pPr algn="l">
              <a:lnSpc>
                <a:spcPct val="120000"/>
              </a:lnSpc>
            </a:pPr>
            <a:r>
              <a:rPr lang="en-US" sz="3100" b="1" dirty="0" smtClean="0"/>
              <a:t>“The Internet is virtually awash in illegal narcotics” </a:t>
            </a:r>
            <a:r>
              <a:rPr lang="en-US" sz="2700" dirty="0" smtClean="0"/>
              <a:t/>
            </a:r>
            <a:br>
              <a:rPr lang="en-US" sz="2700" dirty="0" smtClean="0"/>
            </a:br>
            <a:r>
              <a:rPr lang="en-US" sz="1600" b="0" dirty="0" smtClean="0"/>
              <a:t>Scott Gottlieb</a:t>
            </a:r>
            <a:br>
              <a:rPr lang="en-US" sz="1600" b="0" dirty="0" smtClean="0"/>
            </a:br>
            <a:r>
              <a:rPr lang="en-US" sz="1600" b="0" dirty="0" smtClean="0"/>
              <a:t>FDA Commissioner</a:t>
            </a:r>
            <a:endParaRPr lang="en-US" sz="1600" b="0" dirty="0"/>
          </a:p>
        </p:txBody>
      </p:sp>
      <p:sp>
        <p:nvSpPr>
          <p:cNvPr id="3" name="Content Placeholder 2"/>
          <p:cNvSpPr>
            <a:spLocks noGrp="1"/>
          </p:cNvSpPr>
          <p:nvPr>
            <p:ph idx="1"/>
          </p:nvPr>
        </p:nvSpPr>
        <p:spPr>
          <a:xfrm>
            <a:off x="494011" y="2266248"/>
            <a:ext cx="8027661" cy="2501067"/>
          </a:xfrm>
        </p:spPr>
        <p:txBody>
          <a:bodyPr>
            <a:normAutofit lnSpcReduction="10000"/>
          </a:bodyPr>
          <a:lstStyle/>
          <a:p>
            <a:pPr>
              <a:lnSpc>
                <a:spcPct val="120000"/>
              </a:lnSpc>
            </a:pPr>
            <a:r>
              <a:rPr lang="en-US" sz="2200" dirty="0" smtClean="0"/>
              <a:t>Illicitly manufactured </a:t>
            </a:r>
            <a:r>
              <a:rPr lang="en-US" sz="2200" dirty="0" smtClean="0"/>
              <a:t>fentanyl and related </a:t>
            </a:r>
            <a:r>
              <a:rPr lang="en-US" sz="2200" dirty="0" smtClean="0"/>
              <a:t>compounds </a:t>
            </a:r>
            <a:r>
              <a:rPr lang="en-US" sz="2200" dirty="0" smtClean="0"/>
              <a:t>including ocfentanil and </a:t>
            </a:r>
            <a:r>
              <a:rPr lang="en-US" sz="2200" dirty="0" smtClean="0"/>
              <a:t>carfentanil (used in veterinary </a:t>
            </a:r>
            <a:r>
              <a:rPr lang="en-US" sz="2200" dirty="0" smtClean="0"/>
              <a:t>medicine; 10,000 times more potent than fentanyl) </a:t>
            </a:r>
          </a:p>
          <a:p>
            <a:pPr>
              <a:lnSpc>
                <a:spcPct val="120000"/>
              </a:lnSpc>
            </a:pPr>
            <a:r>
              <a:rPr lang="en-US" sz="2200" dirty="0" smtClean="0"/>
              <a:t>Sold as heroin or used to cut</a:t>
            </a:r>
            <a:r>
              <a:rPr lang="en-US" sz="2200" dirty="0" smtClean="0"/>
              <a:t> </a:t>
            </a:r>
            <a:r>
              <a:rPr lang="en-US" sz="2200" dirty="0" smtClean="0"/>
              <a:t>heroin because they are cheaper</a:t>
            </a:r>
          </a:p>
          <a:p>
            <a:pPr>
              <a:lnSpc>
                <a:spcPct val="120000"/>
              </a:lnSpc>
            </a:pPr>
            <a:r>
              <a:rPr lang="en-US" sz="2200" dirty="0" smtClean="0"/>
              <a:t>Involved in a rapidly-growing % of OD cases</a:t>
            </a:r>
          </a:p>
        </p:txBody>
      </p:sp>
    </p:spTree>
    <p:extLst>
      <p:ext uri="{BB962C8B-B14F-4D97-AF65-F5344CB8AC3E}">
        <p14:creationId xmlns:p14="http://schemas.microsoft.com/office/powerpoint/2010/main" val="3937446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8137"/>
            <a:ext cx="8229600" cy="857250"/>
          </a:xfrm>
        </p:spPr>
        <p:txBody>
          <a:bodyPr>
            <a:normAutofit/>
          </a:bodyPr>
          <a:lstStyle/>
          <a:p>
            <a:r>
              <a:rPr lang="en-US" sz="3200" dirty="0" smtClean="0"/>
              <a:t>Social Media Opioid Drug Slang</a:t>
            </a:r>
            <a:endParaRPr lang="en-US" sz="3200" dirty="0"/>
          </a:p>
        </p:txBody>
      </p:sp>
      <p:sp>
        <p:nvSpPr>
          <p:cNvPr id="3" name="Content Placeholder 2"/>
          <p:cNvSpPr>
            <a:spLocks noGrp="1"/>
          </p:cNvSpPr>
          <p:nvPr>
            <p:ph idx="1"/>
          </p:nvPr>
        </p:nvSpPr>
        <p:spPr>
          <a:xfrm>
            <a:off x="3429834" y="1135387"/>
            <a:ext cx="2285195" cy="3394472"/>
          </a:xfrm>
        </p:spPr>
        <p:txBody>
          <a:bodyPr>
            <a:normAutofit/>
          </a:bodyPr>
          <a:lstStyle/>
          <a:p>
            <a:r>
              <a:rPr lang="en-US" sz="1800" dirty="0" smtClean="0"/>
              <a:t>Sizzurp</a:t>
            </a:r>
          </a:p>
          <a:p>
            <a:r>
              <a:rPr lang="en-US" sz="1800" dirty="0" smtClean="0"/>
              <a:t>Hard Candy</a:t>
            </a:r>
          </a:p>
          <a:p>
            <a:r>
              <a:rPr lang="en-US" sz="1800" dirty="0" smtClean="0"/>
              <a:t>SipLean</a:t>
            </a:r>
          </a:p>
          <a:p>
            <a:r>
              <a:rPr lang="en-US" sz="1800" dirty="0" smtClean="0"/>
              <a:t>Oil Mobb</a:t>
            </a:r>
          </a:p>
          <a:p>
            <a:r>
              <a:rPr lang="en-US" sz="1800" dirty="0" smtClean="0"/>
              <a:t>Double Cup</a:t>
            </a:r>
          </a:p>
          <a:p>
            <a:r>
              <a:rPr lang="en-US" sz="1800" dirty="0" smtClean="0"/>
              <a:t>Qualitest</a:t>
            </a:r>
          </a:p>
          <a:p>
            <a:r>
              <a:rPr lang="en-US" sz="1800" dirty="0" smtClean="0"/>
              <a:t>Wockhardt</a:t>
            </a:r>
          </a:p>
          <a:p>
            <a:r>
              <a:rPr lang="en-US" sz="1800" dirty="0" smtClean="0"/>
              <a:t>Texas Tea</a:t>
            </a:r>
          </a:p>
          <a:p>
            <a:r>
              <a:rPr lang="en-US" sz="1800" dirty="0" smtClean="0"/>
              <a:t>Purple Drank</a:t>
            </a:r>
          </a:p>
          <a:p>
            <a:r>
              <a:rPr lang="en-US" sz="1800" dirty="0" smtClean="0"/>
              <a:t>Screw Juice </a:t>
            </a:r>
          </a:p>
          <a:p>
            <a:endParaRPr lang="en-US" sz="1400" dirty="0"/>
          </a:p>
          <a:p>
            <a:endParaRPr lang="en-US" sz="1400" dirty="0" smtClean="0"/>
          </a:p>
          <a:p>
            <a:endParaRPr lang="en-US" sz="1400" dirty="0"/>
          </a:p>
        </p:txBody>
      </p:sp>
    </p:spTree>
    <p:extLst>
      <p:ext uri="{BB962C8B-B14F-4D97-AF65-F5344CB8AC3E}">
        <p14:creationId xmlns:p14="http://schemas.microsoft.com/office/powerpoint/2010/main" val="2283121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97044"/>
          </a:xfrm>
        </p:spPr>
        <p:txBody>
          <a:bodyPr>
            <a:normAutofit fontScale="90000"/>
          </a:bodyPr>
          <a:lstStyle/>
          <a:p>
            <a:r>
              <a:rPr lang="en-US" sz="3600" b="1" dirty="0" smtClean="0"/>
              <a:t>Opioid Epidemiology </a:t>
            </a:r>
            <a:endParaRPr lang="en-US" sz="3600" b="1" dirty="0"/>
          </a:p>
        </p:txBody>
      </p:sp>
      <p:sp>
        <p:nvSpPr>
          <p:cNvPr id="3" name="Content Placeholder 2"/>
          <p:cNvSpPr>
            <a:spLocks noGrp="1"/>
          </p:cNvSpPr>
          <p:nvPr>
            <p:ph idx="1"/>
          </p:nvPr>
        </p:nvSpPr>
        <p:spPr>
          <a:xfrm>
            <a:off x="457200" y="998648"/>
            <a:ext cx="8229600" cy="3614381"/>
          </a:xfrm>
        </p:spPr>
        <p:txBody>
          <a:bodyPr>
            <a:normAutofit fontScale="92500" lnSpcReduction="20000"/>
          </a:bodyPr>
          <a:lstStyle/>
          <a:p>
            <a:pPr>
              <a:lnSpc>
                <a:spcPct val="120000"/>
              </a:lnSpc>
            </a:pPr>
            <a:r>
              <a:rPr lang="en-US" sz="2400" dirty="0"/>
              <a:t>Most widely prescribed class of </a:t>
            </a:r>
            <a:r>
              <a:rPr lang="en-US" sz="2400" dirty="0" smtClean="0"/>
              <a:t>drugs</a:t>
            </a:r>
          </a:p>
          <a:p>
            <a:pPr>
              <a:lnSpc>
                <a:spcPct val="120000"/>
              </a:lnSpc>
            </a:pPr>
            <a:r>
              <a:rPr lang="en-US" sz="2400" dirty="0" smtClean="0"/>
              <a:t>62 million had at least 1 opioid prescription filled in 2016</a:t>
            </a:r>
          </a:p>
          <a:p>
            <a:pPr>
              <a:lnSpc>
                <a:spcPct val="120000"/>
              </a:lnSpc>
            </a:pPr>
            <a:r>
              <a:rPr lang="en-US" sz="2400" dirty="0" smtClean="0"/>
              <a:t>Most scripts written by non-pain specialty physicians with inadequate training in opioid prescribing </a:t>
            </a:r>
          </a:p>
          <a:p>
            <a:pPr>
              <a:lnSpc>
                <a:spcPct val="120000"/>
              </a:lnSpc>
            </a:pPr>
            <a:r>
              <a:rPr lang="en-US" sz="2400" dirty="0" smtClean="0"/>
              <a:t>11.5 million misused opioids</a:t>
            </a:r>
          </a:p>
          <a:p>
            <a:pPr>
              <a:lnSpc>
                <a:spcPct val="120000"/>
              </a:lnSpc>
            </a:pPr>
            <a:r>
              <a:rPr lang="en-US" sz="2400" dirty="0" smtClean="0"/>
              <a:t>1.9 million met criteria for opioid use disorder (OUD)</a:t>
            </a:r>
          </a:p>
          <a:p>
            <a:pPr>
              <a:lnSpc>
                <a:spcPct val="120000"/>
              </a:lnSpc>
            </a:pPr>
            <a:r>
              <a:rPr lang="en-US" sz="2400" dirty="0" smtClean="0"/>
              <a:t>Opioids dispensed by # of scripts: hydrocodone, tramadol, oxycodone, morphine, hydromorphone, oxymorphone, tapentadol</a:t>
            </a:r>
          </a:p>
        </p:txBody>
      </p:sp>
    </p:spTree>
    <p:extLst>
      <p:ext uri="{BB962C8B-B14F-4D97-AF65-F5344CB8AC3E}">
        <p14:creationId xmlns:p14="http://schemas.microsoft.com/office/powerpoint/2010/main" val="3111132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793" y="436066"/>
            <a:ext cx="7309850" cy="646887"/>
          </a:xfrm>
        </p:spPr>
        <p:txBody>
          <a:bodyPr>
            <a:noAutofit/>
          </a:bodyPr>
          <a:lstStyle/>
          <a:p>
            <a:r>
              <a:rPr lang="en-US" sz="3600" dirty="0" smtClean="0"/>
              <a:t>What is Considered Long-term (Chronic) Opioid Use?</a:t>
            </a:r>
            <a:endParaRPr lang="en-US" sz="3600" dirty="0"/>
          </a:p>
        </p:txBody>
      </p:sp>
      <p:sp>
        <p:nvSpPr>
          <p:cNvPr id="3" name="Content Placeholder 2"/>
          <p:cNvSpPr>
            <a:spLocks noGrp="1"/>
          </p:cNvSpPr>
          <p:nvPr>
            <p:ph idx="1"/>
          </p:nvPr>
        </p:nvSpPr>
        <p:spPr>
          <a:xfrm>
            <a:off x="457200" y="1552216"/>
            <a:ext cx="8092078" cy="3233506"/>
          </a:xfrm>
        </p:spPr>
        <p:txBody>
          <a:bodyPr>
            <a:normAutofit fontScale="70000" lnSpcReduction="20000"/>
          </a:bodyPr>
          <a:lstStyle/>
          <a:p>
            <a:pPr marL="0" indent="0">
              <a:lnSpc>
                <a:spcPct val="120000"/>
              </a:lnSpc>
              <a:buNone/>
            </a:pPr>
            <a:r>
              <a:rPr lang="en-US" dirty="0" smtClean="0"/>
              <a:t>Prevailing definitions: </a:t>
            </a:r>
          </a:p>
          <a:p>
            <a:pPr marL="0" indent="0">
              <a:lnSpc>
                <a:spcPct val="120000"/>
              </a:lnSpc>
              <a:buNone/>
            </a:pPr>
            <a:endParaRPr lang="en-US" dirty="0"/>
          </a:p>
          <a:p>
            <a:pPr marL="0" indent="0">
              <a:lnSpc>
                <a:spcPct val="120000"/>
              </a:lnSpc>
              <a:buNone/>
            </a:pPr>
            <a:r>
              <a:rPr lang="en-US" dirty="0" smtClean="0"/>
              <a:t>1. ≥ 180  days in 12 month period after care visit excluding 1</a:t>
            </a:r>
            <a:r>
              <a:rPr lang="en-US" baseline="30000" dirty="0" smtClean="0"/>
              <a:t>st</a:t>
            </a:r>
            <a:r>
              <a:rPr lang="en-US" dirty="0" smtClean="0"/>
              <a:t> 30 days </a:t>
            </a:r>
          </a:p>
          <a:p>
            <a:pPr marL="0" indent="0">
              <a:lnSpc>
                <a:spcPct val="120000"/>
              </a:lnSpc>
              <a:buNone/>
            </a:pPr>
            <a:r>
              <a:rPr lang="en-US" dirty="0" smtClean="0"/>
              <a:t>2. &gt; 90 consecutive days</a:t>
            </a:r>
          </a:p>
          <a:p>
            <a:pPr marL="0" indent="0">
              <a:lnSpc>
                <a:spcPct val="120000"/>
              </a:lnSpc>
              <a:buNone/>
            </a:pPr>
            <a:endParaRPr lang="en-US" dirty="0"/>
          </a:p>
          <a:p>
            <a:pPr>
              <a:lnSpc>
                <a:spcPct val="120000"/>
              </a:lnSpc>
            </a:pPr>
            <a:r>
              <a:rPr lang="en-US" dirty="0" smtClean="0"/>
              <a:t>3-4% of Americans are currently on long-term opioid therapy</a:t>
            </a:r>
          </a:p>
          <a:p>
            <a:pPr>
              <a:lnSpc>
                <a:spcPct val="120000"/>
              </a:lnSpc>
            </a:pPr>
            <a:r>
              <a:rPr lang="en-US" dirty="0" smtClean="0"/>
              <a:t>Getting a 2</a:t>
            </a:r>
            <a:r>
              <a:rPr lang="en-US" baseline="30000" dirty="0" smtClean="0"/>
              <a:t>nd</a:t>
            </a:r>
            <a:r>
              <a:rPr lang="en-US" dirty="0" smtClean="0"/>
              <a:t> prescription immediately after 1</a:t>
            </a:r>
            <a:r>
              <a:rPr lang="en-US" baseline="30000" dirty="0" smtClean="0"/>
              <a:t>st</a:t>
            </a:r>
            <a:r>
              <a:rPr lang="en-US" dirty="0" smtClean="0"/>
              <a:t> one doubles likelihood of escalation to long-term use.</a:t>
            </a:r>
            <a:endParaRPr lang="en-US" sz="1700" dirty="0"/>
          </a:p>
        </p:txBody>
      </p:sp>
    </p:spTree>
    <p:extLst>
      <p:ext uri="{BB962C8B-B14F-4D97-AF65-F5344CB8AC3E}">
        <p14:creationId xmlns:p14="http://schemas.microsoft.com/office/powerpoint/2010/main" val="1302309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Comorbidities in Long-term Users</a:t>
            </a:r>
            <a:endParaRPr lang="en-US" dirty="0"/>
          </a:p>
        </p:txBody>
      </p:sp>
      <p:sp>
        <p:nvSpPr>
          <p:cNvPr id="3" name="Content Placeholder 2"/>
          <p:cNvSpPr>
            <a:spLocks noGrp="1"/>
          </p:cNvSpPr>
          <p:nvPr>
            <p:ph idx="1"/>
          </p:nvPr>
        </p:nvSpPr>
        <p:spPr>
          <a:xfrm>
            <a:off x="2693791" y="1175283"/>
            <a:ext cx="3782296" cy="484056"/>
          </a:xfrm>
        </p:spPr>
        <p:txBody>
          <a:bodyPr>
            <a:normAutofit fontScale="92500"/>
          </a:bodyPr>
          <a:lstStyle/>
          <a:p>
            <a:pPr marL="0" indent="0">
              <a:buNone/>
            </a:pPr>
            <a:r>
              <a:rPr lang="en-US" sz="2400" dirty="0" smtClean="0"/>
              <a:t>4% of 1.1 million VA patients</a:t>
            </a:r>
          </a:p>
        </p:txBody>
      </p:sp>
      <p:graphicFrame>
        <p:nvGraphicFramePr>
          <p:cNvPr id="4" name="Table 3"/>
          <p:cNvGraphicFramePr>
            <a:graphicFrameLocks noGrp="1"/>
          </p:cNvGraphicFramePr>
          <p:nvPr>
            <p:extLst>
              <p:ext uri="{D42A27DB-BD31-4B8C-83A1-F6EECF244321}">
                <p14:modId xmlns:p14="http://schemas.microsoft.com/office/powerpoint/2010/main" val="3750463855"/>
              </p:ext>
            </p:extLst>
          </p:nvPr>
        </p:nvGraphicFramePr>
        <p:xfrm>
          <a:off x="2088905" y="1863834"/>
          <a:ext cx="4992067" cy="2593255"/>
        </p:xfrm>
        <a:graphic>
          <a:graphicData uri="http://schemas.openxmlformats.org/drawingml/2006/table">
            <a:tbl>
              <a:tblPr firstRow="1" bandRow="1">
                <a:tableStyleId>{3B4B98B0-60AC-42C2-AFA5-B58CD77FA1E5}</a:tableStyleId>
              </a:tblPr>
              <a:tblGrid>
                <a:gridCol w="2479739"/>
                <a:gridCol w="2512328"/>
              </a:tblGrid>
              <a:tr h="612055">
                <a:tc>
                  <a:txBody>
                    <a:bodyPr/>
                    <a:lstStyle/>
                    <a:p>
                      <a:pPr algn="ctr"/>
                      <a:endParaRPr lang="en-US" dirty="0"/>
                    </a:p>
                  </a:txBody>
                  <a:tcPr anchor="ctr"/>
                </a:tc>
                <a:tc>
                  <a:txBody>
                    <a:bodyPr/>
                    <a:lstStyle/>
                    <a:p>
                      <a:pPr marL="0" indent="0" algn="ctr">
                        <a:buNone/>
                      </a:pPr>
                      <a:r>
                        <a:rPr lang="en-US" sz="2000" dirty="0" smtClean="0"/>
                        <a:t>O.R. If ≥ 90 days Use</a:t>
                      </a:r>
                    </a:p>
                  </a:txBody>
                  <a:tcPr anchor="ctr"/>
                </a:tc>
              </a:tr>
              <a:tr h="345944">
                <a:tc>
                  <a:txBody>
                    <a:bodyPr/>
                    <a:lstStyle/>
                    <a:p>
                      <a:pPr algn="ctr"/>
                      <a:r>
                        <a:rPr lang="en-US" sz="2000" dirty="0" smtClean="0"/>
                        <a:t>Dyslipidemia</a:t>
                      </a:r>
                      <a:endParaRPr lang="en-US" sz="2000" dirty="0"/>
                    </a:p>
                  </a:txBody>
                  <a:tcPr anchor="ctr"/>
                </a:tc>
                <a:tc>
                  <a:txBody>
                    <a:bodyPr/>
                    <a:lstStyle/>
                    <a:p>
                      <a:pPr algn="ctr"/>
                      <a:r>
                        <a:rPr lang="en-US" sz="2000" dirty="0" smtClean="0"/>
                        <a:t>1.7</a:t>
                      </a:r>
                      <a:endParaRPr lang="en-US" sz="2000" dirty="0"/>
                    </a:p>
                  </a:txBody>
                  <a:tcPr anchor="ctr"/>
                </a:tc>
              </a:tr>
              <a:tr h="345944">
                <a:tc>
                  <a:txBody>
                    <a:bodyPr/>
                    <a:lstStyle/>
                    <a:p>
                      <a:pPr algn="ctr"/>
                      <a:r>
                        <a:rPr lang="en-US" sz="2000" dirty="0" smtClean="0"/>
                        <a:t>Hypertension</a:t>
                      </a:r>
                      <a:endParaRPr lang="en-US" sz="2000" dirty="0"/>
                    </a:p>
                  </a:txBody>
                  <a:tcPr anchor="ctr"/>
                </a:tc>
                <a:tc>
                  <a:txBody>
                    <a:bodyPr/>
                    <a:lstStyle/>
                    <a:p>
                      <a:pPr algn="ctr"/>
                      <a:r>
                        <a:rPr lang="en-US" sz="2000" dirty="0" smtClean="0"/>
                        <a:t>1.7</a:t>
                      </a:r>
                      <a:endParaRPr lang="en-US" sz="2000" dirty="0"/>
                    </a:p>
                  </a:txBody>
                  <a:tcPr anchor="ctr"/>
                </a:tc>
              </a:tr>
              <a:tr h="345944">
                <a:tc>
                  <a:txBody>
                    <a:bodyPr/>
                    <a:lstStyle/>
                    <a:p>
                      <a:pPr algn="ctr"/>
                      <a:r>
                        <a:rPr lang="en-US" sz="2000" dirty="0" smtClean="0"/>
                        <a:t>Coronary Disease</a:t>
                      </a:r>
                      <a:endParaRPr lang="en-US" sz="2000" dirty="0"/>
                    </a:p>
                  </a:txBody>
                  <a:tcPr anchor="ctr"/>
                </a:tc>
                <a:tc>
                  <a:txBody>
                    <a:bodyPr/>
                    <a:lstStyle/>
                    <a:p>
                      <a:pPr algn="ctr"/>
                      <a:r>
                        <a:rPr lang="en-US" sz="2000" dirty="0" smtClean="0"/>
                        <a:t>1.3</a:t>
                      </a:r>
                      <a:endParaRPr lang="en-US" sz="2000" dirty="0"/>
                    </a:p>
                  </a:txBody>
                  <a:tcPr anchor="ctr"/>
                </a:tc>
              </a:tr>
              <a:tr h="345944">
                <a:tc>
                  <a:txBody>
                    <a:bodyPr/>
                    <a:lstStyle/>
                    <a:p>
                      <a:pPr algn="ctr"/>
                      <a:r>
                        <a:rPr lang="en-US" sz="2000" dirty="0" smtClean="0"/>
                        <a:t>Diabetes</a:t>
                      </a:r>
                      <a:endParaRPr lang="en-US" sz="2000" dirty="0"/>
                    </a:p>
                  </a:txBody>
                  <a:tcPr anchor="ctr"/>
                </a:tc>
                <a:tc>
                  <a:txBody>
                    <a:bodyPr/>
                    <a:lstStyle/>
                    <a:p>
                      <a:pPr algn="ctr"/>
                      <a:r>
                        <a:rPr lang="en-US" sz="2000" dirty="0" smtClean="0"/>
                        <a:t>1.2</a:t>
                      </a:r>
                      <a:endParaRPr lang="en-US" sz="2000" dirty="0"/>
                    </a:p>
                  </a:txBody>
                  <a:tcPr anchor="ctr"/>
                </a:tc>
              </a:tr>
              <a:tr h="345944">
                <a:tc>
                  <a:txBody>
                    <a:bodyPr/>
                    <a:lstStyle/>
                    <a:p>
                      <a:pPr algn="ctr"/>
                      <a:r>
                        <a:rPr lang="en-US" sz="2000" dirty="0" smtClean="0"/>
                        <a:t>Atrial Fibrillation</a:t>
                      </a:r>
                      <a:endParaRPr lang="en-US" sz="2000" dirty="0"/>
                    </a:p>
                  </a:txBody>
                  <a:tcPr anchor="ctr"/>
                </a:tc>
                <a:tc>
                  <a:txBody>
                    <a:bodyPr/>
                    <a:lstStyle/>
                    <a:p>
                      <a:pPr algn="ctr"/>
                      <a:r>
                        <a:rPr lang="en-US" sz="2000" dirty="0" smtClean="0"/>
                        <a:t>1.3</a:t>
                      </a:r>
                      <a:endParaRPr lang="en-US" sz="2000" dirty="0"/>
                    </a:p>
                  </a:txBody>
                  <a:tcPr anchor="ctr"/>
                </a:tc>
              </a:tr>
            </a:tbl>
          </a:graphicData>
        </a:graphic>
      </p:graphicFrame>
      <p:sp>
        <p:nvSpPr>
          <p:cNvPr id="6" name="Rectangle 5"/>
          <p:cNvSpPr/>
          <p:nvPr/>
        </p:nvSpPr>
        <p:spPr>
          <a:xfrm>
            <a:off x="12939" y="4852995"/>
            <a:ext cx="4572000" cy="261610"/>
          </a:xfrm>
          <a:prstGeom prst="rect">
            <a:avLst/>
          </a:prstGeom>
        </p:spPr>
        <p:txBody>
          <a:bodyPr>
            <a:spAutoFit/>
          </a:bodyPr>
          <a:lstStyle/>
          <a:p>
            <a:r>
              <a:rPr lang="en-US" sz="1100" dirty="0"/>
              <a:t>Chui. Circulation: CV Quality and Outcomes. 11, Supplement(2018):A24</a:t>
            </a:r>
          </a:p>
        </p:txBody>
      </p:sp>
    </p:spTree>
    <p:extLst>
      <p:ext uri="{BB962C8B-B14F-4D97-AF65-F5344CB8AC3E}">
        <p14:creationId xmlns:p14="http://schemas.microsoft.com/office/powerpoint/2010/main" val="2394215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8423"/>
            <a:ext cx="8229600" cy="4586654"/>
          </a:xfrm>
        </p:spPr>
        <p:txBody>
          <a:bodyPr>
            <a:normAutofit fontScale="85000" lnSpcReduction="10000"/>
          </a:bodyPr>
          <a:lstStyle/>
          <a:p>
            <a:pPr marL="0" indent="0">
              <a:buNone/>
            </a:pPr>
            <a:r>
              <a:rPr lang="en-US" sz="3500" b="1" dirty="0" smtClean="0"/>
              <a:t>Seminar Program</a:t>
            </a:r>
          </a:p>
          <a:p>
            <a:pPr marL="0" indent="0">
              <a:buNone/>
            </a:pPr>
            <a:endParaRPr lang="en-US" b="1" dirty="0" smtClean="0"/>
          </a:p>
          <a:p>
            <a:pPr>
              <a:lnSpc>
                <a:spcPct val="110000"/>
              </a:lnSpc>
            </a:pPr>
            <a:r>
              <a:rPr lang="en-US" sz="2400" dirty="0" smtClean="0"/>
              <a:t>Opioids: Dimensions of the Dilemma</a:t>
            </a:r>
          </a:p>
          <a:p>
            <a:pPr>
              <a:lnSpc>
                <a:spcPct val="110000"/>
              </a:lnSpc>
            </a:pPr>
            <a:r>
              <a:rPr lang="en-US" sz="2400" dirty="0" smtClean="0"/>
              <a:t>Opioid Epidemic: Racing to the Top of the Leaderboard</a:t>
            </a:r>
          </a:p>
          <a:p>
            <a:pPr>
              <a:lnSpc>
                <a:spcPct val="110000"/>
              </a:lnSpc>
            </a:pPr>
            <a:r>
              <a:rPr lang="en-US" sz="2400" dirty="0" smtClean="0">
                <a:solidFill>
                  <a:srgbClr val="953735"/>
                </a:solidFill>
              </a:rPr>
              <a:t>RED FLAGS </a:t>
            </a:r>
            <a:r>
              <a:rPr lang="en-US" sz="2400" dirty="0" smtClean="0"/>
              <a:t>for Opioid Abuse</a:t>
            </a:r>
          </a:p>
          <a:p>
            <a:pPr>
              <a:lnSpc>
                <a:spcPct val="110000"/>
              </a:lnSpc>
            </a:pPr>
            <a:r>
              <a:rPr lang="en-US" sz="2400" dirty="0" smtClean="0"/>
              <a:t>Using Rx Records in Opioid Underwriting</a:t>
            </a:r>
          </a:p>
          <a:p>
            <a:pPr>
              <a:lnSpc>
                <a:spcPct val="110000"/>
              </a:lnSpc>
            </a:pPr>
            <a:r>
              <a:rPr lang="en-US" sz="2400" dirty="0" smtClean="0"/>
              <a:t>Opioid Testing Strategies</a:t>
            </a:r>
          </a:p>
          <a:p>
            <a:pPr>
              <a:lnSpc>
                <a:spcPct val="110000"/>
              </a:lnSpc>
            </a:pPr>
            <a:r>
              <a:rPr lang="en-US" sz="2400" dirty="0" smtClean="0"/>
              <a:t>Benzodiazepines and Insurability </a:t>
            </a:r>
          </a:p>
          <a:p>
            <a:pPr>
              <a:lnSpc>
                <a:spcPct val="130000"/>
              </a:lnSpc>
            </a:pPr>
            <a:endParaRPr lang="en-US" b="1" dirty="0"/>
          </a:p>
          <a:p>
            <a:pPr marL="0" indent="0">
              <a:lnSpc>
                <a:spcPct val="130000"/>
              </a:lnSpc>
              <a:buNone/>
            </a:pPr>
            <a:r>
              <a:rPr lang="en-US" sz="2200" b="1" dirty="0" smtClean="0"/>
              <a:t>Please hold your questions until the end of each presentation. We will also have an open forum discussion following the final presentation</a:t>
            </a:r>
            <a:endParaRPr lang="en-US" sz="2200" b="1" dirty="0"/>
          </a:p>
        </p:txBody>
      </p:sp>
    </p:spTree>
    <p:extLst>
      <p:ext uri="{BB962C8B-B14F-4D97-AF65-F5344CB8AC3E}">
        <p14:creationId xmlns:p14="http://schemas.microsoft.com/office/powerpoint/2010/main" val="398733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646" y="362435"/>
            <a:ext cx="7797592" cy="4551240"/>
          </a:xfrm>
        </p:spPr>
        <p:txBody>
          <a:bodyPr>
            <a:noAutofit/>
          </a:bodyPr>
          <a:lstStyle/>
          <a:p>
            <a:pPr algn="l"/>
            <a:r>
              <a:rPr lang="en-US" sz="2400" dirty="0" smtClean="0"/>
              <a:t>Medicinal and recreational marijuana use decreases the incidence of opioid use, as demonstrated by a growing number of studies. </a:t>
            </a:r>
            <a:br>
              <a:rPr lang="en-US" sz="2400" dirty="0" smtClean="0"/>
            </a:br>
            <a:r>
              <a:rPr lang="en-US" sz="2400" dirty="0" smtClean="0"/>
              <a:t/>
            </a:r>
            <a:br>
              <a:rPr lang="en-US" sz="2400" dirty="0" smtClean="0"/>
            </a:br>
            <a:r>
              <a:rPr lang="en-US" sz="2400" dirty="0" smtClean="0"/>
              <a:t>This excludes pot use consistent with marijuana use disorder</a:t>
            </a:r>
            <a:r>
              <a:rPr lang="en-US" sz="2400" dirty="0"/>
              <a:t> </a:t>
            </a:r>
            <a:r>
              <a:rPr lang="en-US" sz="2400" dirty="0" smtClean="0"/>
              <a:t>(which </a:t>
            </a:r>
            <a:r>
              <a:rPr lang="en-US" sz="2400" u="sng" dirty="0" smtClean="0"/>
              <a:t>is</a:t>
            </a:r>
            <a:r>
              <a:rPr lang="en-US" sz="2400" dirty="0" smtClean="0"/>
              <a:t> a risk factor for opioid abuse).</a:t>
            </a:r>
            <a:r>
              <a:rPr lang="en-US" sz="3200" dirty="0" smtClean="0"/>
              <a:t/>
            </a:r>
            <a:br>
              <a:rPr lang="en-US" sz="3200" dirty="0" smtClean="0"/>
            </a:br>
            <a:r>
              <a:rPr lang="en-US" sz="3200" dirty="0"/>
              <a:t/>
            </a:r>
            <a:br>
              <a:rPr lang="en-US" sz="3200" dirty="0"/>
            </a:br>
            <a:r>
              <a:rPr lang="en-US" sz="1100" b="0" dirty="0" smtClean="0"/>
              <a:t>Bradford. JAMA Internal Medicine. 178(2018):667</a:t>
            </a:r>
            <a:br>
              <a:rPr lang="en-US" sz="1100" b="0" dirty="0" smtClean="0"/>
            </a:br>
            <a:r>
              <a:rPr lang="en-US" sz="1100" b="0" dirty="0" smtClean="0"/>
              <a:t>Powell. Journal of Health Economics. 30(2018):29</a:t>
            </a:r>
            <a:br>
              <a:rPr lang="en-US" sz="1100" b="0" dirty="0" smtClean="0"/>
            </a:br>
            <a:r>
              <a:rPr lang="en-US" sz="1100" b="0" dirty="0" smtClean="0"/>
              <a:t>Wen. JAMA Internal Medicine. 178(2018):673</a:t>
            </a:r>
            <a:endParaRPr lang="en-US" sz="1100" b="0" dirty="0"/>
          </a:p>
        </p:txBody>
      </p:sp>
    </p:spTree>
    <p:extLst>
      <p:ext uri="{BB962C8B-B14F-4D97-AF65-F5344CB8AC3E}">
        <p14:creationId xmlns:p14="http://schemas.microsoft.com/office/powerpoint/2010/main" val="2916364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970" y="246297"/>
            <a:ext cx="8434829" cy="857250"/>
          </a:xfrm>
        </p:spPr>
        <p:txBody>
          <a:bodyPr>
            <a:normAutofit fontScale="90000"/>
          </a:bodyPr>
          <a:lstStyle/>
          <a:p>
            <a:r>
              <a:rPr lang="en-US" sz="2800" dirty="0" smtClean="0"/>
              <a:t>The “Pain Epidemic” is </a:t>
            </a:r>
            <a:r>
              <a:rPr lang="en-US" sz="2800" dirty="0"/>
              <a:t>t</a:t>
            </a:r>
            <a:r>
              <a:rPr lang="en-US" sz="2800" dirty="0" smtClean="0"/>
              <a:t>he Root of </a:t>
            </a:r>
            <a:r>
              <a:rPr lang="en-US" sz="2800" dirty="0"/>
              <a:t>t</a:t>
            </a:r>
            <a:r>
              <a:rPr lang="en-US" sz="2800" dirty="0" smtClean="0"/>
              <a:t>he Opioid Crisis</a:t>
            </a:r>
            <a:endParaRPr lang="en-US" sz="2800" dirty="0"/>
          </a:p>
        </p:txBody>
      </p:sp>
      <p:sp>
        <p:nvSpPr>
          <p:cNvPr id="3" name="Content Placeholder 2"/>
          <p:cNvSpPr>
            <a:spLocks noGrp="1"/>
          </p:cNvSpPr>
          <p:nvPr>
            <p:ph idx="1"/>
          </p:nvPr>
        </p:nvSpPr>
        <p:spPr>
          <a:xfrm>
            <a:off x="457199" y="1139627"/>
            <a:ext cx="8229600" cy="3662879"/>
          </a:xfrm>
        </p:spPr>
        <p:txBody>
          <a:bodyPr>
            <a:normAutofit fontScale="92500"/>
          </a:bodyPr>
          <a:lstStyle/>
          <a:p>
            <a:pPr>
              <a:lnSpc>
                <a:spcPct val="120000"/>
              </a:lnSpc>
            </a:pPr>
            <a:r>
              <a:rPr lang="en-US" sz="2400" dirty="0" smtClean="0"/>
              <a:t>Chronic pain affects 100 million Americans</a:t>
            </a:r>
          </a:p>
          <a:p>
            <a:pPr>
              <a:lnSpc>
                <a:spcPct val="120000"/>
              </a:lnSpc>
            </a:pPr>
            <a:r>
              <a:rPr lang="en-US" sz="2400" dirty="0" smtClean="0"/>
              <a:t>20% of outpatient visits are for non-cancer pain</a:t>
            </a:r>
          </a:p>
          <a:p>
            <a:pPr>
              <a:lnSpc>
                <a:spcPct val="120000"/>
              </a:lnSpc>
            </a:pPr>
            <a:r>
              <a:rPr lang="en-US" sz="2400" dirty="0" smtClean="0"/>
              <a:t>39.5 million Americans have pain on all/nearly all days</a:t>
            </a:r>
          </a:p>
          <a:p>
            <a:pPr>
              <a:lnSpc>
                <a:spcPct val="120000"/>
              </a:lnSpc>
            </a:pPr>
            <a:r>
              <a:rPr lang="en-US" sz="2400" dirty="0" smtClean="0"/>
              <a:t>47% of OUD patients initially exposed via opioid pain Rx</a:t>
            </a:r>
          </a:p>
          <a:p>
            <a:pPr>
              <a:lnSpc>
                <a:spcPct val="120000"/>
              </a:lnSpc>
            </a:pPr>
            <a:r>
              <a:rPr lang="en-US" sz="2400" dirty="0" smtClean="0"/>
              <a:t>Opioids are effective in acute nociceptive and (sometimes) neurogenic pain but ineffective (or worse) in chronic pain</a:t>
            </a:r>
          </a:p>
          <a:p>
            <a:pPr>
              <a:lnSpc>
                <a:spcPct val="120000"/>
              </a:lnSpc>
            </a:pPr>
            <a:r>
              <a:rPr lang="en-US" sz="2400" dirty="0" smtClean="0"/>
              <a:t>Malpractice claims due to pain management have increased 6-fold in last decade</a:t>
            </a:r>
          </a:p>
        </p:txBody>
      </p:sp>
    </p:spTree>
    <p:extLst>
      <p:ext uri="{BB962C8B-B14F-4D97-AF65-F5344CB8AC3E}">
        <p14:creationId xmlns:p14="http://schemas.microsoft.com/office/powerpoint/2010/main" val="221348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58278"/>
          </a:xfrm>
        </p:spPr>
        <p:txBody>
          <a:bodyPr>
            <a:normAutofit fontScale="90000"/>
          </a:bodyPr>
          <a:lstStyle/>
          <a:p>
            <a:r>
              <a:rPr lang="en-US" sz="3200" dirty="0" smtClean="0"/>
              <a:t>Achilles Heel: Post-Surgical Opioid Rx</a:t>
            </a:r>
            <a:endParaRPr lang="en-US" sz="3200" dirty="0"/>
          </a:p>
        </p:txBody>
      </p:sp>
      <p:sp>
        <p:nvSpPr>
          <p:cNvPr id="3" name="Content Placeholder 2"/>
          <p:cNvSpPr>
            <a:spLocks noGrp="1"/>
          </p:cNvSpPr>
          <p:nvPr>
            <p:ph idx="1"/>
          </p:nvPr>
        </p:nvSpPr>
        <p:spPr>
          <a:xfrm>
            <a:off x="898928" y="918315"/>
            <a:ext cx="7227027" cy="4224177"/>
          </a:xfrm>
        </p:spPr>
        <p:txBody>
          <a:bodyPr>
            <a:noAutofit/>
          </a:bodyPr>
          <a:lstStyle/>
          <a:p>
            <a:pPr>
              <a:lnSpc>
                <a:spcPct val="110000"/>
              </a:lnSpc>
            </a:pPr>
            <a:r>
              <a:rPr lang="en-US" sz="2000" dirty="0" smtClean="0"/>
              <a:t>Cervical spine </a:t>
            </a:r>
            <a:r>
              <a:rPr lang="mr-IN" sz="2000" dirty="0" smtClean="0"/>
              <a:t>–</a:t>
            </a:r>
            <a:r>
              <a:rPr lang="en-US" sz="2000" dirty="0" smtClean="0"/>
              <a:t> 47% refill opioids &gt; 1 year</a:t>
            </a:r>
          </a:p>
          <a:p>
            <a:pPr>
              <a:lnSpc>
                <a:spcPct val="110000"/>
              </a:lnSpc>
            </a:pPr>
            <a:r>
              <a:rPr lang="en-US" sz="2000" dirty="0" smtClean="0"/>
              <a:t>Hand surgery </a:t>
            </a:r>
            <a:r>
              <a:rPr lang="mr-IN" sz="2000" dirty="0" smtClean="0"/>
              <a:t>–</a:t>
            </a:r>
            <a:r>
              <a:rPr lang="en-US" sz="2000" dirty="0" smtClean="0"/>
              <a:t> 13% chronic use in opioid-naïve patients</a:t>
            </a:r>
          </a:p>
          <a:p>
            <a:pPr>
              <a:lnSpc>
                <a:spcPct val="110000"/>
              </a:lnSpc>
            </a:pPr>
            <a:r>
              <a:rPr lang="en-US" sz="2000" dirty="0" smtClean="0"/>
              <a:t>Total Knee arthroplasty </a:t>
            </a:r>
            <a:r>
              <a:rPr lang="mr-IN" sz="2000" dirty="0" smtClean="0"/>
              <a:t>–</a:t>
            </a:r>
            <a:r>
              <a:rPr lang="en-US" sz="2000" dirty="0" smtClean="0"/>
              <a:t> 53% chronic use</a:t>
            </a:r>
          </a:p>
          <a:p>
            <a:pPr>
              <a:lnSpc>
                <a:spcPct val="110000"/>
              </a:lnSpc>
            </a:pPr>
            <a:r>
              <a:rPr lang="en-US" sz="2000" dirty="0" smtClean="0"/>
              <a:t>Total Hip arthroplasty </a:t>
            </a:r>
            <a:r>
              <a:rPr lang="mr-IN" sz="2000" dirty="0" smtClean="0"/>
              <a:t>–</a:t>
            </a:r>
            <a:r>
              <a:rPr lang="en-US" sz="2000" dirty="0" smtClean="0"/>
              <a:t> 35% chronic use</a:t>
            </a:r>
          </a:p>
          <a:p>
            <a:pPr marL="0" indent="0">
              <a:lnSpc>
                <a:spcPct val="110000"/>
              </a:lnSpc>
              <a:buNone/>
            </a:pPr>
            <a:endParaRPr lang="en-US" sz="2000" dirty="0" smtClean="0"/>
          </a:p>
          <a:p>
            <a:pPr marL="0" indent="0">
              <a:lnSpc>
                <a:spcPct val="110000"/>
              </a:lnSpc>
              <a:buNone/>
            </a:pPr>
            <a:r>
              <a:rPr lang="en-US" sz="2000" dirty="0" smtClean="0"/>
              <a:t>#1 Risk factor for chronic (long-term) </a:t>
            </a:r>
            <a:r>
              <a:rPr lang="en-US" sz="2000" u="sng" dirty="0" smtClean="0"/>
              <a:t>post</a:t>
            </a:r>
            <a:r>
              <a:rPr lang="en-US" sz="2000" dirty="0" smtClean="0"/>
              <a:t>surgical opioid use = duration of </a:t>
            </a:r>
            <a:r>
              <a:rPr lang="en-US" sz="2000" u="sng" dirty="0" smtClean="0"/>
              <a:t>pre</a:t>
            </a:r>
            <a:r>
              <a:rPr lang="en-US" sz="2000" dirty="0" smtClean="0"/>
              <a:t>surgical opioid use:</a:t>
            </a:r>
          </a:p>
          <a:p>
            <a:pPr marL="0" indent="0">
              <a:lnSpc>
                <a:spcPct val="110000"/>
              </a:lnSpc>
              <a:buNone/>
            </a:pPr>
            <a:r>
              <a:rPr lang="en-US" sz="2000" dirty="0" smtClean="0"/>
              <a:t> </a:t>
            </a:r>
          </a:p>
          <a:p>
            <a:pPr>
              <a:lnSpc>
                <a:spcPct val="110000"/>
              </a:lnSpc>
            </a:pPr>
            <a:r>
              <a:rPr lang="en-US" sz="2000" dirty="0" smtClean="0"/>
              <a:t>O.R. 25.3 if 23-250 days </a:t>
            </a:r>
            <a:r>
              <a:rPr lang="en-US" sz="2000" u="sng" dirty="0" smtClean="0"/>
              <a:t>pre</a:t>
            </a:r>
            <a:r>
              <a:rPr lang="en-US" sz="2000" dirty="0" smtClean="0"/>
              <a:t>surgical use </a:t>
            </a:r>
            <a:endParaRPr lang="en-US" sz="2000" dirty="0"/>
          </a:p>
          <a:p>
            <a:pPr>
              <a:lnSpc>
                <a:spcPct val="110000"/>
              </a:lnSpc>
            </a:pPr>
            <a:r>
              <a:rPr lang="en-US" sz="2000" dirty="0" smtClean="0"/>
              <a:t>O.R. 219.95 if &gt; 250 days </a:t>
            </a:r>
            <a:r>
              <a:rPr lang="en-US" sz="2000" u="sng" dirty="0" smtClean="0"/>
              <a:t>pre</a:t>
            </a:r>
            <a:r>
              <a:rPr lang="en-US" sz="2000" dirty="0" smtClean="0"/>
              <a:t>surgical use</a:t>
            </a:r>
            <a:endParaRPr lang="en-US" sz="2000" dirty="0"/>
          </a:p>
        </p:txBody>
      </p:sp>
    </p:spTree>
    <p:extLst>
      <p:ext uri="{BB962C8B-B14F-4D97-AF65-F5344CB8AC3E}">
        <p14:creationId xmlns:p14="http://schemas.microsoft.com/office/powerpoint/2010/main" val="4092895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15" y="307215"/>
            <a:ext cx="8229600" cy="4573392"/>
          </a:xfrm>
        </p:spPr>
        <p:txBody>
          <a:bodyPr>
            <a:normAutofit/>
          </a:bodyPr>
          <a:lstStyle/>
          <a:p>
            <a:pPr algn="l"/>
            <a:r>
              <a:rPr lang="en-US" sz="3200" b="1" dirty="0" smtClean="0"/>
              <a:t>“Opioid use is perceived by many (but not all) individuals as pleasant, enjoyable and even stimulating”</a:t>
            </a:r>
            <a:br>
              <a:rPr lang="en-US" sz="3200" b="1" dirty="0" smtClean="0"/>
            </a:br>
            <a:r>
              <a:rPr lang="en-US" sz="1100" b="0" dirty="0"/>
              <a:t/>
            </a:r>
            <a:br>
              <a:rPr lang="en-US" sz="1100" b="0" dirty="0"/>
            </a:br>
            <a:r>
              <a:rPr lang="en-US" sz="1100" b="0" dirty="0" smtClean="0"/>
              <a:t/>
            </a:r>
            <a:br>
              <a:rPr lang="en-US" sz="1100" b="0" dirty="0" smtClean="0"/>
            </a:br>
            <a:r>
              <a:rPr lang="en-US" sz="1100" b="0" dirty="0"/>
              <a:t/>
            </a:r>
            <a:br>
              <a:rPr lang="en-US" sz="1100" b="0" dirty="0"/>
            </a:br>
            <a:r>
              <a:rPr lang="en-US" sz="1600" b="0" dirty="0" smtClean="0"/>
              <a:t>Joseph V. </a:t>
            </a:r>
            <a:r>
              <a:rPr lang="en-US" sz="1600" b="0" dirty="0" err="1" smtClean="0"/>
              <a:t>Pergolizzi</a:t>
            </a:r>
            <a:r>
              <a:rPr lang="en-US" sz="1600" b="0" dirty="0" smtClean="0"/>
              <a:t>, Jr. PhD</a:t>
            </a:r>
            <a:br>
              <a:rPr lang="en-US" sz="1600" b="0" dirty="0" smtClean="0"/>
            </a:br>
            <a:r>
              <a:rPr lang="en-US" sz="1600" b="0" dirty="0" smtClean="0"/>
              <a:t>NEMA Research; Naples, Florida</a:t>
            </a:r>
            <a:br>
              <a:rPr lang="en-US" sz="1600" b="0" dirty="0" smtClean="0"/>
            </a:br>
            <a:r>
              <a:rPr lang="en-US" sz="1600" b="0" dirty="0" smtClean="0"/>
              <a:t>Pain Therapy</a:t>
            </a:r>
            <a:br>
              <a:rPr lang="en-US" sz="1600" b="0" dirty="0" smtClean="0"/>
            </a:br>
            <a:r>
              <a:rPr lang="en-US" sz="1600" b="0" dirty="0" smtClean="0"/>
              <a:t>6(2017):1</a:t>
            </a:r>
            <a:endParaRPr lang="en-US" sz="1600" b="0" dirty="0"/>
          </a:p>
        </p:txBody>
      </p:sp>
    </p:spTree>
    <p:extLst>
      <p:ext uri="{BB962C8B-B14F-4D97-AF65-F5344CB8AC3E}">
        <p14:creationId xmlns:p14="http://schemas.microsoft.com/office/powerpoint/2010/main" val="1906876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403" y="217772"/>
            <a:ext cx="8229600" cy="4694915"/>
          </a:xfrm>
        </p:spPr>
        <p:txBody>
          <a:bodyPr>
            <a:normAutofit fontScale="85000" lnSpcReduction="20000"/>
          </a:bodyPr>
          <a:lstStyle/>
          <a:p>
            <a:pPr marL="0" indent="0" algn="ctr">
              <a:buNone/>
            </a:pPr>
            <a:r>
              <a:rPr lang="en-US" sz="3500" b="1" dirty="0" smtClean="0"/>
              <a:t>Physiologic Effects</a:t>
            </a:r>
          </a:p>
          <a:p>
            <a:pPr marL="0" indent="0">
              <a:lnSpc>
                <a:spcPct val="140000"/>
              </a:lnSpc>
              <a:buNone/>
            </a:pPr>
            <a:endParaRPr lang="en-US" sz="2100" b="1" dirty="0" smtClean="0"/>
          </a:p>
          <a:p>
            <a:pPr>
              <a:lnSpc>
                <a:spcPct val="140000"/>
              </a:lnSpc>
            </a:pPr>
            <a:r>
              <a:rPr lang="en-US" b="1" dirty="0" smtClean="0"/>
              <a:t>Physical Dependence </a:t>
            </a:r>
            <a:r>
              <a:rPr lang="mr-IN" dirty="0" smtClean="0"/>
              <a:t>–</a:t>
            </a:r>
            <a:r>
              <a:rPr lang="en-US" dirty="0" smtClean="0"/>
              <a:t> a natural, expected consequence of therapeutic opioid use, occurs within a short time after initiating use and results in withdrawal symptoms</a:t>
            </a:r>
          </a:p>
          <a:p>
            <a:pPr>
              <a:lnSpc>
                <a:spcPct val="140000"/>
              </a:lnSpc>
            </a:pPr>
            <a:r>
              <a:rPr lang="en-US" b="1" dirty="0" smtClean="0"/>
              <a:t>Tolerance</a:t>
            </a:r>
            <a:r>
              <a:rPr lang="en-US" dirty="0" smtClean="0"/>
              <a:t> </a:t>
            </a:r>
            <a:r>
              <a:rPr lang="mr-IN" dirty="0" smtClean="0"/>
              <a:t>–</a:t>
            </a:r>
            <a:r>
              <a:rPr lang="en-US" dirty="0" smtClean="0"/>
              <a:t> need for greater opioid dose to achieve same effect</a:t>
            </a:r>
          </a:p>
          <a:p>
            <a:pPr>
              <a:lnSpc>
                <a:spcPct val="140000"/>
              </a:lnSpc>
            </a:pPr>
            <a:r>
              <a:rPr lang="en-US" b="1" dirty="0" smtClean="0"/>
              <a:t>Pseudo-addiction</a:t>
            </a:r>
            <a:r>
              <a:rPr lang="en-US" dirty="0" smtClean="0"/>
              <a:t> </a:t>
            </a:r>
            <a:r>
              <a:rPr lang="mr-IN" dirty="0" smtClean="0"/>
              <a:t>–</a:t>
            </a:r>
            <a:r>
              <a:rPr lang="en-US" dirty="0" smtClean="0"/>
              <a:t> medication seeking due to distress from inadequate treatment (hence “pseudo-”)</a:t>
            </a:r>
            <a:endParaRPr lang="en-US" dirty="0"/>
          </a:p>
        </p:txBody>
      </p:sp>
    </p:spTree>
    <p:extLst>
      <p:ext uri="{BB962C8B-B14F-4D97-AF65-F5344CB8AC3E}">
        <p14:creationId xmlns:p14="http://schemas.microsoft.com/office/powerpoint/2010/main" val="2514291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0561"/>
            <a:ext cx="8229600" cy="4618410"/>
          </a:xfrm>
        </p:spPr>
        <p:txBody>
          <a:bodyPr>
            <a:normAutofit fontScale="77500" lnSpcReduction="20000"/>
          </a:bodyPr>
          <a:lstStyle/>
          <a:p>
            <a:pPr marL="0" indent="0" algn="ctr">
              <a:buNone/>
            </a:pPr>
            <a:r>
              <a:rPr lang="en-US" sz="4000" b="1" dirty="0" smtClean="0"/>
              <a:t>Consequences</a:t>
            </a:r>
          </a:p>
          <a:p>
            <a:pPr marL="0" indent="0">
              <a:buNone/>
            </a:pPr>
            <a:endParaRPr lang="en-US" b="1" dirty="0"/>
          </a:p>
          <a:p>
            <a:pPr>
              <a:lnSpc>
                <a:spcPct val="120000"/>
              </a:lnSpc>
            </a:pPr>
            <a:r>
              <a:rPr lang="en-US" sz="2600" b="1" dirty="0"/>
              <a:t>Misuse</a:t>
            </a:r>
            <a:r>
              <a:rPr lang="en-US" sz="2600" dirty="0"/>
              <a:t> </a:t>
            </a:r>
            <a:r>
              <a:rPr lang="mr-IN" sz="2600" dirty="0"/>
              <a:t>–</a:t>
            </a:r>
            <a:r>
              <a:rPr lang="en-US" sz="2600" dirty="0"/>
              <a:t> </a:t>
            </a:r>
            <a:r>
              <a:rPr lang="en-US" sz="2600" dirty="0" smtClean="0"/>
              <a:t>broad and blurry </a:t>
            </a:r>
            <a:r>
              <a:rPr lang="en-US" sz="2600" dirty="0"/>
              <a:t>term for use outside prescription parameters (e.g., taking too much/too often, sharing, borrowing, self-medicating anxiety</a:t>
            </a:r>
            <a:r>
              <a:rPr lang="en-US" sz="2600" dirty="0" smtClean="0"/>
              <a:t>) and for nonmedical use. % of misuse increasing: millennials </a:t>
            </a:r>
            <a:r>
              <a:rPr lang="en-US" sz="2600" dirty="0"/>
              <a:t>(21.5%</a:t>
            </a:r>
            <a:r>
              <a:rPr lang="en-US" sz="2600" dirty="0" smtClean="0"/>
              <a:t>), </a:t>
            </a:r>
            <a:r>
              <a:rPr lang="en-US" sz="2600" dirty="0"/>
              <a:t>Gen X (15.3%) </a:t>
            </a:r>
            <a:r>
              <a:rPr lang="en-US" sz="2600" dirty="0" smtClean="0"/>
              <a:t>and Boomers </a:t>
            </a:r>
            <a:r>
              <a:rPr lang="en-US" sz="2600" dirty="0"/>
              <a:t>(12%) </a:t>
            </a:r>
            <a:endParaRPr lang="en-US" sz="2600" dirty="0" smtClean="0"/>
          </a:p>
          <a:p>
            <a:pPr>
              <a:lnSpc>
                <a:spcPct val="120000"/>
              </a:lnSpc>
            </a:pPr>
            <a:endParaRPr lang="en-US" sz="2600" dirty="0"/>
          </a:p>
          <a:p>
            <a:pPr>
              <a:lnSpc>
                <a:spcPct val="120000"/>
              </a:lnSpc>
            </a:pPr>
            <a:r>
              <a:rPr lang="en-US" sz="2600" b="1" dirty="0"/>
              <a:t>Abuse</a:t>
            </a:r>
            <a:r>
              <a:rPr lang="en-US" sz="2600" dirty="0"/>
              <a:t> </a:t>
            </a:r>
            <a:r>
              <a:rPr lang="mr-IN" sz="2600" dirty="0"/>
              <a:t>–</a:t>
            </a:r>
            <a:r>
              <a:rPr lang="en-US" sz="2600" dirty="0"/>
              <a:t> </a:t>
            </a:r>
            <a:r>
              <a:rPr lang="en-US" sz="2600" dirty="0" smtClean="0"/>
              <a:t>more serious </a:t>
            </a:r>
            <a:r>
              <a:rPr lang="en-US" sz="2600" dirty="0"/>
              <a:t>than misuse (e.g., diversion to get high) with risks of accidents, injuries, legal problems, etc.; </a:t>
            </a:r>
            <a:r>
              <a:rPr lang="en-US" sz="2600" dirty="0" smtClean="0"/>
              <a:t>occurs in 10</a:t>
            </a:r>
            <a:r>
              <a:rPr lang="en-US" sz="2600" dirty="0"/>
              <a:t>-20% of LT users </a:t>
            </a:r>
            <a:endParaRPr lang="en-US" sz="2600" dirty="0" smtClean="0"/>
          </a:p>
          <a:p>
            <a:pPr marL="0" indent="0">
              <a:lnSpc>
                <a:spcPct val="120000"/>
              </a:lnSpc>
              <a:buNone/>
            </a:pPr>
            <a:r>
              <a:rPr lang="en-US" sz="2600" dirty="0" smtClean="0"/>
              <a:t> </a:t>
            </a:r>
            <a:endParaRPr lang="en-US" sz="2600" dirty="0"/>
          </a:p>
          <a:p>
            <a:pPr>
              <a:lnSpc>
                <a:spcPct val="120000"/>
              </a:lnSpc>
            </a:pPr>
            <a:r>
              <a:rPr lang="en-US" sz="2600" b="1" dirty="0"/>
              <a:t>Addiction/Opioid Use Disorder (OUD</a:t>
            </a:r>
            <a:r>
              <a:rPr lang="en-US" sz="2600" b="1" dirty="0" smtClean="0"/>
              <a:t>) in DSM-5</a:t>
            </a:r>
            <a:endParaRPr lang="en-US" sz="2600" dirty="0"/>
          </a:p>
        </p:txBody>
      </p:sp>
    </p:spTree>
    <p:extLst>
      <p:ext uri="{BB962C8B-B14F-4D97-AF65-F5344CB8AC3E}">
        <p14:creationId xmlns:p14="http://schemas.microsoft.com/office/powerpoint/2010/main" val="1172653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475207"/>
          </a:xfrm>
        </p:spPr>
        <p:txBody>
          <a:bodyPr>
            <a:normAutofit/>
          </a:bodyPr>
          <a:lstStyle/>
          <a:p>
            <a:r>
              <a:rPr lang="en-US" sz="2400" b="1" dirty="0" smtClean="0"/>
              <a:t>Opioid Use Disorder </a:t>
            </a:r>
            <a:r>
              <a:rPr lang="en-US" sz="2400" dirty="0" smtClean="0"/>
              <a:t>(OUD) </a:t>
            </a:r>
            <a:r>
              <a:rPr lang="mr-IN" sz="2400" dirty="0" smtClean="0"/>
              <a:t>–</a:t>
            </a:r>
            <a:r>
              <a:rPr lang="en-US" sz="2400" dirty="0" smtClean="0"/>
              <a:t> DSM -5</a:t>
            </a:r>
            <a:endParaRPr lang="en-US" sz="2400" dirty="0"/>
          </a:p>
        </p:txBody>
      </p:sp>
      <p:sp>
        <p:nvSpPr>
          <p:cNvPr id="3" name="Content Placeholder 2"/>
          <p:cNvSpPr>
            <a:spLocks noGrp="1"/>
          </p:cNvSpPr>
          <p:nvPr>
            <p:ph idx="1"/>
          </p:nvPr>
        </p:nvSpPr>
        <p:spPr>
          <a:xfrm>
            <a:off x="457200" y="892861"/>
            <a:ext cx="8229600" cy="3913437"/>
          </a:xfrm>
        </p:spPr>
        <p:txBody>
          <a:bodyPr>
            <a:noAutofit/>
          </a:bodyPr>
          <a:lstStyle/>
          <a:p>
            <a:pPr marL="0" indent="0">
              <a:lnSpc>
                <a:spcPct val="80000"/>
              </a:lnSpc>
              <a:buNone/>
            </a:pPr>
            <a:r>
              <a:rPr lang="en-US" sz="1600" dirty="0"/>
              <a:t>“Problematic pattern” of use leading to “clinically significant impairment or distress” manifesting with 2 or more of 12 </a:t>
            </a:r>
            <a:r>
              <a:rPr lang="en-US" sz="1600" dirty="0" smtClean="0"/>
              <a:t>criteria</a:t>
            </a:r>
          </a:p>
          <a:p>
            <a:pPr marL="0" indent="0">
              <a:lnSpc>
                <a:spcPct val="80000"/>
              </a:lnSpc>
              <a:buNone/>
            </a:pPr>
            <a:endParaRPr lang="en-US" sz="1600" dirty="0"/>
          </a:p>
          <a:p>
            <a:pPr>
              <a:lnSpc>
                <a:spcPct val="80000"/>
              </a:lnSpc>
            </a:pPr>
            <a:r>
              <a:rPr lang="en-US" sz="1600" dirty="0" smtClean="0"/>
              <a:t>Take larger amounts or use over longer period than intended</a:t>
            </a:r>
          </a:p>
          <a:p>
            <a:pPr>
              <a:lnSpc>
                <a:spcPct val="80000"/>
              </a:lnSpc>
            </a:pPr>
            <a:r>
              <a:rPr lang="en-US" sz="1600" dirty="0" smtClean="0"/>
              <a:t>Persistent desire/unsuccessful efforts to cut down/gain control over use</a:t>
            </a:r>
          </a:p>
          <a:p>
            <a:pPr>
              <a:lnSpc>
                <a:spcPct val="80000"/>
              </a:lnSpc>
            </a:pPr>
            <a:r>
              <a:rPr lang="en-US" sz="1600" dirty="0" smtClean="0"/>
              <a:t>Great deal of time spent procuring opioids</a:t>
            </a:r>
          </a:p>
          <a:p>
            <a:pPr>
              <a:lnSpc>
                <a:spcPct val="80000"/>
              </a:lnSpc>
            </a:pPr>
            <a:r>
              <a:rPr lang="en-US" sz="1600" dirty="0" smtClean="0"/>
              <a:t>Craving or strong desire to use</a:t>
            </a:r>
          </a:p>
          <a:p>
            <a:pPr>
              <a:lnSpc>
                <a:spcPct val="80000"/>
              </a:lnSpc>
            </a:pPr>
            <a:r>
              <a:rPr lang="en-US" sz="1600" dirty="0" smtClean="0"/>
              <a:t>Recurrent use problems at work, school, home, interpersonal/legal issues</a:t>
            </a:r>
          </a:p>
          <a:p>
            <a:pPr>
              <a:lnSpc>
                <a:spcPct val="80000"/>
              </a:lnSpc>
            </a:pPr>
            <a:r>
              <a:rPr lang="en-US" sz="1600" dirty="0" smtClean="0"/>
              <a:t>Recurrent use in hazardous scenarios</a:t>
            </a:r>
          </a:p>
          <a:p>
            <a:pPr>
              <a:lnSpc>
                <a:spcPct val="80000"/>
              </a:lnSpc>
            </a:pPr>
            <a:r>
              <a:rPr lang="en-US" sz="1600" dirty="0" smtClean="0"/>
              <a:t>Tolerance defined as need for “markedly increased amounts” or “markedly diminished effect” from same amount</a:t>
            </a:r>
          </a:p>
          <a:p>
            <a:pPr>
              <a:lnSpc>
                <a:spcPct val="80000"/>
              </a:lnSpc>
            </a:pPr>
            <a:r>
              <a:rPr lang="en-US" sz="1600" dirty="0" smtClean="0"/>
              <a:t>Withdrawal syndrome </a:t>
            </a:r>
          </a:p>
          <a:p>
            <a:pPr>
              <a:lnSpc>
                <a:spcPct val="80000"/>
              </a:lnSpc>
            </a:pPr>
            <a:endParaRPr lang="en-US" sz="1600" dirty="0"/>
          </a:p>
          <a:p>
            <a:pPr marL="0" indent="0">
              <a:lnSpc>
                <a:spcPct val="80000"/>
              </a:lnSpc>
              <a:buNone/>
            </a:pPr>
            <a:r>
              <a:rPr lang="en-US" sz="1600" dirty="0" smtClean="0"/>
              <a:t>Severity: mild (2-3 symptoms), moderate (4-5), severe (≥ 6)</a:t>
            </a:r>
          </a:p>
          <a:p>
            <a:pPr marL="0" indent="0">
              <a:lnSpc>
                <a:spcPct val="80000"/>
              </a:lnSpc>
              <a:buNone/>
            </a:pPr>
            <a:endParaRPr lang="en-US" sz="1600" dirty="0"/>
          </a:p>
          <a:p>
            <a:pPr marL="0" indent="0">
              <a:lnSpc>
                <a:spcPct val="80000"/>
              </a:lnSpc>
              <a:buNone/>
            </a:pPr>
            <a:r>
              <a:rPr lang="en-US" sz="1600" b="1" dirty="0" smtClean="0"/>
              <a:t>Bottom line = very easy for patient with modest adverse opioid impact to be diagnosed with “Mild OUD” and thus stigmatized as drug abuser  </a:t>
            </a:r>
          </a:p>
        </p:txBody>
      </p:sp>
    </p:spTree>
    <p:extLst>
      <p:ext uri="{BB962C8B-B14F-4D97-AF65-F5344CB8AC3E}">
        <p14:creationId xmlns:p14="http://schemas.microsoft.com/office/powerpoint/2010/main" val="1678787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733"/>
            <a:ext cx="8229600" cy="4546238"/>
          </a:xfrm>
        </p:spPr>
        <p:txBody>
          <a:bodyPr>
            <a:normAutofit/>
          </a:bodyPr>
          <a:lstStyle/>
          <a:p>
            <a:pPr algn="l"/>
            <a:r>
              <a:rPr lang="en-US" sz="2000" b="1" dirty="0" smtClean="0"/>
              <a:t>“The clinical course of opioid use disorders involves periods of exacerbation and remission, but the underlying vulnerability never disappears</a:t>
            </a:r>
            <a:r>
              <a:rPr lang="mr-IN" sz="2000" b="1" dirty="0" smtClean="0"/>
              <a:t>…</a:t>
            </a:r>
            <a:r>
              <a:rPr lang="en-US" sz="2000" b="1" dirty="0" smtClean="0"/>
              <a:t/>
            </a:r>
            <a:br>
              <a:rPr lang="en-US" sz="2000" b="1" dirty="0" smtClean="0"/>
            </a:br>
            <a:r>
              <a:rPr lang="en-US" sz="2000" dirty="0" smtClean="0"/>
              <a:t/>
            </a:r>
            <a:br>
              <a:rPr lang="en-US" sz="2000" dirty="0" smtClean="0"/>
            </a:br>
            <a:r>
              <a:rPr lang="en-US" sz="2000" b="1" dirty="0" smtClean="0"/>
              <a:t>Although persons with opioid problems are likely to have extended periods of abstinence from opioids and often do well, the risk of early death, primarily from an accidental overdose, trauma, suicide, or an infectious disease (e.g. HIV) is increased by a factor of 20.”</a:t>
            </a:r>
            <a:br>
              <a:rPr lang="en-US" sz="2000" b="1" dirty="0" smtClean="0"/>
            </a:br>
            <a:r>
              <a:rPr lang="en-US" sz="2000" i="1" dirty="0"/>
              <a:t/>
            </a:r>
            <a:br>
              <a:rPr lang="en-US" sz="2000" i="1" dirty="0"/>
            </a:br>
            <a:r>
              <a:rPr lang="en-US" sz="1400" b="0" dirty="0" smtClean="0"/>
              <a:t>Marc A. </a:t>
            </a:r>
            <a:r>
              <a:rPr lang="en-US" sz="1400" b="0" dirty="0" err="1" smtClean="0"/>
              <a:t>Schuckit</a:t>
            </a:r>
            <a:r>
              <a:rPr lang="en-US" sz="1400" b="0" dirty="0" smtClean="0"/>
              <a:t>, MD</a:t>
            </a:r>
            <a:br>
              <a:rPr lang="en-US" sz="1400" b="0" dirty="0" smtClean="0"/>
            </a:br>
            <a:r>
              <a:rPr lang="en-US" sz="1400" b="0" dirty="0" smtClean="0"/>
              <a:t>University of California </a:t>
            </a:r>
            <a:r>
              <a:rPr lang="mr-IN" sz="1400" b="0" dirty="0" smtClean="0"/>
              <a:t>–</a:t>
            </a:r>
            <a:r>
              <a:rPr lang="en-US" sz="1400" b="0" dirty="0" smtClean="0"/>
              <a:t> San Diego</a:t>
            </a:r>
            <a:br>
              <a:rPr lang="en-US" sz="1400" b="0" dirty="0" smtClean="0"/>
            </a:br>
            <a:r>
              <a:rPr lang="en-US" sz="1400" b="0" dirty="0" smtClean="0"/>
              <a:t>New England Journal of Medicine</a:t>
            </a:r>
            <a:br>
              <a:rPr lang="en-US" sz="1400" b="0" dirty="0" smtClean="0"/>
            </a:br>
            <a:r>
              <a:rPr lang="en-US" sz="1400" b="0" dirty="0" smtClean="0"/>
              <a:t>375(2016):357</a:t>
            </a:r>
            <a:endParaRPr lang="en-US" sz="1400" b="0" i="1" dirty="0"/>
          </a:p>
        </p:txBody>
      </p:sp>
    </p:spTree>
    <p:extLst>
      <p:ext uri="{BB962C8B-B14F-4D97-AF65-F5344CB8AC3E}">
        <p14:creationId xmlns:p14="http://schemas.microsoft.com/office/powerpoint/2010/main" val="3067826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672" y="736488"/>
            <a:ext cx="7843605" cy="3602984"/>
          </a:xfrm>
        </p:spPr>
        <p:txBody>
          <a:bodyPr>
            <a:normAutofit lnSpcReduction="10000"/>
          </a:bodyPr>
          <a:lstStyle/>
          <a:p>
            <a:pPr>
              <a:lnSpc>
                <a:spcPct val="120000"/>
              </a:lnSpc>
            </a:pPr>
            <a:r>
              <a:rPr lang="en-US" sz="2000" dirty="0" smtClean="0"/>
              <a:t>OUD is a chronic relapsing disorder</a:t>
            </a:r>
          </a:p>
          <a:p>
            <a:pPr>
              <a:lnSpc>
                <a:spcPct val="120000"/>
              </a:lnSpc>
            </a:pPr>
            <a:r>
              <a:rPr lang="en-US" sz="2000" dirty="0" smtClean="0"/>
              <a:t>2 million American cases</a:t>
            </a:r>
          </a:p>
          <a:p>
            <a:pPr>
              <a:lnSpc>
                <a:spcPct val="120000"/>
              </a:lnSpc>
            </a:pPr>
            <a:r>
              <a:rPr lang="en-US" sz="2000" dirty="0" smtClean="0"/>
              <a:t>35-40% of the risk is genetic</a:t>
            </a:r>
          </a:p>
          <a:p>
            <a:pPr>
              <a:lnSpc>
                <a:spcPct val="120000"/>
              </a:lnSpc>
            </a:pPr>
            <a:r>
              <a:rPr lang="en-US" sz="2000" dirty="0" smtClean="0"/>
              <a:t>85% chronic pain, 55% psychiatric comorbidity, 40%+ comorbid substance use disorder, 60% nicotine dependent</a:t>
            </a:r>
          </a:p>
          <a:p>
            <a:pPr>
              <a:lnSpc>
                <a:spcPct val="120000"/>
              </a:lnSpc>
            </a:pPr>
            <a:r>
              <a:rPr lang="en-US" sz="2000" dirty="0"/>
              <a:t>10% receive treatment </a:t>
            </a:r>
          </a:p>
          <a:p>
            <a:pPr>
              <a:lnSpc>
                <a:spcPct val="120000"/>
              </a:lnSpc>
            </a:pPr>
            <a:r>
              <a:rPr lang="en-US" sz="2000" dirty="0" smtClean="0"/>
              <a:t>Treatment of physicians with OUD differs because no opioid agonist Rx (methadone, buprenorphine, etc.) is used</a:t>
            </a:r>
          </a:p>
          <a:p>
            <a:pPr>
              <a:lnSpc>
                <a:spcPct val="120000"/>
              </a:lnSpc>
            </a:pPr>
            <a:r>
              <a:rPr lang="en-US" sz="2000" dirty="0" smtClean="0"/>
              <a:t>Lifetime management commonly needed</a:t>
            </a:r>
          </a:p>
          <a:p>
            <a:endParaRPr lang="en-US" sz="2400" dirty="0"/>
          </a:p>
        </p:txBody>
      </p:sp>
    </p:spTree>
    <p:extLst>
      <p:ext uri="{BB962C8B-B14F-4D97-AF65-F5344CB8AC3E}">
        <p14:creationId xmlns:p14="http://schemas.microsoft.com/office/powerpoint/2010/main" val="4018881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425364"/>
          </a:xfrm>
        </p:spPr>
        <p:txBody>
          <a:bodyPr>
            <a:normAutofit fontScale="90000"/>
          </a:bodyPr>
          <a:lstStyle/>
          <a:p>
            <a:r>
              <a:rPr lang="en-US" dirty="0" smtClean="0"/>
              <a:t>Abuse Methods</a:t>
            </a:r>
            <a:endParaRPr lang="en-US" dirty="0"/>
          </a:p>
        </p:txBody>
      </p:sp>
      <p:sp>
        <p:nvSpPr>
          <p:cNvPr id="3" name="Content Placeholder 2"/>
          <p:cNvSpPr>
            <a:spLocks noGrp="1"/>
          </p:cNvSpPr>
          <p:nvPr>
            <p:ph idx="1"/>
          </p:nvPr>
        </p:nvSpPr>
        <p:spPr>
          <a:xfrm>
            <a:off x="457200" y="804655"/>
            <a:ext cx="8229600" cy="4109262"/>
          </a:xfrm>
        </p:spPr>
        <p:txBody>
          <a:bodyPr>
            <a:normAutofit fontScale="92500" lnSpcReduction="10000"/>
          </a:bodyPr>
          <a:lstStyle/>
          <a:p>
            <a:pPr marL="0" indent="0">
              <a:lnSpc>
                <a:spcPct val="110000"/>
              </a:lnSpc>
              <a:buNone/>
            </a:pPr>
            <a:r>
              <a:rPr lang="en-US" sz="2400" b="1" dirty="0" smtClean="0">
                <a:solidFill>
                  <a:schemeClr val="accent6">
                    <a:lumMod val="50000"/>
                  </a:schemeClr>
                </a:solidFill>
              </a:rPr>
              <a:t>Inexperienced Abusers</a:t>
            </a:r>
          </a:p>
          <a:p>
            <a:pPr>
              <a:lnSpc>
                <a:spcPct val="110000"/>
              </a:lnSpc>
            </a:pPr>
            <a:r>
              <a:rPr lang="en-US" sz="2400" dirty="0" smtClean="0"/>
              <a:t>Ingestion (chewing, swallowing whole)</a:t>
            </a:r>
          </a:p>
          <a:p>
            <a:pPr marL="0" indent="0">
              <a:lnSpc>
                <a:spcPct val="110000"/>
              </a:lnSpc>
              <a:buNone/>
            </a:pPr>
            <a:endParaRPr lang="en-US" sz="2400" dirty="0" smtClean="0"/>
          </a:p>
          <a:p>
            <a:pPr marL="0" indent="0">
              <a:lnSpc>
                <a:spcPct val="110000"/>
              </a:lnSpc>
              <a:buNone/>
            </a:pPr>
            <a:r>
              <a:rPr lang="en-US" sz="2400" b="1" dirty="0" smtClean="0">
                <a:solidFill>
                  <a:schemeClr val="accent6">
                    <a:lumMod val="50000"/>
                  </a:schemeClr>
                </a:solidFill>
              </a:rPr>
              <a:t>More Experienced Recreational Abusers </a:t>
            </a:r>
          </a:p>
          <a:p>
            <a:pPr>
              <a:lnSpc>
                <a:spcPct val="110000"/>
              </a:lnSpc>
            </a:pPr>
            <a:r>
              <a:rPr lang="en-US" sz="2400" dirty="0" smtClean="0"/>
              <a:t>Insufflation</a:t>
            </a:r>
          </a:p>
          <a:p>
            <a:pPr>
              <a:lnSpc>
                <a:spcPct val="110000"/>
              </a:lnSpc>
            </a:pPr>
            <a:r>
              <a:rPr lang="en-US" sz="2400" dirty="0" smtClean="0"/>
              <a:t>Inhalation</a:t>
            </a:r>
          </a:p>
          <a:p>
            <a:pPr marL="0" indent="0">
              <a:lnSpc>
                <a:spcPct val="110000"/>
              </a:lnSpc>
              <a:buNone/>
            </a:pPr>
            <a:endParaRPr lang="en-US" sz="2400" dirty="0" smtClean="0"/>
          </a:p>
          <a:p>
            <a:pPr marL="0" indent="0">
              <a:lnSpc>
                <a:spcPct val="110000"/>
              </a:lnSpc>
              <a:buNone/>
            </a:pPr>
            <a:r>
              <a:rPr lang="en-US" sz="2400" b="1" dirty="0" smtClean="0">
                <a:solidFill>
                  <a:srgbClr val="984807"/>
                </a:solidFill>
              </a:rPr>
              <a:t>Hard Core Addicts</a:t>
            </a:r>
          </a:p>
          <a:p>
            <a:pPr>
              <a:lnSpc>
                <a:spcPct val="110000"/>
              </a:lnSpc>
            </a:pPr>
            <a:r>
              <a:rPr lang="en-US" sz="2400" dirty="0" smtClean="0"/>
              <a:t>Smoking</a:t>
            </a:r>
          </a:p>
          <a:p>
            <a:pPr>
              <a:lnSpc>
                <a:spcPct val="110000"/>
              </a:lnSpc>
            </a:pPr>
            <a:r>
              <a:rPr lang="en-US" sz="2400" dirty="0" smtClean="0"/>
              <a:t>Intravenous, intramuscular and subcutaneous injection</a:t>
            </a:r>
            <a:endParaRPr lang="en-US" dirty="0" smtClean="0"/>
          </a:p>
        </p:txBody>
      </p:sp>
    </p:spTree>
    <p:extLst>
      <p:ext uri="{BB962C8B-B14F-4D97-AF65-F5344CB8AC3E}">
        <p14:creationId xmlns:p14="http://schemas.microsoft.com/office/powerpoint/2010/main" val="424428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5124"/>
            <a:ext cx="7772400" cy="1102519"/>
          </a:xfrm>
        </p:spPr>
        <p:txBody>
          <a:bodyPr>
            <a:noAutofit/>
          </a:bodyPr>
          <a:lstStyle/>
          <a:p>
            <a:pPr>
              <a:lnSpc>
                <a:spcPct val="110000"/>
              </a:lnSpc>
            </a:pPr>
            <a:r>
              <a:rPr lang="en-US" sz="4000" b="1" dirty="0" smtClean="0"/>
              <a:t>OPIOIDS</a:t>
            </a:r>
            <a:br>
              <a:rPr lang="en-US" sz="4000" b="1" dirty="0" smtClean="0"/>
            </a:br>
            <a:r>
              <a:rPr lang="en-US" sz="4000" b="1" dirty="0" smtClean="0"/>
              <a:t>Dimensions of the Dilemma</a:t>
            </a:r>
            <a:endParaRPr lang="en-US" sz="4000" b="1" dirty="0"/>
          </a:p>
        </p:txBody>
      </p:sp>
      <p:sp>
        <p:nvSpPr>
          <p:cNvPr id="3" name="Subtitle 2"/>
          <p:cNvSpPr>
            <a:spLocks noGrp="1"/>
          </p:cNvSpPr>
          <p:nvPr>
            <p:ph type="subTitle" idx="1"/>
          </p:nvPr>
        </p:nvSpPr>
        <p:spPr>
          <a:xfrm>
            <a:off x="1371600" y="2914650"/>
            <a:ext cx="6400800" cy="606549"/>
          </a:xfrm>
        </p:spPr>
        <p:txBody>
          <a:bodyPr/>
          <a:lstStyle/>
          <a:p>
            <a:r>
              <a:rPr lang="en-US" dirty="0" smtClean="0"/>
              <a:t>Hank George, FALU</a:t>
            </a:r>
          </a:p>
        </p:txBody>
      </p:sp>
      <p:pic>
        <p:nvPicPr>
          <p:cNvPr id="4" name="Picture 3" descr="HGI_Logo_NEW.a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925" y="203850"/>
            <a:ext cx="5788151" cy="7490548"/>
          </a:xfrm>
          <a:prstGeom prst="rect">
            <a:avLst/>
          </a:prstGeom>
        </p:spPr>
      </p:pic>
    </p:spTree>
    <p:extLst>
      <p:ext uri="{BB962C8B-B14F-4D97-AF65-F5344CB8AC3E}">
        <p14:creationId xmlns:p14="http://schemas.microsoft.com/office/powerpoint/2010/main" val="276516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7264"/>
            <a:ext cx="8229600" cy="574892"/>
          </a:xfrm>
        </p:spPr>
        <p:txBody>
          <a:bodyPr>
            <a:normAutofit fontScale="90000"/>
          </a:bodyPr>
          <a:lstStyle/>
          <a:p>
            <a:r>
              <a:rPr lang="en-US" dirty="0" smtClean="0"/>
              <a:t>Heroin Use</a:t>
            </a:r>
            <a:endParaRPr lang="en-US" dirty="0"/>
          </a:p>
        </p:txBody>
      </p:sp>
      <p:sp>
        <p:nvSpPr>
          <p:cNvPr id="3" name="Content Placeholder 2"/>
          <p:cNvSpPr>
            <a:spLocks noGrp="1"/>
          </p:cNvSpPr>
          <p:nvPr>
            <p:ph idx="1"/>
          </p:nvPr>
        </p:nvSpPr>
        <p:spPr>
          <a:xfrm>
            <a:off x="457200" y="1137811"/>
            <a:ext cx="8229600" cy="3261371"/>
          </a:xfrm>
        </p:spPr>
        <p:txBody>
          <a:bodyPr>
            <a:normAutofit lnSpcReduction="10000"/>
          </a:bodyPr>
          <a:lstStyle/>
          <a:p>
            <a:pPr>
              <a:lnSpc>
                <a:spcPct val="110000"/>
              </a:lnSpc>
            </a:pPr>
            <a:r>
              <a:rPr lang="en-US" sz="2000" dirty="0" smtClean="0"/>
              <a:t>75% of today’s heroin users started on prescription opioids</a:t>
            </a:r>
          </a:p>
          <a:p>
            <a:pPr>
              <a:lnSpc>
                <a:spcPct val="110000"/>
              </a:lnSpc>
            </a:pPr>
            <a:r>
              <a:rPr lang="en-US" sz="2000" dirty="0" smtClean="0"/>
              <a:t>Prescription opioid abuse increases risk of heroin use 40-fold</a:t>
            </a:r>
          </a:p>
          <a:p>
            <a:pPr>
              <a:lnSpc>
                <a:spcPct val="110000"/>
              </a:lnSpc>
            </a:pPr>
            <a:r>
              <a:rPr lang="en-US" sz="2000" dirty="0" smtClean="0"/>
              <a:t>Increasingly common for progression directly from prescription opioid misuse to initiating heroin use</a:t>
            </a:r>
          </a:p>
          <a:p>
            <a:pPr>
              <a:lnSpc>
                <a:spcPct val="110000"/>
              </a:lnSpc>
            </a:pPr>
            <a:r>
              <a:rPr lang="en-US" sz="2000" dirty="0" smtClean="0"/>
              <a:t>Today’s heroin crisis crosses all socioeconomic and geographic boundaries </a:t>
            </a:r>
          </a:p>
          <a:p>
            <a:pPr>
              <a:lnSpc>
                <a:spcPct val="110000"/>
              </a:lnSpc>
            </a:pPr>
            <a:r>
              <a:rPr lang="en-US" sz="2000" dirty="0" smtClean="0"/>
              <a:t>Typical new patient is suburban or rural, often college-educated and with regular access to health care and health insurance</a:t>
            </a:r>
          </a:p>
          <a:p>
            <a:pPr>
              <a:lnSpc>
                <a:spcPct val="110000"/>
              </a:lnSpc>
            </a:pPr>
            <a:r>
              <a:rPr lang="en-US" sz="2000" dirty="0" smtClean="0"/>
              <a:t>Greatest heroin use prevalence increase at ages 30-45</a:t>
            </a:r>
            <a:endParaRPr lang="en-US" sz="1200" dirty="0"/>
          </a:p>
        </p:txBody>
      </p:sp>
    </p:spTree>
    <p:extLst>
      <p:ext uri="{BB962C8B-B14F-4D97-AF65-F5344CB8AC3E}">
        <p14:creationId xmlns:p14="http://schemas.microsoft.com/office/powerpoint/2010/main" val="2176405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80116"/>
          </a:xfrm>
        </p:spPr>
        <p:txBody>
          <a:bodyPr>
            <a:normAutofit/>
          </a:bodyPr>
          <a:lstStyle/>
          <a:p>
            <a:r>
              <a:rPr lang="en-US" sz="3200" dirty="0" smtClean="0"/>
              <a:t>Opioids and Driving Risk</a:t>
            </a:r>
            <a:endParaRPr lang="en-US" sz="3200" dirty="0"/>
          </a:p>
        </p:txBody>
      </p:sp>
      <p:sp>
        <p:nvSpPr>
          <p:cNvPr id="3" name="Content Placeholder 2"/>
          <p:cNvSpPr>
            <a:spLocks noGrp="1"/>
          </p:cNvSpPr>
          <p:nvPr>
            <p:ph idx="1"/>
          </p:nvPr>
        </p:nvSpPr>
        <p:spPr>
          <a:xfrm>
            <a:off x="457200" y="1165330"/>
            <a:ext cx="8229600" cy="3649601"/>
          </a:xfrm>
        </p:spPr>
        <p:txBody>
          <a:bodyPr>
            <a:normAutofit/>
          </a:bodyPr>
          <a:lstStyle/>
          <a:p>
            <a:pPr>
              <a:lnSpc>
                <a:spcPct val="110000"/>
              </a:lnSpc>
            </a:pPr>
            <a:r>
              <a:rPr lang="en-US" sz="2200" dirty="0" smtClean="0"/>
              <a:t>Opioid Rx doubles crash risk</a:t>
            </a:r>
          </a:p>
          <a:p>
            <a:pPr>
              <a:lnSpc>
                <a:spcPct val="110000"/>
              </a:lnSpc>
            </a:pPr>
            <a:r>
              <a:rPr lang="en-US" sz="2200" dirty="0" smtClean="0"/>
              <a:t>Opioid Rx increases odds of severe crash injury 7.4-fold</a:t>
            </a:r>
          </a:p>
          <a:p>
            <a:pPr>
              <a:lnSpc>
                <a:spcPct val="110000"/>
              </a:lnSpc>
            </a:pPr>
            <a:r>
              <a:rPr lang="en-US" sz="2200" dirty="0" smtClean="0"/>
              <a:t>Commercial truckers on opioid Rx are 2.4 times more likely to have “at fault” accidents</a:t>
            </a:r>
          </a:p>
          <a:p>
            <a:pPr>
              <a:lnSpc>
                <a:spcPct val="110000"/>
              </a:lnSpc>
            </a:pPr>
            <a:r>
              <a:rPr lang="en-US" sz="2200" dirty="0" smtClean="0"/>
              <a:t>30% of opioid users in fatal crashes have elevated BAC and 67% test positive for other drugs of abuse</a:t>
            </a:r>
          </a:p>
          <a:p>
            <a:pPr marL="0" indent="0">
              <a:lnSpc>
                <a:spcPct val="110000"/>
              </a:lnSpc>
              <a:buNone/>
            </a:pPr>
            <a:endParaRPr lang="en-US" sz="2200" dirty="0" smtClean="0">
              <a:solidFill>
                <a:srgbClr val="FF0000"/>
              </a:solidFill>
            </a:endParaRPr>
          </a:p>
          <a:p>
            <a:pPr marL="0" indent="0" algn="ctr">
              <a:lnSpc>
                <a:spcPct val="110000"/>
              </a:lnSpc>
              <a:buNone/>
            </a:pPr>
            <a:r>
              <a:rPr lang="en-US" sz="2200" dirty="0" smtClean="0">
                <a:solidFill>
                  <a:srgbClr val="FF0000"/>
                </a:solidFill>
              </a:rPr>
              <a:t>Opioid Use = MVR</a:t>
            </a:r>
            <a:endParaRPr lang="en-US" sz="2200" dirty="0">
              <a:solidFill>
                <a:srgbClr val="FF0000"/>
              </a:solidFill>
            </a:endParaRPr>
          </a:p>
        </p:txBody>
      </p:sp>
    </p:spTree>
    <p:extLst>
      <p:ext uri="{BB962C8B-B14F-4D97-AF65-F5344CB8AC3E}">
        <p14:creationId xmlns:p14="http://schemas.microsoft.com/office/powerpoint/2010/main" val="3657529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4029"/>
            <a:ext cx="8229600" cy="4541868"/>
          </a:xfrm>
        </p:spPr>
        <p:txBody>
          <a:bodyPr>
            <a:normAutofit/>
          </a:bodyPr>
          <a:lstStyle/>
          <a:p>
            <a:r>
              <a:rPr lang="en-US" i="1" dirty="0" smtClean="0"/>
              <a:t>Thank you for your attention</a:t>
            </a:r>
            <a:r>
              <a:rPr lang="en-US" dirty="0" smtClean="0"/>
              <a:t/>
            </a:r>
            <a:br>
              <a:rPr lang="en-US" dirty="0" smtClean="0"/>
            </a:br>
            <a:r>
              <a:rPr lang="en-US" dirty="0"/>
              <a:t/>
            </a:r>
            <a:br>
              <a:rPr lang="en-US" dirty="0"/>
            </a:br>
            <a:r>
              <a:rPr lang="en-US" dirty="0" smtClean="0"/>
              <a:t>Now, please welcome </a:t>
            </a:r>
            <a:br>
              <a:rPr lang="en-US" dirty="0" smtClean="0"/>
            </a:br>
            <a:r>
              <a:rPr lang="en-US" dirty="0" smtClean="0"/>
              <a:t>Dr. </a:t>
            </a:r>
            <a:r>
              <a:rPr lang="en-US" dirty="0" err="1" smtClean="0"/>
              <a:t>Elyssa</a:t>
            </a:r>
            <a:r>
              <a:rPr lang="en-US" dirty="0" smtClean="0"/>
              <a:t> Del Valle!</a:t>
            </a:r>
            <a:endParaRPr lang="en-US" dirty="0"/>
          </a:p>
        </p:txBody>
      </p:sp>
    </p:spTree>
    <p:extLst>
      <p:ext uri="{BB962C8B-B14F-4D97-AF65-F5344CB8AC3E}">
        <p14:creationId xmlns:p14="http://schemas.microsoft.com/office/powerpoint/2010/main" val="150772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400" y="111716"/>
            <a:ext cx="8229600" cy="5060607"/>
          </a:xfrm>
        </p:spPr>
        <p:txBody>
          <a:bodyPr>
            <a:noAutofit/>
          </a:bodyPr>
          <a:lstStyle/>
          <a:p>
            <a:pPr algn="l"/>
            <a:r>
              <a:rPr lang="en-US" sz="2000" b="1" dirty="0" smtClean="0"/>
              <a:t>“The United States remains gripped by the opioid crisis. It has affected people of every race, sex and age across the country.”</a:t>
            </a:r>
            <a:r>
              <a:rPr lang="en-US" sz="2400" b="1" i="1" dirty="0" smtClean="0"/>
              <a:t/>
            </a:r>
            <a:br>
              <a:rPr lang="en-US" sz="2400" b="1" i="1" dirty="0" smtClean="0"/>
            </a:br>
            <a:r>
              <a:rPr lang="en-US" sz="2400" i="1" dirty="0"/>
              <a:t/>
            </a:r>
            <a:br>
              <a:rPr lang="en-US" sz="2400" i="1" dirty="0"/>
            </a:br>
            <a:r>
              <a:rPr lang="en-US" sz="1400" b="0" dirty="0" smtClean="0"/>
              <a:t>Kevin P. Hill, MD</a:t>
            </a:r>
            <a:br>
              <a:rPr lang="en-US" sz="1400" b="0" dirty="0" smtClean="0"/>
            </a:br>
            <a:r>
              <a:rPr lang="en-US" sz="1400" b="0" dirty="0" smtClean="0"/>
              <a:t>Harvard Medical School</a:t>
            </a:r>
            <a:br>
              <a:rPr lang="en-US" sz="1400" b="0" dirty="0" smtClean="0"/>
            </a:br>
            <a:r>
              <a:rPr lang="en-US" sz="1400" b="0" dirty="0" smtClean="0"/>
              <a:t>JAMA Internal Medicine</a:t>
            </a:r>
            <a:br>
              <a:rPr lang="en-US" sz="1400" b="0" dirty="0" smtClean="0"/>
            </a:br>
            <a:r>
              <a:rPr lang="en-US" sz="1400" b="0" dirty="0" smtClean="0"/>
              <a:t>178(2018):6769[editorial]</a:t>
            </a:r>
            <a:br>
              <a:rPr lang="en-US" sz="1400" b="0" dirty="0" smtClean="0"/>
            </a:br>
            <a:r>
              <a:rPr lang="en-US" sz="1800" dirty="0" smtClean="0"/>
              <a:t/>
            </a:r>
            <a:br>
              <a:rPr lang="en-US" sz="1800" dirty="0" smtClean="0"/>
            </a:br>
            <a:r>
              <a:rPr lang="en-US" sz="1400" dirty="0"/>
              <a:t/>
            </a:r>
            <a:br>
              <a:rPr lang="en-US" sz="1400" dirty="0"/>
            </a:br>
            <a:r>
              <a:rPr lang="en-US" sz="2000" b="0" dirty="0" err="1" smtClean="0"/>
              <a:t>Kroenke</a:t>
            </a:r>
            <a:r>
              <a:rPr lang="en-US" sz="2000" b="0" dirty="0" smtClean="0"/>
              <a:t> argues that “epidemic” should </a:t>
            </a:r>
            <a:r>
              <a:rPr lang="en-US" sz="2000" b="0" u="sng" dirty="0" smtClean="0"/>
              <a:t>not</a:t>
            </a:r>
            <a:r>
              <a:rPr lang="en-US" sz="2000" b="0" dirty="0" smtClean="0"/>
              <a:t> be used here because:</a:t>
            </a:r>
            <a:br>
              <a:rPr lang="en-US" sz="2000" b="0" dirty="0" smtClean="0"/>
            </a:br>
            <a:r>
              <a:rPr lang="en-US" sz="2000" dirty="0"/>
              <a:t/>
            </a:r>
            <a:br>
              <a:rPr lang="en-US" sz="2000" dirty="0"/>
            </a:br>
            <a:r>
              <a:rPr lang="en-US" sz="2000" dirty="0" smtClean="0"/>
              <a:t> “</a:t>
            </a:r>
            <a:r>
              <a:rPr lang="mr-IN" sz="2000" dirty="0" smtClean="0"/>
              <a:t>…</a:t>
            </a:r>
            <a:r>
              <a:rPr lang="en-US" sz="2000" dirty="0" smtClean="0"/>
              <a:t>the reality is that most patients receiving an initial opioid prescription do not proceed to chronic use and among the subset that do not use long-term opioids, the majority neither misuse nor experience an overdose.”</a:t>
            </a:r>
            <a:r>
              <a:rPr lang="en-US" sz="2000" b="0" dirty="0" smtClean="0"/>
              <a:t/>
            </a:r>
            <a:br>
              <a:rPr lang="en-US" sz="2000" b="0" dirty="0" smtClean="0"/>
            </a:br>
            <a:r>
              <a:rPr lang="en-US" sz="2000" i="1" dirty="0" smtClean="0"/>
              <a:t/>
            </a:r>
            <a:br>
              <a:rPr lang="en-US" sz="2000" i="1" dirty="0" smtClean="0"/>
            </a:br>
            <a:r>
              <a:rPr lang="en-US" sz="1100" b="0" dirty="0" err="1" smtClean="0"/>
              <a:t>Kroenke</a:t>
            </a:r>
            <a:r>
              <a:rPr lang="en-US" sz="1100" b="0" dirty="0" smtClean="0"/>
              <a:t>. JAMA. 212(2017):2355[editorial]</a:t>
            </a:r>
            <a:endParaRPr lang="en-US" sz="1100" b="0" dirty="0"/>
          </a:p>
        </p:txBody>
      </p:sp>
    </p:spTree>
    <p:extLst>
      <p:ext uri="{BB962C8B-B14F-4D97-AF65-F5344CB8AC3E}">
        <p14:creationId xmlns:p14="http://schemas.microsoft.com/office/powerpoint/2010/main" val="140944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4" y="679149"/>
            <a:ext cx="3711608" cy="3979895"/>
          </a:xfrm>
        </p:spPr>
        <p:txBody>
          <a:bodyPr>
            <a:normAutofit/>
          </a:bodyPr>
          <a:lstStyle/>
          <a:p>
            <a:pPr marL="0" indent="0" algn="ctr">
              <a:buNone/>
            </a:pPr>
            <a:r>
              <a:rPr lang="en-US" sz="3500" b="1" dirty="0" smtClean="0">
                <a:solidFill>
                  <a:schemeClr val="accent6">
                    <a:lumMod val="50000"/>
                  </a:schemeClr>
                </a:solidFill>
              </a:rPr>
              <a:t>Trash Talk </a:t>
            </a:r>
          </a:p>
          <a:p>
            <a:pPr marL="0" indent="0">
              <a:buNone/>
            </a:pPr>
            <a:endParaRPr lang="en-US" dirty="0" smtClean="0">
              <a:solidFill>
                <a:schemeClr val="accent6">
                  <a:lumMod val="50000"/>
                </a:schemeClr>
              </a:solidFill>
            </a:endParaRPr>
          </a:p>
          <a:p>
            <a:pPr>
              <a:lnSpc>
                <a:spcPct val="130000"/>
              </a:lnSpc>
            </a:pPr>
            <a:r>
              <a:rPr lang="en-US" dirty="0" smtClean="0">
                <a:solidFill>
                  <a:schemeClr val="accent6">
                    <a:lumMod val="50000"/>
                  </a:schemeClr>
                </a:solidFill>
              </a:rPr>
              <a:t>Obesity “epidemic”</a:t>
            </a:r>
          </a:p>
          <a:p>
            <a:pPr>
              <a:lnSpc>
                <a:spcPct val="130000"/>
              </a:lnSpc>
            </a:pPr>
            <a:r>
              <a:rPr lang="en-US" dirty="0" smtClean="0">
                <a:solidFill>
                  <a:schemeClr val="accent6">
                    <a:lumMod val="50000"/>
                  </a:schemeClr>
                </a:solidFill>
              </a:rPr>
              <a:t>Diabetes “epidemic”</a:t>
            </a:r>
          </a:p>
          <a:p>
            <a:pPr>
              <a:lnSpc>
                <a:spcPct val="130000"/>
              </a:lnSpc>
            </a:pPr>
            <a:r>
              <a:rPr lang="en-US" dirty="0" smtClean="0">
                <a:solidFill>
                  <a:schemeClr val="accent6">
                    <a:lumMod val="50000"/>
                  </a:schemeClr>
                </a:solidFill>
              </a:rPr>
              <a:t>Autism “epidemic”</a:t>
            </a:r>
          </a:p>
        </p:txBody>
      </p:sp>
      <p:sp>
        <p:nvSpPr>
          <p:cNvPr id="2" name="Rectangle 1"/>
          <p:cNvSpPr/>
          <p:nvPr/>
        </p:nvSpPr>
        <p:spPr>
          <a:xfrm>
            <a:off x="4930904" y="614728"/>
            <a:ext cx="3121430" cy="2374496"/>
          </a:xfrm>
          <a:prstGeom prst="rect">
            <a:avLst/>
          </a:prstGeom>
        </p:spPr>
        <p:txBody>
          <a:bodyPr wrap="square">
            <a:spAutoFit/>
          </a:bodyPr>
          <a:lstStyle/>
          <a:p>
            <a:pPr algn="ctr"/>
            <a:r>
              <a:rPr lang="en-US" sz="3400" b="1" dirty="0" smtClean="0"/>
              <a:t>Straight Talk</a:t>
            </a:r>
            <a:endParaRPr lang="en-US" sz="3400" b="1" dirty="0"/>
          </a:p>
          <a:p>
            <a:endParaRPr lang="en-US" dirty="0"/>
          </a:p>
          <a:p>
            <a:pPr marL="285750" indent="-285750">
              <a:lnSpc>
                <a:spcPct val="120000"/>
              </a:lnSpc>
              <a:buFont typeface="Arial"/>
              <a:buChar char="•"/>
            </a:pPr>
            <a:r>
              <a:rPr lang="en-US" sz="2700" dirty="0"/>
              <a:t>Cholera epidemic</a:t>
            </a:r>
          </a:p>
          <a:p>
            <a:pPr marL="285750" indent="-285750">
              <a:lnSpc>
                <a:spcPct val="120000"/>
              </a:lnSpc>
              <a:buFont typeface="Arial"/>
              <a:buChar char="•"/>
            </a:pPr>
            <a:r>
              <a:rPr lang="en-US" sz="2700" dirty="0"/>
              <a:t>Ebola epidemic</a:t>
            </a:r>
          </a:p>
          <a:p>
            <a:pPr marL="285750" indent="-285750">
              <a:lnSpc>
                <a:spcPct val="120000"/>
              </a:lnSpc>
              <a:buFont typeface="Arial"/>
              <a:buChar char="•"/>
            </a:pPr>
            <a:r>
              <a:rPr lang="en-US" sz="2700" dirty="0"/>
              <a:t>War epidemic </a:t>
            </a:r>
          </a:p>
        </p:txBody>
      </p:sp>
    </p:spTree>
    <p:extLst>
      <p:ext uri="{BB962C8B-B14F-4D97-AF65-F5344CB8AC3E}">
        <p14:creationId xmlns:p14="http://schemas.microsoft.com/office/powerpoint/2010/main" val="333100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293" y="601720"/>
            <a:ext cx="7585931" cy="1832039"/>
          </a:xfrm>
        </p:spPr>
        <p:txBody>
          <a:bodyPr>
            <a:normAutofit fontScale="90000"/>
          </a:bodyPr>
          <a:lstStyle/>
          <a:p>
            <a:pPr algn="l"/>
            <a:r>
              <a:rPr lang="en-US" sz="2700" b="1" dirty="0" smtClean="0"/>
              <a:t>“More than 115 individuals die in the United States every day from opioid overdoses.”</a:t>
            </a:r>
            <a:r>
              <a:rPr lang="en-US" sz="3600" b="1" i="1" dirty="0" smtClean="0"/>
              <a:t/>
            </a:r>
            <a:br>
              <a:rPr lang="en-US" sz="3600" b="1" i="1" dirty="0" smtClean="0"/>
            </a:br>
            <a:r>
              <a:rPr lang="en-US" sz="3600" dirty="0"/>
              <a:t/>
            </a:r>
            <a:br>
              <a:rPr lang="en-US" sz="3600" dirty="0"/>
            </a:br>
            <a:r>
              <a:rPr lang="en-US" sz="1200" b="0" dirty="0" smtClean="0"/>
              <a:t>Jerome M. Adams, MD, MPJ</a:t>
            </a:r>
            <a:br>
              <a:rPr lang="en-US" sz="1200" b="0" dirty="0" smtClean="0"/>
            </a:br>
            <a:r>
              <a:rPr lang="en-US" sz="1200" b="0" dirty="0" smtClean="0"/>
              <a:t>U.S. Public Heath Service</a:t>
            </a:r>
            <a:br>
              <a:rPr lang="en-US" sz="1200" b="0" dirty="0" smtClean="0"/>
            </a:br>
            <a:r>
              <a:rPr lang="en-US" sz="1200" b="0" dirty="0" smtClean="0"/>
              <a:t>JAMA</a:t>
            </a:r>
            <a:br>
              <a:rPr lang="en-US" sz="1200" b="0" dirty="0" smtClean="0"/>
            </a:br>
            <a:r>
              <a:rPr lang="en-US" sz="1200" b="0" dirty="0" smtClean="0"/>
              <a:t>319(2018):2073[editorial]</a:t>
            </a:r>
            <a:endParaRPr lang="en-US" sz="1200" b="0" dirty="0"/>
          </a:p>
        </p:txBody>
      </p:sp>
      <p:sp>
        <p:nvSpPr>
          <p:cNvPr id="3" name="Content Placeholder 2"/>
          <p:cNvSpPr>
            <a:spLocks noGrp="1"/>
          </p:cNvSpPr>
          <p:nvPr>
            <p:ph idx="1"/>
          </p:nvPr>
        </p:nvSpPr>
        <p:spPr>
          <a:xfrm>
            <a:off x="457200" y="2869174"/>
            <a:ext cx="8229600" cy="2050038"/>
          </a:xfrm>
        </p:spPr>
        <p:txBody>
          <a:bodyPr>
            <a:noAutofit/>
          </a:bodyPr>
          <a:lstStyle/>
          <a:p>
            <a:pPr>
              <a:lnSpc>
                <a:spcPct val="110000"/>
              </a:lnSpc>
            </a:pPr>
            <a:r>
              <a:rPr lang="en-US" sz="2400" dirty="0" smtClean="0"/>
              <a:t>2016: 63,632 OD deaths, with 66.4% (42,249) due to opioids</a:t>
            </a:r>
          </a:p>
          <a:p>
            <a:pPr>
              <a:lnSpc>
                <a:spcPct val="110000"/>
              </a:lnSpc>
            </a:pPr>
            <a:r>
              <a:rPr lang="en-US" sz="2400" dirty="0" smtClean="0"/>
              <a:t>This is a </a:t>
            </a:r>
            <a:r>
              <a:rPr lang="en-US" sz="2400" dirty="0" smtClean="0">
                <a:solidFill>
                  <a:srgbClr val="FF0000"/>
                </a:solidFill>
              </a:rPr>
              <a:t>28% increase </a:t>
            </a:r>
            <a:r>
              <a:rPr lang="en-US" sz="2400" dirty="0" smtClean="0"/>
              <a:t>in opioid OD deaths compared to 2015 (33,091)</a:t>
            </a:r>
          </a:p>
        </p:txBody>
      </p:sp>
    </p:spTree>
    <p:extLst>
      <p:ext uri="{BB962C8B-B14F-4D97-AF65-F5344CB8AC3E}">
        <p14:creationId xmlns:p14="http://schemas.microsoft.com/office/powerpoint/2010/main" val="81398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3313"/>
            <a:ext cx="8229600" cy="3222098"/>
          </a:xfrm>
        </p:spPr>
        <p:txBody>
          <a:bodyPr>
            <a:normAutofit/>
          </a:bodyPr>
          <a:lstStyle/>
          <a:p>
            <a:pPr>
              <a:lnSpc>
                <a:spcPct val="120000"/>
              </a:lnSpc>
            </a:pPr>
            <a:r>
              <a:rPr lang="en-US" sz="4000" dirty="0" smtClean="0"/>
              <a:t>What catalyzed and drove</a:t>
            </a:r>
            <a:br>
              <a:rPr lang="en-US" sz="4000" dirty="0" smtClean="0"/>
            </a:br>
            <a:r>
              <a:rPr lang="en-US" sz="4000" dirty="0" smtClean="0"/>
              <a:t>the current opioid crisis?</a:t>
            </a:r>
            <a:endParaRPr lang="en-US" sz="4000" dirty="0"/>
          </a:p>
        </p:txBody>
      </p:sp>
    </p:spTree>
    <p:extLst>
      <p:ext uri="{BB962C8B-B14F-4D97-AF65-F5344CB8AC3E}">
        <p14:creationId xmlns:p14="http://schemas.microsoft.com/office/powerpoint/2010/main" val="98707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06" y="436061"/>
            <a:ext cx="8229600" cy="4429403"/>
          </a:xfrm>
        </p:spPr>
        <p:txBody>
          <a:bodyPr>
            <a:normAutofit fontScale="90000"/>
          </a:bodyPr>
          <a:lstStyle/>
          <a:p>
            <a:pPr algn="l"/>
            <a:r>
              <a:rPr lang="en-US" sz="2200" b="0" dirty="0" smtClean="0"/>
              <a:t>“A cultural shift in the prescribing habits of physicians from being opioid phobic to prescribing opioids liberally, spurred by alleged evidence of under-treatment of pain, availability of newer long-acting opioid formulations</a:t>
            </a:r>
            <a:r>
              <a:rPr lang="mr-IN" sz="2200" b="0" dirty="0" smtClean="0"/>
              <a:t>…</a:t>
            </a:r>
            <a:r>
              <a:rPr lang="en-US" sz="2200" b="0" dirty="0" smtClean="0"/>
              <a:t>aggressive marketing techniques by drug manufacturers, disregard for the lack of long-term effectiveness, biased guidelines developed by authorities, physician ignorance (of) abuse potentials, and promulgations of reassuring implicit messages by well-meaning ‘pain experts’ that abuse, addiction and diversion were not key issues in the practice of pain medicine, </a:t>
            </a:r>
            <a:r>
              <a:rPr lang="en-US" sz="2200" b="0" dirty="0" smtClean="0">
                <a:solidFill>
                  <a:srgbClr val="FF0000"/>
                </a:solidFill>
              </a:rPr>
              <a:t>lead to an exponential increase in the</a:t>
            </a:r>
            <a:br>
              <a:rPr lang="en-US" sz="2200" b="0" dirty="0" smtClean="0">
                <a:solidFill>
                  <a:srgbClr val="FF0000"/>
                </a:solidFill>
              </a:rPr>
            </a:br>
            <a:r>
              <a:rPr lang="en-US" sz="2200" b="0" dirty="0" smtClean="0">
                <a:solidFill>
                  <a:srgbClr val="FF0000"/>
                </a:solidFill>
              </a:rPr>
              <a:t>number of patients who were treated with opioids” </a:t>
            </a:r>
            <a:r>
              <a:rPr lang="en-US" sz="2800" b="1" i="1" dirty="0" smtClean="0">
                <a:solidFill>
                  <a:srgbClr val="FF0000"/>
                </a:solidFill>
              </a:rPr>
              <a:t/>
            </a:r>
            <a:br>
              <a:rPr lang="en-US" sz="2800" b="1" i="1" dirty="0" smtClean="0">
                <a:solidFill>
                  <a:srgbClr val="FF0000"/>
                </a:solidFill>
              </a:rPr>
            </a:br>
            <a:r>
              <a:rPr lang="en-US" sz="2800" b="1" i="1" dirty="0"/>
              <a:t/>
            </a:r>
            <a:br>
              <a:rPr lang="en-US" sz="2800" b="1" i="1" dirty="0"/>
            </a:br>
            <a:r>
              <a:rPr lang="en-US" sz="1200" b="0" dirty="0" smtClean="0"/>
              <a:t>Alan D. Kaye, MD, PhD</a:t>
            </a:r>
            <a:br>
              <a:rPr lang="en-US" sz="1200" b="0" dirty="0" smtClean="0"/>
            </a:br>
            <a:r>
              <a:rPr lang="en-US" sz="1200" b="0" dirty="0" smtClean="0"/>
              <a:t>Louisiana State University Medical School</a:t>
            </a:r>
            <a:br>
              <a:rPr lang="en-US" sz="1200" b="0" dirty="0" smtClean="0"/>
            </a:br>
            <a:r>
              <a:rPr lang="en-US" sz="1200" b="0" dirty="0" smtClean="0"/>
              <a:t>Pain Physician</a:t>
            </a:r>
            <a:br>
              <a:rPr lang="en-US" sz="1200" b="0" dirty="0" smtClean="0"/>
            </a:br>
            <a:r>
              <a:rPr lang="en-US" sz="1200" b="0" dirty="0" smtClean="0"/>
              <a:t>20(2017):S93</a:t>
            </a:r>
            <a:endParaRPr lang="en-US" sz="1200" b="0" dirty="0"/>
          </a:p>
        </p:txBody>
      </p:sp>
    </p:spTree>
    <p:extLst>
      <p:ext uri="{BB962C8B-B14F-4D97-AF65-F5344CB8AC3E}">
        <p14:creationId xmlns:p14="http://schemas.microsoft.com/office/powerpoint/2010/main" val="214415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06" y="550007"/>
            <a:ext cx="8229600" cy="4080503"/>
          </a:xfrm>
        </p:spPr>
        <p:txBody>
          <a:bodyPr>
            <a:normAutofit/>
          </a:bodyPr>
          <a:lstStyle/>
          <a:p>
            <a:pPr algn="l"/>
            <a:r>
              <a:rPr lang="en-US" sz="2800" b="1" dirty="0" smtClean="0"/>
              <a:t>“Talk to any busy full-time primary care physician, and it becomes evident that writing an opioid prescription is much easier than exploring other options for addressing chronic pain in the course of a 15-minute visit.”</a:t>
            </a:r>
            <a:br>
              <a:rPr lang="en-US" sz="2800" b="1" dirty="0" smtClean="0"/>
            </a:br>
            <a:r>
              <a:rPr lang="en-US" sz="2800" b="1" i="1" dirty="0"/>
              <a:t/>
            </a:r>
            <a:br>
              <a:rPr lang="en-US" sz="2800" b="1" i="1" dirty="0"/>
            </a:br>
            <a:r>
              <a:rPr lang="en-US" sz="1400" b="0" dirty="0" smtClean="0"/>
              <a:t>Karen E. </a:t>
            </a:r>
            <a:r>
              <a:rPr lang="en-US" sz="1400" b="0" dirty="0" err="1" smtClean="0"/>
              <a:t>Lasser</a:t>
            </a:r>
            <a:r>
              <a:rPr lang="en-US" sz="1400" b="0" dirty="0" smtClean="0"/>
              <a:t>, MD, MPH</a:t>
            </a:r>
            <a:br>
              <a:rPr lang="en-US" sz="1400" b="0" dirty="0" smtClean="0"/>
            </a:br>
            <a:r>
              <a:rPr lang="en-US" sz="1400" b="0" dirty="0" smtClean="0"/>
              <a:t>Boston University School of Medicine</a:t>
            </a:r>
            <a:br>
              <a:rPr lang="en-US" sz="1400" b="0" dirty="0" smtClean="0"/>
            </a:br>
            <a:r>
              <a:rPr lang="en-US" sz="1400" b="0" dirty="0" smtClean="0"/>
              <a:t>Annals of Internal Medicine</a:t>
            </a:r>
            <a:br>
              <a:rPr lang="en-US" sz="1400" b="0" dirty="0" smtClean="0"/>
            </a:br>
            <a:r>
              <a:rPr lang="en-US" sz="1400" b="0" dirty="0" smtClean="0"/>
              <a:t>167(2017):351[editorial]</a:t>
            </a:r>
            <a:endParaRPr lang="en-US" sz="1400" b="0" dirty="0"/>
          </a:p>
        </p:txBody>
      </p:sp>
    </p:spTree>
    <p:extLst>
      <p:ext uri="{BB962C8B-B14F-4D97-AF65-F5344CB8AC3E}">
        <p14:creationId xmlns:p14="http://schemas.microsoft.com/office/powerpoint/2010/main" val="3787239996"/>
      </p:ext>
    </p:extLst>
  </p:cSld>
  <p:clrMapOvr>
    <a:masterClrMapping/>
  </p:clrMapOvr>
</p:sld>
</file>

<file path=ppt/theme/theme1.xml><?xml version="1.0" encoding="utf-8"?>
<a:theme xmlns:a="http://schemas.openxmlformats.org/drawingml/2006/main" name="Life Conference Simplified Presentation">
  <a:themeElements>
    <a:clrScheme name="Custom 5">
      <a:dk1>
        <a:srgbClr val="324769"/>
      </a:dk1>
      <a:lt1>
        <a:srgbClr val="FEFBEB"/>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Life Conference Simplified Presentation.thmx</Template>
  <TotalTime>876</TotalTime>
  <Words>1726</Words>
  <Application>Microsoft Macintosh PowerPoint</Application>
  <PresentationFormat>On-screen Show (16:9)</PresentationFormat>
  <Paragraphs>212</Paragraphs>
  <Slides>32</Slides>
  <Notes>0</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Life Conference Simplified Presentation</vt:lpstr>
      <vt:lpstr>Custom Design</vt:lpstr>
      <vt:lpstr>Welcome to our  2018 Critical Issues Seminar  Underwriting  Opioid Use &amp; Abuse</vt:lpstr>
      <vt:lpstr>PowerPoint Presentation</vt:lpstr>
      <vt:lpstr>OPIOIDS Dimensions of the Dilemma</vt:lpstr>
      <vt:lpstr>“The United States remains gripped by the opioid crisis. It has affected people of every race, sex and age across the country.”  Kevin P. Hill, MD Harvard Medical School JAMA Internal Medicine 178(2018):6769[editorial]   Kroenke argues that “epidemic” should not be used here because:   “…the reality is that most patients receiving an initial opioid prescription do not proceed to chronic use and among the subset that do not use long-term opioids, the majority neither misuse nor experience an overdose.”  Kroenke. JAMA. 212(2017):2355[editorial]</vt:lpstr>
      <vt:lpstr>PowerPoint Presentation</vt:lpstr>
      <vt:lpstr>“More than 115 individuals die in the United States every day from opioid overdoses.”  Jerome M. Adams, MD, MPJ U.S. Public Heath Service JAMA 319(2018):2073[editorial]</vt:lpstr>
      <vt:lpstr>What catalyzed and drove the current opioid crisis?</vt:lpstr>
      <vt:lpstr>“A cultural shift in the prescribing habits of physicians from being opioid phobic to prescribing opioids liberally, spurred by alleged evidence of under-treatment of pain, availability of newer long-acting opioid formulations…aggressive marketing techniques by drug manufacturers, disregard for the lack of long-term effectiveness, biased guidelines developed by authorities, physician ignorance (of) abuse potentials, and promulgations of reassuring implicit messages by well-meaning ‘pain experts’ that abuse, addiction and diversion were not key issues in the practice of pain medicine, lead to an exponential increase in the number of patients who were treated with opioids”   Alan D. Kaye, MD, PhD Louisiana State University Medical School Pain Physician 20(2017):S93</vt:lpstr>
      <vt:lpstr>“Talk to any busy full-time primary care physician, and it becomes evident that writing an opioid prescription is much easier than exploring other options for addressing chronic pain in the course of a 15-minute visit.”  Karen E. Lasser, MD, MPH Boston University School of Medicine Annals of Internal Medicine 167(2017):351[editorial]</vt:lpstr>
      <vt:lpstr>“Drug Harms” Ranking (Based on Global Study)</vt:lpstr>
      <vt:lpstr>All opiates are opioids… but not all opioids are opiates </vt:lpstr>
      <vt:lpstr>PowerPoint Presentation</vt:lpstr>
      <vt:lpstr>PowerPoint Presentation</vt:lpstr>
      <vt:lpstr>PowerPoint Presentation</vt:lpstr>
      <vt:lpstr>“The Internet is virtually awash in illegal narcotics”  Scott Gottlieb FDA Commissioner</vt:lpstr>
      <vt:lpstr>Social Media Opioid Drug Slang</vt:lpstr>
      <vt:lpstr>Opioid Epidemiology </vt:lpstr>
      <vt:lpstr>What is Considered Long-term (Chronic) Opioid Use?</vt:lpstr>
      <vt:lpstr>Comorbidities in Long-term Users</vt:lpstr>
      <vt:lpstr>Medicinal and recreational marijuana use decreases the incidence of opioid use, as demonstrated by a growing number of studies.   This excludes pot use consistent with marijuana use disorder (which is a risk factor for opioid abuse).  Bradford. JAMA Internal Medicine. 178(2018):667 Powell. Journal of Health Economics. 30(2018):29 Wen. JAMA Internal Medicine. 178(2018):673</vt:lpstr>
      <vt:lpstr>The “Pain Epidemic” is the Root of the Opioid Crisis</vt:lpstr>
      <vt:lpstr>Achilles Heel: Post-Surgical Opioid Rx</vt:lpstr>
      <vt:lpstr>“Opioid use is perceived by many (but not all) individuals as pleasant, enjoyable and even stimulating”    Joseph V. Pergolizzi, Jr. PhD NEMA Research; Naples, Florida Pain Therapy 6(2017):1</vt:lpstr>
      <vt:lpstr>PowerPoint Presentation</vt:lpstr>
      <vt:lpstr>PowerPoint Presentation</vt:lpstr>
      <vt:lpstr>Opioid Use Disorder (OUD) – DSM -5</vt:lpstr>
      <vt:lpstr>“The clinical course of opioid use disorders involves periods of exacerbation and remission, but the underlying vulnerability never disappears…  Although persons with opioid problems are likely to have extended periods of abstinence from opioids and often do well, the risk of early death, primarily from an accidental overdose, trauma, suicide, or an infectious disease (e.g. HIV) is increased by a factor of 20.”  Marc A. Schuckit, MD University of California – San Diego New England Journal of Medicine 375(2016):357</vt:lpstr>
      <vt:lpstr>PowerPoint Presentation</vt:lpstr>
      <vt:lpstr>Abuse Methods</vt:lpstr>
      <vt:lpstr>Heroin Use</vt:lpstr>
      <vt:lpstr>Opioids and Driving Risk</vt:lpstr>
      <vt:lpstr>Thank you for your attention  Now, please welcome  Dr. Elyssa Del Valle!</vt:lpstr>
    </vt:vector>
  </TitlesOfParts>
  <Company>Hank George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Hank George</dc:creator>
  <cp:lastModifiedBy>Hank George</cp:lastModifiedBy>
  <cp:revision>50</cp:revision>
  <dcterms:created xsi:type="dcterms:W3CDTF">2018-07-09T12:16:47Z</dcterms:created>
  <dcterms:modified xsi:type="dcterms:W3CDTF">2018-07-26T11:50:06Z</dcterms:modified>
</cp:coreProperties>
</file>