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3" r:id="rId28"/>
    <p:sldId id="287" r:id="rId29"/>
    <p:sldId id="284" r:id="rId30"/>
    <p:sldId id="285" r:id="rId31"/>
    <p:sldId id="288" r:id="rId32"/>
    <p:sldId id="286"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0" d="100"/>
          <a:sy n="140" d="100"/>
        </p:scale>
        <p:origin x="-104" y="-203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507DF19-3D42-9349-880F-3CE26CF79775}" type="datetimeFigureOut">
              <a:rPr lang="en-US" smtClean="0"/>
              <a:t>8/15/18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EE7082A-EBF6-304A-B61C-F374E971036A}" type="slidenum">
              <a:rPr lang="en-US" smtClean="0"/>
              <a:t>‹#›</a:t>
            </a:fld>
            <a:endParaRPr lang="en-US"/>
          </a:p>
        </p:txBody>
      </p:sp>
    </p:spTree>
    <p:extLst>
      <p:ext uri="{BB962C8B-B14F-4D97-AF65-F5344CB8AC3E}">
        <p14:creationId xmlns:p14="http://schemas.microsoft.com/office/powerpoint/2010/main" val="169193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507DF19-3D42-9349-880F-3CE26CF79775}" type="datetimeFigureOut">
              <a:rPr lang="en-US" smtClean="0"/>
              <a:t>8/15/18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EE7082A-EBF6-304A-B61C-F374E971036A}" type="slidenum">
              <a:rPr lang="en-US" smtClean="0"/>
              <a:t>‹#›</a:t>
            </a:fld>
            <a:endParaRPr lang="en-US"/>
          </a:p>
        </p:txBody>
      </p:sp>
    </p:spTree>
    <p:extLst>
      <p:ext uri="{BB962C8B-B14F-4D97-AF65-F5344CB8AC3E}">
        <p14:creationId xmlns:p14="http://schemas.microsoft.com/office/powerpoint/2010/main" val="14605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507DF19-3D42-9349-880F-3CE26CF79775}" type="datetimeFigureOut">
              <a:rPr lang="en-US" smtClean="0"/>
              <a:t>8/15/18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EE7082A-EBF6-304A-B61C-F374E971036A}" type="slidenum">
              <a:rPr lang="en-US" smtClean="0"/>
              <a:t>‹#›</a:t>
            </a:fld>
            <a:endParaRPr lang="en-US"/>
          </a:p>
        </p:txBody>
      </p:sp>
    </p:spTree>
    <p:extLst>
      <p:ext uri="{BB962C8B-B14F-4D97-AF65-F5344CB8AC3E}">
        <p14:creationId xmlns:p14="http://schemas.microsoft.com/office/powerpoint/2010/main" val="352480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E48C5-1161-974C-A3E1-5D020F32EC1E}"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332273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48C5-1161-974C-A3E1-5D020F32EC1E}"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3708914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E48C5-1161-974C-A3E1-5D020F32EC1E}"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381308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E48C5-1161-974C-A3E1-5D020F32EC1E}"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169854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E48C5-1161-974C-A3E1-5D020F32EC1E}" type="datetimeFigureOut">
              <a:rPr lang="en-US" smtClean="0"/>
              <a:t>8/15/18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458846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E48C5-1161-974C-A3E1-5D020F32EC1E}" type="datetimeFigureOut">
              <a:rPr lang="en-US" smtClean="0"/>
              <a:t>8/15/18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96957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E48C5-1161-974C-A3E1-5D020F32EC1E}" type="datetimeFigureOut">
              <a:rPr lang="en-US" smtClean="0"/>
              <a:t>8/15/18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139122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E48C5-1161-974C-A3E1-5D020F32EC1E}"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4774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507DF19-3D42-9349-880F-3CE26CF79775}" type="datetimeFigureOut">
              <a:rPr lang="en-US" smtClean="0"/>
              <a:t>8/15/18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EE7082A-EBF6-304A-B61C-F374E971036A}" type="slidenum">
              <a:rPr lang="en-US" smtClean="0"/>
              <a:t>‹#›</a:t>
            </a:fld>
            <a:endParaRPr lang="en-US"/>
          </a:p>
        </p:txBody>
      </p:sp>
    </p:spTree>
    <p:extLst>
      <p:ext uri="{BB962C8B-B14F-4D97-AF65-F5344CB8AC3E}">
        <p14:creationId xmlns:p14="http://schemas.microsoft.com/office/powerpoint/2010/main" val="37776312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E48C5-1161-974C-A3E1-5D020F32EC1E}" type="datetimeFigureOut">
              <a:rPr lang="en-US" smtClean="0"/>
              <a:t>8/15/18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891439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48C5-1161-974C-A3E1-5D020F32EC1E}"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96729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48C5-1161-974C-A3E1-5D020F32EC1E}" type="datetimeFigureOut">
              <a:rPr lang="en-US" smtClean="0"/>
              <a:t>8/15/18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76223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507DF19-3D42-9349-880F-3CE26CF79775}" type="datetimeFigureOut">
              <a:rPr lang="en-US" smtClean="0"/>
              <a:t>8/15/18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EE7082A-EBF6-304A-B61C-F374E971036A}" type="slidenum">
              <a:rPr lang="en-US" smtClean="0"/>
              <a:t>‹#›</a:t>
            </a:fld>
            <a:endParaRPr lang="en-US"/>
          </a:p>
        </p:txBody>
      </p:sp>
    </p:spTree>
    <p:extLst>
      <p:ext uri="{BB962C8B-B14F-4D97-AF65-F5344CB8AC3E}">
        <p14:creationId xmlns:p14="http://schemas.microsoft.com/office/powerpoint/2010/main" val="112032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507DF19-3D42-9349-880F-3CE26CF79775}" type="datetimeFigureOut">
              <a:rPr lang="en-US" smtClean="0"/>
              <a:t>8/15/18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EE7082A-EBF6-304A-B61C-F374E971036A}" type="slidenum">
              <a:rPr lang="en-US" smtClean="0"/>
              <a:t>‹#›</a:t>
            </a:fld>
            <a:endParaRPr lang="en-US"/>
          </a:p>
        </p:txBody>
      </p:sp>
    </p:spTree>
    <p:extLst>
      <p:ext uri="{BB962C8B-B14F-4D97-AF65-F5344CB8AC3E}">
        <p14:creationId xmlns:p14="http://schemas.microsoft.com/office/powerpoint/2010/main" val="26365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E507DF19-3D42-9349-880F-3CE26CF79775}" type="datetimeFigureOut">
              <a:rPr lang="en-US" smtClean="0"/>
              <a:t>8/15/18</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2EE7082A-EBF6-304A-B61C-F374E971036A}" type="slidenum">
              <a:rPr lang="en-US" smtClean="0"/>
              <a:t>‹#›</a:t>
            </a:fld>
            <a:endParaRPr lang="en-US"/>
          </a:p>
        </p:txBody>
      </p:sp>
    </p:spTree>
    <p:extLst>
      <p:ext uri="{BB962C8B-B14F-4D97-AF65-F5344CB8AC3E}">
        <p14:creationId xmlns:p14="http://schemas.microsoft.com/office/powerpoint/2010/main" val="288434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5118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76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507DF19-3D42-9349-880F-3CE26CF79775}" type="datetimeFigureOut">
              <a:rPr lang="en-US" smtClean="0"/>
              <a:t>8/15/18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EE7082A-EBF6-304A-B61C-F374E971036A}" type="slidenum">
              <a:rPr lang="en-US" smtClean="0"/>
              <a:t>‹#›</a:t>
            </a:fld>
            <a:endParaRPr lang="en-US"/>
          </a:p>
        </p:txBody>
      </p:sp>
    </p:spTree>
    <p:extLst>
      <p:ext uri="{BB962C8B-B14F-4D97-AF65-F5344CB8AC3E}">
        <p14:creationId xmlns:p14="http://schemas.microsoft.com/office/powerpoint/2010/main" val="406780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507DF19-3D42-9349-880F-3CE26CF79775}" type="datetimeFigureOut">
              <a:rPr lang="en-US" smtClean="0"/>
              <a:t>8/15/18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EE7082A-EBF6-304A-B61C-F374E971036A}" type="slidenum">
              <a:rPr lang="en-US" smtClean="0"/>
              <a:t>‹#›</a:t>
            </a:fld>
            <a:endParaRPr lang="en-US"/>
          </a:p>
        </p:txBody>
      </p:sp>
    </p:spTree>
    <p:extLst>
      <p:ext uri="{BB962C8B-B14F-4D97-AF65-F5344CB8AC3E}">
        <p14:creationId xmlns:p14="http://schemas.microsoft.com/office/powerpoint/2010/main" val="23673678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bg1">
                <a:lumMod val="90000"/>
              </a:schemeClr>
            </a:gs>
            <a:gs pos="64000">
              <a:schemeClr val="bg2">
                <a:tint val="45000"/>
                <a:shade val="99000"/>
                <a:satMod val="350000"/>
              </a:schemeClr>
            </a:gs>
            <a:gs pos="98000">
              <a:schemeClr val="bg2">
                <a:shade val="20000"/>
                <a:satMod val="255000"/>
                <a:alpha val="3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8229600" cy="36628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0398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8FE48C5-1161-974C-A3E1-5D020F32EC1E}" type="datetimeFigureOut">
              <a:rPr lang="en-US" smtClean="0"/>
              <a:t>8/15/18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4233F88-3A26-D241-B2A5-AE25FE12ECEF}" type="slidenum">
              <a:rPr lang="en-US" smtClean="0"/>
              <a:t>‹#›</a:t>
            </a:fld>
            <a:endParaRPr lang="en-US"/>
          </a:p>
        </p:txBody>
      </p:sp>
    </p:spTree>
    <p:extLst>
      <p:ext uri="{BB962C8B-B14F-4D97-AF65-F5344CB8AC3E}">
        <p14:creationId xmlns:p14="http://schemas.microsoft.com/office/powerpoint/2010/main" val="4088079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23"/>
            <a:ext cx="7772400" cy="3345268"/>
          </a:xfrm>
        </p:spPr>
        <p:txBody>
          <a:bodyPr>
            <a:normAutofit fontScale="90000"/>
          </a:bodyPr>
          <a:lstStyle/>
          <a:p>
            <a:r>
              <a:rPr lang="en-US" sz="5300" b="1" dirty="0" smtClean="0">
                <a:solidFill>
                  <a:srgbClr val="953735"/>
                </a:solidFill>
              </a:rPr>
              <a:t>RED FLAGS</a:t>
            </a:r>
            <a:r>
              <a:rPr lang="en-US" dirty="0" smtClean="0"/>
              <a:t/>
            </a:r>
            <a:br>
              <a:rPr lang="en-US" dirty="0" smtClean="0"/>
            </a:br>
            <a:r>
              <a:rPr lang="en-US" b="1" dirty="0" smtClean="0"/>
              <a:t>for</a:t>
            </a:r>
            <a:br>
              <a:rPr lang="en-US" b="1" dirty="0" smtClean="0"/>
            </a:br>
            <a:r>
              <a:rPr lang="en-US" b="1" dirty="0" smtClean="0"/>
              <a:t>Chronic Opioid Use, Opioid Misuse/Abuse, Opioid Use Disorder </a:t>
            </a:r>
            <a:br>
              <a:rPr lang="en-US" b="1" dirty="0" smtClean="0"/>
            </a:br>
            <a:r>
              <a:rPr lang="en-US" b="1" dirty="0" smtClean="0"/>
              <a:t>and Opioid Overdose</a:t>
            </a:r>
            <a:endParaRPr lang="en-US" b="1" dirty="0"/>
          </a:p>
        </p:txBody>
      </p:sp>
      <p:sp>
        <p:nvSpPr>
          <p:cNvPr id="3" name="Subtitle 2"/>
          <p:cNvSpPr>
            <a:spLocks noGrp="1"/>
          </p:cNvSpPr>
          <p:nvPr>
            <p:ph type="subTitle" idx="1"/>
          </p:nvPr>
        </p:nvSpPr>
        <p:spPr>
          <a:xfrm>
            <a:off x="1371600" y="3835807"/>
            <a:ext cx="6400800" cy="809156"/>
          </a:xfrm>
        </p:spPr>
        <p:txBody>
          <a:bodyPr>
            <a:normAutofit/>
          </a:bodyPr>
          <a:lstStyle/>
          <a:p>
            <a:r>
              <a:rPr lang="en-US" sz="2400" dirty="0" smtClean="0"/>
              <a:t>Hank George, FALU</a:t>
            </a:r>
          </a:p>
        </p:txBody>
      </p:sp>
    </p:spTree>
    <p:extLst>
      <p:ext uri="{BB962C8B-B14F-4D97-AF65-F5344CB8AC3E}">
        <p14:creationId xmlns:p14="http://schemas.microsoft.com/office/powerpoint/2010/main" val="1686998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45620"/>
          </a:xfrm>
        </p:spPr>
        <p:txBody>
          <a:bodyPr>
            <a:normAutofit/>
          </a:bodyPr>
          <a:lstStyle/>
          <a:p>
            <a:r>
              <a:rPr lang="en-US" sz="3200" dirty="0" smtClean="0"/>
              <a:t>Smoking and Opioid Misuse</a:t>
            </a:r>
            <a:endParaRPr lang="en-US" sz="3200" dirty="0"/>
          </a:p>
        </p:txBody>
      </p:sp>
      <p:sp>
        <p:nvSpPr>
          <p:cNvPr id="3" name="Content Placeholder 2"/>
          <p:cNvSpPr>
            <a:spLocks noGrp="1"/>
          </p:cNvSpPr>
          <p:nvPr>
            <p:ph idx="1"/>
          </p:nvPr>
        </p:nvSpPr>
        <p:spPr>
          <a:xfrm>
            <a:off x="490917" y="992558"/>
            <a:ext cx="8229600" cy="2941287"/>
          </a:xfrm>
        </p:spPr>
        <p:txBody>
          <a:bodyPr>
            <a:normAutofit/>
          </a:bodyPr>
          <a:lstStyle/>
          <a:p>
            <a:r>
              <a:rPr lang="en-US" dirty="0" smtClean="0"/>
              <a:t>4.4-fold greater risk of opioid misuse in cigarette smokers overall</a:t>
            </a:r>
          </a:p>
          <a:p>
            <a:r>
              <a:rPr lang="en-US" dirty="0" smtClean="0"/>
              <a:t>Higher probability if severe nicotine dependence (heavier, longer duration smoking)</a:t>
            </a:r>
          </a:p>
          <a:p>
            <a:r>
              <a:rPr lang="en-US" dirty="0" smtClean="0"/>
              <a:t>Standardized mortality ratio for smoking-related disease in opioid misuse/abuse = 4.26</a:t>
            </a:r>
            <a:r>
              <a:rPr lang="en-US" dirty="0" smtClean="0">
                <a:solidFill>
                  <a:srgbClr val="FF0000"/>
                </a:solidFill>
              </a:rPr>
              <a:t>*</a:t>
            </a:r>
          </a:p>
        </p:txBody>
      </p:sp>
      <p:sp>
        <p:nvSpPr>
          <p:cNvPr id="4" name="Rectangle 3"/>
          <p:cNvSpPr/>
          <p:nvPr/>
        </p:nvSpPr>
        <p:spPr>
          <a:xfrm>
            <a:off x="240576" y="4272068"/>
            <a:ext cx="4572000" cy="738664"/>
          </a:xfrm>
          <a:prstGeom prst="rect">
            <a:avLst/>
          </a:prstGeom>
        </p:spPr>
        <p:txBody>
          <a:bodyPr>
            <a:spAutoFit/>
          </a:bodyPr>
          <a:lstStyle/>
          <a:p>
            <a:r>
              <a:rPr lang="en-US" sz="1400" dirty="0">
                <a:solidFill>
                  <a:srgbClr val="FF0000"/>
                </a:solidFill>
              </a:rPr>
              <a:t>*</a:t>
            </a:r>
            <a:r>
              <a:rPr lang="en-US" sz="1400" dirty="0"/>
              <a:t>Callaghan. Drug and Alcohol Reviews. 37(2018):97</a:t>
            </a:r>
          </a:p>
          <a:p>
            <a:r>
              <a:rPr lang="en-US" sz="1400" dirty="0"/>
              <a:t>Osborne. Addictive Behaviors. 72(2017):114</a:t>
            </a:r>
          </a:p>
          <a:p>
            <a:r>
              <a:rPr lang="en-US" sz="1400" dirty="0"/>
              <a:t>Parker. Drug and Alcohol Dependence. 186(2018):67</a:t>
            </a:r>
          </a:p>
        </p:txBody>
      </p:sp>
    </p:spTree>
    <p:extLst>
      <p:ext uri="{BB962C8B-B14F-4D97-AF65-F5344CB8AC3E}">
        <p14:creationId xmlns:p14="http://schemas.microsoft.com/office/powerpoint/2010/main" val="8355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06841"/>
          </a:xfrm>
        </p:spPr>
        <p:txBody>
          <a:bodyPr>
            <a:normAutofit fontScale="90000"/>
          </a:bodyPr>
          <a:lstStyle/>
          <a:p>
            <a:r>
              <a:rPr lang="en-US" sz="3200" dirty="0" smtClean="0"/>
              <a:t>Depression and Opioid Misuse</a:t>
            </a:r>
            <a:endParaRPr lang="en-US" sz="3200" dirty="0"/>
          </a:p>
        </p:txBody>
      </p:sp>
      <p:sp>
        <p:nvSpPr>
          <p:cNvPr id="3" name="Content Placeholder 2"/>
          <p:cNvSpPr>
            <a:spLocks noGrp="1"/>
          </p:cNvSpPr>
          <p:nvPr>
            <p:ph idx="1"/>
          </p:nvPr>
        </p:nvSpPr>
        <p:spPr>
          <a:xfrm>
            <a:off x="198710" y="3889515"/>
            <a:ext cx="8229600" cy="1139978"/>
          </a:xfrm>
        </p:spPr>
        <p:txBody>
          <a:bodyPr>
            <a:normAutofit/>
          </a:bodyPr>
          <a:lstStyle/>
          <a:p>
            <a:pPr marL="0" indent="0">
              <a:buNone/>
            </a:pPr>
            <a:r>
              <a:rPr lang="en-US" sz="1800" i="1" dirty="0" smtClean="0">
                <a:solidFill>
                  <a:srgbClr val="FF0000"/>
                </a:solidFill>
              </a:rPr>
              <a:t>*</a:t>
            </a:r>
            <a:r>
              <a:rPr lang="en-US" sz="1800" i="1" dirty="0" smtClean="0"/>
              <a:t>Not significant</a:t>
            </a:r>
          </a:p>
          <a:p>
            <a:pPr marL="0" indent="0">
              <a:buNone/>
            </a:pPr>
            <a:endParaRPr lang="en-US" dirty="0"/>
          </a:p>
          <a:p>
            <a:pPr marL="0" indent="0">
              <a:buNone/>
            </a:pPr>
            <a:r>
              <a:rPr lang="en-US" sz="1100" dirty="0" smtClean="0"/>
              <a:t>Feingold Journal of Affective Disorders. 235(2018):293</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0735464"/>
              </p:ext>
            </p:extLst>
          </p:nvPr>
        </p:nvGraphicFramePr>
        <p:xfrm>
          <a:off x="1412481" y="1060895"/>
          <a:ext cx="6096000" cy="2724156"/>
        </p:xfrm>
        <a:graphic>
          <a:graphicData uri="http://schemas.openxmlformats.org/drawingml/2006/table">
            <a:tbl>
              <a:tblPr firstRow="1" bandRow="1">
                <a:tableStyleId>{3B4B98B0-60AC-42C2-AFA5-B58CD77FA1E5}</a:tableStyleId>
              </a:tblPr>
              <a:tblGrid>
                <a:gridCol w="3476307"/>
                <a:gridCol w="2619693"/>
              </a:tblGrid>
              <a:tr h="726656">
                <a:tc>
                  <a:txBody>
                    <a:bodyPr/>
                    <a:lstStyle/>
                    <a:p>
                      <a:pPr algn="ctr"/>
                      <a:endParaRPr lang="en-US" dirty="0"/>
                    </a:p>
                  </a:txBody>
                  <a:tcPr anchor="ctr"/>
                </a:tc>
                <a:tc>
                  <a:txBody>
                    <a:bodyPr/>
                    <a:lstStyle/>
                    <a:p>
                      <a:pPr marL="0" indent="0" algn="ctr">
                        <a:buNone/>
                      </a:pPr>
                      <a:r>
                        <a:rPr lang="en-US" sz="2400" dirty="0" smtClean="0"/>
                        <a:t>Adjusted OR</a:t>
                      </a:r>
                    </a:p>
                  </a:txBody>
                  <a:tcPr anchor="ctr"/>
                </a:tc>
              </a:tr>
              <a:tr h="499375">
                <a:tc>
                  <a:txBody>
                    <a:bodyPr/>
                    <a:lstStyle/>
                    <a:p>
                      <a:pPr algn="ctr"/>
                      <a:r>
                        <a:rPr lang="en-US" sz="2400" dirty="0" smtClean="0"/>
                        <a:t>No depression</a:t>
                      </a:r>
                      <a:endParaRPr lang="en-US" sz="2400" dirty="0"/>
                    </a:p>
                  </a:txBody>
                  <a:tcPr anchor="ctr"/>
                </a:tc>
                <a:tc>
                  <a:txBody>
                    <a:bodyPr/>
                    <a:lstStyle/>
                    <a:p>
                      <a:pPr algn="ctr"/>
                      <a:r>
                        <a:rPr lang="en-US" sz="2400" dirty="0" smtClean="0"/>
                        <a:t>1.00</a:t>
                      </a:r>
                      <a:endParaRPr lang="en-US" sz="2400" dirty="0"/>
                    </a:p>
                  </a:txBody>
                  <a:tcPr anchor="ctr"/>
                </a:tc>
              </a:tr>
              <a:tr h="499375">
                <a:tc>
                  <a:txBody>
                    <a:bodyPr/>
                    <a:lstStyle/>
                    <a:p>
                      <a:pPr algn="ctr"/>
                      <a:r>
                        <a:rPr lang="en-US" sz="2400" dirty="0" smtClean="0"/>
                        <a:t>Mild depression</a:t>
                      </a:r>
                      <a:endParaRPr lang="en-US" sz="2400" dirty="0"/>
                    </a:p>
                  </a:txBody>
                  <a:tcPr anchor="ctr"/>
                </a:tc>
                <a:tc>
                  <a:txBody>
                    <a:bodyPr/>
                    <a:lstStyle/>
                    <a:p>
                      <a:pPr marL="0" indent="0" algn="ctr">
                        <a:buNone/>
                      </a:pPr>
                      <a:r>
                        <a:rPr lang="en-US" sz="2400" dirty="0" smtClean="0"/>
                        <a:t> 1.49</a:t>
                      </a:r>
                      <a:r>
                        <a:rPr lang="en-US" sz="2400" dirty="0" smtClean="0">
                          <a:solidFill>
                            <a:srgbClr val="FF0000"/>
                          </a:solidFill>
                        </a:rPr>
                        <a:t>*</a:t>
                      </a:r>
                    </a:p>
                  </a:txBody>
                  <a:tcPr anchor="ctr"/>
                </a:tc>
              </a:tr>
              <a:tr h="499375">
                <a:tc>
                  <a:txBody>
                    <a:bodyPr/>
                    <a:lstStyle/>
                    <a:p>
                      <a:pPr algn="ctr"/>
                      <a:r>
                        <a:rPr lang="en-US" sz="2400" dirty="0" smtClean="0"/>
                        <a:t>Moderate depression</a:t>
                      </a:r>
                      <a:endParaRPr lang="en-US" sz="2400" dirty="0"/>
                    </a:p>
                  </a:txBody>
                  <a:tcPr anchor="ctr"/>
                </a:tc>
                <a:tc>
                  <a:txBody>
                    <a:bodyPr/>
                    <a:lstStyle/>
                    <a:p>
                      <a:pPr algn="ctr"/>
                      <a:r>
                        <a:rPr lang="en-US" sz="2400" dirty="0" smtClean="0"/>
                        <a:t>3.71</a:t>
                      </a:r>
                      <a:endParaRPr lang="en-US" sz="2400" dirty="0"/>
                    </a:p>
                  </a:txBody>
                  <a:tcPr anchor="ctr"/>
                </a:tc>
              </a:tr>
              <a:tr h="499375">
                <a:tc>
                  <a:txBody>
                    <a:bodyPr/>
                    <a:lstStyle/>
                    <a:p>
                      <a:pPr algn="ctr"/>
                      <a:r>
                        <a:rPr lang="en-US" sz="2400" dirty="0" smtClean="0"/>
                        <a:t>Severe depression</a:t>
                      </a:r>
                      <a:endParaRPr lang="en-US" sz="2400" dirty="0"/>
                    </a:p>
                  </a:txBody>
                  <a:tcPr anchor="ctr"/>
                </a:tc>
                <a:tc>
                  <a:txBody>
                    <a:bodyPr/>
                    <a:lstStyle/>
                    <a:p>
                      <a:pPr algn="ctr"/>
                      <a:r>
                        <a:rPr lang="en-US" sz="2400" dirty="0" smtClean="0"/>
                        <a:t>14.66</a:t>
                      </a:r>
                      <a:endParaRPr lang="en-US" sz="2400" dirty="0"/>
                    </a:p>
                  </a:txBody>
                  <a:tcPr anchor="ctr"/>
                </a:tc>
              </a:tr>
            </a:tbl>
          </a:graphicData>
        </a:graphic>
      </p:graphicFrame>
    </p:spTree>
    <p:extLst>
      <p:ext uri="{BB962C8B-B14F-4D97-AF65-F5344CB8AC3E}">
        <p14:creationId xmlns:p14="http://schemas.microsoft.com/office/powerpoint/2010/main" val="136315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976319"/>
          </a:xfrm>
        </p:spPr>
        <p:txBody>
          <a:bodyPr>
            <a:normAutofit/>
          </a:bodyPr>
          <a:lstStyle/>
          <a:p>
            <a:r>
              <a:rPr lang="en-US" sz="4800" b="1" dirty="0" smtClean="0">
                <a:solidFill>
                  <a:srgbClr val="953735"/>
                </a:solidFill>
              </a:rPr>
              <a:t>RED FLAGS</a:t>
            </a:r>
            <a:br>
              <a:rPr lang="en-US" sz="4800" b="1" dirty="0" smtClean="0">
                <a:solidFill>
                  <a:srgbClr val="953735"/>
                </a:solidFill>
              </a:rPr>
            </a:br>
            <a:r>
              <a:rPr lang="en-US" sz="4800" dirty="0" smtClean="0"/>
              <a:t>for</a:t>
            </a:r>
            <a:br>
              <a:rPr lang="en-US" sz="4800" dirty="0" smtClean="0"/>
            </a:br>
            <a:r>
              <a:rPr lang="en-US" sz="4800" dirty="0" smtClean="0"/>
              <a:t>Opioid Abuse</a:t>
            </a:r>
            <a:endParaRPr lang="en-US" sz="4800" dirty="0"/>
          </a:p>
        </p:txBody>
      </p:sp>
    </p:spTree>
    <p:extLst>
      <p:ext uri="{BB962C8B-B14F-4D97-AF65-F5344CB8AC3E}">
        <p14:creationId xmlns:p14="http://schemas.microsoft.com/office/powerpoint/2010/main" val="302164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332" y="54055"/>
            <a:ext cx="8229600" cy="658237"/>
          </a:xfrm>
        </p:spPr>
        <p:txBody>
          <a:bodyPr>
            <a:normAutofit/>
          </a:bodyPr>
          <a:lstStyle/>
          <a:p>
            <a:r>
              <a:rPr lang="en-US" sz="3200" b="1" dirty="0" smtClean="0">
                <a:solidFill>
                  <a:srgbClr val="953735"/>
                </a:solidFill>
              </a:rPr>
              <a:t>RED FLAGS </a:t>
            </a:r>
            <a:r>
              <a:rPr lang="en-US" sz="3200" dirty="0" smtClean="0"/>
              <a:t>for Opioid </a:t>
            </a:r>
            <a:r>
              <a:rPr lang="en-US" sz="3200" dirty="0"/>
              <a:t>A</a:t>
            </a:r>
            <a:r>
              <a:rPr lang="en-US" sz="3200" dirty="0" smtClean="0"/>
              <a:t>buse</a:t>
            </a:r>
            <a:endParaRPr lang="en-US" sz="3200" dirty="0"/>
          </a:p>
        </p:txBody>
      </p:sp>
      <p:sp>
        <p:nvSpPr>
          <p:cNvPr id="3" name="Content Placeholder 2"/>
          <p:cNvSpPr>
            <a:spLocks noGrp="1"/>
          </p:cNvSpPr>
          <p:nvPr>
            <p:ph idx="1"/>
          </p:nvPr>
        </p:nvSpPr>
        <p:spPr>
          <a:xfrm>
            <a:off x="522332" y="757248"/>
            <a:ext cx="8229600" cy="4171207"/>
          </a:xfrm>
        </p:spPr>
        <p:txBody>
          <a:bodyPr>
            <a:normAutofit fontScale="25000" lnSpcReduction="20000"/>
          </a:bodyPr>
          <a:lstStyle/>
          <a:p>
            <a:pPr>
              <a:lnSpc>
                <a:spcPct val="130000"/>
              </a:lnSpc>
            </a:pPr>
            <a:r>
              <a:rPr lang="en-US" sz="8000" dirty="0" smtClean="0"/>
              <a:t>Prior DWI - 2.6-fold increased risk</a:t>
            </a:r>
          </a:p>
          <a:p>
            <a:pPr>
              <a:lnSpc>
                <a:spcPct val="130000"/>
              </a:lnSpc>
            </a:pPr>
            <a:r>
              <a:rPr lang="en-US" sz="8000" dirty="0" smtClean="0"/>
              <a:t>History of alcohol abuse - 2.6-fold increased risk</a:t>
            </a:r>
          </a:p>
          <a:p>
            <a:pPr>
              <a:lnSpc>
                <a:spcPct val="130000"/>
              </a:lnSpc>
            </a:pPr>
            <a:r>
              <a:rPr lang="en-US" sz="8000" dirty="0" smtClean="0"/>
              <a:t>Longtime benzodiazepine/ “Z-drug” use</a:t>
            </a:r>
          </a:p>
          <a:p>
            <a:pPr>
              <a:lnSpc>
                <a:spcPct val="120000"/>
              </a:lnSpc>
            </a:pPr>
            <a:r>
              <a:rPr lang="en-US" sz="8000" dirty="0" smtClean="0"/>
              <a:t>Social anxiety disorder (“social phobia”), agoraphobia</a:t>
            </a:r>
          </a:p>
          <a:p>
            <a:pPr>
              <a:lnSpc>
                <a:spcPct val="130000"/>
              </a:lnSpc>
            </a:pPr>
            <a:r>
              <a:rPr lang="en-US" sz="8000" dirty="0" smtClean="0"/>
              <a:t>Opioid user monitored with urine testing</a:t>
            </a:r>
          </a:p>
          <a:p>
            <a:pPr>
              <a:lnSpc>
                <a:spcPct val="130000"/>
              </a:lnSpc>
            </a:pPr>
            <a:r>
              <a:rPr lang="en-US" sz="8000" dirty="0" smtClean="0"/>
              <a:t>Selling/forging prescriptions; frequent “lost” prescriptions</a:t>
            </a:r>
          </a:p>
          <a:p>
            <a:pPr>
              <a:lnSpc>
                <a:spcPct val="130000"/>
              </a:lnSpc>
            </a:pPr>
            <a:r>
              <a:rPr lang="en-US" sz="8000" dirty="0" smtClean="0"/>
              <a:t>Insistent demands for more prescriptions, early refills</a:t>
            </a:r>
          </a:p>
          <a:p>
            <a:pPr>
              <a:lnSpc>
                <a:spcPct val="130000"/>
              </a:lnSpc>
            </a:pPr>
            <a:r>
              <a:rPr lang="en-US" sz="8000" dirty="0" smtClean="0"/>
              <a:t>Resisting Rx change despite experiencing adverse effects</a:t>
            </a:r>
          </a:p>
          <a:p>
            <a:pPr>
              <a:lnSpc>
                <a:spcPct val="130000"/>
              </a:lnSpc>
            </a:pPr>
            <a:r>
              <a:rPr lang="en-US" sz="8000" dirty="0" smtClean="0"/>
              <a:t>Current/recent opioids from ≥ 2 prescribers (excluding dentists)</a:t>
            </a:r>
          </a:p>
          <a:p>
            <a:pPr>
              <a:lnSpc>
                <a:spcPct val="130000"/>
              </a:lnSpc>
            </a:pPr>
            <a:r>
              <a:rPr lang="en-US" sz="8000" dirty="0" smtClean="0"/>
              <a:t>“CNS polypharmacy” = taking at least 3 psychotropic drugs</a:t>
            </a:r>
          </a:p>
        </p:txBody>
      </p:sp>
    </p:spTree>
    <p:extLst>
      <p:ext uri="{BB962C8B-B14F-4D97-AF65-F5344CB8AC3E}">
        <p14:creationId xmlns:p14="http://schemas.microsoft.com/office/powerpoint/2010/main" val="131691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95209"/>
          </a:xfrm>
        </p:spPr>
        <p:txBody>
          <a:bodyPr>
            <a:normAutofit fontScale="90000"/>
          </a:bodyPr>
          <a:lstStyle/>
          <a:p>
            <a:r>
              <a:rPr lang="en-US" sz="3200" dirty="0" smtClean="0"/>
              <a:t>More Opioid </a:t>
            </a:r>
            <a:r>
              <a:rPr lang="en-US" sz="3200" dirty="0"/>
              <a:t>A</a:t>
            </a:r>
            <a:r>
              <a:rPr lang="en-US" sz="3200" dirty="0" smtClean="0"/>
              <a:t>buse </a:t>
            </a:r>
            <a:r>
              <a:rPr lang="en-US" sz="3200" b="1" dirty="0" smtClean="0">
                <a:solidFill>
                  <a:srgbClr val="953735"/>
                </a:solidFill>
              </a:rPr>
              <a:t>RED FLAGS</a:t>
            </a:r>
            <a:endParaRPr lang="en-US" sz="3200" b="1" dirty="0">
              <a:solidFill>
                <a:srgbClr val="953735"/>
              </a:solidFill>
            </a:endParaRPr>
          </a:p>
        </p:txBody>
      </p:sp>
      <p:sp>
        <p:nvSpPr>
          <p:cNvPr id="3" name="Content Placeholder 2"/>
          <p:cNvSpPr>
            <a:spLocks noGrp="1"/>
          </p:cNvSpPr>
          <p:nvPr>
            <p:ph idx="1"/>
          </p:nvPr>
        </p:nvSpPr>
        <p:spPr>
          <a:xfrm>
            <a:off x="618836" y="896330"/>
            <a:ext cx="8229600" cy="4063204"/>
          </a:xfrm>
        </p:spPr>
        <p:txBody>
          <a:bodyPr>
            <a:normAutofit fontScale="55000" lnSpcReduction="20000"/>
          </a:bodyPr>
          <a:lstStyle/>
          <a:p>
            <a:pPr>
              <a:lnSpc>
                <a:spcPct val="120000"/>
              </a:lnSpc>
            </a:pPr>
            <a:r>
              <a:rPr lang="en-US" sz="3600" dirty="0" smtClean="0"/>
              <a:t>Age 18-24 with ≥ 12 total opioid prescriptions</a:t>
            </a:r>
          </a:p>
          <a:p>
            <a:pPr>
              <a:lnSpc>
                <a:spcPct val="120000"/>
              </a:lnSpc>
            </a:pPr>
            <a:r>
              <a:rPr lang="en-US" sz="3600" dirty="0" smtClean="0"/>
              <a:t>Filling opioid prescriptions at ≥ 3 pharmacies</a:t>
            </a:r>
          </a:p>
          <a:p>
            <a:pPr>
              <a:lnSpc>
                <a:spcPct val="120000"/>
              </a:lnSpc>
            </a:pPr>
            <a:r>
              <a:rPr lang="en-US" sz="3600" dirty="0" smtClean="0"/>
              <a:t>Posttraumatic stress disorder</a:t>
            </a:r>
          </a:p>
          <a:p>
            <a:pPr>
              <a:lnSpc>
                <a:spcPct val="120000"/>
              </a:lnSpc>
            </a:pPr>
            <a:r>
              <a:rPr lang="en-US" sz="3600" dirty="0" smtClean="0"/>
              <a:t>Diagnosed with hepatitis C under age 40</a:t>
            </a:r>
          </a:p>
          <a:p>
            <a:pPr>
              <a:lnSpc>
                <a:spcPct val="120000"/>
              </a:lnSpc>
            </a:pPr>
            <a:r>
              <a:rPr lang="en-US" sz="3600" dirty="0" smtClean="0"/>
              <a:t>Increasing number of emergency room visits over a period of years</a:t>
            </a:r>
          </a:p>
          <a:p>
            <a:pPr>
              <a:lnSpc>
                <a:spcPct val="120000"/>
              </a:lnSpc>
            </a:pPr>
            <a:r>
              <a:rPr lang="en-US" sz="3600" dirty="0"/>
              <a:t>Pain rehab program: </a:t>
            </a:r>
            <a:r>
              <a:rPr lang="en-US" sz="3600" dirty="0" smtClean="0"/>
              <a:t>refuse </a:t>
            </a:r>
            <a:r>
              <a:rPr lang="en-US" sz="3600" dirty="0"/>
              <a:t>to participate, poor </a:t>
            </a:r>
            <a:r>
              <a:rPr lang="en-US" sz="3600" dirty="0" smtClean="0"/>
              <a:t>performance </a:t>
            </a:r>
            <a:r>
              <a:rPr lang="en-US" sz="3600" dirty="0"/>
              <a:t>or dropping out </a:t>
            </a:r>
            <a:r>
              <a:rPr lang="en-US" sz="3600" dirty="0" smtClean="0"/>
              <a:t>early</a:t>
            </a:r>
          </a:p>
          <a:p>
            <a:pPr>
              <a:lnSpc>
                <a:spcPct val="120000"/>
              </a:lnSpc>
            </a:pPr>
            <a:r>
              <a:rPr lang="en-US" sz="3600" dirty="0" smtClean="0"/>
              <a:t>Binge drinking</a:t>
            </a:r>
          </a:p>
          <a:p>
            <a:pPr>
              <a:lnSpc>
                <a:spcPct val="120000"/>
              </a:lnSpc>
            </a:pPr>
            <a:r>
              <a:rPr lang="en-US" sz="3600" dirty="0" smtClean="0"/>
              <a:t>Pain-related catastrophizing (rumination, pain magnification)</a:t>
            </a:r>
          </a:p>
          <a:p>
            <a:pPr>
              <a:lnSpc>
                <a:spcPct val="120000"/>
              </a:lnSpc>
            </a:pPr>
            <a:r>
              <a:rPr lang="en-US" sz="3600" dirty="0" smtClean="0"/>
              <a:t>Attending electronic dance music (EDM) parties</a:t>
            </a:r>
          </a:p>
        </p:txBody>
      </p:sp>
    </p:spTree>
    <p:extLst>
      <p:ext uri="{BB962C8B-B14F-4D97-AF65-F5344CB8AC3E}">
        <p14:creationId xmlns:p14="http://schemas.microsoft.com/office/powerpoint/2010/main" val="228545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158"/>
            <a:ext cx="8229600" cy="4205657"/>
          </a:xfrm>
        </p:spPr>
        <p:txBody>
          <a:bodyPr>
            <a:normAutofit/>
          </a:bodyPr>
          <a:lstStyle/>
          <a:p>
            <a:r>
              <a:rPr lang="en-US" sz="4000" b="1" dirty="0" smtClean="0">
                <a:solidFill>
                  <a:srgbClr val="953735"/>
                </a:solidFill>
              </a:rPr>
              <a:t>RED FLAGS</a:t>
            </a:r>
            <a:r>
              <a:rPr lang="en-US" sz="4000" b="1" dirty="0" smtClean="0">
                <a:solidFill>
                  <a:srgbClr val="FF0000"/>
                </a:solidFill>
              </a:rPr>
              <a:t/>
            </a:r>
            <a:br>
              <a:rPr lang="en-US" sz="4000" b="1" dirty="0" smtClean="0">
                <a:solidFill>
                  <a:srgbClr val="FF0000"/>
                </a:solidFill>
              </a:rPr>
            </a:br>
            <a:r>
              <a:rPr lang="en-US" sz="4000" dirty="0" smtClean="0"/>
              <a:t>for </a:t>
            </a:r>
            <a:br>
              <a:rPr lang="en-US" sz="4000" dirty="0" smtClean="0"/>
            </a:br>
            <a:r>
              <a:rPr lang="en-US" sz="4000" dirty="0" smtClean="0"/>
              <a:t>Undiagnosed/Undisclosed</a:t>
            </a:r>
            <a:br>
              <a:rPr lang="en-US" sz="4000" dirty="0" smtClean="0"/>
            </a:br>
            <a:r>
              <a:rPr lang="en-US" sz="4000" dirty="0" smtClean="0"/>
              <a:t>Opioid Use Disorder (OUD)</a:t>
            </a:r>
            <a:endParaRPr lang="en-US" sz="4000" dirty="0"/>
          </a:p>
        </p:txBody>
      </p:sp>
    </p:spTree>
    <p:extLst>
      <p:ext uri="{BB962C8B-B14F-4D97-AF65-F5344CB8AC3E}">
        <p14:creationId xmlns:p14="http://schemas.microsoft.com/office/powerpoint/2010/main" val="330093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401717"/>
          </a:xfrm>
        </p:spPr>
        <p:txBody>
          <a:bodyPr>
            <a:normAutofit fontScale="90000"/>
          </a:bodyPr>
          <a:lstStyle/>
          <a:p>
            <a:r>
              <a:rPr lang="en-US" sz="2800" b="1" dirty="0" smtClean="0">
                <a:solidFill>
                  <a:srgbClr val="953735"/>
                </a:solidFill>
              </a:rPr>
              <a:t>RED FLAGS </a:t>
            </a:r>
            <a:r>
              <a:rPr lang="en-US" sz="2800" dirty="0" smtClean="0"/>
              <a:t>for OUD</a:t>
            </a:r>
            <a:endParaRPr lang="en-US" sz="2800" dirty="0"/>
          </a:p>
        </p:txBody>
      </p:sp>
      <p:sp>
        <p:nvSpPr>
          <p:cNvPr id="3" name="Content Placeholder 2"/>
          <p:cNvSpPr>
            <a:spLocks noGrp="1"/>
          </p:cNvSpPr>
          <p:nvPr>
            <p:ph idx="1"/>
          </p:nvPr>
        </p:nvSpPr>
        <p:spPr>
          <a:xfrm>
            <a:off x="538018" y="790227"/>
            <a:ext cx="8229600" cy="4353273"/>
          </a:xfrm>
        </p:spPr>
        <p:txBody>
          <a:bodyPr>
            <a:normAutofit fontScale="55000" lnSpcReduction="20000"/>
          </a:bodyPr>
          <a:lstStyle/>
          <a:p>
            <a:pPr>
              <a:lnSpc>
                <a:spcPct val="110000"/>
              </a:lnSpc>
            </a:pPr>
            <a:r>
              <a:rPr lang="en-US" sz="3800" dirty="0" smtClean="0"/>
              <a:t>Persistent unrelenting pain </a:t>
            </a:r>
            <a:r>
              <a:rPr lang="mr-IN" sz="3800" dirty="0" smtClean="0"/>
              <a:t>–</a:t>
            </a:r>
            <a:r>
              <a:rPr lang="en-US" sz="3800" dirty="0" smtClean="0"/>
              <a:t> 2.4-fold increased risk</a:t>
            </a:r>
          </a:p>
          <a:p>
            <a:pPr>
              <a:lnSpc>
                <a:spcPct val="110000"/>
              </a:lnSpc>
            </a:pPr>
            <a:r>
              <a:rPr lang="en-US" sz="3800" dirty="0" smtClean="0"/>
              <a:t>Other substance use disorder at any time </a:t>
            </a:r>
            <a:r>
              <a:rPr lang="mr-IN" sz="3800" dirty="0" smtClean="0"/>
              <a:t>–</a:t>
            </a:r>
            <a:r>
              <a:rPr lang="en-US" sz="3800" dirty="0" smtClean="0"/>
              <a:t> 4-fold increased risk</a:t>
            </a:r>
          </a:p>
          <a:p>
            <a:pPr>
              <a:lnSpc>
                <a:spcPct val="110000"/>
              </a:lnSpc>
            </a:pPr>
            <a:r>
              <a:rPr lang="en-US" sz="3800" dirty="0" smtClean="0"/>
              <a:t>Major Depression </a:t>
            </a:r>
            <a:r>
              <a:rPr lang="mr-IN" sz="3800" dirty="0" smtClean="0"/>
              <a:t>–</a:t>
            </a:r>
            <a:r>
              <a:rPr lang="en-US" sz="3800" dirty="0" smtClean="0"/>
              <a:t> 60% increased risk</a:t>
            </a:r>
          </a:p>
          <a:p>
            <a:pPr>
              <a:lnSpc>
                <a:spcPct val="110000"/>
              </a:lnSpc>
            </a:pPr>
            <a:r>
              <a:rPr lang="en-US" sz="3800" dirty="0" smtClean="0"/>
              <a:t>ED visit related directly/indirectly to opioids </a:t>
            </a:r>
            <a:r>
              <a:rPr lang="mr-IN" sz="3800" dirty="0" smtClean="0"/>
              <a:t>–</a:t>
            </a:r>
            <a:r>
              <a:rPr lang="en-US" sz="3800" dirty="0" smtClean="0"/>
              <a:t> 7-fold increased risk</a:t>
            </a:r>
          </a:p>
          <a:p>
            <a:pPr>
              <a:lnSpc>
                <a:spcPct val="110000"/>
              </a:lnSpc>
            </a:pPr>
            <a:r>
              <a:rPr lang="en-US" sz="3800" dirty="0" smtClean="0"/>
              <a:t>3 or more ER visits in last 12 months </a:t>
            </a:r>
          </a:p>
          <a:p>
            <a:pPr>
              <a:lnSpc>
                <a:spcPct val="110000"/>
              </a:lnSpc>
            </a:pPr>
            <a:r>
              <a:rPr lang="en-US" sz="3800" dirty="0" smtClean="0"/>
              <a:t>Traumatic eye injury (because of links to DWI and assault)</a:t>
            </a:r>
          </a:p>
          <a:p>
            <a:pPr>
              <a:lnSpc>
                <a:spcPct val="110000"/>
              </a:lnSpc>
            </a:pPr>
            <a:r>
              <a:rPr lang="en-US" sz="3800" dirty="0" smtClean="0"/>
              <a:t>Hidradenitis suppurativa</a:t>
            </a:r>
          </a:p>
          <a:p>
            <a:pPr>
              <a:lnSpc>
                <a:spcPct val="110000"/>
              </a:lnSpc>
            </a:pPr>
            <a:r>
              <a:rPr lang="en-US" sz="3800" dirty="0" smtClean="0"/>
              <a:t>Posttraumatic stress disorder </a:t>
            </a:r>
            <a:r>
              <a:rPr lang="mr-IN" sz="3800" dirty="0" smtClean="0"/>
              <a:t>–</a:t>
            </a:r>
            <a:r>
              <a:rPr lang="en-US" sz="3800" dirty="0" smtClean="0"/>
              <a:t> 58% increased risk overall; 2-fold at ages 18-34</a:t>
            </a:r>
          </a:p>
          <a:p>
            <a:pPr>
              <a:lnSpc>
                <a:spcPct val="110000"/>
              </a:lnSpc>
            </a:pPr>
            <a:r>
              <a:rPr lang="en-US" sz="3800" dirty="0" smtClean="0"/>
              <a:t>Persistent/heavy use of prescription sedatives</a:t>
            </a:r>
          </a:p>
          <a:p>
            <a:pPr>
              <a:lnSpc>
                <a:spcPct val="110000"/>
              </a:lnSpc>
            </a:pPr>
            <a:endParaRPr lang="en-US" sz="2400" dirty="0"/>
          </a:p>
          <a:p>
            <a:pPr>
              <a:lnSpc>
                <a:spcPct val="110000"/>
              </a:lnSpc>
            </a:pPr>
            <a:endParaRPr lang="en-US" sz="2400" dirty="0" smtClean="0"/>
          </a:p>
          <a:p>
            <a:pPr>
              <a:lnSpc>
                <a:spcPct val="110000"/>
              </a:lnSpc>
            </a:pPr>
            <a:endParaRPr lang="en-US" sz="2400" dirty="0" smtClean="0"/>
          </a:p>
          <a:p>
            <a:pPr>
              <a:lnSpc>
                <a:spcPct val="110000"/>
              </a:lnSpc>
            </a:pPr>
            <a:endParaRPr lang="en-US" sz="2400" dirty="0" smtClean="0"/>
          </a:p>
          <a:p>
            <a:pPr>
              <a:lnSpc>
                <a:spcPct val="110000"/>
              </a:lnSpc>
            </a:pPr>
            <a:endParaRPr lang="en-US" sz="2400" dirty="0"/>
          </a:p>
          <a:p>
            <a:pPr>
              <a:lnSpc>
                <a:spcPct val="110000"/>
              </a:lnSpc>
            </a:pPr>
            <a:endParaRPr lang="en-US" sz="2400" dirty="0" smtClean="0"/>
          </a:p>
        </p:txBody>
      </p:sp>
    </p:spTree>
    <p:extLst>
      <p:ext uri="{BB962C8B-B14F-4D97-AF65-F5344CB8AC3E}">
        <p14:creationId xmlns:p14="http://schemas.microsoft.com/office/powerpoint/2010/main" val="160177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413404"/>
          </a:xfrm>
        </p:spPr>
        <p:txBody>
          <a:bodyPr>
            <a:normAutofit fontScale="90000"/>
          </a:bodyPr>
          <a:lstStyle/>
          <a:p>
            <a:r>
              <a:rPr lang="en-US" sz="2800" b="1" dirty="0" smtClean="0">
                <a:solidFill>
                  <a:srgbClr val="953735"/>
                </a:solidFill>
              </a:rPr>
              <a:t>  </a:t>
            </a:r>
            <a:r>
              <a:rPr lang="en-US" sz="2800" dirty="0" smtClean="0"/>
              <a:t>More </a:t>
            </a:r>
            <a:r>
              <a:rPr lang="en-US" sz="2800" b="1" dirty="0" smtClean="0">
                <a:solidFill>
                  <a:srgbClr val="953735"/>
                </a:solidFill>
              </a:rPr>
              <a:t>RED </a:t>
            </a:r>
            <a:r>
              <a:rPr lang="en-US" sz="2800" b="1" dirty="0">
                <a:solidFill>
                  <a:srgbClr val="953735"/>
                </a:solidFill>
              </a:rPr>
              <a:t>FLAGS </a:t>
            </a:r>
            <a:r>
              <a:rPr lang="en-US" sz="2800" dirty="0"/>
              <a:t>for </a:t>
            </a:r>
            <a:r>
              <a:rPr lang="en-US" sz="2800" dirty="0" smtClean="0"/>
              <a:t>OUD</a:t>
            </a:r>
            <a:endParaRPr lang="en-US" sz="2800" dirty="0"/>
          </a:p>
        </p:txBody>
      </p:sp>
      <p:sp>
        <p:nvSpPr>
          <p:cNvPr id="3" name="Content Placeholder 2"/>
          <p:cNvSpPr>
            <a:spLocks noGrp="1"/>
          </p:cNvSpPr>
          <p:nvPr>
            <p:ph idx="1"/>
          </p:nvPr>
        </p:nvSpPr>
        <p:spPr>
          <a:xfrm>
            <a:off x="457200" y="863491"/>
            <a:ext cx="8229600" cy="4358131"/>
          </a:xfrm>
        </p:spPr>
        <p:txBody>
          <a:bodyPr>
            <a:normAutofit fontScale="32500" lnSpcReduction="20000"/>
          </a:bodyPr>
          <a:lstStyle/>
          <a:p>
            <a:pPr>
              <a:lnSpc>
                <a:spcPct val="120000"/>
              </a:lnSpc>
            </a:pPr>
            <a:r>
              <a:rPr lang="en-US" sz="6200" dirty="0" smtClean="0"/>
              <a:t>Family history of OUD in 1</a:t>
            </a:r>
            <a:r>
              <a:rPr lang="en-US" sz="6200" baseline="30000" dirty="0" smtClean="0"/>
              <a:t>st</a:t>
            </a:r>
            <a:r>
              <a:rPr lang="en-US" sz="6200" dirty="0" smtClean="0"/>
              <a:t> degree relatives</a:t>
            </a:r>
          </a:p>
          <a:p>
            <a:pPr>
              <a:lnSpc>
                <a:spcPct val="120000"/>
              </a:lnSpc>
            </a:pPr>
            <a:r>
              <a:rPr lang="en-US" sz="6200" dirty="0" smtClean="0"/>
              <a:t>Cannabis use disorder </a:t>
            </a:r>
            <a:r>
              <a:rPr lang="mr-IN" sz="6200" dirty="0" smtClean="0"/>
              <a:t>–</a:t>
            </a:r>
            <a:r>
              <a:rPr lang="en-US" sz="6200" dirty="0" smtClean="0"/>
              <a:t> 2.6-fold increased risk</a:t>
            </a:r>
          </a:p>
          <a:p>
            <a:pPr>
              <a:lnSpc>
                <a:spcPct val="120000"/>
              </a:lnSpc>
            </a:pPr>
            <a:r>
              <a:rPr lang="en-US" sz="6200" dirty="0" smtClean="0"/>
              <a:t>≥ 2 major stressful events in ≤ 1 year </a:t>
            </a:r>
            <a:r>
              <a:rPr lang="mr-IN" sz="6200" dirty="0" smtClean="0"/>
              <a:t>–</a:t>
            </a:r>
            <a:r>
              <a:rPr lang="en-US" sz="6200" dirty="0" smtClean="0"/>
              <a:t> 3.1-fold increased risk</a:t>
            </a:r>
          </a:p>
          <a:p>
            <a:pPr>
              <a:lnSpc>
                <a:spcPct val="120000"/>
              </a:lnSpc>
            </a:pPr>
            <a:r>
              <a:rPr lang="en-US" sz="6200" dirty="0" smtClean="0"/>
              <a:t>Daily opioid dose &gt; 100 MME (morphine milliequivalents) </a:t>
            </a:r>
          </a:p>
          <a:p>
            <a:pPr>
              <a:lnSpc>
                <a:spcPct val="120000"/>
              </a:lnSpc>
            </a:pPr>
            <a:r>
              <a:rPr lang="en-US" sz="6200" dirty="0" smtClean="0"/>
              <a:t>Use of fentanyl patch for extended opioid release</a:t>
            </a:r>
          </a:p>
          <a:p>
            <a:pPr>
              <a:lnSpc>
                <a:spcPct val="120000"/>
              </a:lnSpc>
            </a:pPr>
            <a:r>
              <a:rPr lang="en-US" sz="6200" dirty="0" smtClean="0"/>
              <a:t>History of opioid overdose </a:t>
            </a:r>
          </a:p>
          <a:p>
            <a:pPr>
              <a:lnSpc>
                <a:spcPct val="120000"/>
              </a:lnSpc>
            </a:pPr>
            <a:r>
              <a:rPr lang="en-US" sz="6200" dirty="0" smtClean="0"/>
              <a:t>Abandonment/emotional deprivation in childhood/adolescence</a:t>
            </a:r>
          </a:p>
          <a:p>
            <a:pPr>
              <a:lnSpc>
                <a:spcPct val="120000"/>
              </a:lnSpc>
            </a:pPr>
            <a:r>
              <a:rPr lang="en-US" sz="6200" dirty="0" smtClean="0"/>
              <a:t>Current and especially longtime/heavy cigarette smoking</a:t>
            </a:r>
          </a:p>
          <a:p>
            <a:pPr>
              <a:lnSpc>
                <a:spcPct val="120000"/>
              </a:lnSpc>
            </a:pPr>
            <a:r>
              <a:rPr lang="en-US" sz="6200" dirty="0" smtClean="0"/>
              <a:t>Social isolation in elderly prescription opioid users </a:t>
            </a:r>
          </a:p>
          <a:p>
            <a:pPr>
              <a:lnSpc>
                <a:spcPct val="110000"/>
              </a:lnSpc>
            </a:pPr>
            <a:r>
              <a:rPr lang="en-US" sz="6600" dirty="0" smtClean="0"/>
              <a:t>Chronic </a:t>
            </a:r>
            <a:r>
              <a:rPr lang="en-US" sz="6600" dirty="0"/>
              <a:t>hepatitis C</a:t>
            </a:r>
          </a:p>
          <a:p>
            <a:pPr>
              <a:lnSpc>
                <a:spcPct val="110000"/>
              </a:lnSpc>
            </a:pPr>
            <a:r>
              <a:rPr lang="en-US" sz="6600" dirty="0"/>
              <a:t>Suicidality</a:t>
            </a:r>
            <a:endParaRPr lang="en-US" sz="4400" dirty="0"/>
          </a:p>
          <a:p>
            <a:pPr>
              <a:lnSpc>
                <a:spcPct val="120000"/>
              </a:lnSpc>
            </a:pPr>
            <a:endParaRPr lang="en-US" sz="6200" dirty="0" smtClean="0"/>
          </a:p>
        </p:txBody>
      </p:sp>
    </p:spTree>
    <p:extLst>
      <p:ext uri="{BB962C8B-B14F-4D97-AF65-F5344CB8AC3E}">
        <p14:creationId xmlns:p14="http://schemas.microsoft.com/office/powerpoint/2010/main" val="113560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5812"/>
            <a:ext cx="8229600" cy="541955"/>
          </a:xfrm>
        </p:spPr>
        <p:txBody>
          <a:bodyPr>
            <a:normAutofit fontScale="90000"/>
          </a:bodyPr>
          <a:lstStyle/>
          <a:p>
            <a:r>
              <a:rPr lang="en-US" sz="3200" b="1" dirty="0" smtClean="0">
                <a:solidFill>
                  <a:srgbClr val="953735"/>
                </a:solidFill>
              </a:rPr>
              <a:t>RED FLAGS </a:t>
            </a:r>
            <a:r>
              <a:rPr lang="en-US" sz="3200" dirty="0" smtClean="0"/>
              <a:t>for Transition to Heroin</a:t>
            </a:r>
            <a:endParaRPr lang="en-US" dirty="0"/>
          </a:p>
        </p:txBody>
      </p:sp>
      <p:sp>
        <p:nvSpPr>
          <p:cNvPr id="3" name="Content Placeholder 2"/>
          <p:cNvSpPr>
            <a:spLocks noGrp="1"/>
          </p:cNvSpPr>
          <p:nvPr>
            <p:ph idx="1"/>
          </p:nvPr>
        </p:nvSpPr>
        <p:spPr>
          <a:xfrm>
            <a:off x="917983" y="1344938"/>
            <a:ext cx="7319906" cy="2656343"/>
          </a:xfrm>
        </p:spPr>
        <p:txBody>
          <a:bodyPr>
            <a:normAutofit fontScale="92500"/>
          </a:bodyPr>
          <a:lstStyle/>
          <a:p>
            <a:pPr>
              <a:lnSpc>
                <a:spcPct val="110000"/>
              </a:lnSpc>
            </a:pPr>
            <a:r>
              <a:rPr lang="en-US" sz="2400" dirty="0" smtClean="0"/>
              <a:t>Opioid use disorder</a:t>
            </a:r>
          </a:p>
          <a:p>
            <a:pPr>
              <a:lnSpc>
                <a:spcPct val="110000"/>
              </a:lnSpc>
            </a:pPr>
            <a:r>
              <a:rPr lang="en-US" sz="2400" dirty="0" smtClean="0"/>
              <a:t>History of nonmedical opioid use at any time</a:t>
            </a:r>
          </a:p>
          <a:p>
            <a:pPr>
              <a:lnSpc>
                <a:spcPct val="110000"/>
              </a:lnSpc>
            </a:pPr>
            <a:r>
              <a:rPr lang="en-US" sz="2400" dirty="0" smtClean="0"/>
              <a:t>Oral opioid use on any basis under age 15</a:t>
            </a:r>
          </a:p>
          <a:p>
            <a:pPr>
              <a:lnSpc>
                <a:spcPct val="110000"/>
              </a:lnSpc>
            </a:pPr>
            <a:r>
              <a:rPr lang="en-US" sz="2400" dirty="0" smtClean="0"/>
              <a:t>Alcohol use disorder</a:t>
            </a:r>
          </a:p>
          <a:p>
            <a:pPr>
              <a:lnSpc>
                <a:spcPct val="110000"/>
              </a:lnSpc>
            </a:pPr>
            <a:r>
              <a:rPr lang="en-US" sz="2400" dirty="0"/>
              <a:t>I</a:t>
            </a:r>
            <a:r>
              <a:rPr lang="en-US" sz="2400" dirty="0" smtClean="0"/>
              <a:t>llicit drug use disorders</a:t>
            </a:r>
          </a:p>
          <a:p>
            <a:pPr>
              <a:lnSpc>
                <a:spcPct val="110000"/>
              </a:lnSpc>
            </a:pPr>
            <a:r>
              <a:rPr lang="en-US" sz="2400" dirty="0" smtClean="0"/>
              <a:t>Long-term/extensive use of sedatives or stimulants</a:t>
            </a:r>
            <a:endParaRPr lang="en-US" sz="2400" dirty="0"/>
          </a:p>
        </p:txBody>
      </p:sp>
    </p:spTree>
    <p:extLst>
      <p:ext uri="{BB962C8B-B14F-4D97-AF65-F5344CB8AC3E}">
        <p14:creationId xmlns:p14="http://schemas.microsoft.com/office/powerpoint/2010/main" val="334562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638056"/>
          </a:xfrm>
        </p:spPr>
        <p:txBody>
          <a:bodyPr>
            <a:normAutofit/>
          </a:bodyPr>
          <a:lstStyle/>
          <a:p>
            <a:r>
              <a:rPr lang="en-US" sz="4000" b="1" dirty="0" smtClean="0">
                <a:solidFill>
                  <a:schemeClr val="accent2">
                    <a:lumMod val="75000"/>
                  </a:schemeClr>
                </a:solidFill>
              </a:rPr>
              <a:t>RED FLAGS </a:t>
            </a:r>
            <a:r>
              <a:rPr lang="en-US" sz="4000" dirty="0" smtClean="0"/>
              <a:t/>
            </a:r>
            <a:br>
              <a:rPr lang="en-US" sz="4000" dirty="0" smtClean="0"/>
            </a:br>
            <a:r>
              <a:rPr lang="en-US" sz="4000" dirty="0" smtClean="0"/>
              <a:t>for </a:t>
            </a:r>
            <a:br>
              <a:rPr lang="en-US" sz="4000" dirty="0" smtClean="0"/>
            </a:br>
            <a:r>
              <a:rPr lang="en-US" sz="4000" dirty="0" smtClean="0"/>
              <a:t>Opioid Overdose</a:t>
            </a:r>
            <a:endParaRPr lang="en-US" sz="4000" dirty="0"/>
          </a:p>
        </p:txBody>
      </p:sp>
    </p:spTree>
    <p:extLst>
      <p:ext uri="{BB962C8B-B14F-4D97-AF65-F5344CB8AC3E}">
        <p14:creationId xmlns:p14="http://schemas.microsoft.com/office/powerpoint/2010/main" val="311489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3082"/>
            <a:ext cx="8229600" cy="3885170"/>
          </a:xfrm>
        </p:spPr>
        <p:txBody>
          <a:bodyPr>
            <a:normAutofit fontScale="90000"/>
          </a:bodyPr>
          <a:lstStyle/>
          <a:p>
            <a:pPr algn="l"/>
            <a:r>
              <a:rPr lang="en-US" b="1" dirty="0" smtClean="0"/>
              <a:t>“We know of no other medication routinely used for a nonfatal condition that kills patients so frequently”</a:t>
            </a:r>
            <a:br>
              <a:rPr lang="en-US" b="1" dirty="0" smtClean="0"/>
            </a:br>
            <a:r>
              <a:rPr lang="en-US" sz="3200" b="1" i="1" dirty="0"/>
              <a:t/>
            </a:r>
            <a:br>
              <a:rPr lang="en-US" sz="3200" b="1" i="1" dirty="0"/>
            </a:br>
            <a:r>
              <a:rPr lang="en-US" sz="2400" b="0" dirty="0" smtClean="0"/>
              <a:t>Thomas R. </a:t>
            </a:r>
            <a:r>
              <a:rPr lang="en-US" sz="2400" b="0" dirty="0" err="1" smtClean="0"/>
              <a:t>Frieden</a:t>
            </a:r>
            <a:r>
              <a:rPr lang="en-US" sz="2400" b="0" dirty="0" smtClean="0"/>
              <a:t>, MD, MPH</a:t>
            </a:r>
            <a:br>
              <a:rPr lang="en-US" sz="2400" b="0" dirty="0" smtClean="0"/>
            </a:br>
            <a:r>
              <a:rPr lang="en-US" sz="2400" b="0" dirty="0" smtClean="0"/>
              <a:t>CDC</a:t>
            </a:r>
            <a:br>
              <a:rPr lang="en-US" sz="2400" b="0" dirty="0" smtClean="0"/>
            </a:br>
            <a:r>
              <a:rPr lang="en-US" sz="2400" b="0" dirty="0" smtClean="0"/>
              <a:t>New England Journal of Medicine</a:t>
            </a:r>
            <a:br>
              <a:rPr lang="en-US" sz="2400" b="0" dirty="0" smtClean="0"/>
            </a:br>
            <a:r>
              <a:rPr lang="en-US" sz="2400" b="0" dirty="0" smtClean="0"/>
              <a:t>37(2016):1501[editorial]</a:t>
            </a:r>
            <a:endParaRPr lang="en-US" sz="2400" b="0" dirty="0"/>
          </a:p>
        </p:txBody>
      </p:sp>
    </p:spTree>
    <p:extLst>
      <p:ext uri="{BB962C8B-B14F-4D97-AF65-F5344CB8AC3E}">
        <p14:creationId xmlns:p14="http://schemas.microsoft.com/office/powerpoint/2010/main" val="303352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71171"/>
          </a:xfrm>
        </p:spPr>
        <p:txBody>
          <a:bodyPr>
            <a:normAutofit fontScale="90000"/>
          </a:bodyPr>
          <a:lstStyle/>
          <a:p>
            <a:r>
              <a:rPr lang="en-US" sz="3200" b="1" dirty="0" smtClean="0">
                <a:solidFill>
                  <a:schemeClr val="accent2">
                    <a:lumMod val="75000"/>
                  </a:schemeClr>
                </a:solidFill>
              </a:rPr>
              <a:t>RED FLAGS </a:t>
            </a:r>
            <a:r>
              <a:rPr lang="en-US" sz="3200" dirty="0" smtClean="0"/>
              <a:t>for Opioid Overdose</a:t>
            </a:r>
            <a:endParaRPr lang="en-US" sz="3200" b="1" dirty="0">
              <a:solidFill>
                <a:srgbClr val="FF0000"/>
              </a:solidFill>
            </a:endParaRPr>
          </a:p>
        </p:txBody>
      </p:sp>
      <p:sp>
        <p:nvSpPr>
          <p:cNvPr id="3" name="Content Placeholder 2"/>
          <p:cNvSpPr>
            <a:spLocks noGrp="1"/>
          </p:cNvSpPr>
          <p:nvPr>
            <p:ph idx="1"/>
          </p:nvPr>
        </p:nvSpPr>
        <p:spPr>
          <a:xfrm>
            <a:off x="457200" y="945744"/>
            <a:ext cx="8229600" cy="4366351"/>
          </a:xfrm>
        </p:spPr>
        <p:txBody>
          <a:bodyPr>
            <a:normAutofit fontScale="70000" lnSpcReduction="20000"/>
          </a:bodyPr>
          <a:lstStyle/>
          <a:p>
            <a:pPr>
              <a:lnSpc>
                <a:spcPct val="120000"/>
              </a:lnSpc>
            </a:pPr>
            <a:r>
              <a:rPr lang="en-US" sz="2600" dirty="0" smtClean="0"/>
              <a:t>Co-prescribed naloxone with opioid Rx</a:t>
            </a:r>
          </a:p>
          <a:p>
            <a:pPr>
              <a:lnSpc>
                <a:spcPct val="120000"/>
              </a:lnSpc>
            </a:pPr>
            <a:r>
              <a:rPr lang="en-US" sz="2600" dirty="0"/>
              <a:t>Daily opioid dose </a:t>
            </a:r>
            <a:r>
              <a:rPr lang="en-US" sz="2600" dirty="0" smtClean="0"/>
              <a:t>≥ </a:t>
            </a:r>
            <a:r>
              <a:rPr lang="en-US" sz="2600" dirty="0"/>
              <a:t>100 </a:t>
            </a:r>
            <a:r>
              <a:rPr lang="en-US" sz="2600" dirty="0" smtClean="0"/>
              <a:t>MME </a:t>
            </a:r>
            <a:r>
              <a:rPr lang="mr-IN" sz="2600" dirty="0" smtClean="0"/>
              <a:t>–</a:t>
            </a:r>
            <a:r>
              <a:rPr lang="en-US" sz="2600" dirty="0" smtClean="0"/>
              <a:t> 11-fold increased risk</a:t>
            </a:r>
          </a:p>
          <a:p>
            <a:pPr>
              <a:lnSpc>
                <a:spcPct val="120000"/>
              </a:lnSpc>
            </a:pPr>
            <a:r>
              <a:rPr lang="en-US" sz="2600" dirty="0" smtClean="0"/>
              <a:t>Long-acting/extended release opioid </a:t>
            </a:r>
            <a:r>
              <a:rPr lang="mr-IN" sz="2600" dirty="0" smtClean="0"/>
              <a:t>–</a:t>
            </a:r>
            <a:r>
              <a:rPr lang="en-US" sz="2600" dirty="0" smtClean="0"/>
              <a:t> 2-fold increased</a:t>
            </a:r>
          </a:p>
          <a:p>
            <a:pPr>
              <a:lnSpc>
                <a:spcPct val="120000"/>
              </a:lnSpc>
            </a:pPr>
            <a:r>
              <a:rPr lang="en-US" sz="2600" dirty="0" smtClean="0"/>
              <a:t>Substance use disorder diagnosis at any time </a:t>
            </a:r>
            <a:r>
              <a:rPr lang="mr-IN" sz="2600" dirty="0" smtClean="0"/>
              <a:t>–</a:t>
            </a:r>
            <a:r>
              <a:rPr lang="en-US" sz="2600" dirty="0" smtClean="0"/>
              <a:t> 3.5-fold increased risk</a:t>
            </a:r>
          </a:p>
          <a:p>
            <a:pPr>
              <a:lnSpc>
                <a:spcPct val="120000"/>
              </a:lnSpc>
            </a:pPr>
            <a:r>
              <a:rPr lang="en-US" sz="2600" dirty="0" smtClean="0"/>
              <a:t>Current significant mental health diagnosis </a:t>
            </a:r>
            <a:r>
              <a:rPr lang="mr-IN" sz="2600" dirty="0" smtClean="0"/>
              <a:t>–</a:t>
            </a:r>
            <a:r>
              <a:rPr lang="en-US" sz="2600" dirty="0" smtClean="0"/>
              <a:t> 3.4-fold increased risk </a:t>
            </a:r>
          </a:p>
          <a:p>
            <a:pPr>
              <a:lnSpc>
                <a:spcPct val="120000"/>
              </a:lnSpc>
            </a:pPr>
            <a:r>
              <a:rPr lang="en-US" sz="2600" dirty="0" smtClean="0"/>
              <a:t>Getting opioids from ≥ 4 providers </a:t>
            </a:r>
            <a:r>
              <a:rPr lang="mr-IN" sz="2600" dirty="0" smtClean="0"/>
              <a:t>–</a:t>
            </a:r>
            <a:r>
              <a:rPr lang="en-US" sz="2600" dirty="0" smtClean="0"/>
              <a:t> 6.5-fold increased risk</a:t>
            </a:r>
          </a:p>
          <a:p>
            <a:pPr>
              <a:lnSpc>
                <a:spcPct val="120000"/>
              </a:lnSpc>
            </a:pPr>
            <a:r>
              <a:rPr lang="en-US" sz="2600" dirty="0" smtClean="0"/>
              <a:t>Filling opioid scripts at ≥ 4 pharmacies </a:t>
            </a:r>
            <a:r>
              <a:rPr lang="mr-IN" sz="2600" dirty="0" smtClean="0"/>
              <a:t>–</a:t>
            </a:r>
            <a:r>
              <a:rPr lang="en-US" sz="2600" dirty="0" smtClean="0"/>
              <a:t> 6-fold increased risk</a:t>
            </a:r>
          </a:p>
          <a:p>
            <a:pPr>
              <a:lnSpc>
                <a:spcPct val="120000"/>
              </a:lnSpc>
            </a:pPr>
            <a:r>
              <a:rPr lang="en-US" sz="2600" dirty="0" smtClean="0"/>
              <a:t>Also taking gabapentin </a:t>
            </a:r>
            <a:r>
              <a:rPr lang="mr-IN" sz="2600" dirty="0" smtClean="0"/>
              <a:t>–</a:t>
            </a:r>
            <a:r>
              <a:rPr lang="en-US" sz="2600" dirty="0" smtClean="0"/>
              <a:t> 50% increased risk </a:t>
            </a:r>
          </a:p>
          <a:p>
            <a:pPr>
              <a:lnSpc>
                <a:spcPct val="120000"/>
              </a:lnSpc>
            </a:pPr>
            <a:r>
              <a:rPr lang="en-US" sz="2600" dirty="0" smtClean="0"/>
              <a:t>Using long-acting opioids on an extended basis</a:t>
            </a:r>
          </a:p>
          <a:p>
            <a:pPr>
              <a:lnSpc>
                <a:spcPct val="120000"/>
              </a:lnSpc>
            </a:pPr>
            <a:r>
              <a:rPr lang="en-US" sz="2600" dirty="0" smtClean="0"/>
              <a:t>Current chronic pain disorder treated with antipsychotic or mood stabilizer</a:t>
            </a:r>
          </a:p>
          <a:p>
            <a:pPr>
              <a:lnSpc>
                <a:spcPct val="120000"/>
              </a:lnSpc>
            </a:pPr>
            <a:r>
              <a:rPr lang="en-US" sz="2600" dirty="0" smtClean="0"/>
              <a:t>Current use of benzodiazepine while also taking opioids</a:t>
            </a:r>
          </a:p>
          <a:p>
            <a:pPr>
              <a:lnSpc>
                <a:spcPct val="120000"/>
              </a:lnSpc>
            </a:pPr>
            <a:r>
              <a:rPr lang="en-US" sz="2600" dirty="0" smtClean="0"/>
              <a:t>Taking opioids to get “high”</a:t>
            </a:r>
            <a:endParaRPr lang="en-US" sz="1800" dirty="0"/>
          </a:p>
        </p:txBody>
      </p:sp>
    </p:spTree>
    <p:extLst>
      <p:ext uri="{BB962C8B-B14F-4D97-AF65-F5344CB8AC3E}">
        <p14:creationId xmlns:p14="http://schemas.microsoft.com/office/powerpoint/2010/main" val="359839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95" y="1690158"/>
            <a:ext cx="8229600" cy="857250"/>
          </a:xfrm>
        </p:spPr>
        <p:txBody>
          <a:bodyPr>
            <a:normAutofit fontScale="90000"/>
          </a:bodyPr>
          <a:lstStyle/>
          <a:p>
            <a:r>
              <a:rPr lang="en-US" sz="5400" dirty="0" smtClean="0"/>
              <a:t>Opioids and Mortality</a:t>
            </a:r>
            <a:endParaRPr lang="en-US" sz="5400" dirty="0"/>
          </a:p>
        </p:txBody>
      </p:sp>
    </p:spTree>
    <p:extLst>
      <p:ext uri="{BB962C8B-B14F-4D97-AF65-F5344CB8AC3E}">
        <p14:creationId xmlns:p14="http://schemas.microsoft.com/office/powerpoint/2010/main" val="3329088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8290"/>
            <a:ext cx="8229600" cy="4527035"/>
          </a:xfrm>
        </p:spPr>
        <p:txBody>
          <a:bodyPr>
            <a:normAutofit/>
          </a:bodyPr>
          <a:lstStyle/>
          <a:p>
            <a:pPr algn="l">
              <a:lnSpc>
                <a:spcPct val="110000"/>
              </a:lnSpc>
            </a:pPr>
            <a:r>
              <a:rPr lang="en-US" sz="2800" b="1" dirty="0" smtClean="0"/>
              <a:t>“Across North America, the devastating crisis of prescription opioid-related addiction and overdose has led to escalating mortality rates that have surpassed national mortality rates due to motor vehicle accidents and HIV-related mortality” </a:t>
            </a:r>
            <a:r>
              <a:rPr lang="en-US" sz="2800" b="1" i="1" dirty="0" smtClean="0"/>
              <a:t/>
            </a:r>
            <a:br>
              <a:rPr lang="en-US" sz="2800" b="1" i="1" dirty="0" smtClean="0"/>
            </a:br>
            <a:r>
              <a:rPr lang="en-US" sz="2800" b="1" i="1" dirty="0"/>
              <a:t/>
            </a:r>
            <a:br>
              <a:rPr lang="en-US" sz="2800" b="1" i="1" dirty="0"/>
            </a:br>
            <a:r>
              <a:rPr lang="en-US" sz="1400" b="0" dirty="0" smtClean="0"/>
              <a:t>Pauline </a:t>
            </a:r>
            <a:r>
              <a:rPr lang="en-US" sz="1400" b="0" dirty="0" err="1" smtClean="0"/>
              <a:t>Voon</a:t>
            </a:r>
            <a:r>
              <a:rPr lang="en-US" sz="1400" b="0" dirty="0" smtClean="0"/>
              <a:t>, MD</a:t>
            </a:r>
            <a:br>
              <a:rPr lang="en-US" sz="1400" b="0" dirty="0" smtClean="0"/>
            </a:br>
            <a:r>
              <a:rPr lang="en-US" sz="1400" b="0" dirty="0" smtClean="0"/>
              <a:t>University of British Columbia</a:t>
            </a:r>
            <a:br>
              <a:rPr lang="en-US" sz="1400" b="0" dirty="0" smtClean="0"/>
            </a:br>
            <a:r>
              <a:rPr lang="en-US" sz="1400" b="0" dirty="0" smtClean="0"/>
              <a:t>Substance Abuse Treatment, Prevention and Policy</a:t>
            </a:r>
            <a:br>
              <a:rPr lang="en-US" sz="1400" b="0" dirty="0" smtClean="0"/>
            </a:br>
            <a:r>
              <a:rPr lang="en-US" sz="1400" b="0" dirty="0" smtClean="0"/>
              <a:t>12(2017):36</a:t>
            </a:r>
            <a:endParaRPr lang="en-US" sz="1400" b="0" dirty="0"/>
          </a:p>
        </p:txBody>
      </p:sp>
    </p:spTree>
    <p:extLst>
      <p:ext uri="{BB962C8B-B14F-4D97-AF65-F5344CB8AC3E}">
        <p14:creationId xmlns:p14="http://schemas.microsoft.com/office/powerpoint/2010/main" val="406866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88701"/>
          </a:xfrm>
        </p:spPr>
        <p:txBody>
          <a:bodyPr>
            <a:normAutofit fontScale="90000"/>
          </a:bodyPr>
          <a:lstStyle/>
          <a:p>
            <a:r>
              <a:rPr lang="en-US" sz="3600" dirty="0" smtClean="0"/>
              <a:t>Leading Causes of Death</a:t>
            </a:r>
            <a:endParaRPr lang="en-US" sz="3600" dirty="0"/>
          </a:p>
        </p:txBody>
      </p:sp>
      <p:sp>
        <p:nvSpPr>
          <p:cNvPr id="3" name="Content Placeholder 2"/>
          <p:cNvSpPr>
            <a:spLocks noGrp="1"/>
          </p:cNvSpPr>
          <p:nvPr>
            <p:ph idx="1"/>
          </p:nvPr>
        </p:nvSpPr>
        <p:spPr>
          <a:xfrm>
            <a:off x="85599" y="4816285"/>
            <a:ext cx="5174062" cy="519549"/>
          </a:xfrm>
        </p:spPr>
        <p:txBody>
          <a:bodyPr/>
          <a:lstStyle/>
          <a:p>
            <a:pPr marL="0" indent="0">
              <a:buNone/>
            </a:pPr>
            <a:r>
              <a:rPr lang="en-US" sz="1100" dirty="0" smtClean="0"/>
              <a:t>Dowell. Journal of the American Medical Association. 318(2017):1065[letter]</a:t>
            </a:r>
            <a:endParaRPr lang="en-US" sz="1100" dirty="0"/>
          </a:p>
        </p:txBody>
      </p:sp>
      <p:graphicFrame>
        <p:nvGraphicFramePr>
          <p:cNvPr id="4" name="Table 3"/>
          <p:cNvGraphicFramePr>
            <a:graphicFrameLocks noGrp="1"/>
          </p:cNvGraphicFramePr>
          <p:nvPr>
            <p:extLst>
              <p:ext uri="{D42A27DB-BD31-4B8C-83A1-F6EECF244321}">
                <p14:modId xmlns:p14="http://schemas.microsoft.com/office/powerpoint/2010/main" val="2266206091"/>
              </p:ext>
            </p:extLst>
          </p:nvPr>
        </p:nvGraphicFramePr>
        <p:xfrm>
          <a:off x="1364422" y="1032115"/>
          <a:ext cx="6437619" cy="3047950"/>
        </p:xfrm>
        <a:graphic>
          <a:graphicData uri="http://schemas.openxmlformats.org/drawingml/2006/table">
            <a:tbl>
              <a:tblPr firstRow="1" bandRow="1">
                <a:tableStyleId>{3B4B98B0-60AC-42C2-AFA5-B58CD77FA1E5}</a:tableStyleId>
              </a:tblPr>
              <a:tblGrid>
                <a:gridCol w="2158168"/>
                <a:gridCol w="4279451"/>
              </a:tblGrid>
              <a:tr h="683012">
                <a:tc>
                  <a:txBody>
                    <a:bodyPr/>
                    <a:lstStyle/>
                    <a:p>
                      <a:pPr algn="ctr"/>
                      <a:endParaRPr lang="en-US" dirty="0"/>
                    </a:p>
                  </a:txBody>
                  <a:tcPr anchor="ctr"/>
                </a:tc>
                <a:tc>
                  <a:txBody>
                    <a:bodyPr/>
                    <a:lstStyle/>
                    <a:p>
                      <a:pPr marL="0" indent="0" algn="ctr">
                        <a:buNone/>
                      </a:pPr>
                      <a:r>
                        <a:rPr lang="en-US" sz="2000" dirty="0" smtClean="0"/>
                        <a:t>Changes in Mortality Rate/100,000 (2000-2015)</a:t>
                      </a:r>
                    </a:p>
                  </a:txBody>
                  <a:tcPr anchor="ctr"/>
                </a:tc>
              </a:tr>
              <a:tr h="469382">
                <a:tc>
                  <a:txBody>
                    <a:bodyPr/>
                    <a:lstStyle/>
                    <a:p>
                      <a:pPr algn="ctr"/>
                      <a:r>
                        <a:rPr lang="en-US" sz="2000" dirty="0" smtClean="0"/>
                        <a:t>Heart Disease</a:t>
                      </a:r>
                      <a:endParaRPr lang="en-US" sz="2000" dirty="0"/>
                    </a:p>
                  </a:txBody>
                  <a:tcPr anchor="ctr"/>
                </a:tc>
                <a:tc>
                  <a:txBody>
                    <a:bodyPr/>
                    <a:lstStyle/>
                    <a:p>
                      <a:pPr marL="0" indent="0" algn="ctr">
                        <a:buNone/>
                      </a:pPr>
                      <a:r>
                        <a:rPr lang="en-US" sz="2000" dirty="0" smtClean="0"/>
                        <a:t>- 89.1</a:t>
                      </a:r>
                    </a:p>
                  </a:txBody>
                  <a:tcPr anchor="ctr"/>
                </a:tc>
              </a:tr>
              <a:tr h="469382">
                <a:tc>
                  <a:txBody>
                    <a:bodyPr/>
                    <a:lstStyle/>
                    <a:p>
                      <a:pPr algn="ctr"/>
                      <a:r>
                        <a:rPr lang="en-US" sz="2000" dirty="0" smtClean="0"/>
                        <a:t>Cancer</a:t>
                      </a:r>
                      <a:endParaRPr lang="en-US" sz="2000" dirty="0"/>
                    </a:p>
                  </a:txBody>
                  <a:tcPr anchor="ctr"/>
                </a:tc>
                <a:tc>
                  <a:txBody>
                    <a:bodyPr/>
                    <a:lstStyle/>
                    <a:p>
                      <a:pPr marL="0" indent="0" algn="ctr">
                        <a:buNone/>
                      </a:pPr>
                      <a:r>
                        <a:rPr lang="en-US" sz="2000" dirty="0" smtClean="0"/>
                        <a:t>- 41.1</a:t>
                      </a:r>
                    </a:p>
                  </a:txBody>
                  <a:tcPr anchor="ctr"/>
                </a:tc>
              </a:tr>
              <a:tr h="469382">
                <a:tc>
                  <a:txBody>
                    <a:bodyPr/>
                    <a:lstStyle/>
                    <a:p>
                      <a:pPr algn="ctr"/>
                      <a:r>
                        <a:rPr lang="en-US" sz="2000" dirty="0" smtClean="0"/>
                        <a:t>COPD</a:t>
                      </a:r>
                      <a:endParaRPr lang="en-US" sz="2000" dirty="0"/>
                    </a:p>
                  </a:txBody>
                  <a:tcPr anchor="ctr"/>
                </a:tc>
                <a:tc>
                  <a:txBody>
                    <a:bodyPr/>
                    <a:lstStyle/>
                    <a:p>
                      <a:pPr marL="0" indent="0" algn="ctr">
                        <a:buNone/>
                      </a:pPr>
                      <a:r>
                        <a:rPr lang="en-US" sz="2000" dirty="0" smtClean="0"/>
                        <a:t>- 2.5</a:t>
                      </a:r>
                    </a:p>
                  </a:txBody>
                  <a:tcPr anchor="ctr"/>
                </a:tc>
              </a:tr>
              <a:tr h="469382">
                <a:tc>
                  <a:txBody>
                    <a:bodyPr/>
                    <a:lstStyle/>
                    <a:p>
                      <a:pPr algn="ctr"/>
                      <a:r>
                        <a:rPr lang="en-US" sz="2000" dirty="0" smtClean="0"/>
                        <a:t>Unintentional</a:t>
                      </a:r>
                      <a:endParaRPr lang="en-US" sz="2000" dirty="0"/>
                    </a:p>
                  </a:txBody>
                  <a:tcPr anchor="ctr"/>
                </a:tc>
                <a:tc>
                  <a:txBody>
                    <a:bodyPr/>
                    <a:lstStyle/>
                    <a:p>
                      <a:pPr marL="0" indent="0" algn="ctr">
                        <a:buNone/>
                      </a:pPr>
                      <a:r>
                        <a:rPr lang="en-US" sz="2000" dirty="0" smtClean="0"/>
                        <a:t> + 8.3</a:t>
                      </a:r>
                      <a:r>
                        <a:rPr lang="en-US" sz="2000" dirty="0" smtClean="0">
                          <a:solidFill>
                            <a:srgbClr val="FF0000"/>
                          </a:solidFill>
                        </a:rPr>
                        <a:t>*</a:t>
                      </a:r>
                    </a:p>
                  </a:txBody>
                  <a:tcPr anchor="ctr"/>
                </a:tc>
              </a:tr>
              <a:tr h="469382">
                <a:tc>
                  <a:txBody>
                    <a:bodyPr/>
                    <a:lstStyle/>
                    <a:p>
                      <a:pPr algn="ctr"/>
                      <a:r>
                        <a:rPr lang="en-US" sz="2000" dirty="0" smtClean="0"/>
                        <a:t>Stroke</a:t>
                      </a:r>
                      <a:endParaRPr lang="en-US" sz="2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- 23.3</a:t>
                      </a:r>
                    </a:p>
                  </a:txBody>
                  <a:tcPr anchor="ctr"/>
                </a:tc>
              </a:tr>
            </a:tbl>
          </a:graphicData>
        </a:graphic>
      </p:graphicFrame>
      <p:sp>
        <p:nvSpPr>
          <p:cNvPr id="5" name="Rectangle 4"/>
          <p:cNvSpPr/>
          <p:nvPr/>
        </p:nvSpPr>
        <p:spPr>
          <a:xfrm>
            <a:off x="1674549" y="4170655"/>
            <a:ext cx="6127492" cy="369332"/>
          </a:xfrm>
          <a:prstGeom prst="rect">
            <a:avLst/>
          </a:prstGeom>
        </p:spPr>
        <p:txBody>
          <a:bodyPr wrap="square">
            <a:spAutoFit/>
          </a:bodyPr>
          <a:lstStyle/>
          <a:p>
            <a:r>
              <a:rPr lang="en-US" dirty="0">
                <a:solidFill>
                  <a:srgbClr val="FF0000"/>
                </a:solidFill>
              </a:rPr>
              <a:t>*</a:t>
            </a:r>
            <a:r>
              <a:rPr lang="en-US" dirty="0"/>
              <a:t> Drug poisoning deaths increased 3-fold over this interval</a:t>
            </a:r>
          </a:p>
        </p:txBody>
      </p:sp>
    </p:spTree>
    <p:extLst>
      <p:ext uri="{BB962C8B-B14F-4D97-AF65-F5344CB8AC3E}">
        <p14:creationId xmlns:p14="http://schemas.microsoft.com/office/powerpoint/2010/main" val="843945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614"/>
            <a:ext cx="8229600" cy="536111"/>
          </a:xfrm>
        </p:spPr>
        <p:txBody>
          <a:bodyPr>
            <a:normAutofit fontScale="90000"/>
          </a:bodyPr>
          <a:lstStyle/>
          <a:p>
            <a:r>
              <a:rPr lang="en-US" sz="3200" dirty="0" smtClean="0"/>
              <a:t>Opioids &amp; Suicide</a:t>
            </a:r>
            <a:endParaRPr lang="en-US" sz="3200" dirty="0"/>
          </a:p>
        </p:txBody>
      </p:sp>
      <p:sp>
        <p:nvSpPr>
          <p:cNvPr id="3" name="Content Placeholder 2"/>
          <p:cNvSpPr>
            <a:spLocks noGrp="1"/>
          </p:cNvSpPr>
          <p:nvPr>
            <p:ph idx="1"/>
          </p:nvPr>
        </p:nvSpPr>
        <p:spPr>
          <a:xfrm>
            <a:off x="726926" y="1343528"/>
            <a:ext cx="7544678" cy="2286847"/>
          </a:xfrm>
        </p:spPr>
        <p:txBody>
          <a:bodyPr>
            <a:normAutofit fontScale="92500" lnSpcReduction="20000"/>
          </a:bodyPr>
          <a:lstStyle/>
          <a:p>
            <a:pPr>
              <a:lnSpc>
                <a:spcPct val="120000"/>
              </a:lnSpc>
            </a:pPr>
            <a:r>
              <a:rPr lang="en-US" sz="2400" dirty="0" smtClean="0"/>
              <a:t>Risk increased in chronic prescription opioid if there is any suicidality component history = prior ideation, planning, gesture or attempt</a:t>
            </a:r>
          </a:p>
          <a:p>
            <a:pPr marL="0" indent="0">
              <a:lnSpc>
                <a:spcPct val="120000"/>
              </a:lnSpc>
              <a:buNone/>
            </a:pPr>
            <a:endParaRPr lang="en-US" sz="2400" dirty="0" smtClean="0"/>
          </a:p>
          <a:p>
            <a:pPr>
              <a:lnSpc>
                <a:spcPct val="120000"/>
              </a:lnSpc>
            </a:pPr>
            <a:r>
              <a:rPr lang="en-US" sz="2400" dirty="0" smtClean="0"/>
              <a:t>Suicide rate with OUD is 6 times higher than in the general population</a:t>
            </a:r>
            <a:endParaRPr lang="en-US" dirty="0"/>
          </a:p>
        </p:txBody>
      </p:sp>
    </p:spTree>
    <p:extLst>
      <p:ext uri="{BB962C8B-B14F-4D97-AF65-F5344CB8AC3E}">
        <p14:creationId xmlns:p14="http://schemas.microsoft.com/office/powerpoint/2010/main" val="373746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88035"/>
          </a:xfrm>
        </p:spPr>
        <p:txBody>
          <a:bodyPr/>
          <a:lstStyle/>
          <a:p>
            <a:r>
              <a:rPr lang="en-US" b="1" dirty="0" smtClean="0">
                <a:solidFill>
                  <a:srgbClr val="953735"/>
                </a:solidFill>
              </a:rPr>
              <a:t>HEADS UP</a:t>
            </a:r>
            <a:r>
              <a:rPr lang="en-US" b="1" dirty="0" smtClean="0">
                <a:solidFill>
                  <a:srgbClr val="FF0000"/>
                </a:solidFill>
              </a:rPr>
              <a:t> </a:t>
            </a:r>
            <a:r>
              <a:rPr lang="en-US" dirty="0" smtClean="0"/>
              <a:t>for C</a:t>
            </a:r>
            <a:r>
              <a:rPr lang="en-US" dirty="0" smtClean="0">
                <a:sym typeface="Wingdings"/>
              </a:rPr>
              <a:t>laims Managers!</a:t>
            </a:r>
            <a:endParaRPr lang="en-US" dirty="0"/>
          </a:p>
        </p:txBody>
      </p:sp>
      <p:sp>
        <p:nvSpPr>
          <p:cNvPr id="3" name="Content Placeholder 2"/>
          <p:cNvSpPr>
            <a:spLocks noGrp="1"/>
          </p:cNvSpPr>
          <p:nvPr>
            <p:ph idx="1"/>
          </p:nvPr>
        </p:nvSpPr>
        <p:spPr>
          <a:xfrm>
            <a:off x="457200" y="1200150"/>
            <a:ext cx="7994222" cy="3662879"/>
          </a:xfrm>
        </p:spPr>
        <p:txBody>
          <a:bodyPr>
            <a:normAutofit fontScale="85000" lnSpcReduction="10000"/>
          </a:bodyPr>
          <a:lstStyle/>
          <a:p>
            <a:pPr marL="0" indent="0">
              <a:lnSpc>
                <a:spcPct val="130000"/>
              </a:lnSpc>
              <a:buNone/>
            </a:pPr>
            <a:r>
              <a:rPr lang="en-US" dirty="0" smtClean="0"/>
              <a:t>A substantial share of opioid OD deaths that are actually suicides are being adjudicated as “cause undetermined.”</a:t>
            </a:r>
          </a:p>
          <a:p>
            <a:pPr marL="0" indent="0">
              <a:buNone/>
            </a:pPr>
            <a:endParaRPr lang="en-US" sz="2400" dirty="0" smtClean="0"/>
          </a:p>
          <a:p>
            <a:pPr marL="0" indent="0">
              <a:buNone/>
            </a:pPr>
            <a:endParaRPr lang="en-US" sz="2400" dirty="0"/>
          </a:p>
          <a:p>
            <a:pPr marL="0" indent="0">
              <a:buNone/>
            </a:pPr>
            <a:r>
              <a:rPr lang="en-US" sz="2400" dirty="0" smtClean="0"/>
              <a:t>Claims managers should read this paper (available free online):</a:t>
            </a:r>
          </a:p>
          <a:p>
            <a:pPr marL="0" indent="0">
              <a:buNone/>
            </a:pPr>
            <a:endParaRPr lang="en-US" sz="2400" dirty="0"/>
          </a:p>
          <a:p>
            <a:pPr marL="0" indent="0">
              <a:buNone/>
            </a:pPr>
            <a:r>
              <a:rPr lang="en-US" sz="2400" b="1" dirty="0" smtClean="0"/>
              <a:t>Ian R. H. </a:t>
            </a:r>
            <a:r>
              <a:rPr lang="en-US" sz="2400" b="1" dirty="0" err="1" smtClean="0"/>
              <a:t>Rockett</a:t>
            </a:r>
            <a:endParaRPr lang="en-US" sz="2400" b="1" dirty="0" smtClean="0"/>
          </a:p>
          <a:p>
            <a:pPr marL="0" indent="0">
              <a:buNone/>
            </a:pPr>
            <a:r>
              <a:rPr lang="en-US" sz="2400" b="1" i="1" dirty="0" smtClean="0"/>
              <a:t>“Discerning Suicides in Drug Intoxication Deaths</a:t>
            </a:r>
            <a:r>
              <a:rPr lang="mr-IN" sz="2400" b="1" i="1" dirty="0" smtClean="0"/>
              <a:t>…</a:t>
            </a:r>
            <a:r>
              <a:rPr lang="en-US" sz="2400" b="1" i="1" dirty="0" smtClean="0"/>
              <a:t>”</a:t>
            </a:r>
          </a:p>
          <a:p>
            <a:pPr marL="0" indent="0">
              <a:buNone/>
            </a:pPr>
            <a:r>
              <a:rPr lang="en-US" sz="2400" b="1" dirty="0" smtClean="0"/>
              <a:t>PLoS One</a:t>
            </a:r>
          </a:p>
          <a:p>
            <a:pPr marL="0" indent="0">
              <a:buNone/>
            </a:pPr>
            <a:r>
              <a:rPr lang="en-US" sz="2400" b="1" dirty="0" smtClean="0"/>
              <a:t>13(2018):e0190200</a:t>
            </a:r>
            <a:endParaRPr lang="en-US" dirty="0"/>
          </a:p>
        </p:txBody>
      </p:sp>
    </p:spTree>
    <p:extLst>
      <p:ext uri="{BB962C8B-B14F-4D97-AF65-F5344CB8AC3E}">
        <p14:creationId xmlns:p14="http://schemas.microsoft.com/office/powerpoint/2010/main" val="1488390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66658"/>
          </a:xfrm>
        </p:spPr>
        <p:txBody>
          <a:bodyPr>
            <a:noAutofit/>
          </a:bodyPr>
          <a:lstStyle/>
          <a:p>
            <a:r>
              <a:rPr lang="en-US" sz="3200" dirty="0" smtClean="0"/>
              <a:t>Pain and Opioid Deaths</a:t>
            </a:r>
            <a:endParaRPr lang="en-US" sz="3200" dirty="0"/>
          </a:p>
        </p:txBody>
      </p:sp>
      <p:sp>
        <p:nvSpPr>
          <p:cNvPr id="3" name="Content Placeholder 2"/>
          <p:cNvSpPr>
            <a:spLocks noGrp="1"/>
          </p:cNvSpPr>
          <p:nvPr>
            <p:ph idx="1"/>
          </p:nvPr>
        </p:nvSpPr>
        <p:spPr>
          <a:xfrm>
            <a:off x="513395" y="781653"/>
            <a:ext cx="8229600" cy="4242428"/>
          </a:xfrm>
        </p:spPr>
        <p:txBody>
          <a:bodyPr>
            <a:normAutofit/>
          </a:bodyPr>
          <a:lstStyle/>
          <a:p>
            <a:pPr marL="0" indent="0">
              <a:lnSpc>
                <a:spcPct val="120000"/>
              </a:lnSpc>
              <a:buNone/>
            </a:pPr>
            <a:r>
              <a:rPr lang="en-US" sz="2900" dirty="0" smtClean="0"/>
              <a:t>Among 13,089 opioid-related decedents, 61.5% were diagnosed with a chronic pain condition within 12 months prior to death. This included 59.3% with back pain, 24.5% with headaches and 6.9% with neuropathies. </a:t>
            </a:r>
          </a:p>
          <a:p>
            <a:pPr marL="0" indent="0">
              <a:lnSpc>
                <a:spcPct val="120000"/>
              </a:lnSpc>
              <a:buNone/>
            </a:pPr>
            <a:r>
              <a:rPr lang="en-US" sz="2900" dirty="0" smtClean="0"/>
              <a:t>Virtually all (99.6%) were also diagnosed with additional comorbid bodily pain conditions</a:t>
            </a:r>
          </a:p>
          <a:p>
            <a:pPr marL="0" indent="0">
              <a:buNone/>
            </a:pPr>
            <a:endParaRPr lang="en-US" sz="2400" dirty="0"/>
          </a:p>
        </p:txBody>
      </p:sp>
    </p:spTree>
    <p:extLst>
      <p:ext uri="{BB962C8B-B14F-4D97-AF65-F5344CB8AC3E}">
        <p14:creationId xmlns:p14="http://schemas.microsoft.com/office/powerpoint/2010/main" val="4231373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2330"/>
            <a:ext cx="8229600" cy="4851170"/>
          </a:xfrm>
        </p:spPr>
        <p:txBody>
          <a:bodyPr>
            <a:normAutofit/>
          </a:bodyPr>
          <a:lstStyle/>
          <a:p>
            <a:pPr marL="0" indent="0">
              <a:buNone/>
            </a:pPr>
            <a:r>
              <a:rPr lang="en-US" sz="1800" b="1" dirty="0"/>
              <a:t>Classic</a:t>
            </a:r>
            <a:r>
              <a:rPr lang="en-US" sz="1800" b="1" dirty="0">
                <a:solidFill>
                  <a:srgbClr val="FF0000"/>
                </a:solidFill>
              </a:rPr>
              <a:t> </a:t>
            </a:r>
            <a:r>
              <a:rPr lang="en-US" sz="1800" b="1" dirty="0">
                <a:solidFill>
                  <a:srgbClr val="953735"/>
                </a:solidFill>
              </a:rPr>
              <a:t>RED FLAG </a:t>
            </a:r>
            <a:r>
              <a:rPr lang="en-US" sz="1800" b="1" dirty="0" smtClean="0"/>
              <a:t>Pain History for Opioid OD death  </a:t>
            </a:r>
            <a:r>
              <a:rPr lang="en-US" sz="1800" b="1" dirty="0"/>
              <a:t/>
            </a:r>
            <a:br>
              <a:rPr lang="en-US" sz="1800" b="1" dirty="0"/>
            </a:br>
            <a:r>
              <a:rPr lang="en-US" sz="1800" b="1" dirty="0"/>
              <a:t/>
            </a:r>
            <a:br>
              <a:rPr lang="en-US" sz="1800" b="1" dirty="0"/>
            </a:br>
            <a:r>
              <a:rPr lang="en-US" sz="1800" dirty="0">
                <a:sym typeface="Zapf Dingbats"/>
              </a:rPr>
              <a:t>≥ age 40 </a:t>
            </a:r>
            <a:r>
              <a:rPr lang="en-US" sz="1800" dirty="0" smtClean="0">
                <a:sym typeface="Zapf Dingbats"/>
              </a:rPr>
              <a:t>with </a:t>
            </a:r>
            <a:r>
              <a:rPr lang="en-US" sz="1800" dirty="0">
                <a:sym typeface="Zapf Dingbats"/>
              </a:rPr>
              <a:t>c</a:t>
            </a:r>
            <a:r>
              <a:rPr lang="en-US" sz="1800" dirty="0"/>
              <a:t>hronic moderate-severe unremitting multisite pain, </a:t>
            </a:r>
            <a:r>
              <a:rPr lang="en-US" sz="1800" dirty="0" smtClean="0"/>
              <a:t>perceived by patient as increasingly unresponsive to </a:t>
            </a:r>
            <a:r>
              <a:rPr lang="en-US" sz="1800" dirty="0"/>
              <a:t>higher dose and/or long-acting opioids</a:t>
            </a:r>
            <a:br>
              <a:rPr lang="en-US" sz="1800" dirty="0"/>
            </a:br>
            <a:r>
              <a:rPr lang="en-US" sz="1800" dirty="0"/>
              <a:t/>
            </a:r>
            <a:br>
              <a:rPr lang="en-US" sz="1800" dirty="0"/>
            </a:br>
            <a:r>
              <a:rPr lang="mr-IN" sz="1800" dirty="0" smtClean="0"/>
              <a:t>…</a:t>
            </a:r>
            <a:r>
              <a:rPr lang="en-US" sz="1800" dirty="0" smtClean="0"/>
              <a:t>plus </a:t>
            </a:r>
            <a:r>
              <a:rPr lang="en-US" sz="1800" dirty="0"/>
              <a:t>1 or more of the </a:t>
            </a:r>
            <a:r>
              <a:rPr lang="en-US" sz="1800" dirty="0" smtClean="0"/>
              <a:t>following:</a:t>
            </a:r>
            <a:r>
              <a:rPr lang="en-US" sz="1800" dirty="0"/>
              <a:t/>
            </a:r>
            <a:br>
              <a:rPr lang="en-US" sz="1800" dirty="0"/>
            </a:br>
            <a:r>
              <a:rPr lang="en-US" sz="1800" dirty="0"/>
              <a:t/>
            </a:r>
            <a:br>
              <a:rPr lang="en-US" sz="1800" dirty="0"/>
            </a:br>
            <a:r>
              <a:rPr lang="en-US" sz="1800" dirty="0"/>
              <a:t>Current longtime (30+ pack-year) and/or heavy (≥ 15/day) smoker,</a:t>
            </a:r>
            <a:br>
              <a:rPr lang="en-US" sz="1800" dirty="0"/>
            </a:br>
            <a:r>
              <a:rPr lang="en-US" sz="1800" dirty="0"/>
              <a:t>Current heavy drinker or ex-drinker with reason for quitting not known</a:t>
            </a:r>
            <a:br>
              <a:rPr lang="en-US" sz="1800" dirty="0"/>
            </a:br>
            <a:r>
              <a:rPr lang="en-US" sz="1800" dirty="0"/>
              <a:t>Unexplained isolated GGT or MCV elevation </a:t>
            </a:r>
            <a:br>
              <a:rPr lang="en-US" sz="1800" dirty="0"/>
            </a:br>
            <a:r>
              <a:rPr lang="en-US" sz="1800" dirty="0"/>
              <a:t>History DWI or equivalent within last 10 years</a:t>
            </a:r>
            <a:br>
              <a:rPr lang="en-US" sz="1800" dirty="0"/>
            </a:br>
            <a:r>
              <a:rPr lang="en-US" sz="1800" dirty="0"/>
              <a:t>Diagnosis of other substance </a:t>
            </a:r>
            <a:r>
              <a:rPr lang="en-US" sz="1800" dirty="0" smtClean="0"/>
              <a:t>abuse </a:t>
            </a:r>
            <a:r>
              <a:rPr lang="en-US" sz="1800" dirty="0"/>
              <a:t>including alcohol use disorder at any time</a:t>
            </a:r>
            <a:br>
              <a:rPr lang="en-US" sz="1800" dirty="0"/>
            </a:br>
            <a:r>
              <a:rPr lang="en-US" sz="1800" dirty="0" smtClean="0"/>
              <a:t>Frequent/long-term or heavy benzodiazepine or “</a:t>
            </a:r>
            <a:r>
              <a:rPr lang="en-US" sz="1800" dirty="0"/>
              <a:t>Z” drug</a:t>
            </a:r>
            <a:r>
              <a:rPr lang="en-US" sz="1800" dirty="0" smtClean="0"/>
              <a:t>) </a:t>
            </a:r>
            <a:r>
              <a:rPr lang="en-US" sz="1800" dirty="0"/>
              <a:t/>
            </a:r>
            <a:br>
              <a:rPr lang="en-US" sz="1800" dirty="0"/>
            </a:br>
            <a:r>
              <a:rPr lang="en-US" sz="1800" dirty="0"/>
              <a:t>Current, recent or </a:t>
            </a:r>
            <a:r>
              <a:rPr lang="en-US" sz="1800" dirty="0" smtClean="0"/>
              <a:t>longstanding </a:t>
            </a:r>
            <a:r>
              <a:rPr lang="en-US" sz="1800" dirty="0"/>
              <a:t>history of a major psychiatric disorder.</a:t>
            </a:r>
            <a:br>
              <a:rPr lang="en-US" sz="1800" dirty="0"/>
            </a:br>
            <a:endParaRPr lang="en-US" sz="1800" dirty="0"/>
          </a:p>
        </p:txBody>
      </p:sp>
    </p:spTree>
    <p:extLst>
      <p:ext uri="{BB962C8B-B14F-4D97-AF65-F5344CB8AC3E}">
        <p14:creationId xmlns:p14="http://schemas.microsoft.com/office/powerpoint/2010/main" val="3945686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614"/>
            <a:ext cx="8229600" cy="857250"/>
          </a:xfrm>
        </p:spPr>
        <p:txBody>
          <a:bodyPr>
            <a:noAutofit/>
          </a:bodyPr>
          <a:lstStyle/>
          <a:p>
            <a:r>
              <a:rPr lang="en-US" sz="3600" dirty="0" smtClean="0"/>
              <a:t>Drug Use Mortality</a:t>
            </a:r>
            <a:br>
              <a:rPr lang="en-US" sz="3600" dirty="0" smtClean="0"/>
            </a:br>
            <a:r>
              <a:rPr lang="en-US" sz="3600" dirty="0" smtClean="0"/>
              <a:t>Mortality Hazard Ratio (</a:t>
            </a:r>
            <a:r>
              <a:rPr lang="en-US" sz="3600" dirty="0" err="1" smtClean="0"/>
              <a:t>mHR</a:t>
            </a:r>
            <a:r>
              <a:rPr lang="en-US" sz="3600" dirty="0" smtClean="0"/>
              <a:t>)</a:t>
            </a:r>
            <a:endParaRPr lang="en-US" sz="3600" dirty="0"/>
          </a:p>
        </p:txBody>
      </p:sp>
      <p:sp>
        <p:nvSpPr>
          <p:cNvPr id="3" name="Content Placeholder 2"/>
          <p:cNvSpPr>
            <a:spLocks noGrp="1"/>
          </p:cNvSpPr>
          <p:nvPr>
            <p:ph idx="1"/>
          </p:nvPr>
        </p:nvSpPr>
        <p:spPr>
          <a:xfrm>
            <a:off x="137910" y="4805775"/>
            <a:ext cx="6777818" cy="320403"/>
          </a:xfrm>
        </p:spPr>
        <p:txBody>
          <a:bodyPr>
            <a:normAutofit/>
          </a:bodyPr>
          <a:lstStyle/>
          <a:p>
            <a:pPr marL="0" indent="0">
              <a:buNone/>
            </a:pPr>
            <a:r>
              <a:rPr lang="en-US" sz="1100" dirty="0" err="1" smtClean="0"/>
              <a:t>Kendler</a:t>
            </a:r>
            <a:r>
              <a:rPr lang="en-US" sz="1100" dirty="0" smtClean="0"/>
              <a:t>. Social Psychiatry and Psychiatry Epidemiology. 52(2017):877</a:t>
            </a:r>
            <a:endParaRPr lang="en-US" sz="1100" dirty="0"/>
          </a:p>
        </p:txBody>
      </p:sp>
      <p:graphicFrame>
        <p:nvGraphicFramePr>
          <p:cNvPr id="4" name="Table 3"/>
          <p:cNvGraphicFramePr>
            <a:graphicFrameLocks noGrp="1"/>
          </p:cNvGraphicFramePr>
          <p:nvPr>
            <p:extLst>
              <p:ext uri="{D42A27DB-BD31-4B8C-83A1-F6EECF244321}">
                <p14:modId xmlns:p14="http://schemas.microsoft.com/office/powerpoint/2010/main" val="183711113"/>
              </p:ext>
            </p:extLst>
          </p:nvPr>
        </p:nvGraphicFramePr>
        <p:xfrm>
          <a:off x="943839" y="1628364"/>
          <a:ext cx="7137980" cy="2562636"/>
        </p:xfrm>
        <a:graphic>
          <a:graphicData uri="http://schemas.openxmlformats.org/drawingml/2006/table">
            <a:tbl>
              <a:tblPr firstRow="1" bandRow="1">
                <a:tableStyleId>{3B4B98B0-60AC-42C2-AFA5-B58CD77FA1E5}</a:tableStyleId>
              </a:tblPr>
              <a:tblGrid>
                <a:gridCol w="2158168"/>
                <a:gridCol w="4979812"/>
              </a:tblGrid>
              <a:tr h="818620">
                <a:tc>
                  <a:txBody>
                    <a:bodyPr/>
                    <a:lstStyle/>
                    <a:p>
                      <a:pPr algn="ct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Swedish General Population Registry Study</a:t>
                      </a:r>
                    </a:p>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err="1" smtClean="0"/>
                        <a:t>mHR</a:t>
                      </a:r>
                      <a:endParaRPr lang="en-US" sz="2000" dirty="0" smtClean="0"/>
                    </a:p>
                  </a:txBody>
                  <a:tcPr anchor="ctr"/>
                </a:tc>
              </a:tr>
              <a:tr h="462698">
                <a:tc>
                  <a:txBody>
                    <a:bodyPr/>
                    <a:lstStyle/>
                    <a:p>
                      <a:pPr algn="ctr"/>
                      <a:r>
                        <a:rPr lang="en-US" sz="2000" dirty="0" smtClean="0"/>
                        <a:t>Opioids</a:t>
                      </a:r>
                      <a:endParaRPr lang="en-US" sz="2000" dirty="0"/>
                    </a:p>
                  </a:txBody>
                  <a:tcPr anchor="ctr"/>
                </a:tc>
                <a:tc>
                  <a:txBody>
                    <a:bodyPr/>
                    <a:lstStyle/>
                    <a:p>
                      <a:pPr marL="0" indent="0" algn="ctr">
                        <a:buNone/>
                      </a:pPr>
                      <a:r>
                        <a:rPr lang="en-US" sz="2000" dirty="0" smtClean="0"/>
                        <a:t>24.57</a:t>
                      </a:r>
                    </a:p>
                  </a:txBody>
                  <a:tcPr anchor="ctr"/>
                </a:tc>
              </a:tr>
              <a:tr h="462698">
                <a:tc>
                  <a:txBody>
                    <a:bodyPr/>
                    <a:lstStyle/>
                    <a:p>
                      <a:pPr algn="ctr"/>
                      <a:r>
                        <a:rPr lang="en-US" sz="2000" dirty="0" smtClean="0"/>
                        <a:t>Sedatives</a:t>
                      </a:r>
                      <a:endParaRPr lang="en-US" sz="2000" dirty="0"/>
                    </a:p>
                  </a:txBody>
                  <a:tcPr anchor="ctr"/>
                </a:tc>
                <a:tc>
                  <a:txBody>
                    <a:bodyPr/>
                    <a:lstStyle/>
                    <a:p>
                      <a:pPr marL="0" indent="0" algn="ctr">
                        <a:buNone/>
                      </a:pPr>
                      <a:r>
                        <a:rPr lang="en-US" sz="2000" dirty="0" smtClean="0"/>
                        <a:t>14.19</a:t>
                      </a:r>
                    </a:p>
                  </a:txBody>
                  <a:tcPr anchor="ctr"/>
                </a:tc>
              </a:tr>
              <a:tr h="818620">
                <a:tc>
                  <a:txBody>
                    <a:bodyPr/>
                    <a:lstStyle/>
                    <a:p>
                      <a:pPr algn="ctr"/>
                      <a:r>
                        <a:rPr lang="en-US" sz="2000" dirty="0" smtClean="0"/>
                        <a:t>Cocaine/stimulants</a:t>
                      </a:r>
                      <a:endParaRPr lang="en-US" sz="2000" dirty="0"/>
                    </a:p>
                  </a:txBody>
                  <a:tcPr anchor="ctr"/>
                </a:tc>
                <a:tc>
                  <a:txBody>
                    <a:bodyPr/>
                    <a:lstStyle/>
                    <a:p>
                      <a:pPr marL="0" indent="0" algn="ctr">
                        <a:buNone/>
                      </a:pPr>
                      <a:r>
                        <a:rPr lang="en-US" sz="2000" dirty="0" smtClean="0"/>
                        <a:t>12.01</a:t>
                      </a:r>
                    </a:p>
                  </a:txBody>
                  <a:tcPr anchor="ctr"/>
                </a:tc>
              </a:tr>
            </a:tbl>
          </a:graphicData>
        </a:graphic>
      </p:graphicFrame>
    </p:spTree>
    <p:extLst>
      <p:ext uri="{BB962C8B-B14F-4D97-AF65-F5344CB8AC3E}">
        <p14:creationId xmlns:p14="http://schemas.microsoft.com/office/powerpoint/2010/main" val="2120868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77014"/>
          </a:xfrm>
        </p:spPr>
        <p:txBody>
          <a:bodyPr>
            <a:normAutofit fontScale="90000"/>
          </a:bodyPr>
          <a:lstStyle/>
          <a:p>
            <a:r>
              <a:rPr lang="en-US" sz="2800" dirty="0" smtClean="0"/>
              <a:t>Long-acting Opioids</a:t>
            </a:r>
            <a:br>
              <a:rPr lang="en-US" sz="2800" dirty="0" smtClean="0"/>
            </a:br>
            <a:r>
              <a:rPr lang="en-US" sz="2800" dirty="0" smtClean="0"/>
              <a:t>Mortality in Non-Cancer </a:t>
            </a:r>
            <a:r>
              <a:rPr lang="en-US" sz="2800" dirty="0"/>
              <a:t>P</a:t>
            </a:r>
            <a:r>
              <a:rPr lang="en-US" sz="2800" dirty="0" smtClean="0"/>
              <a:t>ain</a:t>
            </a:r>
            <a:endParaRPr lang="en-US" sz="2800" dirty="0"/>
          </a:p>
        </p:txBody>
      </p:sp>
      <p:sp>
        <p:nvSpPr>
          <p:cNvPr id="3" name="Content Placeholder 2"/>
          <p:cNvSpPr>
            <a:spLocks noGrp="1"/>
          </p:cNvSpPr>
          <p:nvPr>
            <p:ph idx="1"/>
          </p:nvPr>
        </p:nvSpPr>
        <p:spPr>
          <a:xfrm>
            <a:off x="99153" y="4849890"/>
            <a:ext cx="5555447" cy="372965"/>
          </a:xfrm>
        </p:spPr>
        <p:txBody>
          <a:bodyPr>
            <a:normAutofit/>
          </a:bodyPr>
          <a:lstStyle/>
          <a:p>
            <a:pPr marL="0" indent="0">
              <a:buNone/>
            </a:pPr>
            <a:r>
              <a:rPr lang="en-US" sz="1400" dirty="0" smtClean="0"/>
              <a:t>Ray. Journal of the American Medical Association. 315(2016):2415</a:t>
            </a:r>
            <a:endParaRPr lang="en-US" sz="1600" dirty="0"/>
          </a:p>
        </p:txBody>
      </p:sp>
      <p:sp>
        <p:nvSpPr>
          <p:cNvPr id="4" name="Rectangle 3"/>
          <p:cNvSpPr/>
          <p:nvPr/>
        </p:nvSpPr>
        <p:spPr>
          <a:xfrm>
            <a:off x="603301" y="997736"/>
            <a:ext cx="7791927" cy="923330"/>
          </a:xfrm>
          <a:prstGeom prst="rect">
            <a:avLst/>
          </a:prstGeom>
        </p:spPr>
        <p:txBody>
          <a:bodyPr wrap="square">
            <a:spAutoFit/>
          </a:bodyPr>
          <a:lstStyle/>
          <a:p>
            <a:r>
              <a:rPr lang="en-US" dirty="0"/>
              <a:t>22,912 community-dwelling patients prescribed long-act opioids for non-cancer pain matched to controls taking anticonvulsants for chronic pain or low-dose tricyclic antidepressants (</a:t>
            </a:r>
            <a:r>
              <a:rPr lang="en-US" u="sng" dirty="0"/>
              <a:t>not</a:t>
            </a:r>
            <a:r>
              <a:rPr lang="en-US" dirty="0"/>
              <a:t> general population controls!)</a:t>
            </a:r>
          </a:p>
        </p:txBody>
      </p:sp>
      <p:graphicFrame>
        <p:nvGraphicFramePr>
          <p:cNvPr id="5" name="Table 4"/>
          <p:cNvGraphicFramePr>
            <a:graphicFrameLocks noGrp="1"/>
          </p:cNvGraphicFramePr>
          <p:nvPr>
            <p:extLst>
              <p:ext uri="{D42A27DB-BD31-4B8C-83A1-F6EECF244321}">
                <p14:modId xmlns:p14="http://schemas.microsoft.com/office/powerpoint/2010/main" val="4057086013"/>
              </p:ext>
            </p:extLst>
          </p:nvPr>
        </p:nvGraphicFramePr>
        <p:xfrm>
          <a:off x="1768512" y="2109445"/>
          <a:ext cx="5412761" cy="2423299"/>
        </p:xfrm>
        <a:graphic>
          <a:graphicData uri="http://schemas.openxmlformats.org/drawingml/2006/table">
            <a:tbl>
              <a:tblPr firstRow="1" bandRow="1">
                <a:tableStyleId>{3B4B98B0-60AC-42C2-AFA5-B58CD77FA1E5}</a:tableStyleId>
              </a:tblPr>
              <a:tblGrid>
                <a:gridCol w="2434034"/>
                <a:gridCol w="2978727"/>
              </a:tblGrid>
              <a:tr h="442099">
                <a:tc>
                  <a:txBody>
                    <a:bodyPr/>
                    <a:lstStyle/>
                    <a:p>
                      <a:pPr algn="ctr"/>
                      <a:endParaRPr lang="en-US" dirty="0"/>
                    </a:p>
                  </a:txBody>
                  <a:tcPr anchor="ctr"/>
                </a:tc>
                <a:tc>
                  <a:txBody>
                    <a:bodyPr/>
                    <a:lstStyle/>
                    <a:p>
                      <a:pPr marL="0" indent="0" algn="ctr">
                        <a:buNone/>
                      </a:pPr>
                      <a:r>
                        <a:rPr lang="en-US" sz="2000" dirty="0" smtClean="0"/>
                        <a:t>Mortality Hazard Ratio</a:t>
                      </a:r>
                    </a:p>
                  </a:txBody>
                  <a:tcPr anchor="ctr"/>
                </a:tc>
              </a:tr>
              <a:tr h="392621">
                <a:tc>
                  <a:txBody>
                    <a:bodyPr/>
                    <a:lstStyle/>
                    <a:p>
                      <a:pPr algn="ctr"/>
                      <a:r>
                        <a:rPr lang="en-US" sz="2000" dirty="0" smtClean="0"/>
                        <a:t>All opioid users</a:t>
                      </a:r>
                      <a:endParaRPr lang="en-US" sz="2000" dirty="0"/>
                    </a:p>
                  </a:txBody>
                  <a:tcPr anchor="ctr"/>
                </a:tc>
                <a:tc>
                  <a:txBody>
                    <a:bodyPr/>
                    <a:lstStyle/>
                    <a:p>
                      <a:pPr marL="0" indent="0" algn="ctr">
                        <a:buNone/>
                      </a:pPr>
                      <a:r>
                        <a:rPr lang="en-US" sz="2000" dirty="0" smtClean="0"/>
                        <a:t>1.64</a:t>
                      </a:r>
                    </a:p>
                  </a:txBody>
                  <a:tcPr anchor="ctr"/>
                </a:tc>
              </a:tr>
              <a:tr h="392621">
                <a:tc>
                  <a:txBody>
                    <a:bodyPr/>
                    <a:lstStyle/>
                    <a:p>
                      <a:pPr marL="0" indent="0">
                        <a:buNone/>
                      </a:pPr>
                      <a:r>
                        <a:rPr lang="en-US" sz="2000" dirty="0" smtClean="0"/>
                        <a:t>Opioids prescribed</a:t>
                      </a:r>
                    </a:p>
                  </a:txBody>
                  <a:tcPr anchor="ctr"/>
                </a:tc>
                <a:tc>
                  <a:txBody>
                    <a:bodyPr/>
                    <a:lstStyle/>
                    <a:p>
                      <a:pPr marL="0" indent="0" algn="ctr">
                        <a:buNone/>
                      </a:pPr>
                      <a:endParaRPr lang="en-US" sz="2000" dirty="0" smtClean="0"/>
                    </a:p>
                  </a:txBody>
                  <a:tcPr anchor="ctr"/>
                </a:tc>
              </a:tr>
              <a:tr h="392621">
                <a:tc>
                  <a:txBody>
                    <a:bodyPr/>
                    <a:lstStyle/>
                    <a:p>
                      <a:pPr lvl="1" algn="l"/>
                      <a:r>
                        <a:rPr lang="en-US" sz="2000" dirty="0" smtClean="0"/>
                        <a:t>≤ 30 days</a:t>
                      </a:r>
                      <a:endParaRPr lang="en-US" sz="2000" dirty="0"/>
                    </a:p>
                  </a:txBody>
                  <a:tcPr anchor="ctr"/>
                </a:tc>
                <a:tc>
                  <a:txBody>
                    <a:bodyPr/>
                    <a:lstStyle/>
                    <a:p>
                      <a:pPr marL="0" indent="0" algn="ctr">
                        <a:buNone/>
                      </a:pPr>
                      <a:r>
                        <a:rPr lang="en-US" sz="2000" dirty="0" smtClean="0"/>
                        <a:t>4.16</a:t>
                      </a:r>
                    </a:p>
                  </a:txBody>
                  <a:tcPr anchor="ctr"/>
                </a:tc>
              </a:tr>
              <a:tr h="392621">
                <a:tc>
                  <a:txBody>
                    <a:bodyPr/>
                    <a:lstStyle/>
                    <a:p>
                      <a:pPr lvl="1" algn="l"/>
                      <a:r>
                        <a:rPr lang="en-US" sz="2000" dirty="0" smtClean="0"/>
                        <a:t>31-180 days</a:t>
                      </a:r>
                      <a:endParaRPr lang="en-US" sz="2000" dirty="0"/>
                    </a:p>
                  </a:txBody>
                  <a:tcPr anchor="ctr"/>
                </a:tc>
                <a:tc>
                  <a:txBody>
                    <a:bodyPr/>
                    <a:lstStyle/>
                    <a:p>
                      <a:pPr marL="0" indent="0" algn="ctr">
                        <a:buNone/>
                      </a:pPr>
                      <a:r>
                        <a:rPr lang="en-US" sz="2000" dirty="0" smtClean="0"/>
                        <a:t>1.56</a:t>
                      </a:r>
                      <a:endParaRPr lang="en-US" sz="2000" dirty="0" smtClean="0">
                        <a:solidFill>
                          <a:srgbClr val="FF0000"/>
                        </a:solidFill>
                      </a:endParaRPr>
                    </a:p>
                  </a:txBody>
                  <a:tcPr anchor="ctr"/>
                </a:tc>
              </a:tr>
              <a:tr h="392621">
                <a:tc>
                  <a:txBody>
                    <a:bodyPr/>
                    <a:lstStyle/>
                    <a:p>
                      <a:pPr lvl="1" algn="l"/>
                      <a:r>
                        <a:rPr lang="en-US" sz="2000" dirty="0" smtClean="0"/>
                        <a:t>&gt; 180 days</a:t>
                      </a:r>
                      <a:endParaRPr lang="en-US" sz="2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smtClean="0"/>
                        <a:t>1.03</a:t>
                      </a:r>
                    </a:p>
                  </a:txBody>
                  <a:tcPr anchor="ctr"/>
                </a:tc>
              </a:tr>
            </a:tbl>
          </a:graphicData>
        </a:graphic>
      </p:graphicFrame>
    </p:spTree>
    <p:extLst>
      <p:ext uri="{BB962C8B-B14F-4D97-AF65-F5344CB8AC3E}">
        <p14:creationId xmlns:p14="http://schemas.microsoft.com/office/powerpoint/2010/main" val="215858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795676"/>
          </a:xfrm>
        </p:spPr>
        <p:txBody>
          <a:bodyPr>
            <a:normAutofit/>
          </a:bodyPr>
          <a:lstStyle/>
          <a:p>
            <a:r>
              <a:rPr lang="en-US" sz="4000" b="1" dirty="0" smtClean="0">
                <a:solidFill>
                  <a:srgbClr val="953735"/>
                </a:solidFill>
              </a:rPr>
              <a:t>RED FLAGS</a:t>
            </a:r>
            <a:br>
              <a:rPr lang="en-US" sz="4000" b="1" dirty="0" smtClean="0">
                <a:solidFill>
                  <a:srgbClr val="953735"/>
                </a:solidFill>
              </a:rPr>
            </a:br>
            <a:r>
              <a:rPr lang="en-US" sz="4000" dirty="0" smtClean="0"/>
              <a:t>for</a:t>
            </a:r>
            <a:br>
              <a:rPr lang="en-US" sz="4000" dirty="0" smtClean="0"/>
            </a:br>
            <a:r>
              <a:rPr lang="en-US" sz="4000" dirty="0" smtClean="0"/>
              <a:t>CHRONIC OPIOID USE</a:t>
            </a:r>
            <a:endParaRPr lang="en-US" sz="4000" dirty="0"/>
          </a:p>
        </p:txBody>
      </p:sp>
    </p:spTree>
    <p:extLst>
      <p:ext uri="{BB962C8B-B14F-4D97-AF65-F5344CB8AC3E}">
        <p14:creationId xmlns:p14="http://schemas.microsoft.com/office/powerpoint/2010/main" val="560163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92092"/>
          </a:xfrm>
        </p:spPr>
        <p:txBody>
          <a:bodyPr>
            <a:normAutofit/>
          </a:bodyPr>
          <a:lstStyle/>
          <a:p>
            <a:r>
              <a:rPr lang="en-US" sz="2800" dirty="0" smtClean="0"/>
              <a:t>Mortality 1-year post-nonfatal OD</a:t>
            </a:r>
            <a:endParaRPr lang="en-US" sz="2800" dirty="0"/>
          </a:p>
        </p:txBody>
      </p:sp>
      <p:sp>
        <p:nvSpPr>
          <p:cNvPr id="3" name="Content Placeholder 2"/>
          <p:cNvSpPr>
            <a:spLocks noGrp="1"/>
          </p:cNvSpPr>
          <p:nvPr>
            <p:ph idx="1"/>
          </p:nvPr>
        </p:nvSpPr>
        <p:spPr>
          <a:xfrm>
            <a:off x="457200" y="1200150"/>
            <a:ext cx="8229600" cy="3870779"/>
          </a:xfrm>
        </p:spPr>
        <p:txBody>
          <a:bodyPr>
            <a:normAutofit/>
          </a:bodyPr>
          <a:lstStyle/>
          <a:p>
            <a:r>
              <a:rPr lang="en-US" sz="2000" dirty="0" smtClean="0"/>
              <a:t>SMR all-cause mortality 24.2</a:t>
            </a:r>
          </a:p>
          <a:p>
            <a:r>
              <a:rPr lang="en-US" sz="2000" dirty="0" smtClean="0"/>
              <a:t>26% of deaths due to substance abuse</a:t>
            </a:r>
          </a:p>
          <a:p>
            <a:r>
              <a:rPr lang="en-US" sz="2000" dirty="0" smtClean="0"/>
              <a:t>SMR suicide mortality 25.9</a:t>
            </a:r>
          </a:p>
          <a:p>
            <a:r>
              <a:rPr lang="en-US" sz="2000" dirty="0" smtClean="0"/>
              <a:t>SMR viral hepatitis mortality 30.6</a:t>
            </a:r>
          </a:p>
          <a:p>
            <a:r>
              <a:rPr lang="en-US" sz="2000" dirty="0" smtClean="0"/>
              <a:t>SMR chronic respiratory disease mortality 41.1</a:t>
            </a:r>
          </a:p>
          <a:p>
            <a:endParaRPr lang="en-US" sz="2000" dirty="0"/>
          </a:p>
          <a:p>
            <a:pPr marL="0" indent="0">
              <a:buNone/>
            </a:pPr>
            <a:r>
              <a:rPr lang="en-US" sz="2000" dirty="0" smtClean="0"/>
              <a:t>Anybody want to issue coverage within 12 months of surviving on opioid OD? </a:t>
            </a:r>
            <a:r>
              <a:rPr lang="en-US" sz="2000" dirty="0" smtClean="0">
                <a:sym typeface="Wingdings"/>
              </a:rPr>
              <a:t></a:t>
            </a:r>
          </a:p>
          <a:p>
            <a:pPr marL="0" indent="0">
              <a:buNone/>
            </a:pPr>
            <a:endParaRPr lang="en-US" sz="2000" dirty="0">
              <a:sym typeface="Wingdings"/>
            </a:endParaRPr>
          </a:p>
          <a:p>
            <a:pPr marL="0" indent="0">
              <a:buNone/>
            </a:pPr>
            <a:r>
              <a:rPr lang="en-US" sz="1600" dirty="0" err="1" smtClean="0">
                <a:sym typeface="Wingdings"/>
              </a:rPr>
              <a:t>Olfson</a:t>
            </a:r>
            <a:r>
              <a:rPr lang="en-US" sz="1600" dirty="0" smtClean="0">
                <a:sym typeface="Wingdings"/>
              </a:rPr>
              <a:t>. JAMA Psychiatry. 75(2018):820</a:t>
            </a:r>
            <a:endParaRPr lang="en-US" sz="1600" dirty="0"/>
          </a:p>
        </p:txBody>
      </p:sp>
    </p:spTree>
    <p:extLst>
      <p:ext uri="{BB962C8B-B14F-4D97-AF65-F5344CB8AC3E}">
        <p14:creationId xmlns:p14="http://schemas.microsoft.com/office/powerpoint/2010/main" val="1362188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268" y="1101484"/>
            <a:ext cx="8312833" cy="3549352"/>
          </a:xfrm>
        </p:spPr>
        <p:txBody>
          <a:bodyPr>
            <a:normAutofit/>
          </a:bodyPr>
          <a:lstStyle/>
          <a:p>
            <a:pPr algn="l"/>
            <a:r>
              <a:rPr lang="en-US" sz="3100" b="0" i="1" dirty="0" smtClean="0">
                <a:solidFill>
                  <a:srgbClr val="FF0000"/>
                </a:solidFill>
              </a:rPr>
              <a:t>Let’s not toss out the baby with the bathwater!</a:t>
            </a:r>
            <a:br>
              <a:rPr lang="en-US" sz="3100" b="0" i="1" dirty="0" smtClean="0">
                <a:solidFill>
                  <a:srgbClr val="FF0000"/>
                </a:solidFill>
              </a:rPr>
            </a:br>
            <a:r>
              <a:rPr lang="en-US" sz="3600" dirty="0"/>
              <a:t/>
            </a:r>
            <a:br>
              <a:rPr lang="en-US" sz="3600" dirty="0"/>
            </a:br>
            <a:r>
              <a:rPr lang="en-US" sz="2200" b="0" dirty="0" smtClean="0"/>
              <a:t>The substantial majority of applicants prescribed an opioid on a short-term basis do not pose significant mortality or morbidity risks. </a:t>
            </a:r>
            <a:br>
              <a:rPr lang="en-US" sz="2200" b="0" dirty="0" smtClean="0"/>
            </a:br>
            <a:r>
              <a:rPr lang="en-US" sz="2200" b="0" dirty="0"/>
              <a:t/>
            </a:r>
            <a:br>
              <a:rPr lang="en-US" sz="2200" b="0" dirty="0"/>
            </a:br>
            <a:r>
              <a:rPr lang="en-US" sz="2200" b="0" dirty="0" smtClean="0"/>
              <a:t>We are obligated to use the available criteria to identify the higher risk cases or we will throw away good business while incurring the wrath of producers, clients, and their physicians!</a:t>
            </a:r>
            <a:endParaRPr lang="en-US" sz="2200" b="0" dirty="0"/>
          </a:p>
        </p:txBody>
      </p:sp>
      <p:sp>
        <p:nvSpPr>
          <p:cNvPr id="2" name="Rectangle 1"/>
          <p:cNvSpPr/>
          <p:nvPr/>
        </p:nvSpPr>
        <p:spPr>
          <a:xfrm>
            <a:off x="2173614" y="147463"/>
            <a:ext cx="4572000" cy="707886"/>
          </a:xfrm>
          <a:prstGeom prst="rect">
            <a:avLst/>
          </a:prstGeom>
        </p:spPr>
        <p:txBody>
          <a:bodyPr>
            <a:spAutoFit/>
          </a:bodyPr>
          <a:lstStyle/>
          <a:p>
            <a:pPr algn="ctr"/>
            <a:r>
              <a:rPr lang="en-US" sz="4000" b="1" dirty="0" smtClean="0"/>
              <a:t>Epilogue</a:t>
            </a:r>
            <a:endParaRPr lang="en-US" sz="4000" dirty="0"/>
          </a:p>
        </p:txBody>
      </p:sp>
    </p:spTree>
    <p:extLst>
      <p:ext uri="{BB962C8B-B14F-4D97-AF65-F5344CB8AC3E}">
        <p14:creationId xmlns:p14="http://schemas.microsoft.com/office/powerpoint/2010/main" val="250846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Milligrams/morphine per hospital stay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3708100"/>
              </p:ext>
            </p:extLst>
          </p:nvPr>
        </p:nvGraphicFramePr>
        <p:xfrm>
          <a:off x="1277617" y="1227330"/>
          <a:ext cx="6096000" cy="3319835"/>
        </p:xfrm>
        <a:graphic>
          <a:graphicData uri="http://schemas.openxmlformats.org/drawingml/2006/table">
            <a:tbl>
              <a:tblPr firstRow="1" bandRow="1">
                <a:tableStyleId>{3B4B98B0-60AC-42C2-AFA5-B58CD77FA1E5}</a:tableStyleId>
              </a:tblPr>
              <a:tblGrid>
                <a:gridCol w="2015291"/>
                <a:gridCol w="4080709"/>
              </a:tblGrid>
              <a:tr h="726656">
                <a:tc>
                  <a:txBody>
                    <a:bodyPr/>
                    <a:lstStyle/>
                    <a:p>
                      <a:pPr algn="ctr"/>
                      <a:endParaRPr lang="en-US" dirty="0"/>
                    </a:p>
                  </a:txBody>
                  <a:tcPr anchor="ctr"/>
                </a:tc>
                <a:tc>
                  <a:txBody>
                    <a:bodyPr/>
                    <a:lstStyle/>
                    <a:p>
                      <a:pPr algn="ctr"/>
                      <a:r>
                        <a:rPr lang="en-US" sz="2400" dirty="0" smtClean="0"/>
                        <a:t>HR Chronic </a:t>
                      </a:r>
                    </a:p>
                    <a:p>
                      <a:pPr algn="ctr"/>
                      <a:r>
                        <a:rPr lang="en-US" sz="2400" dirty="0" smtClean="0"/>
                        <a:t>Post-Discharge Use</a:t>
                      </a:r>
                      <a:endParaRPr lang="en-US" sz="2400" dirty="0"/>
                    </a:p>
                  </a:txBody>
                  <a:tcPr anchor="ctr"/>
                </a:tc>
              </a:tr>
              <a:tr h="499375">
                <a:tc>
                  <a:txBody>
                    <a:bodyPr/>
                    <a:lstStyle/>
                    <a:p>
                      <a:pPr algn="ctr"/>
                      <a:r>
                        <a:rPr lang="en-US" sz="2400" dirty="0" smtClean="0"/>
                        <a:t>None</a:t>
                      </a:r>
                      <a:endParaRPr lang="en-US" sz="2400" dirty="0"/>
                    </a:p>
                  </a:txBody>
                  <a:tcPr anchor="ctr"/>
                </a:tc>
                <a:tc>
                  <a:txBody>
                    <a:bodyPr/>
                    <a:lstStyle/>
                    <a:p>
                      <a:pPr algn="ctr"/>
                      <a:r>
                        <a:rPr lang="en-US" sz="2400" dirty="0" smtClean="0"/>
                        <a:t>1.00</a:t>
                      </a:r>
                      <a:endParaRPr lang="en-US" sz="2400" dirty="0"/>
                    </a:p>
                  </a:txBody>
                  <a:tcPr anchor="ctr"/>
                </a:tc>
              </a:tr>
              <a:tr h="499375">
                <a:tc>
                  <a:txBody>
                    <a:bodyPr/>
                    <a:lstStyle/>
                    <a:p>
                      <a:pPr algn="ctr"/>
                      <a:r>
                        <a:rPr lang="en-US" sz="2400" dirty="0" smtClean="0"/>
                        <a:t>&lt; 10</a:t>
                      </a:r>
                      <a:endParaRPr lang="en-US" sz="2400" dirty="0"/>
                    </a:p>
                  </a:txBody>
                  <a:tcPr anchor="ctr"/>
                </a:tc>
                <a:tc>
                  <a:txBody>
                    <a:bodyPr/>
                    <a:lstStyle/>
                    <a:p>
                      <a:pPr algn="ctr"/>
                      <a:r>
                        <a:rPr lang="en-US" sz="2400" dirty="0" smtClean="0"/>
                        <a:t>1.65</a:t>
                      </a:r>
                      <a:endParaRPr lang="en-US" sz="2400" dirty="0"/>
                    </a:p>
                  </a:txBody>
                  <a:tcPr anchor="ctr"/>
                </a:tc>
              </a:tr>
              <a:tr h="499375">
                <a:tc>
                  <a:txBody>
                    <a:bodyPr/>
                    <a:lstStyle/>
                    <a:p>
                      <a:pPr algn="ctr"/>
                      <a:r>
                        <a:rPr lang="en-US" sz="2400" dirty="0" smtClean="0"/>
                        <a:t>10-&lt;51</a:t>
                      </a:r>
                      <a:endParaRPr lang="en-US" sz="2400" dirty="0"/>
                    </a:p>
                  </a:txBody>
                  <a:tcPr anchor="ctr"/>
                </a:tc>
                <a:tc>
                  <a:txBody>
                    <a:bodyPr/>
                    <a:lstStyle/>
                    <a:p>
                      <a:pPr algn="ctr"/>
                      <a:r>
                        <a:rPr lang="en-US" sz="2400" dirty="0" smtClean="0"/>
                        <a:t>2.08</a:t>
                      </a:r>
                      <a:endParaRPr lang="en-US" sz="2400" dirty="0"/>
                    </a:p>
                  </a:txBody>
                  <a:tcPr anchor="ctr"/>
                </a:tc>
              </a:tr>
              <a:tr h="499375">
                <a:tc>
                  <a:txBody>
                    <a:bodyPr/>
                    <a:lstStyle/>
                    <a:p>
                      <a:pPr algn="ctr"/>
                      <a:r>
                        <a:rPr lang="en-US" sz="2400" dirty="0" smtClean="0"/>
                        <a:t>51-&lt;100</a:t>
                      </a:r>
                      <a:endParaRPr lang="en-US" sz="2400" dirty="0"/>
                    </a:p>
                  </a:txBody>
                  <a:tcPr anchor="ctr"/>
                </a:tc>
                <a:tc>
                  <a:txBody>
                    <a:bodyPr/>
                    <a:lstStyle/>
                    <a:p>
                      <a:pPr algn="ctr"/>
                      <a:r>
                        <a:rPr lang="en-US" sz="2400" dirty="0" smtClean="0"/>
                        <a:t>2.23</a:t>
                      </a:r>
                      <a:endParaRPr lang="en-US" sz="2400" dirty="0"/>
                    </a:p>
                  </a:txBody>
                  <a:tcPr anchor="ctr"/>
                </a:tc>
              </a:tr>
              <a:tr h="499375">
                <a:tc>
                  <a:txBody>
                    <a:bodyPr/>
                    <a:lstStyle/>
                    <a:p>
                      <a:pPr algn="ctr"/>
                      <a:r>
                        <a:rPr lang="en-US" sz="2400" dirty="0" smtClean="0"/>
                        <a:t>≥100</a:t>
                      </a:r>
                      <a:endParaRPr lang="en-US" sz="2400" dirty="0"/>
                    </a:p>
                  </a:txBody>
                  <a:tcPr anchor="ctr"/>
                </a:tc>
                <a:tc>
                  <a:txBody>
                    <a:bodyPr/>
                    <a:lstStyle/>
                    <a:p>
                      <a:pPr algn="ctr"/>
                      <a:r>
                        <a:rPr lang="en-US" sz="2400" dirty="0" smtClean="0"/>
                        <a:t>3.37</a:t>
                      </a:r>
                      <a:endParaRPr lang="en-US" sz="2400" dirty="0"/>
                    </a:p>
                  </a:txBody>
                  <a:tcPr anchor="ctr"/>
                </a:tc>
              </a:tr>
            </a:tbl>
          </a:graphicData>
        </a:graphic>
      </p:graphicFrame>
      <p:sp>
        <p:nvSpPr>
          <p:cNvPr id="6" name="Rectangle 5"/>
          <p:cNvSpPr/>
          <p:nvPr/>
        </p:nvSpPr>
        <p:spPr>
          <a:xfrm>
            <a:off x="0" y="4820334"/>
            <a:ext cx="7012882" cy="307777"/>
          </a:xfrm>
          <a:prstGeom prst="rect">
            <a:avLst/>
          </a:prstGeom>
        </p:spPr>
        <p:txBody>
          <a:bodyPr wrap="square">
            <a:spAutoFit/>
          </a:bodyPr>
          <a:lstStyle/>
          <a:p>
            <a:r>
              <a:rPr lang="en-US" sz="1400" dirty="0" err="1"/>
              <a:t>Calcaterra</a:t>
            </a:r>
            <a:r>
              <a:rPr lang="en-US" sz="1400" dirty="0"/>
              <a:t>. Journal of General Internal Medicine. E-published 2/5/18</a:t>
            </a:r>
          </a:p>
        </p:txBody>
      </p:sp>
    </p:spTree>
    <p:extLst>
      <p:ext uri="{BB962C8B-B14F-4D97-AF65-F5344CB8AC3E}">
        <p14:creationId xmlns:p14="http://schemas.microsoft.com/office/powerpoint/2010/main" val="415524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Past year opioid prescriptions filled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33423084"/>
              </p:ext>
            </p:extLst>
          </p:nvPr>
        </p:nvGraphicFramePr>
        <p:xfrm>
          <a:off x="1277617" y="1204850"/>
          <a:ext cx="6096000" cy="3223531"/>
        </p:xfrm>
        <a:graphic>
          <a:graphicData uri="http://schemas.openxmlformats.org/drawingml/2006/table">
            <a:tbl>
              <a:tblPr firstRow="1" bandRow="1">
                <a:tableStyleId>{3B4B98B0-60AC-42C2-AFA5-B58CD77FA1E5}</a:tableStyleId>
              </a:tblPr>
              <a:tblGrid>
                <a:gridCol w="2015291"/>
                <a:gridCol w="4080709"/>
              </a:tblGrid>
              <a:tr h="726656">
                <a:tc>
                  <a:txBody>
                    <a:bodyPr/>
                    <a:lstStyle/>
                    <a:p>
                      <a:pPr algn="ctr"/>
                      <a:endParaRPr lang="en-US" dirty="0"/>
                    </a:p>
                  </a:txBody>
                  <a:tcPr anchor="ctr"/>
                </a:tc>
                <a:tc>
                  <a:txBody>
                    <a:bodyPr/>
                    <a:lstStyle/>
                    <a:p>
                      <a:pPr marL="0" indent="0" algn="ctr">
                        <a:buNone/>
                      </a:pPr>
                      <a:r>
                        <a:rPr lang="en-US" sz="2800" dirty="0" smtClean="0"/>
                        <a:t>HR Chronic Opioid Use</a:t>
                      </a:r>
                      <a:endParaRPr lang="en-US" sz="2800" dirty="0"/>
                    </a:p>
                  </a:txBody>
                  <a:tcPr anchor="ctr"/>
                </a:tc>
              </a:tr>
              <a:tr h="499375">
                <a:tc>
                  <a:txBody>
                    <a:bodyPr/>
                    <a:lstStyle/>
                    <a:p>
                      <a:pPr algn="ctr"/>
                      <a:r>
                        <a:rPr lang="en-US" sz="2400" dirty="0" smtClean="0"/>
                        <a:t>None</a:t>
                      </a:r>
                      <a:endParaRPr lang="en-US" sz="2400" dirty="0"/>
                    </a:p>
                  </a:txBody>
                  <a:tcPr anchor="ctr"/>
                </a:tc>
                <a:tc>
                  <a:txBody>
                    <a:bodyPr/>
                    <a:lstStyle/>
                    <a:p>
                      <a:pPr algn="ctr"/>
                      <a:r>
                        <a:rPr lang="en-US" sz="2400" dirty="0" smtClean="0"/>
                        <a:t>1.00</a:t>
                      </a:r>
                      <a:endParaRPr lang="en-US" sz="2400" dirty="0"/>
                    </a:p>
                  </a:txBody>
                  <a:tcPr anchor="ctr"/>
                </a:tc>
              </a:tr>
              <a:tr h="499375">
                <a:tc>
                  <a:txBody>
                    <a:bodyPr/>
                    <a:lstStyle/>
                    <a:p>
                      <a:pPr algn="ctr"/>
                      <a:r>
                        <a:rPr lang="en-US" sz="2400" dirty="0" smtClean="0"/>
                        <a:t>1</a:t>
                      </a:r>
                      <a:endParaRPr lang="en-US" sz="2400" dirty="0"/>
                    </a:p>
                  </a:txBody>
                  <a:tcPr anchor="ctr"/>
                </a:tc>
                <a:tc>
                  <a:txBody>
                    <a:bodyPr/>
                    <a:lstStyle/>
                    <a:p>
                      <a:pPr algn="ctr"/>
                      <a:r>
                        <a:rPr lang="en-US" sz="2400" dirty="0" smtClean="0"/>
                        <a:t>1.99</a:t>
                      </a:r>
                      <a:endParaRPr lang="en-US" sz="2400" dirty="0"/>
                    </a:p>
                  </a:txBody>
                  <a:tcPr anchor="ctr"/>
                </a:tc>
              </a:tr>
              <a:tr h="499375">
                <a:tc>
                  <a:txBody>
                    <a:bodyPr/>
                    <a:lstStyle/>
                    <a:p>
                      <a:pPr algn="ctr"/>
                      <a:r>
                        <a:rPr lang="en-US" sz="2400" dirty="0" smtClean="0"/>
                        <a:t>2</a:t>
                      </a:r>
                      <a:endParaRPr lang="en-US" sz="2400" dirty="0"/>
                    </a:p>
                  </a:txBody>
                  <a:tcPr anchor="ctr"/>
                </a:tc>
                <a:tc>
                  <a:txBody>
                    <a:bodyPr/>
                    <a:lstStyle/>
                    <a:p>
                      <a:pPr algn="ctr"/>
                      <a:r>
                        <a:rPr lang="en-US" sz="2400" dirty="0" smtClean="0"/>
                        <a:t>3.31</a:t>
                      </a:r>
                      <a:endParaRPr lang="en-US" sz="2400" dirty="0"/>
                    </a:p>
                  </a:txBody>
                  <a:tcPr anchor="ctr"/>
                </a:tc>
              </a:tr>
              <a:tr h="499375">
                <a:tc>
                  <a:txBody>
                    <a:bodyPr/>
                    <a:lstStyle/>
                    <a:p>
                      <a:pPr algn="ctr"/>
                      <a:r>
                        <a:rPr lang="en-US" sz="2400" dirty="0" smtClean="0"/>
                        <a:t>3</a:t>
                      </a:r>
                      <a:endParaRPr lang="en-US" sz="2400" dirty="0"/>
                    </a:p>
                  </a:txBody>
                  <a:tcPr anchor="ctr"/>
                </a:tc>
                <a:tc>
                  <a:txBody>
                    <a:bodyPr/>
                    <a:lstStyle/>
                    <a:p>
                      <a:pPr algn="ctr"/>
                      <a:r>
                        <a:rPr lang="en-US" sz="2400" dirty="0" smtClean="0"/>
                        <a:t>4.19</a:t>
                      </a:r>
                      <a:endParaRPr lang="en-US" sz="2400" dirty="0"/>
                    </a:p>
                  </a:txBody>
                  <a:tcPr anchor="ctr"/>
                </a:tc>
              </a:tr>
              <a:tr h="499375">
                <a:tc>
                  <a:txBody>
                    <a:bodyPr/>
                    <a:lstStyle/>
                    <a:p>
                      <a:pPr algn="ctr"/>
                      <a:r>
                        <a:rPr lang="en-US" sz="2400" dirty="0" smtClean="0"/>
                        <a:t>4-9</a:t>
                      </a:r>
                      <a:endParaRPr lang="en-US" sz="2400" dirty="0"/>
                    </a:p>
                  </a:txBody>
                  <a:tcPr anchor="ctr"/>
                </a:tc>
                <a:tc>
                  <a:txBody>
                    <a:bodyPr/>
                    <a:lstStyle/>
                    <a:p>
                      <a:pPr algn="ctr"/>
                      <a:r>
                        <a:rPr lang="en-US" sz="2400" dirty="0" smtClean="0"/>
                        <a:t>9.87</a:t>
                      </a:r>
                      <a:endParaRPr lang="en-US" sz="2400" dirty="0"/>
                    </a:p>
                  </a:txBody>
                  <a:tcPr anchor="ctr"/>
                </a:tc>
              </a:tr>
            </a:tbl>
          </a:graphicData>
        </a:graphic>
      </p:graphicFrame>
      <p:sp>
        <p:nvSpPr>
          <p:cNvPr id="6" name="Rectangle 5"/>
          <p:cNvSpPr/>
          <p:nvPr/>
        </p:nvSpPr>
        <p:spPr>
          <a:xfrm>
            <a:off x="161906" y="4743768"/>
            <a:ext cx="8524894" cy="307777"/>
          </a:xfrm>
          <a:prstGeom prst="rect">
            <a:avLst/>
          </a:prstGeom>
        </p:spPr>
        <p:txBody>
          <a:bodyPr wrap="square">
            <a:spAutoFit/>
          </a:bodyPr>
          <a:lstStyle/>
          <a:p>
            <a:r>
              <a:rPr lang="en-US" sz="1400" dirty="0" err="1"/>
              <a:t>Calcaterra</a:t>
            </a:r>
            <a:r>
              <a:rPr lang="en-US" sz="1400" dirty="0"/>
              <a:t>. Journal of General Internal Medicine. E-published 2/5/18</a:t>
            </a:r>
          </a:p>
        </p:txBody>
      </p:sp>
    </p:spTree>
    <p:extLst>
      <p:ext uri="{BB962C8B-B14F-4D97-AF65-F5344CB8AC3E}">
        <p14:creationId xmlns:p14="http://schemas.microsoft.com/office/powerpoint/2010/main" val="261427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Post-operative </a:t>
            </a:r>
            <a:r>
              <a:rPr lang="en-US" dirty="0" smtClean="0">
                <a:solidFill>
                  <a:schemeClr val="accent2">
                    <a:lumMod val="75000"/>
                  </a:schemeClr>
                </a:solidFill>
              </a:rPr>
              <a:t>RED FLAGS </a:t>
            </a:r>
            <a:r>
              <a:rPr lang="en-US" dirty="0" smtClean="0"/>
              <a:t/>
            </a:r>
            <a:br>
              <a:rPr lang="en-US" dirty="0" smtClean="0"/>
            </a:br>
            <a:r>
              <a:rPr lang="en-US" dirty="0" smtClean="0"/>
              <a:t>for Chronic </a:t>
            </a:r>
            <a:r>
              <a:rPr lang="en-US" dirty="0"/>
              <a:t>O</a:t>
            </a:r>
            <a:r>
              <a:rPr lang="en-US" dirty="0" smtClean="0"/>
              <a:t>pioid </a:t>
            </a:r>
            <a:r>
              <a:rPr lang="en-US" dirty="0"/>
              <a:t>U</a:t>
            </a:r>
            <a:r>
              <a:rPr lang="en-US" dirty="0" smtClean="0"/>
              <a:t>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403535"/>
              </p:ext>
            </p:extLst>
          </p:nvPr>
        </p:nvGraphicFramePr>
        <p:xfrm>
          <a:off x="1366976" y="1291889"/>
          <a:ext cx="6096000" cy="3348786"/>
        </p:xfrm>
        <a:graphic>
          <a:graphicData uri="http://schemas.openxmlformats.org/drawingml/2006/table">
            <a:tbl>
              <a:tblPr firstRow="1" bandRow="1">
                <a:tableStyleId>{3B4B98B0-60AC-42C2-AFA5-B58CD77FA1E5}</a:tableStyleId>
              </a:tblPr>
              <a:tblGrid>
                <a:gridCol w="3459018"/>
                <a:gridCol w="2636982"/>
              </a:tblGrid>
              <a:tr h="469952">
                <a:tc>
                  <a:txBody>
                    <a:bodyPr/>
                    <a:lstStyle/>
                    <a:p>
                      <a:pPr algn="ctr"/>
                      <a:endParaRPr lang="en-US" dirty="0"/>
                    </a:p>
                  </a:txBody>
                  <a:tcPr anchor="ctr"/>
                </a:tc>
                <a:tc>
                  <a:txBody>
                    <a:bodyPr/>
                    <a:lstStyle/>
                    <a:p>
                      <a:pPr marL="0" indent="0" algn="ctr">
                        <a:buNone/>
                      </a:pPr>
                      <a:r>
                        <a:rPr lang="en-US" sz="2200" dirty="0" smtClean="0"/>
                        <a:t>Risk Increase</a:t>
                      </a:r>
                      <a:endParaRPr lang="en-US" sz="2200" dirty="0"/>
                    </a:p>
                  </a:txBody>
                  <a:tcPr anchor="ctr"/>
                </a:tc>
              </a:tr>
              <a:tr h="411262">
                <a:tc>
                  <a:txBody>
                    <a:bodyPr/>
                    <a:lstStyle/>
                    <a:p>
                      <a:pPr algn="ctr"/>
                      <a:r>
                        <a:rPr lang="en-US" sz="2000" dirty="0" smtClean="0"/>
                        <a:t>Age &gt; 50</a:t>
                      </a:r>
                      <a:endParaRPr lang="en-US" sz="2000" dirty="0"/>
                    </a:p>
                  </a:txBody>
                  <a:tcPr anchor="ctr"/>
                </a:tc>
                <a:tc>
                  <a:txBody>
                    <a:bodyPr/>
                    <a:lstStyle/>
                    <a:p>
                      <a:pPr algn="ctr"/>
                      <a:r>
                        <a:rPr lang="en-US" sz="2000" dirty="0" smtClean="0"/>
                        <a:t>1.7</a:t>
                      </a:r>
                      <a:endParaRPr lang="en-US" sz="2000" dirty="0"/>
                    </a:p>
                  </a:txBody>
                  <a:tcPr anchor="ctr"/>
                </a:tc>
              </a:tr>
              <a:tr h="411262">
                <a:tc>
                  <a:txBody>
                    <a:bodyPr/>
                    <a:lstStyle/>
                    <a:p>
                      <a:pPr algn="ctr"/>
                      <a:r>
                        <a:rPr lang="en-US" sz="2000" dirty="0" smtClean="0"/>
                        <a:t>Pre-op antidepressants</a:t>
                      </a:r>
                      <a:endParaRPr lang="en-US" sz="2000" dirty="0"/>
                    </a:p>
                  </a:txBody>
                  <a:tcPr anchor="ctr"/>
                </a:tc>
                <a:tc>
                  <a:txBody>
                    <a:bodyPr/>
                    <a:lstStyle/>
                    <a:p>
                      <a:pPr algn="ctr"/>
                      <a:r>
                        <a:rPr lang="en-US" sz="2000" dirty="0" smtClean="0"/>
                        <a:t>1.7</a:t>
                      </a:r>
                      <a:endParaRPr lang="en-US" sz="2000" dirty="0"/>
                    </a:p>
                  </a:txBody>
                  <a:tcPr anchor="ctr"/>
                </a:tc>
              </a:tr>
              <a:tr h="411262">
                <a:tc>
                  <a:txBody>
                    <a:bodyPr/>
                    <a:lstStyle/>
                    <a:p>
                      <a:pPr algn="ctr"/>
                      <a:r>
                        <a:rPr lang="en-US" sz="2000" dirty="0" smtClean="0"/>
                        <a:t>Pre-op benzodiazepines</a:t>
                      </a:r>
                      <a:endParaRPr lang="en-US" sz="2000" dirty="0"/>
                    </a:p>
                  </a:txBody>
                  <a:tcPr anchor="ctr"/>
                </a:tc>
                <a:tc>
                  <a:txBody>
                    <a:bodyPr/>
                    <a:lstStyle/>
                    <a:p>
                      <a:pPr algn="ctr"/>
                      <a:r>
                        <a:rPr lang="en-US" sz="2000" dirty="0" smtClean="0"/>
                        <a:t>1.8</a:t>
                      </a:r>
                      <a:endParaRPr lang="en-US" sz="2000" dirty="0"/>
                    </a:p>
                  </a:txBody>
                  <a:tcPr anchor="ctr"/>
                </a:tc>
              </a:tr>
              <a:tr h="411262">
                <a:tc>
                  <a:txBody>
                    <a:bodyPr/>
                    <a:lstStyle/>
                    <a:p>
                      <a:pPr algn="ctr"/>
                      <a:r>
                        <a:rPr lang="en-US" sz="2000" dirty="0" smtClean="0"/>
                        <a:t>Total knee </a:t>
                      </a:r>
                      <a:r>
                        <a:rPr lang="en-US" sz="2000" dirty="0" err="1" smtClean="0"/>
                        <a:t>arthroplasty</a:t>
                      </a:r>
                      <a:r>
                        <a:rPr lang="en-US" sz="2000" dirty="0" smtClean="0"/>
                        <a:t> </a:t>
                      </a:r>
                      <a:endParaRPr lang="en-US" sz="2000" dirty="0"/>
                    </a:p>
                  </a:txBody>
                  <a:tcPr anchor="ctr"/>
                </a:tc>
                <a:tc>
                  <a:txBody>
                    <a:bodyPr/>
                    <a:lstStyle/>
                    <a:p>
                      <a:pPr algn="ctr"/>
                      <a:r>
                        <a:rPr lang="en-US" sz="2000" dirty="0" smtClean="0"/>
                        <a:t>5.1</a:t>
                      </a:r>
                      <a:endParaRPr lang="en-US" sz="2000" dirty="0"/>
                    </a:p>
                  </a:txBody>
                  <a:tcPr anchor="ctr"/>
                </a:tc>
              </a:tr>
              <a:tr h="411262">
                <a:tc>
                  <a:txBody>
                    <a:bodyPr/>
                    <a:lstStyle/>
                    <a:p>
                      <a:pPr algn="ctr"/>
                      <a:r>
                        <a:rPr lang="en-US" sz="2000" dirty="0" smtClean="0"/>
                        <a:t>Total hip </a:t>
                      </a:r>
                      <a:r>
                        <a:rPr lang="en-US" sz="2000" dirty="0" err="1" smtClean="0"/>
                        <a:t>arthroplasty</a:t>
                      </a:r>
                      <a:r>
                        <a:rPr lang="en-US" sz="2000" dirty="0" smtClean="0"/>
                        <a:t> </a:t>
                      </a:r>
                      <a:endParaRPr lang="en-US" sz="2000" dirty="0"/>
                    </a:p>
                  </a:txBody>
                  <a:tcPr anchor="ctr"/>
                </a:tc>
                <a:tc>
                  <a:txBody>
                    <a:bodyPr/>
                    <a:lstStyle/>
                    <a:p>
                      <a:pPr algn="ctr"/>
                      <a:r>
                        <a:rPr lang="en-US" sz="2000" dirty="0" smtClean="0"/>
                        <a:t>2.5</a:t>
                      </a:r>
                      <a:endParaRPr lang="en-US" sz="2000" dirty="0"/>
                    </a:p>
                  </a:txBody>
                  <a:tcPr anchor="ctr"/>
                </a:tc>
              </a:tr>
              <a:tr h="411262">
                <a:tc>
                  <a:txBody>
                    <a:bodyPr/>
                    <a:lstStyle/>
                    <a:p>
                      <a:pPr algn="ctr"/>
                      <a:r>
                        <a:rPr lang="en-US" sz="2000" dirty="0" smtClean="0"/>
                        <a:t>Alcohol abuse history </a:t>
                      </a:r>
                      <a:endParaRPr lang="en-US" sz="2000" dirty="0"/>
                    </a:p>
                  </a:txBody>
                  <a:tcPr anchor="ctr"/>
                </a:tc>
                <a:tc>
                  <a:txBody>
                    <a:bodyPr/>
                    <a:lstStyle/>
                    <a:p>
                      <a:pPr algn="ctr"/>
                      <a:r>
                        <a:rPr lang="en-US" sz="2000" dirty="0" smtClean="0"/>
                        <a:t>1.8</a:t>
                      </a:r>
                      <a:endParaRPr lang="en-US" sz="2000" dirty="0"/>
                    </a:p>
                  </a:txBody>
                  <a:tcPr anchor="ctr"/>
                </a:tc>
              </a:tr>
              <a:tr h="411262">
                <a:tc>
                  <a:txBody>
                    <a:bodyPr/>
                    <a:lstStyle/>
                    <a:p>
                      <a:pPr algn="ctr"/>
                      <a:r>
                        <a:rPr lang="en-US" sz="2000" dirty="0" smtClean="0"/>
                        <a:t>Drug abuse history </a:t>
                      </a:r>
                      <a:endParaRPr lang="en-US" sz="2000" dirty="0"/>
                    </a:p>
                  </a:txBody>
                  <a:tcPr anchor="ctr"/>
                </a:tc>
                <a:tc>
                  <a:txBody>
                    <a:bodyPr/>
                    <a:lstStyle/>
                    <a:p>
                      <a:pPr algn="ctr"/>
                      <a:r>
                        <a:rPr lang="en-US" sz="2000" dirty="0" smtClean="0"/>
                        <a:t>3.2</a:t>
                      </a:r>
                      <a:endParaRPr lang="en-US" sz="2000" dirty="0"/>
                    </a:p>
                  </a:txBody>
                  <a:tcPr anchor="ctr"/>
                </a:tc>
              </a:tr>
            </a:tbl>
          </a:graphicData>
        </a:graphic>
      </p:graphicFrame>
      <p:sp>
        <p:nvSpPr>
          <p:cNvPr id="6" name="Rectangle 5"/>
          <p:cNvSpPr/>
          <p:nvPr/>
        </p:nvSpPr>
        <p:spPr>
          <a:xfrm>
            <a:off x="76584" y="4782888"/>
            <a:ext cx="3537472" cy="307777"/>
          </a:xfrm>
          <a:prstGeom prst="rect">
            <a:avLst/>
          </a:prstGeom>
        </p:spPr>
        <p:txBody>
          <a:bodyPr wrap="none">
            <a:spAutoFit/>
          </a:bodyPr>
          <a:lstStyle/>
          <a:p>
            <a:r>
              <a:rPr lang="en-US" sz="1400" dirty="0"/>
              <a:t>Sun. JAMA Internal Medicine. 176(2016):1286</a:t>
            </a:r>
          </a:p>
        </p:txBody>
      </p:sp>
    </p:spTree>
    <p:extLst>
      <p:ext uri="{BB962C8B-B14F-4D97-AF65-F5344CB8AC3E}">
        <p14:creationId xmlns:p14="http://schemas.microsoft.com/office/powerpoint/2010/main" val="306845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19458"/>
          </a:xfrm>
        </p:spPr>
        <p:txBody>
          <a:bodyPr>
            <a:normAutofit fontScale="90000"/>
          </a:bodyPr>
          <a:lstStyle/>
          <a:p>
            <a:r>
              <a:rPr lang="en-US" dirty="0" smtClean="0"/>
              <a:t>	More </a:t>
            </a:r>
            <a:r>
              <a:rPr lang="en-US" sz="3600" b="1" dirty="0" smtClean="0">
                <a:solidFill>
                  <a:schemeClr val="accent2">
                    <a:lumMod val="75000"/>
                  </a:schemeClr>
                </a:solidFill>
              </a:rPr>
              <a:t>Red Flags </a:t>
            </a:r>
            <a:r>
              <a:rPr lang="en-US" sz="3600" dirty="0" smtClean="0"/>
              <a:t>for Chronic </a:t>
            </a:r>
            <a:r>
              <a:rPr lang="en-US" dirty="0"/>
              <a:t>O</a:t>
            </a:r>
            <a:r>
              <a:rPr lang="en-US" sz="3600" dirty="0" smtClean="0"/>
              <a:t>pioid </a:t>
            </a:r>
            <a:r>
              <a:rPr lang="en-US" dirty="0"/>
              <a:t>U</a:t>
            </a:r>
            <a:r>
              <a:rPr lang="en-US" sz="3600" dirty="0" smtClean="0"/>
              <a:t>se</a:t>
            </a:r>
            <a:endParaRPr lang="en-US" sz="3600" dirty="0"/>
          </a:p>
        </p:txBody>
      </p:sp>
      <p:sp>
        <p:nvSpPr>
          <p:cNvPr id="3" name="Content Placeholder 2"/>
          <p:cNvSpPr>
            <a:spLocks noGrp="1"/>
          </p:cNvSpPr>
          <p:nvPr>
            <p:ph idx="1"/>
          </p:nvPr>
        </p:nvSpPr>
        <p:spPr>
          <a:xfrm>
            <a:off x="738165" y="916510"/>
            <a:ext cx="7577762" cy="3952300"/>
          </a:xfrm>
        </p:spPr>
        <p:txBody>
          <a:bodyPr>
            <a:normAutofit fontScale="47500" lnSpcReduction="20000"/>
          </a:bodyPr>
          <a:lstStyle/>
          <a:p>
            <a:pPr>
              <a:lnSpc>
                <a:spcPct val="120000"/>
              </a:lnSpc>
            </a:pPr>
            <a:r>
              <a:rPr lang="en-US" sz="3800" dirty="0" smtClean="0"/>
              <a:t>Prescription supply ≥ 22 days</a:t>
            </a:r>
          </a:p>
          <a:p>
            <a:pPr>
              <a:lnSpc>
                <a:spcPct val="120000"/>
              </a:lnSpc>
            </a:pPr>
            <a:r>
              <a:rPr lang="en-US" sz="3800" dirty="0" smtClean="0"/>
              <a:t>Long-acting opioids prescribed</a:t>
            </a:r>
          </a:p>
          <a:p>
            <a:pPr>
              <a:lnSpc>
                <a:spcPct val="120000"/>
              </a:lnSpc>
            </a:pPr>
            <a:r>
              <a:rPr lang="en-US" sz="3800" dirty="0" smtClean="0"/>
              <a:t>Osteoporotic/fragility fracture; highest risk in shoulder fracture</a:t>
            </a:r>
          </a:p>
          <a:p>
            <a:pPr>
              <a:lnSpc>
                <a:spcPct val="120000"/>
              </a:lnSpc>
            </a:pPr>
            <a:r>
              <a:rPr lang="en-US" sz="3800" dirty="0" smtClean="0"/>
              <a:t>Major depression </a:t>
            </a:r>
            <a:r>
              <a:rPr lang="mr-IN" sz="3800" dirty="0" smtClean="0"/>
              <a:t>–</a:t>
            </a:r>
            <a:r>
              <a:rPr lang="en-US" sz="3800" dirty="0" smtClean="0"/>
              <a:t> 2-fold increased risk</a:t>
            </a:r>
          </a:p>
          <a:p>
            <a:pPr>
              <a:lnSpc>
                <a:spcPct val="120000"/>
              </a:lnSpc>
            </a:pPr>
            <a:r>
              <a:rPr lang="en-US" sz="3800" dirty="0" smtClean="0"/>
              <a:t>History of arthritis </a:t>
            </a:r>
            <a:r>
              <a:rPr lang="mr-IN" sz="3800" dirty="0" smtClean="0"/>
              <a:t>–</a:t>
            </a:r>
            <a:r>
              <a:rPr lang="en-US" sz="3800" dirty="0" smtClean="0"/>
              <a:t> 1.5-fold increased risk</a:t>
            </a:r>
          </a:p>
          <a:p>
            <a:pPr>
              <a:lnSpc>
                <a:spcPct val="120000"/>
              </a:lnSpc>
            </a:pPr>
            <a:r>
              <a:rPr lang="en-US" sz="3800" dirty="0" smtClean="0"/>
              <a:t>Opioid use &lt; 30 days before surgery </a:t>
            </a:r>
            <a:r>
              <a:rPr lang="mr-IN" sz="3800" dirty="0" smtClean="0"/>
              <a:t>–</a:t>
            </a:r>
            <a:r>
              <a:rPr lang="en-US" sz="3800" dirty="0" smtClean="0"/>
              <a:t> 1.9-fold increased risk</a:t>
            </a:r>
          </a:p>
          <a:p>
            <a:pPr>
              <a:lnSpc>
                <a:spcPct val="120000"/>
              </a:lnSpc>
            </a:pPr>
            <a:r>
              <a:rPr lang="en-US" sz="3800" dirty="0" smtClean="0"/>
              <a:t>Trauma surgery </a:t>
            </a:r>
            <a:r>
              <a:rPr lang="mr-IN" sz="3800" dirty="0" smtClean="0"/>
              <a:t>–</a:t>
            </a:r>
            <a:r>
              <a:rPr lang="en-US" sz="3800" dirty="0" smtClean="0"/>
              <a:t> 1.4-fold increased risk</a:t>
            </a:r>
          </a:p>
          <a:p>
            <a:pPr>
              <a:lnSpc>
                <a:spcPct val="120000"/>
              </a:lnSpc>
            </a:pPr>
            <a:r>
              <a:rPr lang="en-US" sz="3800" dirty="0" smtClean="0"/>
              <a:t>Long-term benzodiazepine or other sedative hypnotic use</a:t>
            </a:r>
          </a:p>
          <a:p>
            <a:pPr>
              <a:lnSpc>
                <a:spcPct val="120000"/>
              </a:lnSpc>
            </a:pPr>
            <a:r>
              <a:rPr lang="en-US" sz="3800" dirty="0" smtClean="0"/>
              <a:t>Teetotaler</a:t>
            </a:r>
          </a:p>
          <a:p>
            <a:pPr>
              <a:lnSpc>
                <a:spcPct val="120000"/>
              </a:lnSpc>
            </a:pPr>
            <a:r>
              <a:rPr lang="en-US" sz="3800" dirty="0" smtClean="0"/>
              <a:t>Daily cigarette smoker</a:t>
            </a:r>
          </a:p>
        </p:txBody>
      </p:sp>
    </p:spTree>
    <p:extLst>
      <p:ext uri="{BB962C8B-B14F-4D97-AF65-F5344CB8AC3E}">
        <p14:creationId xmlns:p14="http://schemas.microsoft.com/office/powerpoint/2010/main" val="197618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28" y="685397"/>
            <a:ext cx="8229600" cy="3238266"/>
          </a:xfrm>
        </p:spPr>
        <p:txBody>
          <a:bodyPr>
            <a:normAutofit/>
          </a:bodyPr>
          <a:lstStyle/>
          <a:p>
            <a:r>
              <a:rPr lang="en-US" sz="4400" b="1" dirty="0" smtClean="0">
                <a:solidFill>
                  <a:srgbClr val="953735"/>
                </a:solidFill>
              </a:rPr>
              <a:t>RED FLAGS</a:t>
            </a:r>
            <a:r>
              <a:rPr lang="en-US" sz="4400" b="1" dirty="0" smtClean="0">
                <a:solidFill>
                  <a:srgbClr val="FF0000"/>
                </a:solidFill>
              </a:rPr>
              <a:t/>
            </a:r>
            <a:br>
              <a:rPr lang="en-US" sz="4400" b="1" dirty="0" smtClean="0">
                <a:solidFill>
                  <a:srgbClr val="FF0000"/>
                </a:solidFill>
              </a:rPr>
            </a:br>
            <a:r>
              <a:rPr lang="en-US" sz="4400" dirty="0" smtClean="0"/>
              <a:t>for</a:t>
            </a:r>
            <a:br>
              <a:rPr lang="en-US" sz="4400" dirty="0" smtClean="0"/>
            </a:br>
            <a:r>
              <a:rPr lang="en-US" sz="4400" dirty="0" smtClean="0"/>
              <a:t>Opioid Misuse </a:t>
            </a:r>
            <a:endParaRPr lang="en-US" sz="4400" dirty="0"/>
          </a:p>
        </p:txBody>
      </p:sp>
    </p:spTree>
    <p:extLst>
      <p:ext uri="{BB962C8B-B14F-4D97-AF65-F5344CB8AC3E}">
        <p14:creationId xmlns:p14="http://schemas.microsoft.com/office/powerpoint/2010/main" val="204520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44691"/>
          </a:xfrm>
        </p:spPr>
        <p:txBody>
          <a:bodyPr>
            <a:normAutofit fontScale="90000"/>
          </a:bodyPr>
          <a:lstStyle/>
          <a:p>
            <a:r>
              <a:rPr lang="en-US" sz="3200" b="1" dirty="0" smtClean="0">
                <a:solidFill>
                  <a:srgbClr val="953735"/>
                </a:solidFill>
              </a:rPr>
              <a:t>RED FLAGS </a:t>
            </a:r>
            <a:r>
              <a:rPr lang="en-US" sz="3200" dirty="0" smtClean="0"/>
              <a:t>for Opioid </a:t>
            </a:r>
            <a:r>
              <a:rPr lang="en-US" sz="3200" dirty="0"/>
              <a:t>M</a:t>
            </a:r>
            <a:r>
              <a:rPr lang="en-US" sz="3200" dirty="0" smtClean="0"/>
              <a:t>isuse</a:t>
            </a:r>
            <a:endParaRPr lang="en-US" sz="3200" dirty="0"/>
          </a:p>
        </p:txBody>
      </p:sp>
      <p:sp>
        <p:nvSpPr>
          <p:cNvPr id="3" name="Content Placeholder 2"/>
          <p:cNvSpPr>
            <a:spLocks noGrp="1"/>
          </p:cNvSpPr>
          <p:nvPr>
            <p:ph idx="1"/>
          </p:nvPr>
        </p:nvSpPr>
        <p:spPr>
          <a:xfrm>
            <a:off x="1258724" y="1009371"/>
            <a:ext cx="6642008" cy="3411886"/>
          </a:xfrm>
        </p:spPr>
        <p:txBody>
          <a:bodyPr>
            <a:normAutofit fontScale="47500" lnSpcReduction="20000"/>
          </a:bodyPr>
          <a:lstStyle/>
          <a:p>
            <a:pPr>
              <a:lnSpc>
                <a:spcPct val="120000"/>
              </a:lnSpc>
            </a:pPr>
            <a:r>
              <a:rPr lang="en-US" sz="3600" dirty="0" smtClean="0"/>
              <a:t>Chronic opioid use – 2.3-fold increased risk</a:t>
            </a:r>
          </a:p>
          <a:p>
            <a:pPr>
              <a:lnSpc>
                <a:spcPct val="120000"/>
              </a:lnSpc>
            </a:pPr>
            <a:r>
              <a:rPr lang="en-US" sz="3600" dirty="0" smtClean="0"/>
              <a:t>Taking higher opioid dose than prescribed</a:t>
            </a:r>
          </a:p>
          <a:p>
            <a:pPr>
              <a:lnSpc>
                <a:spcPct val="120000"/>
              </a:lnSpc>
            </a:pPr>
            <a:r>
              <a:rPr lang="en-US" sz="3600" dirty="0" smtClean="0"/>
              <a:t>Requesting early opioid refills</a:t>
            </a:r>
          </a:p>
          <a:p>
            <a:pPr>
              <a:lnSpc>
                <a:spcPct val="120000"/>
              </a:lnSpc>
            </a:pPr>
            <a:r>
              <a:rPr lang="en-US" sz="3600" dirty="0" smtClean="0"/>
              <a:t>Taking doses more often than prescribed </a:t>
            </a:r>
          </a:p>
          <a:p>
            <a:pPr>
              <a:lnSpc>
                <a:spcPct val="120000"/>
              </a:lnSpc>
            </a:pPr>
            <a:r>
              <a:rPr lang="en-US" sz="3600" dirty="0" smtClean="0"/>
              <a:t>Victim of child abuse – 50% increased risk</a:t>
            </a:r>
          </a:p>
          <a:p>
            <a:pPr>
              <a:lnSpc>
                <a:spcPct val="120000"/>
              </a:lnSpc>
            </a:pPr>
            <a:r>
              <a:rPr lang="en-US" sz="3600" dirty="0" smtClean="0"/>
              <a:t>Carrying a gun for personal protection (31% vs. 4%)</a:t>
            </a:r>
          </a:p>
          <a:p>
            <a:pPr>
              <a:lnSpc>
                <a:spcPct val="120000"/>
              </a:lnSpc>
            </a:pPr>
            <a:r>
              <a:rPr lang="en-US" sz="3600" dirty="0" smtClean="0"/>
              <a:t>Current psychiatric diagnosis – 3.4-fold increased risk</a:t>
            </a:r>
          </a:p>
          <a:p>
            <a:pPr>
              <a:lnSpc>
                <a:spcPct val="120000"/>
              </a:lnSpc>
            </a:pPr>
            <a:r>
              <a:rPr lang="en-US" sz="3600" dirty="0" smtClean="0"/>
              <a:t>History of a suicide attempt </a:t>
            </a:r>
          </a:p>
          <a:p>
            <a:pPr>
              <a:lnSpc>
                <a:spcPct val="120000"/>
              </a:lnSpc>
            </a:pPr>
            <a:r>
              <a:rPr lang="en-US" sz="3600" dirty="0" smtClean="0"/>
              <a:t>Family history of substance abuse</a:t>
            </a:r>
          </a:p>
          <a:p>
            <a:pPr>
              <a:lnSpc>
                <a:spcPct val="120000"/>
              </a:lnSpc>
            </a:pPr>
            <a:r>
              <a:rPr lang="en-US" sz="3600" dirty="0" smtClean="0"/>
              <a:t>Non-opioid substance abuse </a:t>
            </a:r>
            <a:r>
              <a:rPr lang="mr-IN" sz="3600" dirty="0" smtClean="0"/>
              <a:t>–</a:t>
            </a:r>
            <a:r>
              <a:rPr lang="en-US" sz="3600" dirty="0" smtClean="0"/>
              <a:t> 1.7-fold increased risk</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p:txBody>
      </p:sp>
    </p:spTree>
    <p:extLst>
      <p:ext uri="{BB962C8B-B14F-4D97-AF65-F5344CB8AC3E}">
        <p14:creationId xmlns:p14="http://schemas.microsoft.com/office/powerpoint/2010/main" val="3595821247"/>
      </p:ext>
    </p:extLst>
  </p:cSld>
  <p:clrMapOvr>
    <a:masterClrMapping/>
  </p:clrMapOvr>
</p:sld>
</file>

<file path=ppt/theme/theme1.xml><?xml version="1.0" encoding="utf-8"?>
<a:theme xmlns:a="http://schemas.openxmlformats.org/drawingml/2006/main" name="Life Conference Simplified Presentation">
  <a:themeElements>
    <a:clrScheme name="Custom 5">
      <a:dk1>
        <a:srgbClr val="324769"/>
      </a:dk1>
      <a:lt1>
        <a:srgbClr val="FEFBEB"/>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Life Conference Simplified Presentation.thmx</Template>
  <TotalTime>3920</TotalTime>
  <Words>1419</Words>
  <Application>Microsoft Macintosh PowerPoint</Application>
  <PresentationFormat>On-screen Show (16:9)</PresentationFormat>
  <Paragraphs>234</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Life Conference Simplified Presentation</vt:lpstr>
      <vt:lpstr>Custom Design</vt:lpstr>
      <vt:lpstr>RED FLAGS for Chronic Opioid Use, Opioid Misuse/Abuse, Opioid Use Disorder  and Opioid Overdose</vt:lpstr>
      <vt:lpstr>“We know of no other medication routinely used for a nonfatal condition that kills patients so frequently”  Thomas R. Frieden, MD, MPH CDC New England Journal of Medicine 37(2016):1501[editorial]</vt:lpstr>
      <vt:lpstr>RED FLAGS for CHRONIC OPIOID USE</vt:lpstr>
      <vt:lpstr>Milligrams/morphine per hospital stay</vt:lpstr>
      <vt:lpstr>Past year opioid prescriptions filled</vt:lpstr>
      <vt:lpstr>Post-operative RED FLAGS  for Chronic Opioid Use</vt:lpstr>
      <vt:lpstr> More Red Flags for Chronic Opioid Use</vt:lpstr>
      <vt:lpstr>RED FLAGS for Opioid Misuse </vt:lpstr>
      <vt:lpstr>RED FLAGS for Opioid Misuse</vt:lpstr>
      <vt:lpstr>Smoking and Opioid Misuse</vt:lpstr>
      <vt:lpstr>Depression and Opioid Misuse</vt:lpstr>
      <vt:lpstr>RED FLAGS for Opioid Abuse</vt:lpstr>
      <vt:lpstr>RED FLAGS for Opioid Abuse</vt:lpstr>
      <vt:lpstr>More Opioid Abuse RED FLAGS</vt:lpstr>
      <vt:lpstr>RED FLAGS for  Undiagnosed/Undisclosed Opioid Use Disorder (OUD)</vt:lpstr>
      <vt:lpstr>RED FLAGS for OUD</vt:lpstr>
      <vt:lpstr>  More RED FLAGS for OUD</vt:lpstr>
      <vt:lpstr>RED FLAGS for Transition to Heroin</vt:lpstr>
      <vt:lpstr>RED FLAGS  for  Opioid Overdose</vt:lpstr>
      <vt:lpstr>RED FLAGS for Opioid Overdose</vt:lpstr>
      <vt:lpstr>Opioids and Mortality</vt:lpstr>
      <vt:lpstr>“Across North America, the devastating crisis of prescription opioid-related addiction and overdose has led to escalating mortality rates that have surpassed national mortality rates due to motor vehicle accidents and HIV-related mortality”   Pauline Voon, MD University of British Columbia Substance Abuse Treatment, Prevention and Policy 12(2017):36</vt:lpstr>
      <vt:lpstr>Leading Causes of Death</vt:lpstr>
      <vt:lpstr>Opioids &amp; Suicide</vt:lpstr>
      <vt:lpstr>HEADS UP for Claims Managers!</vt:lpstr>
      <vt:lpstr>Pain and Opioid Deaths</vt:lpstr>
      <vt:lpstr>PowerPoint Presentation</vt:lpstr>
      <vt:lpstr>Drug Use Mortality Mortality Hazard Ratio (mHR)</vt:lpstr>
      <vt:lpstr>Long-acting Opioids Mortality in Non-Cancer Pain</vt:lpstr>
      <vt:lpstr>Mortality 1-year post-nonfatal OD</vt:lpstr>
      <vt:lpstr>Let’s not toss out the baby with the bathwater!  The substantial majority of applicants prescribed an opioid on a short-term basis do not pose significant mortality or morbidity risks.   We are obligated to use the available criteria to identify the higher risk cases or we will throw away good business while incurring the wrath of producers, clients, and their physicians!</vt:lpstr>
    </vt:vector>
  </TitlesOfParts>
  <Company>Hank George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Hank George</dc:creator>
  <cp:lastModifiedBy>Hank George</cp:lastModifiedBy>
  <cp:revision>47</cp:revision>
  <dcterms:created xsi:type="dcterms:W3CDTF">2018-07-12T10:36:34Z</dcterms:created>
  <dcterms:modified xsi:type="dcterms:W3CDTF">2018-08-15T13:27:59Z</dcterms:modified>
</cp:coreProperties>
</file>