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9" r:id="rId2"/>
  </p:sldMasterIdLst>
  <p:notesMasterIdLst>
    <p:notesMasterId r:id="rId18"/>
  </p:notesMasterIdLst>
  <p:handoutMasterIdLst>
    <p:handoutMasterId r:id="rId19"/>
  </p:handoutMasterIdLst>
  <p:sldIdLst>
    <p:sldId id="2541" r:id="rId3"/>
    <p:sldId id="2542" r:id="rId4"/>
    <p:sldId id="2543" r:id="rId5"/>
    <p:sldId id="2630" r:id="rId6"/>
    <p:sldId id="2629" r:id="rId7"/>
    <p:sldId id="2623" r:id="rId8"/>
    <p:sldId id="2632" r:id="rId9"/>
    <p:sldId id="2631" r:id="rId10"/>
    <p:sldId id="2633" r:id="rId11"/>
    <p:sldId id="2634" r:id="rId12"/>
    <p:sldId id="2635" r:id="rId13"/>
    <p:sldId id="2636" r:id="rId14"/>
    <p:sldId id="2637" r:id="rId15"/>
    <p:sldId id="2638" r:id="rId16"/>
    <p:sldId id="2639" r:id="rId17"/>
  </p:sldIdLst>
  <p:sldSz cx="18288000" cy="13716000"/>
  <p:notesSz cx="6858000" cy="9144000"/>
  <p:custDataLst>
    <p:tags r:id="rId20"/>
  </p:custDataLst>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12" userDrawn="1">
          <p15:clr>
            <a:srgbClr val="A4A3A4"/>
          </p15:clr>
        </p15:guide>
        <p15:guide id="4" pos="10729" userDrawn="1">
          <p15:clr>
            <a:srgbClr val="A4A3A4"/>
          </p15:clr>
        </p15:guide>
        <p15:guide id="5" pos="665" userDrawn="1">
          <p15:clr>
            <a:srgbClr val="A4A3A4"/>
          </p15:clr>
        </p15:guide>
        <p15:guide id="7" pos="4920" userDrawn="1">
          <p15:clr>
            <a:srgbClr val="A4A3A4"/>
          </p15:clr>
        </p15:guide>
        <p15:guide id="15" orient="horz" pos="312" userDrawn="1">
          <p15:clr>
            <a:srgbClr val="A4A3A4"/>
          </p15:clr>
        </p15:guide>
        <p15:guide id="16" orient="horz" pos="6480" userDrawn="1">
          <p15:clr>
            <a:srgbClr val="A4A3A4"/>
          </p15:clr>
        </p15:guide>
        <p15:guide id="1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4F6F"/>
    <a:srgbClr val="000000"/>
    <a:srgbClr val="F5F5F5"/>
    <a:srgbClr val="3C3C41"/>
    <a:srgbClr val="C43D31"/>
    <a:srgbClr val="F9F9F9"/>
    <a:srgbClr val="CEC7C1"/>
    <a:srgbClr val="AA8A78"/>
    <a:srgbClr val="55677C"/>
    <a:srgbClr val="A6DB3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83" autoAdjust="0"/>
    <p:restoredTop sz="92847" autoAdjust="0"/>
  </p:normalViewPr>
  <p:slideViewPr>
    <p:cSldViewPr snapToGrid="0" snapToObjects="1">
      <p:cViewPr varScale="1">
        <p:scale>
          <a:sx n="34" d="100"/>
          <a:sy n="34" d="100"/>
        </p:scale>
        <p:origin x="1428" y="72"/>
      </p:cViewPr>
      <p:guideLst>
        <p:guide orient="horz" pos="8112"/>
        <p:guide pos="10729"/>
        <p:guide pos="665"/>
        <p:guide pos="4920"/>
        <p:guide orient="horz" pos="312"/>
        <p:guide orient="horz" pos="6480"/>
        <p:guide orient="horz" pos="2160"/>
      </p:guideLst>
    </p:cSldViewPr>
  </p:slideViewPr>
  <p:notesTextViewPr>
    <p:cViewPr>
      <p:scale>
        <a:sx n="100" d="100"/>
        <a:sy n="100" d="100"/>
      </p:scale>
      <p:origin x="0" y="0"/>
    </p:cViewPr>
  </p:notesTextViewPr>
  <p:sorterViewPr>
    <p:cViewPr varScale="1">
      <p:scale>
        <a:sx n="1" d="1"/>
        <a:sy n="1" d="1"/>
      </p:scale>
      <p:origin x="0" y="116600"/>
    </p:cViewPr>
  </p:sorterViewPr>
  <p:notesViewPr>
    <p:cSldViewPr snapToGrid="0" snapToObjects="1" showGuides="1">
      <p:cViewPr varScale="1">
        <p:scale>
          <a:sx n="91" d="100"/>
          <a:sy n="91" d="100"/>
        </p:scale>
        <p:origin x="328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A269E7-0AAB-734B-A0E5-6B71C2D5220C}" type="datetimeFigureOut">
              <a:rPr lang="en-US" smtClean="0"/>
              <a:t>9/23/2018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CE0432-0574-7E4A-9407-64156FF5176F}" type="slidenum">
              <a:rPr lang="en-US" smtClean="0"/>
              <a:t>‹#›</a:t>
            </a:fld>
            <a:endParaRPr lang="en-US" dirty="0"/>
          </a:p>
        </p:txBody>
      </p:sp>
    </p:spTree>
    <p:extLst>
      <p:ext uri="{BB962C8B-B14F-4D97-AF65-F5344CB8AC3E}">
        <p14:creationId xmlns:p14="http://schemas.microsoft.com/office/powerpoint/2010/main" val="1077347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a:defRPr>
            </a:lvl1pPr>
          </a:lstStyle>
          <a:p>
            <a:fld id="{EFC10EE1-B198-C942-8235-326C972CBB30}" type="datetimeFigureOut">
              <a:rPr lang="en-US" smtClean="0"/>
              <a:pPr/>
              <a:t>9/23/2018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hf dt="0"/>
  <p:notesStyle>
    <a:lvl1pPr marL="0" algn="l" defTabSz="914217" rtl="0" eaLnBrk="1" latinLnBrk="0" hangingPunct="1">
      <a:defRPr sz="2400" kern="1200">
        <a:solidFill>
          <a:schemeClr val="tx1"/>
        </a:solidFill>
        <a:latin typeface="Calibri Light"/>
        <a:ea typeface="+mn-ea"/>
        <a:cs typeface="+mn-cs"/>
      </a:defRPr>
    </a:lvl1pPr>
    <a:lvl2pPr marL="914217" algn="l" defTabSz="914217" rtl="0" eaLnBrk="1" latinLnBrk="0" hangingPunct="1">
      <a:defRPr sz="2400" kern="1200">
        <a:solidFill>
          <a:schemeClr val="tx1"/>
        </a:solidFill>
        <a:latin typeface="Calibri Light"/>
        <a:ea typeface="+mn-ea"/>
        <a:cs typeface="+mn-cs"/>
      </a:defRPr>
    </a:lvl2pPr>
    <a:lvl3pPr marL="1828434" algn="l" defTabSz="914217" rtl="0" eaLnBrk="1" latinLnBrk="0" hangingPunct="1">
      <a:defRPr sz="2400" kern="1200">
        <a:solidFill>
          <a:schemeClr val="tx1"/>
        </a:solidFill>
        <a:latin typeface="Calibri Light"/>
        <a:ea typeface="+mn-ea"/>
        <a:cs typeface="+mn-cs"/>
      </a:defRPr>
    </a:lvl3pPr>
    <a:lvl4pPr marL="2742651" algn="l" defTabSz="914217" rtl="0" eaLnBrk="1" latinLnBrk="0" hangingPunct="1">
      <a:defRPr sz="2400" kern="1200">
        <a:solidFill>
          <a:schemeClr val="tx1"/>
        </a:solidFill>
        <a:latin typeface="Calibri Light"/>
        <a:ea typeface="+mn-ea"/>
        <a:cs typeface="+mn-cs"/>
      </a:defRPr>
    </a:lvl4pPr>
    <a:lvl5pPr marL="3656868" algn="l" defTabSz="914217" rtl="0" eaLnBrk="1" latinLnBrk="0" hangingPunct="1">
      <a:defRPr sz="2400" kern="1200">
        <a:solidFill>
          <a:schemeClr val="tx1"/>
        </a:solidFill>
        <a:latin typeface="Calibri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2442936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6BE02D-20C0-F840-AFAC-BEA99C74FDC2}" type="slidenum">
              <a:rPr lang="en-US" smtClean="0"/>
              <a:pPr/>
              <a:t>2</a:t>
            </a:fld>
            <a:endParaRPr lang="en-US" dirty="0"/>
          </a:p>
        </p:txBody>
      </p:sp>
    </p:spTree>
    <p:extLst>
      <p:ext uri="{BB962C8B-B14F-4D97-AF65-F5344CB8AC3E}">
        <p14:creationId xmlns:p14="http://schemas.microsoft.com/office/powerpoint/2010/main" val="3057023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145930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3761837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1350034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244726"/>
            <a:ext cx="15544800" cy="4775200"/>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2286000" y="7204076"/>
            <a:ext cx="13716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FBC55A-A855-764E-83B9-D4AB83697C49}" type="datetimeFigureOut">
              <a:rPr lang="en-US" altLang="en-US" smtClean="0"/>
              <a:pPr/>
              <a:t>9/23/2018</a:t>
            </a:fld>
            <a:endParaRPr lang="en-US" alt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3A5617E7-4F97-354C-8C23-8E30A14BE638}" type="slidenum">
              <a:rPr lang="en-US" altLang="en-US" smtClean="0"/>
              <a:pPr/>
              <a:t>‹#›</a:t>
            </a:fld>
            <a:endParaRPr lang="en-US" altLang="en-US" dirty="0"/>
          </a:p>
        </p:txBody>
      </p:sp>
    </p:spTree>
    <p:extLst>
      <p:ext uri="{BB962C8B-B14F-4D97-AF65-F5344CB8AC3E}">
        <p14:creationId xmlns:p14="http://schemas.microsoft.com/office/powerpoint/2010/main" val="827385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8241771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1" y="730250"/>
            <a:ext cx="3943350"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1" y="730250"/>
            <a:ext cx="11601450" cy="116236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6338428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fault Slid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97D5CF0-9205-4514-835C-6971DD4223F8}"/>
              </a:ext>
            </a:extLst>
          </p:cNvPr>
          <p:cNvGraphicFramePr>
            <a:graphicFrameLocks noChangeAspect="1"/>
          </p:cNvGraphicFramePr>
          <p:nvPr userDrawn="1">
            <p:custDataLst>
              <p:tags r:id="rId2"/>
            </p:custDataLst>
            <p:extLst>
              <p:ext uri="{D42A27DB-BD31-4B8C-83A1-F6EECF244321}">
                <p14:modId xmlns:p14="http://schemas.microsoft.com/office/powerpoint/2010/main" val="250572705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236" name="think-cell Slide" r:id="rId4" imgW="347" imgH="348" progId="TCLayout.ActiveDocument.1">
                  <p:embed/>
                </p:oleObj>
              </mc:Choice>
              <mc:Fallback>
                <p:oleObj name="think-cell Slide" r:id="rId4" imgW="347" imgH="348"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Picture Placeholder 5"/>
          <p:cNvSpPr>
            <a:spLocks noGrp="1"/>
          </p:cNvSpPr>
          <p:nvPr>
            <p:ph type="pic" sz="quarter" idx="10"/>
          </p:nvPr>
        </p:nvSpPr>
        <p:spPr>
          <a:xfrm>
            <a:off x="0" y="0"/>
            <a:ext cx="18288000" cy="13716000"/>
          </a:xfrm>
        </p:spPr>
        <p:txBody>
          <a:bodyPr/>
          <a:lstStyle/>
          <a:p>
            <a:endParaRPr lang="en-US" dirty="0"/>
          </a:p>
        </p:txBody>
      </p:sp>
    </p:spTree>
    <p:extLst>
      <p:ext uri="{BB962C8B-B14F-4D97-AF65-F5344CB8AC3E}">
        <p14:creationId xmlns:p14="http://schemas.microsoft.com/office/powerpoint/2010/main" val="1926411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ablet-mockup">
    <p:spTree>
      <p:nvGrpSpPr>
        <p:cNvPr id="1" name=""/>
        <p:cNvGrpSpPr/>
        <p:nvPr/>
      </p:nvGrpSpPr>
      <p:grpSpPr>
        <a:xfrm>
          <a:off x="0" y="0"/>
          <a:ext cx="0" cy="0"/>
          <a:chOff x="0" y="0"/>
          <a:chExt cx="0" cy="0"/>
        </a:xfrm>
      </p:grpSpPr>
      <p:sp>
        <p:nvSpPr>
          <p:cNvPr id="22" name="Picture Placeholder 9"/>
          <p:cNvSpPr>
            <a:spLocks noGrp="1" noChangeAspect="1"/>
          </p:cNvSpPr>
          <p:nvPr>
            <p:ph type="pic" sz="quarter" idx="12"/>
          </p:nvPr>
        </p:nvSpPr>
        <p:spPr>
          <a:xfrm>
            <a:off x="9244142" y="4375369"/>
            <a:ext cx="2941738" cy="2944368"/>
          </a:xfrm>
          <a:solidFill>
            <a:schemeClr val="bg1">
              <a:lumMod val="95000"/>
            </a:schemeClr>
          </a:solidFill>
        </p:spPr>
        <p:txBody>
          <a:bodyPr>
            <a:normAutofit/>
          </a:bodyPr>
          <a:lstStyle>
            <a:lvl1pPr marL="0" indent="0">
              <a:buNone/>
              <a:defRPr sz="1650">
                <a:solidFill>
                  <a:schemeClr val="tx1">
                    <a:lumMod val="50000"/>
                    <a:lumOff val="50000"/>
                  </a:schemeClr>
                </a:solidFill>
                <a:latin typeface="Lato Light" charset="0"/>
                <a:cs typeface="Lato Light" charset="0"/>
              </a:defRPr>
            </a:lvl1pPr>
          </a:lstStyle>
          <a:p>
            <a:endParaRPr lang="en-US" dirty="0"/>
          </a:p>
        </p:txBody>
      </p:sp>
      <p:sp>
        <p:nvSpPr>
          <p:cNvPr id="23" name="Picture Placeholder 9"/>
          <p:cNvSpPr>
            <a:spLocks noGrp="1" noChangeAspect="1"/>
          </p:cNvSpPr>
          <p:nvPr>
            <p:ph type="pic" sz="quarter" idx="15"/>
          </p:nvPr>
        </p:nvSpPr>
        <p:spPr>
          <a:xfrm>
            <a:off x="6087264" y="4375369"/>
            <a:ext cx="2941738" cy="2944368"/>
          </a:xfrm>
          <a:solidFill>
            <a:schemeClr val="bg1">
              <a:lumMod val="95000"/>
            </a:schemeClr>
          </a:solidFill>
        </p:spPr>
        <p:txBody>
          <a:bodyPr>
            <a:normAutofit/>
          </a:bodyPr>
          <a:lstStyle>
            <a:lvl1pPr marL="0" indent="0">
              <a:buNone/>
              <a:defRPr sz="1650">
                <a:solidFill>
                  <a:schemeClr val="tx1">
                    <a:lumMod val="50000"/>
                    <a:lumOff val="50000"/>
                  </a:schemeClr>
                </a:solidFill>
                <a:latin typeface="Lato Light" charset="0"/>
                <a:cs typeface="Lato Light" charset="0"/>
              </a:defRPr>
            </a:lvl1pPr>
          </a:lstStyle>
          <a:p>
            <a:endParaRPr lang="en-US" dirty="0"/>
          </a:p>
        </p:txBody>
      </p:sp>
      <p:sp>
        <p:nvSpPr>
          <p:cNvPr id="24" name="Picture Placeholder 9"/>
          <p:cNvSpPr>
            <a:spLocks noGrp="1" noChangeAspect="1"/>
          </p:cNvSpPr>
          <p:nvPr>
            <p:ph type="pic" sz="quarter" idx="16"/>
          </p:nvPr>
        </p:nvSpPr>
        <p:spPr>
          <a:xfrm>
            <a:off x="9244142" y="7541001"/>
            <a:ext cx="2941738" cy="2944368"/>
          </a:xfrm>
          <a:solidFill>
            <a:schemeClr val="bg1">
              <a:lumMod val="95000"/>
            </a:schemeClr>
          </a:solidFill>
        </p:spPr>
        <p:txBody>
          <a:bodyPr>
            <a:normAutofit/>
          </a:bodyPr>
          <a:lstStyle>
            <a:lvl1pPr marL="0" indent="0">
              <a:buNone/>
              <a:defRPr sz="1650">
                <a:solidFill>
                  <a:schemeClr val="tx1">
                    <a:lumMod val="50000"/>
                    <a:lumOff val="50000"/>
                  </a:schemeClr>
                </a:solidFill>
                <a:latin typeface="Lato Light" charset="0"/>
                <a:cs typeface="Lato Light" charset="0"/>
              </a:defRPr>
            </a:lvl1pPr>
          </a:lstStyle>
          <a:p>
            <a:endParaRPr lang="en-US" dirty="0"/>
          </a:p>
        </p:txBody>
      </p:sp>
      <p:sp>
        <p:nvSpPr>
          <p:cNvPr id="25" name="Picture Placeholder 9"/>
          <p:cNvSpPr>
            <a:spLocks noGrp="1" noChangeAspect="1"/>
          </p:cNvSpPr>
          <p:nvPr>
            <p:ph type="pic" sz="quarter" idx="17"/>
          </p:nvPr>
        </p:nvSpPr>
        <p:spPr>
          <a:xfrm>
            <a:off x="6087264" y="7541001"/>
            <a:ext cx="2941738" cy="2944368"/>
          </a:xfrm>
          <a:solidFill>
            <a:schemeClr val="bg1">
              <a:lumMod val="95000"/>
            </a:schemeClr>
          </a:solidFill>
        </p:spPr>
        <p:txBody>
          <a:bodyPr>
            <a:normAutofit/>
          </a:bodyPr>
          <a:lstStyle>
            <a:lvl1pPr marL="0" indent="0">
              <a:buNone/>
              <a:defRPr sz="1650">
                <a:solidFill>
                  <a:schemeClr val="tx1">
                    <a:lumMod val="50000"/>
                    <a:lumOff val="50000"/>
                  </a:schemeClr>
                </a:solidFill>
                <a:latin typeface="Lato Light" charset="0"/>
                <a:cs typeface="Lato Light" charset="0"/>
              </a:defRPr>
            </a:lvl1pPr>
          </a:lstStyle>
          <a:p>
            <a:endParaRPr lang="en-US" dirty="0"/>
          </a:p>
        </p:txBody>
      </p:sp>
    </p:spTree>
    <p:extLst>
      <p:ext uri="{BB962C8B-B14F-4D97-AF65-F5344CB8AC3E}">
        <p14:creationId xmlns:p14="http://schemas.microsoft.com/office/powerpoint/2010/main" val="1249748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Placeholder Slide">
    <p:spTree>
      <p:nvGrpSpPr>
        <p:cNvPr id="1" name=""/>
        <p:cNvGrpSpPr/>
        <p:nvPr/>
      </p:nvGrpSpPr>
      <p:grpSpPr>
        <a:xfrm>
          <a:off x="0" y="0"/>
          <a:ext cx="0" cy="0"/>
          <a:chOff x="0" y="0"/>
          <a:chExt cx="0" cy="0"/>
        </a:xfrm>
      </p:grpSpPr>
      <p:sp>
        <p:nvSpPr>
          <p:cNvPr id="4" name="Picture Placeholder 8"/>
          <p:cNvSpPr>
            <a:spLocks noGrp="1"/>
          </p:cNvSpPr>
          <p:nvPr>
            <p:ph type="pic" sz="quarter" idx="10"/>
          </p:nvPr>
        </p:nvSpPr>
        <p:spPr>
          <a:xfrm>
            <a:off x="1055688" y="4199519"/>
            <a:ext cx="5523601" cy="5523601"/>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917268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Portfolio Three">
    <p:spTree>
      <p:nvGrpSpPr>
        <p:cNvPr id="1" name=""/>
        <p:cNvGrpSpPr/>
        <p:nvPr/>
      </p:nvGrpSpPr>
      <p:grpSpPr>
        <a:xfrm>
          <a:off x="0" y="0"/>
          <a:ext cx="0" cy="0"/>
          <a:chOff x="0" y="0"/>
          <a:chExt cx="0" cy="0"/>
        </a:xfrm>
      </p:grpSpPr>
      <p:sp>
        <p:nvSpPr>
          <p:cNvPr id="9" name="Picture Placeholder 2"/>
          <p:cNvSpPr>
            <a:spLocks noGrp="1"/>
          </p:cNvSpPr>
          <p:nvPr>
            <p:ph type="pic" sz="quarter" idx="12"/>
          </p:nvPr>
        </p:nvSpPr>
        <p:spPr>
          <a:xfrm>
            <a:off x="0" y="0"/>
            <a:ext cx="8205360" cy="13716000"/>
          </a:xfrm>
          <a:solidFill>
            <a:schemeClr val="bg1">
              <a:lumMod val="95000"/>
            </a:schemeClr>
          </a:solidFill>
        </p:spPr>
        <p:txBody>
          <a:bodyPr>
            <a:normAutofit/>
          </a:bodyPr>
          <a:lstStyle>
            <a:lvl1pPr>
              <a:defRPr sz="1800"/>
            </a:lvl1pPr>
          </a:lstStyle>
          <a:p>
            <a:endParaRPr lang="en-US" dirty="0"/>
          </a:p>
        </p:txBody>
      </p:sp>
    </p:spTree>
    <p:extLst>
      <p:ext uri="{BB962C8B-B14F-4D97-AF65-F5344CB8AC3E}">
        <p14:creationId xmlns:p14="http://schemas.microsoft.com/office/powerpoint/2010/main" val="40589445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1_Placeholder">
    <p:spTree>
      <p:nvGrpSpPr>
        <p:cNvPr id="1" name=""/>
        <p:cNvGrpSpPr/>
        <p:nvPr/>
      </p:nvGrpSpPr>
      <p:grpSpPr>
        <a:xfrm>
          <a:off x="0" y="0"/>
          <a:ext cx="0" cy="0"/>
          <a:chOff x="0" y="0"/>
          <a:chExt cx="0" cy="0"/>
        </a:xfrm>
      </p:grpSpPr>
      <p:sp>
        <p:nvSpPr>
          <p:cNvPr id="18" name="Picture Placeholder 2"/>
          <p:cNvSpPr>
            <a:spLocks noGrp="1"/>
          </p:cNvSpPr>
          <p:nvPr>
            <p:ph type="pic" sz="quarter" idx="26"/>
          </p:nvPr>
        </p:nvSpPr>
        <p:spPr>
          <a:xfrm>
            <a:off x="0" y="0"/>
            <a:ext cx="9144000" cy="6858000"/>
          </a:xfrm>
          <a:prstGeom prst="rect">
            <a:avLst/>
          </a:prstGeom>
          <a:solidFill>
            <a:schemeClr val="bg1">
              <a:lumMod val="95000"/>
            </a:schemeClr>
          </a:solidFill>
        </p:spPr>
        <p:txBody>
          <a:bodyPr>
            <a:normAutofit/>
          </a:bodyPr>
          <a:lstStyle>
            <a:lvl1pPr>
              <a:defRPr sz="2101"/>
            </a:lvl1pPr>
          </a:lstStyle>
          <a:p>
            <a:endParaRPr lang="en-US" dirty="0"/>
          </a:p>
        </p:txBody>
      </p:sp>
      <p:sp>
        <p:nvSpPr>
          <p:cNvPr id="19" name="Picture Placeholder 2"/>
          <p:cNvSpPr>
            <a:spLocks noGrp="1"/>
          </p:cNvSpPr>
          <p:nvPr>
            <p:ph type="pic" sz="quarter" idx="27"/>
          </p:nvPr>
        </p:nvSpPr>
        <p:spPr>
          <a:xfrm>
            <a:off x="9144000" y="6858000"/>
            <a:ext cx="9144000" cy="6858000"/>
          </a:xfrm>
          <a:prstGeom prst="rect">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883839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175866-960C-E74A-924A-67BD570C44CE}" type="datetimeFigureOut">
              <a:rPr lang="en-US" altLang="en-US" smtClean="0"/>
              <a:pPr/>
              <a:t>9/23/2018</a:t>
            </a:fld>
            <a:endParaRPr lang="en-US" alt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E2C338C3-5782-DC42-8FA4-268C21AA13D0}" type="slidenum">
              <a:rPr lang="en-US" altLang="en-US" smtClean="0"/>
              <a:pPr/>
              <a:t>‹#›</a:t>
            </a:fld>
            <a:endParaRPr lang="en-US" altLang="en-US" dirty="0"/>
          </a:p>
        </p:txBody>
      </p:sp>
    </p:spTree>
    <p:extLst>
      <p:ext uri="{BB962C8B-B14F-4D97-AF65-F5344CB8AC3E}">
        <p14:creationId xmlns:p14="http://schemas.microsoft.com/office/powerpoint/2010/main" val="1670372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6" y="3419479"/>
            <a:ext cx="15773400"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247776" y="9178929"/>
            <a:ext cx="15773400" cy="3000374"/>
          </a:xfrm>
        </p:spPr>
        <p:txBody>
          <a:bodyPr/>
          <a:lstStyle>
            <a:lvl1pPr marL="0" indent="0">
              <a:buNone/>
              <a:defRPr sz="4800">
                <a:solidFill>
                  <a:schemeClr val="tx1"/>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845003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3651250"/>
            <a:ext cx="7772400"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3651250"/>
            <a:ext cx="7772400"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9/23/2018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26402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730253"/>
            <a:ext cx="15773400"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4" y="3362326"/>
            <a:ext cx="7736680"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259684" y="5010150"/>
            <a:ext cx="7736680"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1" y="3362326"/>
            <a:ext cx="7774782"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9258301" y="5010150"/>
            <a:ext cx="7774782"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9/23/2018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126955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9/23/2018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0020689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90654630-537B-422D-9323-2B461455107B}"/>
              </a:ext>
            </a:extLst>
          </p:cNvPr>
          <p:cNvGraphicFramePr>
            <a:graphicFrameLocks noChangeAspect="1"/>
          </p:cNvGraphicFramePr>
          <p:nvPr userDrawn="1">
            <p:custDataLst>
              <p:tags r:id="rId2"/>
            </p:custDataLst>
            <p:extLst>
              <p:ext uri="{D42A27DB-BD31-4B8C-83A1-F6EECF244321}">
                <p14:modId xmlns:p14="http://schemas.microsoft.com/office/powerpoint/2010/main" val="219669888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734" name="think-cell Slide" r:id="rId4" imgW="347" imgH="348" progId="TCLayout.ActiveDocument.1">
                  <p:embed/>
                </p:oleObj>
              </mc:Choice>
              <mc:Fallback>
                <p:oleObj name="think-cell Slide" r:id="rId4" imgW="347" imgH="348"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Date Placeholder 1"/>
          <p:cNvSpPr>
            <a:spLocks noGrp="1"/>
          </p:cNvSpPr>
          <p:nvPr>
            <p:ph type="dt" sz="half" idx="10"/>
          </p:nvPr>
        </p:nvSpPr>
        <p:spPr/>
        <p:txBody>
          <a:bodyPr/>
          <a:lstStyle/>
          <a:p>
            <a:fld id="{C764DE79-268F-4C1A-8933-263129D2AF90}" type="datetimeFigureOut">
              <a:rPr lang="en-US" dirty="0"/>
              <a:t>9/23/2018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39352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914400"/>
            <a:ext cx="5898356" cy="32004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7774782" y="1974853"/>
            <a:ext cx="92583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2" y="4114800"/>
            <a:ext cx="5898356"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2473456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914400"/>
            <a:ext cx="5898356" cy="32004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1974853"/>
            <a:ext cx="9258300"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dirty="0"/>
              <a:t>Drag picture to placeholder or click icon to add</a:t>
            </a:r>
          </a:p>
        </p:txBody>
      </p:sp>
      <p:sp>
        <p:nvSpPr>
          <p:cNvPr id="4" name="Text Placeholder 3"/>
          <p:cNvSpPr>
            <a:spLocks noGrp="1"/>
          </p:cNvSpPr>
          <p:nvPr>
            <p:ph type="body" sz="half" idx="2"/>
          </p:nvPr>
        </p:nvSpPr>
        <p:spPr>
          <a:xfrm>
            <a:off x="1259682" y="4114800"/>
            <a:ext cx="5898356"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304064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40CFEF15-9166-45C8-AD89-9A1892A1D642}"/>
              </a:ext>
            </a:extLst>
          </p:cNvPr>
          <p:cNvGraphicFramePr>
            <a:graphicFrameLocks noChangeAspect="1"/>
          </p:cNvGraphicFramePr>
          <p:nvPr userDrawn="1">
            <p:custDataLst>
              <p:tags r:id="rId19"/>
            </p:custDataLst>
            <p:extLst>
              <p:ext uri="{D42A27DB-BD31-4B8C-83A1-F6EECF244321}">
                <p14:modId xmlns:p14="http://schemas.microsoft.com/office/powerpoint/2010/main" val="363276621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26" name="think-cell Slide" r:id="rId20" imgW="347" imgH="348" progId="TCLayout.ActiveDocument.1">
                  <p:embed/>
                </p:oleObj>
              </mc:Choice>
              <mc:Fallback>
                <p:oleObj name="think-cell Slide" r:id="rId20" imgW="347" imgH="348" progId="TCLayout.ActiveDocument.1">
                  <p:embed/>
                  <p:pic>
                    <p:nvPicPr>
                      <p:cNvPr id="0" name=""/>
                      <p:cNvPicPr/>
                      <p:nvPr/>
                    </p:nvPicPr>
                    <p:blipFill>
                      <a:blip r:embed="rId21"/>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1257300" y="730253"/>
            <a:ext cx="15773400"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3651250"/>
            <a:ext cx="15773400"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12712703"/>
            <a:ext cx="41148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C764DE79-268F-4C1A-8933-263129D2AF90}" type="datetimeFigureOut">
              <a:rPr lang="en-US" dirty="0"/>
              <a:t>9/23/2018</a:t>
            </a:fld>
            <a:endParaRPr lang="en-US" dirty="0"/>
          </a:p>
        </p:txBody>
      </p:sp>
      <p:sp>
        <p:nvSpPr>
          <p:cNvPr id="5" name="Footer Placeholder 4"/>
          <p:cNvSpPr>
            <a:spLocks noGrp="1"/>
          </p:cNvSpPr>
          <p:nvPr>
            <p:ph type="ftr" sz="quarter" idx="3"/>
          </p:nvPr>
        </p:nvSpPr>
        <p:spPr>
          <a:xfrm>
            <a:off x="6057900" y="12712703"/>
            <a:ext cx="61722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2915900" y="12712703"/>
            <a:ext cx="41148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48F63A3B-78C7-47BE-AE5E-E10140E04643}" type="slidenum">
              <a:rPr lang="en-US" dirty="0"/>
              <a:t>‹#›</a:t>
            </a:fld>
            <a:endParaRPr lang="en-US" dirty="0"/>
          </a:p>
        </p:txBody>
      </p:sp>
      <p:sp>
        <p:nvSpPr>
          <p:cNvPr id="7" name="Hexagon 6"/>
          <p:cNvSpPr/>
          <p:nvPr userDrawn="1"/>
        </p:nvSpPr>
        <p:spPr>
          <a:xfrm rot="16200000">
            <a:off x="16633563" y="695603"/>
            <a:ext cx="432511" cy="393192"/>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8" tIns="34299" rIns="68598" bIns="34299" numCol="1" spcCol="0" rtlCol="0" fromWordArt="0" anchor="ctr" anchorCtr="0" forceAA="0" compatLnSpc="1">
            <a:prstTxWarp prst="textNoShape">
              <a:avLst/>
            </a:prstTxWarp>
            <a:noAutofit/>
          </a:bodyPr>
          <a:lstStyle/>
          <a:p>
            <a:pPr algn="ctr"/>
            <a:endParaRPr lang="en-US" sz="2701" dirty="0"/>
          </a:p>
        </p:txBody>
      </p:sp>
      <p:sp>
        <p:nvSpPr>
          <p:cNvPr id="8" name="TextBox 7"/>
          <p:cNvSpPr txBox="1"/>
          <p:nvPr userDrawn="1"/>
        </p:nvSpPr>
        <p:spPr>
          <a:xfrm>
            <a:off x="16741616" y="788325"/>
            <a:ext cx="216405" cy="207749"/>
          </a:xfrm>
          <a:prstGeom prst="rect">
            <a:avLst/>
          </a:prstGeom>
          <a:noFill/>
        </p:spPr>
        <p:txBody>
          <a:bodyPr wrap="none" lIns="0" tIns="0" rIns="0" bIns="0" rtlCol="0">
            <a:spAutoFit/>
          </a:bodyPr>
          <a:lstStyle/>
          <a:p>
            <a:pPr algn="ctr"/>
            <a:fld id="{260E2A6B-A809-4840-BF14-8648BC0BDF87}" type="slidenum">
              <a:rPr lang="id-ID" sz="1350" b="0" i="0" smtClean="0">
                <a:solidFill>
                  <a:schemeClr val="bg2"/>
                </a:solidFill>
                <a:latin typeface="Montserrat Light" charset="0"/>
                <a:ea typeface="Montserrat Light" charset="0"/>
                <a:cs typeface="Montserrat Light" charset="0"/>
              </a:rPr>
              <a:pPr algn="ctr"/>
              <a:t>‹#›</a:t>
            </a:fld>
            <a:endParaRPr lang="id-ID" sz="1350" b="0" i="0" dirty="0">
              <a:solidFill>
                <a:schemeClr val="bg2"/>
              </a:solidFill>
              <a:latin typeface="Montserrat Light" charset="0"/>
              <a:ea typeface="Montserrat Light" charset="0"/>
              <a:cs typeface="Montserrat Light" charset="0"/>
            </a:endParaRPr>
          </a:p>
        </p:txBody>
      </p:sp>
    </p:spTree>
    <p:extLst>
      <p:ext uri="{BB962C8B-B14F-4D97-AF65-F5344CB8AC3E}">
        <p14:creationId xmlns:p14="http://schemas.microsoft.com/office/powerpoint/2010/main" val="455843485"/>
      </p:ext>
    </p:extLst>
  </p:cSld>
  <p:clrMap bg1="lt1" tx1="dk1" bg2="lt2" tx2="dk2" accent1="accent1" accent2="accent2" accent3="accent3" accent4="accent4" accent5="accent5" accent6="accent6" hlink="hlink" folHlink="folHlink"/>
  <p:sldLayoutIdLst>
    <p:sldLayoutId id="2147484130" r:id="rId1"/>
    <p:sldLayoutId id="2147484131" r:id="rId2"/>
    <p:sldLayoutId id="2147484132" r:id="rId3"/>
    <p:sldLayoutId id="2147484133" r:id="rId4"/>
    <p:sldLayoutId id="2147484134" r:id="rId5"/>
    <p:sldLayoutId id="2147484135" r:id="rId6"/>
    <p:sldLayoutId id="2147484136" r:id="rId7"/>
    <p:sldLayoutId id="2147484137" r:id="rId8"/>
    <p:sldLayoutId id="2147484138" r:id="rId9"/>
    <p:sldLayoutId id="2147484139" r:id="rId10"/>
    <p:sldLayoutId id="2147484140" r:id="rId11"/>
    <p:sldLayoutId id="2147484141" r:id="rId12"/>
    <p:sldLayoutId id="2147484254" r:id="rId13"/>
    <p:sldLayoutId id="2147484255" r:id="rId14"/>
    <p:sldLayoutId id="2147484260" r:id="rId15"/>
    <p:sldLayoutId id="2147484261" r:id="rId16"/>
  </p:sldLayoutIdLst>
  <p:hf hdr="0" ftr="0" dt="0"/>
  <p:txStyles>
    <p:titleStyle>
      <a:lvl1pPr algn="l" defTabSz="1828800" rtl="0" eaLnBrk="1" latinLnBrk="0" hangingPunct="1">
        <a:lnSpc>
          <a:spcPct val="90000"/>
        </a:lnSpc>
        <a:spcBef>
          <a:spcPct val="0"/>
        </a:spcBef>
        <a:buNone/>
        <a:defRPr sz="7200" kern="1200">
          <a:solidFill>
            <a:schemeClr val="tx1"/>
          </a:solidFill>
          <a:latin typeface="+mj-lt"/>
          <a:ea typeface="+mj-ea"/>
          <a:cs typeface="+mj-cs"/>
        </a:defRPr>
      </a:lvl1pPr>
    </p:titleStyle>
    <p:bodyStyle>
      <a:lvl1pPr marL="0" indent="0" algn="l" defTabSz="1828800" rtl="0" eaLnBrk="1" latinLnBrk="0" hangingPunct="1">
        <a:lnSpc>
          <a:spcPct val="90000"/>
        </a:lnSpc>
        <a:spcBef>
          <a:spcPts val="2000"/>
        </a:spcBef>
        <a:buFont typeface="Arial" panose="020B0604020202020204" pitchFamily="34" charset="0"/>
        <a:buNone/>
        <a:defRPr sz="4400" kern="1200">
          <a:solidFill>
            <a:schemeClr val="tx1"/>
          </a:solidFill>
          <a:latin typeface="+mn-lt"/>
          <a:ea typeface="+mn-ea"/>
          <a:cs typeface="+mn-cs"/>
        </a:defRPr>
      </a:lvl1pPr>
      <a:lvl2pPr marL="914400" indent="0" algn="l" defTabSz="18288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2pPr>
      <a:lvl3pPr marL="1828800" indent="0" algn="l" defTabSz="18288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3pPr>
      <a:lvl4pPr marL="2743200" indent="0" algn="l" defTabSz="18288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4pPr>
      <a:lvl5pPr marL="3657600" indent="0" algn="l" defTabSz="18288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icture containing thing&#10;&#10;Description generated with high confidence">
            <a:extLst>
              <a:ext uri="{FF2B5EF4-FFF2-40B4-BE49-F238E27FC236}">
                <a16:creationId xmlns:a16="http://schemas.microsoft.com/office/drawing/2014/main" id="{FEA0F02C-EFEF-4029-B220-C211053ADAA6}"/>
              </a:ext>
            </a:extLst>
          </p:cNvPr>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a:stretch/>
        </p:blipFill>
        <p:spPr>
          <a:xfrm>
            <a:off x="0" y="0"/>
            <a:ext cx="18288000" cy="13716000"/>
          </a:xfrm>
        </p:spPr>
      </p:pic>
      <p:sp>
        <p:nvSpPr>
          <p:cNvPr id="11" name="Rectangle 10"/>
          <p:cNvSpPr/>
          <p:nvPr/>
        </p:nvSpPr>
        <p:spPr>
          <a:xfrm>
            <a:off x="-28728" y="0"/>
            <a:ext cx="18288000" cy="13716000"/>
          </a:xfrm>
          <a:prstGeom prst="rect">
            <a:avLst/>
          </a:prstGeom>
          <a:solidFill>
            <a:srgbClr val="000000">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1" dirty="0">
              <a:latin typeface="Montserrat Light" charset="0"/>
            </a:endParaRPr>
          </a:p>
        </p:txBody>
      </p:sp>
      <p:sp>
        <p:nvSpPr>
          <p:cNvPr id="10" name="TextBox 9"/>
          <p:cNvSpPr txBox="1"/>
          <p:nvPr/>
        </p:nvSpPr>
        <p:spPr>
          <a:xfrm>
            <a:off x="3981075" y="6167980"/>
            <a:ext cx="10277481" cy="2389757"/>
          </a:xfrm>
          <a:prstGeom prst="rect">
            <a:avLst/>
          </a:prstGeom>
          <a:noFill/>
        </p:spPr>
        <p:txBody>
          <a:bodyPr wrap="square" rtlCol="0">
            <a:spAutoFit/>
          </a:bodyPr>
          <a:lstStyle/>
          <a:p>
            <a:pPr algn="ctr"/>
            <a:r>
              <a:rPr lang="en-US" sz="14929" spc="450" dirty="0">
                <a:solidFill>
                  <a:schemeClr val="bg1"/>
                </a:solidFill>
                <a:latin typeface="Montserrat Semi" charset="0"/>
                <a:ea typeface="Montserrat Semi" charset="0"/>
                <a:cs typeface="Montserrat Semi" charset="0"/>
              </a:rPr>
              <a:t>I Quit</a:t>
            </a:r>
          </a:p>
        </p:txBody>
      </p:sp>
      <p:sp>
        <p:nvSpPr>
          <p:cNvPr id="16" name="TextBox 15"/>
          <p:cNvSpPr txBox="1"/>
          <p:nvPr/>
        </p:nvSpPr>
        <p:spPr>
          <a:xfrm>
            <a:off x="3982830" y="8393605"/>
            <a:ext cx="10286271" cy="3330464"/>
          </a:xfrm>
          <a:prstGeom prst="rect">
            <a:avLst/>
          </a:prstGeom>
          <a:noFill/>
        </p:spPr>
        <p:txBody>
          <a:bodyPr wrap="square" rtlCol="0">
            <a:spAutoFit/>
          </a:bodyPr>
          <a:lstStyle/>
          <a:p>
            <a:pPr algn="ctr">
              <a:lnSpc>
                <a:spcPct val="150000"/>
              </a:lnSpc>
            </a:pPr>
            <a:r>
              <a:rPr lang="en-US" spc="1125" dirty="0">
                <a:solidFill>
                  <a:schemeClr val="bg1"/>
                </a:solidFill>
                <a:latin typeface="Montserrat Light" charset="0"/>
                <a:ea typeface="Montserrat Light" charset="0"/>
                <a:cs typeface="Montserrat Light" charset="0"/>
              </a:rPr>
              <a:t>Attrition Analysis With Python</a:t>
            </a:r>
          </a:p>
          <a:p>
            <a:pPr algn="ctr">
              <a:lnSpc>
                <a:spcPct val="150000"/>
              </a:lnSpc>
            </a:pPr>
            <a:endParaRPr lang="en-US" spc="1125" dirty="0">
              <a:solidFill>
                <a:schemeClr val="bg1"/>
              </a:solidFill>
              <a:latin typeface="Montserrat Light" charset="0"/>
              <a:ea typeface="Montserrat Light" charset="0"/>
              <a:cs typeface="Montserrat Light" charset="0"/>
            </a:endParaRPr>
          </a:p>
          <a:p>
            <a:pPr algn="ctr">
              <a:lnSpc>
                <a:spcPct val="150000"/>
              </a:lnSpc>
            </a:pPr>
            <a:endParaRPr lang="en-US" spc="1125" dirty="0">
              <a:solidFill>
                <a:schemeClr val="bg1"/>
              </a:solidFill>
              <a:latin typeface="Montserrat Light" charset="0"/>
              <a:ea typeface="Montserrat Light" charset="0"/>
              <a:cs typeface="Montserrat Light" charset="0"/>
            </a:endParaRPr>
          </a:p>
          <a:p>
            <a:pPr algn="ctr">
              <a:lnSpc>
                <a:spcPct val="150000"/>
              </a:lnSpc>
            </a:pPr>
            <a:r>
              <a:rPr lang="en-US" spc="1125" dirty="0" err="1">
                <a:solidFill>
                  <a:schemeClr val="bg1"/>
                </a:solidFill>
                <a:latin typeface="Montserrat Light" charset="0"/>
                <a:ea typeface="Montserrat Light" charset="0"/>
                <a:cs typeface="Montserrat Light" charset="0"/>
              </a:rPr>
              <a:t>Raviteja</a:t>
            </a:r>
            <a:r>
              <a:rPr lang="en-US" spc="1125" dirty="0">
                <a:solidFill>
                  <a:schemeClr val="bg1"/>
                </a:solidFill>
                <a:latin typeface="Montserrat Light" charset="0"/>
                <a:ea typeface="Montserrat Light" charset="0"/>
                <a:cs typeface="Montserrat Light" charset="0"/>
              </a:rPr>
              <a:t> </a:t>
            </a:r>
            <a:r>
              <a:rPr lang="en-US" spc="1125" dirty="0" err="1">
                <a:solidFill>
                  <a:schemeClr val="bg1"/>
                </a:solidFill>
                <a:latin typeface="Montserrat Light" charset="0"/>
                <a:ea typeface="Montserrat Light" charset="0"/>
                <a:cs typeface="Montserrat Light" charset="0"/>
              </a:rPr>
              <a:t>Bodla</a:t>
            </a:r>
            <a:endParaRPr lang="en-US" b="1" spc="1125" dirty="0">
              <a:solidFill>
                <a:schemeClr val="bg1"/>
              </a:solidFill>
              <a:latin typeface="Montserrat Extra" charset="0"/>
              <a:ea typeface="Montserrat Extra" charset="0"/>
              <a:cs typeface="Montserrat Extra" charset="0"/>
            </a:endParaRPr>
          </a:p>
        </p:txBody>
      </p:sp>
      <p:sp>
        <p:nvSpPr>
          <p:cNvPr id="15" name="Rectangle 14"/>
          <p:cNvSpPr/>
          <p:nvPr/>
        </p:nvSpPr>
        <p:spPr>
          <a:xfrm>
            <a:off x="8770730" y="10303915"/>
            <a:ext cx="710478" cy="734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p>
        </p:txBody>
      </p:sp>
    </p:spTree>
    <p:extLst>
      <p:ext uri="{BB962C8B-B14F-4D97-AF65-F5344CB8AC3E}">
        <p14:creationId xmlns:p14="http://schemas.microsoft.com/office/powerpoint/2010/main" val="97092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D2524B6-E383-49ED-96C6-C2E30C65B833}"/>
              </a:ext>
            </a:extLst>
          </p:cNvPr>
          <p:cNvSpPr txBox="1"/>
          <p:nvPr/>
        </p:nvSpPr>
        <p:spPr>
          <a:xfrm>
            <a:off x="4713695" y="1097847"/>
            <a:ext cx="8752076" cy="1200650"/>
          </a:xfrm>
          <a:prstGeom prst="rect">
            <a:avLst/>
          </a:prstGeom>
          <a:noFill/>
        </p:spPr>
        <p:txBody>
          <a:bodyPr wrap="none" rtlCol="0">
            <a:spAutoFit/>
          </a:bodyPr>
          <a:lstStyle/>
          <a:p>
            <a:pPr algn="ctr"/>
            <a:r>
              <a:rPr lang="en-US" sz="7202" b="1" dirty="0">
                <a:solidFill>
                  <a:schemeClr val="tx2"/>
                </a:solidFill>
                <a:latin typeface="Montserrat Semi" charset="0"/>
                <a:ea typeface="Montserrat Semi" charset="0"/>
                <a:cs typeface="Montserrat Semi" charset="0"/>
              </a:rPr>
              <a:t>Evaluation Vs Attrition</a:t>
            </a:r>
          </a:p>
        </p:txBody>
      </p:sp>
      <p:pic>
        <p:nvPicPr>
          <p:cNvPr id="3" name="Picture 2">
            <a:extLst>
              <a:ext uri="{FF2B5EF4-FFF2-40B4-BE49-F238E27FC236}">
                <a16:creationId xmlns:a16="http://schemas.microsoft.com/office/drawing/2014/main" id="{2CC28A66-2045-4E5C-AB7D-A3CB2864C5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15935"/>
            <a:ext cx="18288000" cy="7799739"/>
          </a:xfrm>
          <a:prstGeom prst="rect">
            <a:avLst/>
          </a:prstGeom>
        </p:spPr>
      </p:pic>
    </p:spTree>
    <p:extLst>
      <p:ext uri="{BB962C8B-B14F-4D97-AF65-F5344CB8AC3E}">
        <p14:creationId xmlns:p14="http://schemas.microsoft.com/office/powerpoint/2010/main" val="235933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1+#ppt_w/2"/>
                                          </p:val>
                                        </p:tav>
                                        <p:tav tm="100000">
                                          <p:val>
                                            <p:strVal val="#ppt_x"/>
                                          </p:val>
                                        </p:tav>
                                      </p:tavLst>
                                    </p:anim>
                                    <p:anim calcmode="lin" valueType="num">
                                      <p:cBhvr additive="base">
                                        <p:cTn id="8" dur="2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D2524B6-E383-49ED-96C6-C2E30C65B833}"/>
              </a:ext>
            </a:extLst>
          </p:cNvPr>
          <p:cNvSpPr txBox="1"/>
          <p:nvPr/>
        </p:nvSpPr>
        <p:spPr>
          <a:xfrm>
            <a:off x="2203362" y="1097847"/>
            <a:ext cx="13772745" cy="1200650"/>
          </a:xfrm>
          <a:prstGeom prst="rect">
            <a:avLst/>
          </a:prstGeom>
          <a:noFill/>
        </p:spPr>
        <p:txBody>
          <a:bodyPr wrap="none" rtlCol="0">
            <a:spAutoFit/>
          </a:bodyPr>
          <a:lstStyle/>
          <a:p>
            <a:pPr algn="ctr"/>
            <a:r>
              <a:rPr lang="en-US" sz="7202" b="1" dirty="0">
                <a:solidFill>
                  <a:schemeClr val="tx2"/>
                </a:solidFill>
                <a:latin typeface="Montserrat Semi" charset="0"/>
                <a:ea typeface="Montserrat Semi" charset="0"/>
                <a:cs typeface="Montserrat Semi" charset="0"/>
              </a:rPr>
              <a:t>Average Monthly Hours Vs Attrition</a:t>
            </a:r>
          </a:p>
        </p:txBody>
      </p:sp>
      <p:pic>
        <p:nvPicPr>
          <p:cNvPr id="3" name="Picture 2">
            <a:extLst>
              <a:ext uri="{FF2B5EF4-FFF2-40B4-BE49-F238E27FC236}">
                <a16:creationId xmlns:a16="http://schemas.microsoft.com/office/drawing/2014/main" id="{B4CB407F-A00F-4C70-946C-5F97478FD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946" y="3762374"/>
            <a:ext cx="18288000" cy="7781925"/>
          </a:xfrm>
          <a:prstGeom prst="rect">
            <a:avLst/>
          </a:prstGeom>
        </p:spPr>
      </p:pic>
    </p:spTree>
    <p:extLst>
      <p:ext uri="{BB962C8B-B14F-4D97-AF65-F5344CB8AC3E}">
        <p14:creationId xmlns:p14="http://schemas.microsoft.com/office/powerpoint/2010/main" val="149953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1+#ppt_w/2"/>
                                          </p:val>
                                        </p:tav>
                                        <p:tav tm="100000">
                                          <p:val>
                                            <p:strVal val="#ppt_x"/>
                                          </p:val>
                                        </p:tav>
                                      </p:tavLst>
                                    </p:anim>
                                    <p:anim calcmode="lin" valueType="num">
                                      <p:cBhvr additive="base">
                                        <p:cTn id="8" dur="2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D2524B6-E383-49ED-96C6-C2E30C65B833}"/>
              </a:ext>
            </a:extLst>
          </p:cNvPr>
          <p:cNvSpPr txBox="1"/>
          <p:nvPr/>
        </p:nvSpPr>
        <p:spPr>
          <a:xfrm>
            <a:off x="3405550" y="1097847"/>
            <a:ext cx="11368369" cy="1200650"/>
          </a:xfrm>
          <a:prstGeom prst="rect">
            <a:avLst/>
          </a:prstGeom>
          <a:noFill/>
        </p:spPr>
        <p:txBody>
          <a:bodyPr wrap="none" rtlCol="0">
            <a:spAutoFit/>
          </a:bodyPr>
          <a:lstStyle/>
          <a:p>
            <a:pPr algn="ctr"/>
            <a:r>
              <a:rPr lang="en-US" sz="7202" b="1" dirty="0">
                <a:solidFill>
                  <a:schemeClr val="tx2"/>
                </a:solidFill>
                <a:latin typeface="Montserrat Semi" charset="0"/>
                <a:ea typeface="Montserrat Semi" charset="0"/>
                <a:cs typeface="Montserrat Semi" charset="0"/>
              </a:rPr>
              <a:t>Satisfaction Level Vs Attrition</a:t>
            </a:r>
          </a:p>
        </p:txBody>
      </p:sp>
      <p:pic>
        <p:nvPicPr>
          <p:cNvPr id="3" name="Picture 2">
            <a:extLst>
              <a:ext uri="{FF2B5EF4-FFF2-40B4-BE49-F238E27FC236}">
                <a16:creationId xmlns:a16="http://schemas.microsoft.com/office/drawing/2014/main" id="{ACE43309-81B2-416D-A1A6-FDF329C03D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05200"/>
            <a:ext cx="18288000" cy="7867650"/>
          </a:xfrm>
          <a:prstGeom prst="rect">
            <a:avLst/>
          </a:prstGeom>
        </p:spPr>
      </p:pic>
    </p:spTree>
    <p:extLst>
      <p:ext uri="{BB962C8B-B14F-4D97-AF65-F5344CB8AC3E}">
        <p14:creationId xmlns:p14="http://schemas.microsoft.com/office/powerpoint/2010/main" val="315006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1+#ppt_w/2"/>
                                          </p:val>
                                        </p:tav>
                                        <p:tav tm="100000">
                                          <p:val>
                                            <p:strVal val="#ppt_x"/>
                                          </p:val>
                                        </p:tav>
                                      </p:tavLst>
                                    </p:anim>
                                    <p:anim calcmode="lin" valueType="num">
                                      <p:cBhvr additive="base">
                                        <p:cTn id="8" dur="2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D2524B6-E383-49ED-96C6-C2E30C65B833}"/>
              </a:ext>
            </a:extLst>
          </p:cNvPr>
          <p:cNvSpPr txBox="1"/>
          <p:nvPr/>
        </p:nvSpPr>
        <p:spPr>
          <a:xfrm>
            <a:off x="3321651" y="1097847"/>
            <a:ext cx="11536171" cy="1200650"/>
          </a:xfrm>
          <a:prstGeom prst="rect">
            <a:avLst/>
          </a:prstGeom>
          <a:noFill/>
        </p:spPr>
        <p:txBody>
          <a:bodyPr wrap="none" rtlCol="0">
            <a:spAutoFit/>
          </a:bodyPr>
          <a:lstStyle/>
          <a:p>
            <a:pPr algn="ctr"/>
            <a:r>
              <a:rPr lang="en-US" sz="7202" b="1" dirty="0">
                <a:solidFill>
                  <a:schemeClr val="tx2"/>
                </a:solidFill>
                <a:latin typeface="Montserrat Semi" charset="0"/>
                <a:ea typeface="Montserrat Semi" charset="0"/>
                <a:cs typeface="Montserrat Semi" charset="0"/>
              </a:rPr>
              <a:t>Years at Company Vs Attrition</a:t>
            </a:r>
          </a:p>
        </p:txBody>
      </p:sp>
      <p:pic>
        <p:nvPicPr>
          <p:cNvPr id="3" name="Picture 2">
            <a:extLst>
              <a:ext uri="{FF2B5EF4-FFF2-40B4-BE49-F238E27FC236}">
                <a16:creationId xmlns:a16="http://schemas.microsoft.com/office/drawing/2014/main" id="{B4655B94-004F-4112-AEEC-DC9E038152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757612"/>
            <a:ext cx="18287999" cy="7472363"/>
          </a:xfrm>
          <a:prstGeom prst="rect">
            <a:avLst/>
          </a:prstGeom>
        </p:spPr>
      </p:pic>
    </p:spTree>
    <p:extLst>
      <p:ext uri="{BB962C8B-B14F-4D97-AF65-F5344CB8AC3E}">
        <p14:creationId xmlns:p14="http://schemas.microsoft.com/office/powerpoint/2010/main" val="2816470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1+#ppt_w/2"/>
                                          </p:val>
                                        </p:tav>
                                        <p:tav tm="100000">
                                          <p:val>
                                            <p:strVal val="#ppt_x"/>
                                          </p:val>
                                        </p:tav>
                                      </p:tavLst>
                                    </p:anim>
                                    <p:anim calcmode="lin" valueType="num">
                                      <p:cBhvr additive="base">
                                        <p:cTn id="8" dur="2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251F3C-1096-4C44-8CA0-A75DBA8E1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392136"/>
            <a:ext cx="18287999" cy="11580914"/>
          </a:xfrm>
          <a:prstGeom prst="rect">
            <a:avLst/>
          </a:prstGeom>
        </p:spPr>
      </p:pic>
    </p:spTree>
    <p:extLst>
      <p:ext uri="{BB962C8B-B14F-4D97-AF65-F5344CB8AC3E}">
        <p14:creationId xmlns:p14="http://schemas.microsoft.com/office/powerpoint/2010/main" val="1362984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285CF6-A593-4AEF-88FE-AF118B62BD41}"/>
              </a:ext>
            </a:extLst>
          </p:cNvPr>
          <p:cNvSpPr txBox="1"/>
          <p:nvPr/>
        </p:nvSpPr>
        <p:spPr>
          <a:xfrm>
            <a:off x="742950" y="1666190"/>
            <a:ext cx="5600700" cy="1200329"/>
          </a:xfrm>
          <a:prstGeom prst="rect">
            <a:avLst/>
          </a:prstGeom>
          <a:noFill/>
        </p:spPr>
        <p:txBody>
          <a:bodyPr wrap="square" rtlCol="0">
            <a:spAutoFit/>
          </a:bodyPr>
          <a:lstStyle/>
          <a:p>
            <a:r>
              <a:rPr lang="en-IN" sz="7200" b="1" dirty="0">
                <a:solidFill>
                  <a:schemeClr val="tx2"/>
                </a:solidFill>
                <a:latin typeface="Montserrat Semi"/>
              </a:rPr>
              <a:t>Summary</a:t>
            </a:r>
          </a:p>
        </p:txBody>
      </p:sp>
      <p:sp>
        <p:nvSpPr>
          <p:cNvPr id="5" name="TextBox 4">
            <a:extLst>
              <a:ext uri="{FF2B5EF4-FFF2-40B4-BE49-F238E27FC236}">
                <a16:creationId xmlns:a16="http://schemas.microsoft.com/office/drawing/2014/main" id="{EA770695-7723-405F-BE40-0D9F8C9BE1EA}"/>
              </a:ext>
            </a:extLst>
          </p:cNvPr>
          <p:cNvSpPr txBox="1"/>
          <p:nvPr/>
        </p:nvSpPr>
        <p:spPr>
          <a:xfrm>
            <a:off x="742950" y="3400425"/>
            <a:ext cx="16687800" cy="8094524"/>
          </a:xfrm>
          <a:prstGeom prst="rect">
            <a:avLst/>
          </a:prstGeom>
          <a:noFill/>
        </p:spPr>
        <p:txBody>
          <a:bodyPr wrap="square" rtlCol="0">
            <a:spAutoFit/>
          </a:bodyPr>
          <a:lstStyle/>
          <a:p>
            <a:pPr marL="571500" indent="-571500" fontAlgn="base">
              <a:buFont typeface="Arial" panose="020B0604020202020204" pitchFamily="34" charset="0"/>
              <a:buChar char="•"/>
            </a:pPr>
            <a:r>
              <a:rPr lang="en-IN" sz="4000" dirty="0">
                <a:solidFill>
                  <a:schemeClr val="tx2"/>
                </a:solidFill>
                <a:latin typeface="Montserrat Light"/>
              </a:rPr>
              <a:t>Employees generally left when they are </a:t>
            </a:r>
            <a:r>
              <a:rPr lang="en-IN" sz="4000" b="1" dirty="0">
                <a:solidFill>
                  <a:schemeClr val="tx2"/>
                </a:solidFill>
                <a:latin typeface="Montserrat Light"/>
              </a:rPr>
              <a:t>underworked</a:t>
            </a:r>
            <a:r>
              <a:rPr lang="en-IN" sz="4000" dirty="0">
                <a:solidFill>
                  <a:schemeClr val="tx2"/>
                </a:solidFill>
                <a:latin typeface="Montserrat Light"/>
              </a:rPr>
              <a:t> (less than 150hr/month or 6hr/day)</a:t>
            </a:r>
          </a:p>
          <a:p>
            <a:pPr marL="571500" indent="-571500" fontAlgn="base">
              <a:buFont typeface="Arial" panose="020B0604020202020204" pitchFamily="34" charset="0"/>
              <a:buChar char="•"/>
            </a:pPr>
            <a:r>
              <a:rPr lang="en-IN" sz="4000" dirty="0">
                <a:solidFill>
                  <a:schemeClr val="tx2"/>
                </a:solidFill>
                <a:latin typeface="Montserrat Light"/>
              </a:rPr>
              <a:t>Employees generally left when they are </a:t>
            </a:r>
            <a:r>
              <a:rPr lang="en-IN" sz="4000" b="1" dirty="0">
                <a:solidFill>
                  <a:schemeClr val="tx2"/>
                </a:solidFill>
                <a:latin typeface="Montserrat Light"/>
              </a:rPr>
              <a:t>overworked</a:t>
            </a:r>
            <a:r>
              <a:rPr lang="en-IN" sz="4000" dirty="0">
                <a:solidFill>
                  <a:schemeClr val="tx2"/>
                </a:solidFill>
                <a:latin typeface="Montserrat Light"/>
              </a:rPr>
              <a:t> (more than 250hr/month or 10hr/day)</a:t>
            </a:r>
          </a:p>
          <a:p>
            <a:pPr marL="571500" indent="-571500" fontAlgn="base">
              <a:buFont typeface="Arial" panose="020B0604020202020204" pitchFamily="34" charset="0"/>
              <a:buChar char="•"/>
            </a:pPr>
            <a:r>
              <a:rPr lang="en-IN" sz="4000" dirty="0">
                <a:solidFill>
                  <a:schemeClr val="tx2"/>
                </a:solidFill>
                <a:latin typeface="Montserrat Light"/>
              </a:rPr>
              <a:t>Employees with either </a:t>
            </a:r>
            <a:r>
              <a:rPr lang="en-IN" sz="4000" b="1" dirty="0">
                <a:solidFill>
                  <a:schemeClr val="tx2"/>
                </a:solidFill>
                <a:latin typeface="Montserrat Light"/>
              </a:rPr>
              <a:t>really high or low evaluations</a:t>
            </a:r>
            <a:r>
              <a:rPr lang="en-IN" sz="4000" dirty="0">
                <a:solidFill>
                  <a:schemeClr val="tx2"/>
                </a:solidFill>
                <a:latin typeface="Montserrat Light"/>
              </a:rPr>
              <a:t> should be taken into consideration for high attrition rate</a:t>
            </a:r>
          </a:p>
          <a:p>
            <a:pPr marL="571500" indent="-571500" fontAlgn="base">
              <a:buFont typeface="Arial" panose="020B0604020202020204" pitchFamily="34" charset="0"/>
              <a:buChar char="•"/>
            </a:pPr>
            <a:r>
              <a:rPr lang="en-IN" sz="4000" dirty="0">
                <a:solidFill>
                  <a:schemeClr val="tx2"/>
                </a:solidFill>
                <a:latin typeface="Montserrat Light"/>
              </a:rPr>
              <a:t>Employees with </a:t>
            </a:r>
            <a:r>
              <a:rPr lang="en-IN" sz="4000" b="1" dirty="0">
                <a:solidFill>
                  <a:schemeClr val="tx2"/>
                </a:solidFill>
                <a:latin typeface="Montserrat Light"/>
              </a:rPr>
              <a:t>low to medium salaries</a:t>
            </a:r>
            <a:r>
              <a:rPr lang="en-IN" sz="4000" dirty="0">
                <a:solidFill>
                  <a:schemeClr val="tx2"/>
                </a:solidFill>
                <a:latin typeface="Montserrat Light"/>
              </a:rPr>
              <a:t> are the bulk of employee attrition</a:t>
            </a:r>
          </a:p>
          <a:p>
            <a:pPr marL="571500" indent="-571500" fontAlgn="base">
              <a:buFont typeface="Arial" panose="020B0604020202020204" pitchFamily="34" charset="0"/>
              <a:buChar char="•"/>
            </a:pPr>
            <a:r>
              <a:rPr lang="en-IN" sz="4000" dirty="0">
                <a:solidFill>
                  <a:schemeClr val="tx2"/>
                </a:solidFill>
                <a:latin typeface="Montserrat Light"/>
              </a:rPr>
              <a:t>Employees that had </a:t>
            </a:r>
            <a:r>
              <a:rPr lang="en-IN" sz="4000" b="1" dirty="0">
                <a:solidFill>
                  <a:schemeClr val="tx2"/>
                </a:solidFill>
                <a:latin typeface="Montserrat Light"/>
              </a:rPr>
              <a:t>2,6, or 7 project count</a:t>
            </a:r>
            <a:r>
              <a:rPr lang="en-IN" sz="4000" dirty="0">
                <a:solidFill>
                  <a:schemeClr val="tx2"/>
                </a:solidFill>
                <a:latin typeface="Montserrat Light"/>
              </a:rPr>
              <a:t> are at risk of leaving the company</a:t>
            </a:r>
          </a:p>
          <a:p>
            <a:pPr marL="571500" indent="-571500" fontAlgn="base">
              <a:buFont typeface="Arial" panose="020B0604020202020204" pitchFamily="34" charset="0"/>
              <a:buChar char="•"/>
            </a:pPr>
            <a:r>
              <a:rPr lang="en-IN" sz="4000" dirty="0">
                <a:solidFill>
                  <a:schemeClr val="tx2"/>
                </a:solidFill>
                <a:latin typeface="Montserrat Light"/>
              </a:rPr>
              <a:t>Employee </a:t>
            </a:r>
            <a:r>
              <a:rPr lang="en-IN" sz="4000" b="1" dirty="0">
                <a:solidFill>
                  <a:schemeClr val="tx2"/>
                </a:solidFill>
                <a:latin typeface="Montserrat Light"/>
              </a:rPr>
              <a:t>satisfaction</a:t>
            </a:r>
            <a:r>
              <a:rPr lang="en-IN" sz="4000" dirty="0">
                <a:solidFill>
                  <a:schemeClr val="tx2"/>
                </a:solidFill>
                <a:latin typeface="Montserrat Light"/>
              </a:rPr>
              <a:t> is the highest indicator for employee attrition.</a:t>
            </a:r>
          </a:p>
          <a:p>
            <a:pPr marL="571500" indent="-571500" fontAlgn="base">
              <a:buFont typeface="Arial" panose="020B0604020202020204" pitchFamily="34" charset="0"/>
              <a:buChar char="•"/>
            </a:pPr>
            <a:r>
              <a:rPr lang="en-IN" sz="4000" dirty="0">
                <a:solidFill>
                  <a:schemeClr val="tx2"/>
                </a:solidFill>
                <a:latin typeface="Montserrat Light"/>
              </a:rPr>
              <a:t>Employee that had </a:t>
            </a:r>
            <a:r>
              <a:rPr lang="en-IN" sz="4000" b="1" dirty="0">
                <a:solidFill>
                  <a:schemeClr val="tx2"/>
                </a:solidFill>
                <a:latin typeface="Montserrat Light"/>
              </a:rPr>
              <a:t>4 and 5 </a:t>
            </a:r>
            <a:r>
              <a:rPr lang="en-IN" sz="4000" b="1" dirty="0" err="1">
                <a:solidFill>
                  <a:schemeClr val="tx2"/>
                </a:solidFill>
                <a:latin typeface="Montserrat Light"/>
              </a:rPr>
              <a:t>yearsAtCompany</a:t>
            </a:r>
            <a:r>
              <a:rPr lang="en-IN" sz="4000" dirty="0">
                <a:solidFill>
                  <a:schemeClr val="tx2"/>
                </a:solidFill>
                <a:latin typeface="Montserrat Light"/>
              </a:rPr>
              <a:t> should be taken into consideration for high attrition rate</a:t>
            </a:r>
          </a:p>
          <a:p>
            <a:pPr marL="571500" indent="-571500" fontAlgn="base">
              <a:buFont typeface="Arial" panose="020B0604020202020204" pitchFamily="34" charset="0"/>
              <a:buChar char="•"/>
            </a:pPr>
            <a:r>
              <a:rPr lang="en-IN" sz="4000" dirty="0">
                <a:solidFill>
                  <a:schemeClr val="tx2"/>
                </a:solidFill>
                <a:latin typeface="Montserrat Light"/>
              </a:rPr>
              <a:t>Employee </a:t>
            </a:r>
            <a:r>
              <a:rPr lang="en-IN" sz="4000" b="1" dirty="0">
                <a:solidFill>
                  <a:schemeClr val="tx2"/>
                </a:solidFill>
                <a:latin typeface="Montserrat Light"/>
              </a:rPr>
              <a:t>satisfaction</a:t>
            </a:r>
            <a:r>
              <a:rPr lang="en-IN" sz="4000" dirty="0">
                <a:solidFill>
                  <a:schemeClr val="tx2"/>
                </a:solidFill>
                <a:latin typeface="Montserrat Light"/>
              </a:rPr>
              <a:t>, </a:t>
            </a:r>
            <a:r>
              <a:rPr lang="en-IN" sz="4000" b="1" dirty="0" err="1">
                <a:solidFill>
                  <a:schemeClr val="tx2"/>
                </a:solidFill>
                <a:latin typeface="Montserrat Light"/>
              </a:rPr>
              <a:t>yearsAtCompany</a:t>
            </a:r>
            <a:r>
              <a:rPr lang="en-IN" sz="4000" dirty="0">
                <a:solidFill>
                  <a:schemeClr val="tx2"/>
                </a:solidFill>
                <a:latin typeface="Montserrat Light"/>
              </a:rPr>
              <a:t>, and </a:t>
            </a:r>
            <a:r>
              <a:rPr lang="en-IN" sz="4000" b="1" dirty="0">
                <a:solidFill>
                  <a:schemeClr val="tx2"/>
                </a:solidFill>
                <a:latin typeface="Montserrat Light"/>
              </a:rPr>
              <a:t>evaluation</a:t>
            </a:r>
            <a:r>
              <a:rPr lang="en-IN" sz="4000" dirty="0">
                <a:solidFill>
                  <a:schemeClr val="tx2"/>
                </a:solidFill>
                <a:latin typeface="Montserrat Light"/>
              </a:rPr>
              <a:t> were the three biggest factors in determining attrition.</a:t>
            </a:r>
          </a:p>
        </p:txBody>
      </p:sp>
    </p:spTree>
    <p:extLst>
      <p:ext uri="{BB962C8B-B14F-4D97-AF65-F5344CB8AC3E}">
        <p14:creationId xmlns:p14="http://schemas.microsoft.com/office/powerpoint/2010/main" val="234241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2193818" y="2755471"/>
            <a:ext cx="13900364" cy="8316444"/>
          </a:xfrm>
          <a:prstGeom prst="rect">
            <a:avLst/>
          </a:prstGeom>
          <a:noFill/>
        </p:spPr>
        <p:txBody>
          <a:bodyPr wrap="square" rtlCol="0">
            <a:spAutoFit/>
          </a:bodyPr>
          <a:lstStyle/>
          <a:p>
            <a:pPr>
              <a:lnSpc>
                <a:spcPct val="150000"/>
              </a:lnSpc>
            </a:pPr>
            <a:r>
              <a:rPr lang="en-GB" dirty="0"/>
              <a:t>Employee turnover is not only a cumbersome process but also a financial burden. Employers can benefit from knowledge of an employee's likelihood of changing the company. Often, decisions for leaving a company do not emerge out of a sudden but are usually the outcome of careful pre-planning. Utilising a data-driven approach to analyse which employees are likely to leave the company soon, therefore, can be of great interest to managers. With the gained knowledge, human resource management teams can act upon these predictions to persuade employees to stay before they jump ship. The main aim of this study is to analyse different factors  leading to employee attrition.</a:t>
            </a:r>
            <a:endParaRPr lang="en-US" sz="2401" dirty="0">
              <a:latin typeface="Montserrat Light" charset="0"/>
              <a:ea typeface="Montserrat Light" charset="0"/>
              <a:cs typeface="Montserrat Light" charset="0"/>
            </a:endParaRPr>
          </a:p>
        </p:txBody>
      </p:sp>
      <p:sp>
        <p:nvSpPr>
          <p:cNvPr id="6" name="TextBox 5"/>
          <p:cNvSpPr txBox="1"/>
          <p:nvPr/>
        </p:nvSpPr>
        <p:spPr>
          <a:xfrm>
            <a:off x="6743462" y="1181066"/>
            <a:ext cx="4172424" cy="1015984"/>
          </a:xfrm>
          <a:prstGeom prst="rect">
            <a:avLst/>
          </a:prstGeom>
          <a:noFill/>
        </p:spPr>
        <p:txBody>
          <a:bodyPr wrap="none" rtlCol="0">
            <a:spAutoFit/>
          </a:bodyPr>
          <a:lstStyle/>
          <a:p>
            <a:pPr algn="ctr"/>
            <a:r>
              <a:rPr lang="en-US" sz="6002" b="1" dirty="0">
                <a:solidFill>
                  <a:schemeClr val="tx2"/>
                </a:solidFill>
                <a:latin typeface="Montserrat Semi" charset="0"/>
                <a:ea typeface="Montserrat Semi" charset="0"/>
                <a:cs typeface="Montserrat Semi" charset="0"/>
              </a:rPr>
              <a:t>Introduction</a:t>
            </a:r>
          </a:p>
        </p:txBody>
      </p:sp>
    </p:spTree>
    <p:extLst>
      <p:ext uri="{BB962C8B-B14F-4D97-AF65-F5344CB8AC3E}">
        <p14:creationId xmlns:p14="http://schemas.microsoft.com/office/powerpoint/2010/main" val="45282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20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546383" y="1400503"/>
            <a:ext cx="3127908" cy="1200650"/>
          </a:xfrm>
          <a:prstGeom prst="rect">
            <a:avLst/>
          </a:prstGeom>
          <a:noFill/>
        </p:spPr>
        <p:txBody>
          <a:bodyPr wrap="none" rtlCol="0">
            <a:spAutoFit/>
          </a:bodyPr>
          <a:lstStyle/>
          <a:p>
            <a:r>
              <a:rPr lang="en-IN" sz="7202" b="1" dirty="0">
                <a:solidFill>
                  <a:schemeClr val="tx2"/>
                </a:solidFill>
                <a:latin typeface="Montserrat Semi" charset="0"/>
                <a:ea typeface="Montserrat Semi" charset="0"/>
                <a:cs typeface="Montserrat Semi" charset="0"/>
              </a:rPr>
              <a:t>Dataset</a:t>
            </a:r>
            <a:endParaRPr lang="en-US" sz="7202" b="1" dirty="0">
              <a:solidFill>
                <a:schemeClr val="tx2"/>
              </a:solidFill>
              <a:latin typeface="Montserrat Semi" charset="0"/>
              <a:ea typeface="Montserrat Semi" charset="0"/>
              <a:cs typeface="Montserrat Semi" charset="0"/>
            </a:endParaRPr>
          </a:p>
        </p:txBody>
      </p:sp>
      <p:sp>
        <p:nvSpPr>
          <p:cNvPr id="8" name="TextBox 7"/>
          <p:cNvSpPr txBox="1"/>
          <p:nvPr/>
        </p:nvSpPr>
        <p:spPr>
          <a:xfrm>
            <a:off x="3345501" y="5152848"/>
            <a:ext cx="7377910" cy="517129"/>
          </a:xfrm>
          <a:prstGeom prst="rect">
            <a:avLst/>
          </a:prstGeom>
          <a:noFill/>
        </p:spPr>
        <p:txBody>
          <a:bodyPr wrap="square" rtlCol="0">
            <a:spAutoFit/>
          </a:bodyPr>
          <a:lstStyle/>
          <a:p>
            <a:pPr>
              <a:lnSpc>
                <a:spcPct val="150000"/>
              </a:lnSpc>
            </a:pPr>
            <a:r>
              <a:rPr lang="mr-IN" sz="2101" dirty="0">
                <a:latin typeface="Lato Light" charset="0"/>
                <a:ea typeface="Lato Light" charset="0"/>
                <a:cs typeface="Lato Light" charset="0"/>
              </a:rPr>
              <a:t>…</a:t>
            </a:r>
            <a:endParaRPr lang="en-US" sz="2101" dirty="0">
              <a:latin typeface="Lato Light" charset="0"/>
              <a:ea typeface="Lato Light" charset="0"/>
              <a:cs typeface="Lato Light" charset="0"/>
            </a:endParaRPr>
          </a:p>
        </p:txBody>
      </p:sp>
      <p:sp>
        <p:nvSpPr>
          <p:cNvPr id="9" name="Rectangle 8"/>
          <p:cNvSpPr/>
          <p:nvPr/>
        </p:nvSpPr>
        <p:spPr>
          <a:xfrm>
            <a:off x="8770730" y="8736277"/>
            <a:ext cx="710478" cy="734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1" dirty="0">
              <a:solidFill>
                <a:schemeClr val="tx2"/>
              </a:solidFill>
            </a:endParaRPr>
          </a:p>
        </p:txBody>
      </p:sp>
      <p:sp>
        <p:nvSpPr>
          <p:cNvPr id="10" name="Rectangle 2">
            <a:extLst>
              <a:ext uri="{FF2B5EF4-FFF2-40B4-BE49-F238E27FC236}">
                <a16:creationId xmlns:a16="http://schemas.microsoft.com/office/drawing/2014/main" id="{AD51A411-B00B-421F-9BAB-B0598380FA6D}"/>
              </a:ext>
            </a:extLst>
          </p:cNvPr>
          <p:cNvSpPr>
            <a:spLocks noChangeArrowheads="1"/>
          </p:cNvSpPr>
          <p:nvPr/>
        </p:nvSpPr>
        <p:spPr bwMode="auto">
          <a:xfrm>
            <a:off x="0" y="3161598"/>
            <a:ext cx="18288000" cy="25083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3200" b="0" i="0" u="none" strike="noStrike" cap="none" normalizeH="0" baseline="0" dirty="0">
                <a:ln>
                  <a:noFill/>
                </a:ln>
                <a:solidFill>
                  <a:schemeClr val="tx1"/>
                </a:solidFill>
                <a:effectLst/>
                <a:latin typeface="Montserrat Light"/>
                <a:ea typeface="Calibri" panose="020F0502020204030204" pitchFamily="34" charset="0"/>
                <a:cs typeface="Arial" panose="020B0604020202020204" pitchFamily="34" charset="0"/>
              </a:rPr>
              <a:t>The dataset is part of a Kaggle challenge and consists of 10 variables being a mixture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3200" b="0" i="0" u="none" strike="noStrike" cap="none" normalizeH="0" baseline="0" dirty="0">
                <a:ln>
                  <a:noFill/>
                </a:ln>
                <a:solidFill>
                  <a:schemeClr val="tx1"/>
                </a:solidFill>
                <a:effectLst/>
                <a:latin typeface="Montserrat Light"/>
                <a:ea typeface="Calibri" panose="020F0502020204030204" pitchFamily="34" charset="0"/>
                <a:cs typeface="Arial" panose="020B0604020202020204" pitchFamily="34" charset="0"/>
              </a:rPr>
              <a:t>of numerical and categorical variables. </a:t>
            </a:r>
            <a:r>
              <a:rPr lang="en-GB" altLang="en-US" sz="3200" dirty="0">
                <a:latin typeface="Montserrat Light"/>
                <a:ea typeface="Calibri" panose="020F0502020204030204" pitchFamily="34" charset="0"/>
                <a:cs typeface="Arial" panose="020B0604020202020204" pitchFamily="34" charset="0"/>
              </a:rPr>
              <a:t>B</a:t>
            </a:r>
            <a:r>
              <a:rPr kumimoji="0" lang="en-GB" altLang="en-US" sz="3200" b="0" i="0" u="none" strike="noStrike" cap="none" normalizeH="0" baseline="0" dirty="0">
                <a:ln>
                  <a:noFill/>
                </a:ln>
                <a:solidFill>
                  <a:schemeClr val="tx1"/>
                </a:solidFill>
                <a:effectLst/>
                <a:latin typeface="Montserrat Light"/>
                <a:ea typeface="Calibri" panose="020F0502020204030204" pitchFamily="34" charset="0"/>
                <a:cs typeface="Arial" panose="020B0604020202020204" pitchFamily="34" charset="0"/>
              </a:rPr>
              <a:t>elow Table depicts the individual features, their mean and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3200" b="0" i="0" u="none" strike="noStrike" cap="none" normalizeH="0" baseline="0" dirty="0">
                <a:ln>
                  <a:noFill/>
                </a:ln>
                <a:solidFill>
                  <a:schemeClr val="tx1"/>
                </a:solidFill>
                <a:effectLst/>
                <a:latin typeface="Montserrat Light"/>
                <a:ea typeface="Calibri" panose="020F0502020204030204" pitchFamily="34" charset="0"/>
                <a:cs typeface="Arial" panose="020B0604020202020204" pitchFamily="34" charset="0"/>
              </a:rPr>
              <a:t>standard deviation as well as categorical features and a target variable “Left” which consists of the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3200" b="0" i="0" u="none" strike="noStrike" cap="none" normalizeH="0" baseline="0" dirty="0">
                <a:ln>
                  <a:noFill/>
                </a:ln>
                <a:solidFill>
                  <a:schemeClr val="tx1"/>
                </a:solidFill>
                <a:effectLst/>
                <a:latin typeface="Montserrat Light"/>
                <a:ea typeface="Calibri" panose="020F0502020204030204" pitchFamily="34" charset="0"/>
                <a:cs typeface="Arial" panose="020B0604020202020204" pitchFamily="34" charset="0"/>
              </a:rPr>
              <a:t> two classes </a:t>
            </a:r>
            <a:r>
              <a:rPr kumimoji="0" lang="en-GB" altLang="en-US" sz="3200" b="0" i="1" u="none" strike="noStrike" cap="none" normalizeH="0" baseline="0" dirty="0">
                <a:ln>
                  <a:noFill/>
                </a:ln>
                <a:solidFill>
                  <a:schemeClr val="tx1"/>
                </a:solidFill>
                <a:effectLst/>
                <a:latin typeface="Montserrat Light"/>
                <a:ea typeface="Calibri" panose="020F0502020204030204" pitchFamily="34" charset="0"/>
                <a:cs typeface="Arial" panose="020B0604020202020204" pitchFamily="34" charset="0"/>
              </a:rPr>
              <a:t>stay </a:t>
            </a:r>
            <a:r>
              <a:rPr kumimoji="0" lang="en-GB" altLang="en-US" sz="3200" b="0" i="0" u="none" strike="noStrike" cap="none" normalizeH="0" baseline="0" dirty="0">
                <a:ln>
                  <a:noFill/>
                </a:ln>
                <a:solidFill>
                  <a:schemeClr val="tx1"/>
                </a:solidFill>
                <a:effectLst/>
                <a:latin typeface="Montserrat Light"/>
                <a:ea typeface="Calibri" panose="020F0502020204030204" pitchFamily="34" charset="0"/>
                <a:cs typeface="Arial" panose="020B0604020202020204" pitchFamily="34" charset="0"/>
              </a:rPr>
              <a:t>and </a:t>
            </a:r>
            <a:r>
              <a:rPr kumimoji="0" lang="en-GB" altLang="en-US" sz="3200" b="0" i="1" u="none" strike="noStrike" cap="none" normalizeH="0" baseline="0" dirty="0">
                <a:ln>
                  <a:noFill/>
                </a:ln>
                <a:solidFill>
                  <a:schemeClr val="tx1"/>
                </a:solidFill>
                <a:effectLst/>
                <a:latin typeface="Montserrat Light"/>
                <a:ea typeface="Calibri" panose="020F0502020204030204" pitchFamily="34" charset="0"/>
                <a:cs typeface="Arial" panose="020B0604020202020204" pitchFamily="34" charset="0"/>
              </a:rPr>
              <a:t>leave</a:t>
            </a:r>
            <a:r>
              <a:rPr kumimoji="0" lang="en-GB" altLang="en-US" sz="3200" b="0" i="0" u="none" strike="noStrike" cap="none" normalizeH="0" baseline="0" dirty="0">
                <a:ln>
                  <a:noFill/>
                </a:ln>
                <a:solidFill>
                  <a:schemeClr val="tx1"/>
                </a:solidFill>
                <a:effectLst/>
                <a:latin typeface="Montserrat Light"/>
                <a:ea typeface="Calibri" panose="020F0502020204030204" pitchFamily="34" charset="0"/>
                <a:cs typeface="Arial" panose="020B0604020202020204" pitchFamily="34" charset="0"/>
              </a:rPr>
              <a:t>. Furthermore, this dataset has ≈ 15.000 samples with a class imbalance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3200" b="0" i="0" u="none" strike="noStrike" cap="none" normalizeH="0" baseline="0" dirty="0">
                <a:ln>
                  <a:noFill/>
                </a:ln>
                <a:solidFill>
                  <a:schemeClr val="tx1"/>
                </a:solidFill>
                <a:effectLst/>
                <a:latin typeface="Montserrat Light"/>
                <a:ea typeface="Calibri" panose="020F0502020204030204" pitchFamily="34" charset="0"/>
                <a:cs typeface="Arial" panose="020B0604020202020204" pitchFamily="34" charset="0"/>
              </a:rPr>
              <a:t>of 11428 (stayed) and 3571 samples corresponding to “left”. </a:t>
            </a:r>
            <a:endParaRPr kumimoji="0" lang="en-GB" altLang="en-US" sz="3200" b="0" i="0" u="none" strike="noStrike" cap="none" normalizeH="0" baseline="0" dirty="0">
              <a:ln>
                <a:noFill/>
              </a:ln>
              <a:solidFill>
                <a:schemeClr val="tx1"/>
              </a:solidFill>
              <a:effectLst/>
              <a:latin typeface="Montserrat Light"/>
            </a:endParaRPr>
          </a:p>
        </p:txBody>
      </p:sp>
      <p:graphicFrame>
        <p:nvGraphicFramePr>
          <p:cNvPr id="14" name="Table 13">
            <a:extLst>
              <a:ext uri="{FF2B5EF4-FFF2-40B4-BE49-F238E27FC236}">
                <a16:creationId xmlns:a16="http://schemas.microsoft.com/office/drawing/2014/main" id="{5644D550-E098-418F-9C03-152FF42ED27D}"/>
              </a:ext>
            </a:extLst>
          </p:cNvPr>
          <p:cNvGraphicFramePr>
            <a:graphicFrameLocks noGrp="1"/>
          </p:cNvGraphicFramePr>
          <p:nvPr>
            <p:extLst>
              <p:ext uri="{D42A27DB-BD31-4B8C-83A1-F6EECF244321}">
                <p14:modId xmlns:p14="http://schemas.microsoft.com/office/powerpoint/2010/main" val="2311484893"/>
              </p:ext>
            </p:extLst>
          </p:nvPr>
        </p:nvGraphicFramePr>
        <p:xfrm>
          <a:off x="1430972" y="6314440"/>
          <a:ext cx="15428277" cy="7040880"/>
        </p:xfrm>
        <a:graphic>
          <a:graphicData uri="http://schemas.openxmlformats.org/drawingml/2006/table">
            <a:tbl>
              <a:tblPr firstRow="1" bandRow="1">
                <a:tableStyleId>{5C22544A-7EE6-4342-B048-85BDC9FD1C3A}</a:tableStyleId>
              </a:tblPr>
              <a:tblGrid>
                <a:gridCol w="5142759">
                  <a:extLst>
                    <a:ext uri="{9D8B030D-6E8A-4147-A177-3AD203B41FA5}">
                      <a16:colId xmlns:a16="http://schemas.microsoft.com/office/drawing/2014/main" val="2229222025"/>
                    </a:ext>
                  </a:extLst>
                </a:gridCol>
                <a:gridCol w="5142759">
                  <a:extLst>
                    <a:ext uri="{9D8B030D-6E8A-4147-A177-3AD203B41FA5}">
                      <a16:colId xmlns:a16="http://schemas.microsoft.com/office/drawing/2014/main" val="2632433415"/>
                    </a:ext>
                  </a:extLst>
                </a:gridCol>
                <a:gridCol w="5142759">
                  <a:extLst>
                    <a:ext uri="{9D8B030D-6E8A-4147-A177-3AD203B41FA5}">
                      <a16:colId xmlns:a16="http://schemas.microsoft.com/office/drawing/2014/main" val="141515601"/>
                    </a:ext>
                  </a:extLst>
                </a:gridCol>
              </a:tblGrid>
              <a:tr h="370840">
                <a:tc>
                  <a:txBody>
                    <a:bodyPr/>
                    <a:lstStyle/>
                    <a:p>
                      <a:pPr algn="ctr"/>
                      <a:r>
                        <a:rPr lang="en-IN" b="1" dirty="0">
                          <a:latin typeface="Montserrat Light"/>
                        </a:rPr>
                        <a:t>S.no</a:t>
                      </a:r>
                    </a:p>
                  </a:txBody>
                  <a:tcPr/>
                </a:tc>
                <a:tc>
                  <a:txBody>
                    <a:bodyPr/>
                    <a:lstStyle/>
                    <a:p>
                      <a:pPr algn="ctr"/>
                      <a:r>
                        <a:rPr lang="en-IN" b="1" dirty="0">
                          <a:latin typeface="Montserrat Light"/>
                        </a:rPr>
                        <a:t>Attribute</a:t>
                      </a:r>
                    </a:p>
                  </a:txBody>
                  <a:tcPr/>
                </a:tc>
                <a:tc>
                  <a:txBody>
                    <a:bodyPr/>
                    <a:lstStyle/>
                    <a:p>
                      <a:pPr algn="ctr"/>
                      <a:r>
                        <a:rPr lang="en-IN" b="1" dirty="0">
                          <a:latin typeface="Montserrat Light"/>
                        </a:rPr>
                        <a:t>Type</a:t>
                      </a:r>
                    </a:p>
                  </a:txBody>
                  <a:tcPr/>
                </a:tc>
                <a:extLst>
                  <a:ext uri="{0D108BD9-81ED-4DB2-BD59-A6C34878D82A}">
                    <a16:rowId xmlns:a16="http://schemas.microsoft.com/office/drawing/2014/main" val="3065567548"/>
                  </a:ext>
                </a:extLst>
              </a:tr>
              <a:tr h="370840">
                <a:tc>
                  <a:txBody>
                    <a:bodyPr/>
                    <a:lstStyle/>
                    <a:p>
                      <a:pPr algn="ctr"/>
                      <a:r>
                        <a:rPr lang="en-IN" b="1" dirty="0">
                          <a:latin typeface="Montserrat Light"/>
                        </a:rPr>
                        <a:t>1</a:t>
                      </a:r>
                    </a:p>
                  </a:txBody>
                  <a:tcPr/>
                </a:tc>
                <a:tc>
                  <a:txBody>
                    <a:bodyPr/>
                    <a:lstStyle/>
                    <a:p>
                      <a:pPr algn="ctr"/>
                      <a:r>
                        <a:rPr lang="en-IN" b="1" dirty="0">
                          <a:latin typeface="Montserrat Light"/>
                        </a:rPr>
                        <a:t>Satisfaction Level</a:t>
                      </a:r>
                    </a:p>
                  </a:txBody>
                  <a:tcPr/>
                </a:tc>
                <a:tc>
                  <a:txBody>
                    <a:bodyPr/>
                    <a:lstStyle/>
                    <a:p>
                      <a:pPr algn="ctr"/>
                      <a:r>
                        <a:rPr lang="en-IN" b="1" dirty="0">
                          <a:latin typeface="Montserrat Light"/>
                        </a:rPr>
                        <a:t>Numerical</a:t>
                      </a:r>
                    </a:p>
                  </a:txBody>
                  <a:tcPr/>
                </a:tc>
                <a:extLst>
                  <a:ext uri="{0D108BD9-81ED-4DB2-BD59-A6C34878D82A}">
                    <a16:rowId xmlns:a16="http://schemas.microsoft.com/office/drawing/2014/main" val="1487008108"/>
                  </a:ext>
                </a:extLst>
              </a:tr>
              <a:tr h="370840">
                <a:tc>
                  <a:txBody>
                    <a:bodyPr/>
                    <a:lstStyle/>
                    <a:p>
                      <a:pPr algn="ctr"/>
                      <a:r>
                        <a:rPr lang="en-IN" b="1" dirty="0">
                          <a:latin typeface="Montserrat Light"/>
                        </a:rPr>
                        <a:t>2</a:t>
                      </a:r>
                    </a:p>
                  </a:txBody>
                  <a:tcPr/>
                </a:tc>
                <a:tc>
                  <a:txBody>
                    <a:bodyPr/>
                    <a:lstStyle/>
                    <a:p>
                      <a:pPr algn="ctr"/>
                      <a:r>
                        <a:rPr lang="en-IN" b="1" dirty="0">
                          <a:latin typeface="Montserrat Light"/>
                        </a:rPr>
                        <a:t>Last Evaluation</a:t>
                      </a:r>
                    </a:p>
                  </a:txBody>
                  <a:tcP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r>
                        <a:rPr lang="en-IN" b="1" dirty="0">
                          <a:latin typeface="Montserrat Light"/>
                        </a:rPr>
                        <a:t>Numerical</a:t>
                      </a:r>
                    </a:p>
                  </a:txBody>
                  <a:tcPr/>
                </a:tc>
                <a:extLst>
                  <a:ext uri="{0D108BD9-81ED-4DB2-BD59-A6C34878D82A}">
                    <a16:rowId xmlns:a16="http://schemas.microsoft.com/office/drawing/2014/main" val="169526748"/>
                  </a:ext>
                </a:extLst>
              </a:tr>
              <a:tr h="370840">
                <a:tc>
                  <a:txBody>
                    <a:bodyPr/>
                    <a:lstStyle/>
                    <a:p>
                      <a:pPr algn="ctr"/>
                      <a:r>
                        <a:rPr lang="en-IN" b="1" dirty="0">
                          <a:latin typeface="Montserrat Light"/>
                        </a:rPr>
                        <a:t>3</a:t>
                      </a:r>
                    </a:p>
                  </a:txBody>
                  <a:tcPr/>
                </a:tc>
                <a:tc>
                  <a:txBody>
                    <a:bodyPr/>
                    <a:lstStyle/>
                    <a:p>
                      <a:pPr algn="ctr"/>
                      <a:r>
                        <a:rPr lang="en-IN" b="1" dirty="0">
                          <a:latin typeface="Montserrat Light"/>
                        </a:rPr>
                        <a:t>Number of Projects</a:t>
                      </a:r>
                    </a:p>
                  </a:txBody>
                  <a:tcP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r>
                        <a:rPr lang="en-IN" b="1" dirty="0">
                          <a:latin typeface="Montserrat Light"/>
                        </a:rPr>
                        <a:t>Numerical</a:t>
                      </a:r>
                    </a:p>
                  </a:txBody>
                  <a:tcPr/>
                </a:tc>
                <a:extLst>
                  <a:ext uri="{0D108BD9-81ED-4DB2-BD59-A6C34878D82A}">
                    <a16:rowId xmlns:a16="http://schemas.microsoft.com/office/drawing/2014/main" val="898690354"/>
                  </a:ext>
                </a:extLst>
              </a:tr>
              <a:tr h="370840">
                <a:tc>
                  <a:txBody>
                    <a:bodyPr/>
                    <a:lstStyle/>
                    <a:p>
                      <a:pPr algn="ctr"/>
                      <a:r>
                        <a:rPr lang="en-IN" b="1" dirty="0">
                          <a:latin typeface="Montserrat Light"/>
                        </a:rPr>
                        <a:t>4</a:t>
                      </a:r>
                    </a:p>
                  </a:txBody>
                  <a:tcPr/>
                </a:tc>
                <a:tc>
                  <a:txBody>
                    <a:bodyPr/>
                    <a:lstStyle/>
                    <a:p>
                      <a:pPr algn="ctr"/>
                      <a:r>
                        <a:rPr lang="en-IN" b="1" dirty="0">
                          <a:latin typeface="Montserrat Light"/>
                        </a:rPr>
                        <a:t>Avg. Monthly Hours</a:t>
                      </a:r>
                    </a:p>
                  </a:txBody>
                  <a:tcP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r>
                        <a:rPr lang="en-IN" b="1" dirty="0">
                          <a:latin typeface="Montserrat Light"/>
                        </a:rPr>
                        <a:t>Numerical</a:t>
                      </a:r>
                    </a:p>
                  </a:txBody>
                  <a:tcPr/>
                </a:tc>
                <a:extLst>
                  <a:ext uri="{0D108BD9-81ED-4DB2-BD59-A6C34878D82A}">
                    <a16:rowId xmlns:a16="http://schemas.microsoft.com/office/drawing/2014/main" val="2666915014"/>
                  </a:ext>
                </a:extLst>
              </a:tr>
              <a:tr h="370840">
                <a:tc>
                  <a:txBody>
                    <a:bodyPr/>
                    <a:lstStyle/>
                    <a:p>
                      <a:pPr algn="ctr"/>
                      <a:r>
                        <a:rPr lang="en-IN" b="1" dirty="0">
                          <a:latin typeface="Montserrat Light"/>
                        </a:rPr>
                        <a:t>5</a:t>
                      </a:r>
                    </a:p>
                  </a:txBody>
                  <a:tcPr/>
                </a:tc>
                <a:tc>
                  <a:txBody>
                    <a:bodyPr/>
                    <a:lstStyle/>
                    <a:p>
                      <a:pPr algn="ctr"/>
                      <a:r>
                        <a:rPr lang="en-IN" b="1" dirty="0">
                          <a:latin typeface="Montserrat Light"/>
                        </a:rPr>
                        <a:t>Time Spend Company</a:t>
                      </a:r>
                    </a:p>
                  </a:txBody>
                  <a:tcP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r>
                        <a:rPr lang="en-IN" b="1" dirty="0">
                          <a:latin typeface="Montserrat Light"/>
                        </a:rPr>
                        <a:t>Numerical</a:t>
                      </a:r>
                    </a:p>
                  </a:txBody>
                  <a:tcPr/>
                </a:tc>
                <a:extLst>
                  <a:ext uri="{0D108BD9-81ED-4DB2-BD59-A6C34878D82A}">
                    <a16:rowId xmlns:a16="http://schemas.microsoft.com/office/drawing/2014/main" val="3519581237"/>
                  </a:ext>
                </a:extLst>
              </a:tr>
              <a:tr h="370840">
                <a:tc>
                  <a:txBody>
                    <a:bodyPr/>
                    <a:lstStyle/>
                    <a:p>
                      <a:pPr algn="ctr"/>
                      <a:r>
                        <a:rPr lang="en-IN" b="1" dirty="0">
                          <a:latin typeface="Montserrat Light"/>
                        </a:rPr>
                        <a:t>6</a:t>
                      </a:r>
                    </a:p>
                  </a:txBody>
                  <a:tcPr/>
                </a:tc>
                <a:tc>
                  <a:txBody>
                    <a:bodyPr/>
                    <a:lstStyle/>
                    <a:p>
                      <a:pPr algn="ctr"/>
                      <a:r>
                        <a:rPr lang="en-IN" b="1" dirty="0">
                          <a:latin typeface="Montserrat Light"/>
                        </a:rPr>
                        <a:t>Work Accident</a:t>
                      </a:r>
                    </a:p>
                  </a:txBody>
                  <a:tcP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r>
                        <a:rPr lang="en-IN" b="1" dirty="0">
                          <a:latin typeface="Montserrat Light"/>
                        </a:rPr>
                        <a:t>Numerical</a:t>
                      </a:r>
                    </a:p>
                  </a:txBody>
                  <a:tcPr/>
                </a:tc>
                <a:extLst>
                  <a:ext uri="{0D108BD9-81ED-4DB2-BD59-A6C34878D82A}">
                    <a16:rowId xmlns:a16="http://schemas.microsoft.com/office/drawing/2014/main" val="2570224328"/>
                  </a:ext>
                </a:extLst>
              </a:tr>
              <a:tr h="370840">
                <a:tc>
                  <a:txBody>
                    <a:bodyPr/>
                    <a:lstStyle/>
                    <a:p>
                      <a:pPr algn="ctr"/>
                      <a:r>
                        <a:rPr lang="en-IN" b="1" dirty="0">
                          <a:latin typeface="Montserrat Light"/>
                        </a:rPr>
                        <a:t>7</a:t>
                      </a:r>
                    </a:p>
                  </a:txBody>
                  <a:tcPr/>
                </a:tc>
                <a:tc>
                  <a:txBody>
                    <a:bodyPr/>
                    <a:lstStyle/>
                    <a:p>
                      <a:pPr algn="ctr"/>
                      <a:r>
                        <a:rPr lang="en-IN" b="1" dirty="0">
                          <a:latin typeface="Montserrat Light"/>
                        </a:rPr>
                        <a:t>Promotion last 5 Years</a:t>
                      </a:r>
                    </a:p>
                  </a:txBody>
                  <a:tcP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r>
                        <a:rPr lang="en-IN" b="1" dirty="0">
                          <a:latin typeface="Montserrat Light"/>
                        </a:rPr>
                        <a:t>Numerical</a:t>
                      </a:r>
                    </a:p>
                  </a:txBody>
                  <a:tcPr/>
                </a:tc>
                <a:extLst>
                  <a:ext uri="{0D108BD9-81ED-4DB2-BD59-A6C34878D82A}">
                    <a16:rowId xmlns:a16="http://schemas.microsoft.com/office/drawing/2014/main" val="3548328714"/>
                  </a:ext>
                </a:extLst>
              </a:tr>
              <a:tr h="370840">
                <a:tc>
                  <a:txBody>
                    <a:bodyPr/>
                    <a:lstStyle/>
                    <a:p>
                      <a:pPr algn="ctr"/>
                      <a:r>
                        <a:rPr lang="en-IN" b="1" dirty="0">
                          <a:latin typeface="Montserrat Light"/>
                        </a:rPr>
                        <a:t>8</a:t>
                      </a:r>
                    </a:p>
                  </a:txBody>
                  <a:tcPr/>
                </a:tc>
                <a:tc>
                  <a:txBody>
                    <a:bodyPr/>
                    <a:lstStyle/>
                    <a:p>
                      <a:pPr algn="ctr"/>
                      <a:r>
                        <a:rPr lang="en-IN" b="1" dirty="0">
                          <a:latin typeface="Montserrat Light"/>
                        </a:rPr>
                        <a:t>Sales (10 Levels)</a:t>
                      </a:r>
                    </a:p>
                  </a:txBody>
                  <a:tcP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r>
                        <a:rPr lang="en-IN" b="1" dirty="0">
                          <a:latin typeface="Montserrat Light"/>
                        </a:rPr>
                        <a:t>Categorical</a:t>
                      </a:r>
                    </a:p>
                  </a:txBody>
                  <a:tcPr/>
                </a:tc>
                <a:extLst>
                  <a:ext uri="{0D108BD9-81ED-4DB2-BD59-A6C34878D82A}">
                    <a16:rowId xmlns:a16="http://schemas.microsoft.com/office/drawing/2014/main" val="3638170609"/>
                  </a:ext>
                </a:extLst>
              </a:tr>
              <a:tr h="370840">
                <a:tc>
                  <a:txBody>
                    <a:bodyPr/>
                    <a:lstStyle/>
                    <a:p>
                      <a:pPr algn="ctr"/>
                      <a:r>
                        <a:rPr lang="en-IN" b="1" dirty="0">
                          <a:latin typeface="Montserrat Light"/>
                        </a:rPr>
                        <a:t>9</a:t>
                      </a:r>
                    </a:p>
                  </a:txBody>
                  <a:tcPr/>
                </a:tc>
                <a:tc>
                  <a:txBody>
                    <a:bodyPr/>
                    <a:lstStyle/>
                    <a:p>
                      <a:pPr algn="ctr"/>
                      <a:r>
                        <a:rPr lang="en-IN" b="1" dirty="0">
                          <a:latin typeface="Montserrat Light"/>
                        </a:rPr>
                        <a:t>Salary(low, med, high)</a:t>
                      </a:r>
                    </a:p>
                  </a:txBody>
                  <a:tcPr/>
                </a:tc>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r>
                        <a:rPr lang="en-IN" b="1" dirty="0">
                          <a:latin typeface="Montserrat Light"/>
                        </a:rPr>
                        <a:t>Categorical</a:t>
                      </a:r>
                    </a:p>
                  </a:txBody>
                  <a:tcPr/>
                </a:tc>
                <a:extLst>
                  <a:ext uri="{0D108BD9-81ED-4DB2-BD59-A6C34878D82A}">
                    <a16:rowId xmlns:a16="http://schemas.microsoft.com/office/drawing/2014/main" val="4237937331"/>
                  </a:ext>
                </a:extLst>
              </a:tr>
              <a:tr h="370840">
                <a:tc>
                  <a:txBody>
                    <a:bodyPr/>
                    <a:lstStyle/>
                    <a:p>
                      <a:pPr algn="ctr"/>
                      <a:r>
                        <a:rPr lang="en-IN" b="1" dirty="0">
                          <a:latin typeface="Montserrat Light"/>
                        </a:rPr>
                        <a:t>10</a:t>
                      </a:r>
                    </a:p>
                  </a:txBody>
                  <a:tcPr/>
                </a:tc>
                <a:tc>
                  <a:txBody>
                    <a:bodyPr/>
                    <a:lstStyle/>
                    <a:p>
                      <a:pPr algn="ctr"/>
                      <a:r>
                        <a:rPr lang="en-IN" b="1" dirty="0">
                          <a:latin typeface="Montserrat Light"/>
                        </a:rPr>
                        <a:t>Left</a:t>
                      </a:r>
                    </a:p>
                  </a:txBody>
                  <a:tcPr/>
                </a:tc>
                <a:tc>
                  <a:txBody>
                    <a:bodyPr/>
                    <a:lstStyle/>
                    <a:p>
                      <a:pPr algn="ctr"/>
                      <a:r>
                        <a:rPr lang="en-IN" b="1" dirty="0">
                          <a:latin typeface="Montserrat Light"/>
                        </a:rPr>
                        <a:t>Categorical</a:t>
                      </a:r>
                    </a:p>
                  </a:txBody>
                  <a:tcPr/>
                </a:tc>
                <a:extLst>
                  <a:ext uri="{0D108BD9-81ED-4DB2-BD59-A6C34878D82A}">
                    <a16:rowId xmlns:a16="http://schemas.microsoft.com/office/drawing/2014/main" val="396063612"/>
                  </a:ext>
                </a:extLst>
              </a:tr>
            </a:tbl>
          </a:graphicData>
        </a:graphic>
      </p:graphicFrame>
    </p:spTree>
    <p:extLst>
      <p:ext uri="{BB962C8B-B14F-4D97-AF65-F5344CB8AC3E}">
        <p14:creationId xmlns:p14="http://schemas.microsoft.com/office/powerpoint/2010/main" val="1498617647"/>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0000">
                                      <p:stCondLst>
                                        <p:cond delay="200"/>
                                      </p:stCondLst>
                                      <p:childTnLst>
                                        <p:set>
                                          <p:cBhvr>
                                            <p:cTn id="6" dur="1" fill="hold">
                                              <p:stCondLst>
                                                <p:cond delay="0"/>
                                              </p:stCondLst>
                                            </p:cTn>
                                            <p:tgtEl>
                                              <p:spTgt spid="6"/>
                                            </p:tgtEl>
                                            <p:attrNameLst>
                                              <p:attrName>style.visibility</p:attrName>
                                            </p:attrNameLst>
                                          </p:cBhvr>
                                          <p:to>
                                            <p:strVal val="visible"/>
                                          </p:to>
                                        </p:set>
                                        <p:anim calcmode="lin" valueType="num" p14:bounceEnd="60000">
                                          <p:cBhvr additive="base">
                                            <p:cTn id="7" dur="500" fill="hold"/>
                                            <p:tgtEl>
                                              <p:spTgt spid="6"/>
                                            </p:tgtEl>
                                            <p:attrNameLst>
                                              <p:attrName>ppt_x</p:attrName>
                                            </p:attrNameLst>
                                          </p:cBhvr>
                                          <p:tavLst>
                                            <p:tav tm="0">
                                              <p:val>
                                                <p:strVal val="1+#ppt_w/2"/>
                                              </p:val>
                                            </p:tav>
                                            <p:tav tm="100000">
                                              <p:val>
                                                <p:strVal val="#ppt_x"/>
                                              </p:val>
                                            </p:tav>
                                          </p:tavLst>
                                        </p:anim>
                                        <p:anim calcmode="lin" valueType="num" p14:bounceEnd="60000">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200"/>
                                      </p:stCondLst>
                                      <p:childTnLst>
                                        <p:set>
                                          <p:cBhvr>
                                            <p:cTn id="10" dur="1" fill="hold">
                                              <p:stCondLst>
                                                <p:cond delay="0"/>
                                              </p:stCondLst>
                                            </p:cTn>
                                            <p:tgtEl>
                                              <p:spTgt spid="8"/>
                                            </p:tgtEl>
                                            <p:attrNameLst>
                                              <p:attrName>style.visibility</p:attrName>
                                            </p:attrNameLst>
                                          </p:cBhvr>
                                          <p:to>
                                            <p:strVal val="visible"/>
                                          </p:to>
                                        </p:set>
                                        <p:anim calcmode="lin" valueType="num" p14:bounceEnd="60000">
                                          <p:cBhvr additive="base">
                                            <p:cTn id="11" dur="500" fill="hold"/>
                                            <p:tgtEl>
                                              <p:spTgt spid="8"/>
                                            </p:tgtEl>
                                            <p:attrNameLst>
                                              <p:attrName>ppt_x</p:attrName>
                                            </p:attrNameLst>
                                          </p:cBhvr>
                                          <p:tavLst>
                                            <p:tav tm="0">
                                              <p:val>
                                                <p:strVal val="1+#ppt_w/2"/>
                                              </p:val>
                                            </p:tav>
                                            <p:tav tm="100000">
                                              <p:val>
                                                <p:strVal val="#ppt_x"/>
                                              </p:val>
                                            </p:tav>
                                          </p:tavLst>
                                        </p:anim>
                                        <p:anim calcmode="lin" valueType="num" p14:bounceEnd="60000">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2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367353-9BF4-4E4E-9697-22EA95AAE4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587" y="1839718"/>
            <a:ext cx="15744825" cy="11876282"/>
          </a:xfrm>
          <a:prstGeom prst="rect">
            <a:avLst/>
          </a:prstGeom>
        </p:spPr>
      </p:pic>
      <p:sp>
        <p:nvSpPr>
          <p:cNvPr id="6" name="TextBox 5">
            <a:extLst>
              <a:ext uri="{FF2B5EF4-FFF2-40B4-BE49-F238E27FC236}">
                <a16:creationId xmlns:a16="http://schemas.microsoft.com/office/drawing/2014/main" id="{31BA81DB-C182-4407-8C52-0B3D780A9DCA}"/>
              </a:ext>
            </a:extLst>
          </p:cNvPr>
          <p:cNvSpPr txBox="1"/>
          <p:nvPr/>
        </p:nvSpPr>
        <p:spPr>
          <a:xfrm>
            <a:off x="5033097" y="610821"/>
            <a:ext cx="8221803" cy="1200650"/>
          </a:xfrm>
          <a:prstGeom prst="rect">
            <a:avLst/>
          </a:prstGeom>
          <a:noFill/>
        </p:spPr>
        <p:txBody>
          <a:bodyPr wrap="none" rtlCol="0">
            <a:spAutoFit/>
          </a:bodyPr>
          <a:lstStyle/>
          <a:p>
            <a:r>
              <a:rPr lang="en-IN" sz="7202" b="1" dirty="0">
                <a:solidFill>
                  <a:schemeClr val="tx2"/>
                </a:solidFill>
                <a:latin typeface="Montserrat Semi" charset="0"/>
                <a:ea typeface="Montserrat Semi" charset="0"/>
                <a:cs typeface="Montserrat Semi" charset="0"/>
              </a:rPr>
              <a:t>Correlation Heatmap</a:t>
            </a:r>
            <a:endParaRPr lang="en-US" sz="7202" b="1" dirty="0">
              <a:solidFill>
                <a:schemeClr val="tx2"/>
              </a:solidFill>
              <a:latin typeface="Montserrat Semi" charset="0"/>
              <a:ea typeface="Montserrat Semi" charset="0"/>
              <a:cs typeface="Montserrat Semi" charset="0"/>
            </a:endParaRPr>
          </a:p>
        </p:txBody>
      </p:sp>
    </p:spTree>
    <p:extLst>
      <p:ext uri="{BB962C8B-B14F-4D97-AF65-F5344CB8AC3E}">
        <p14:creationId xmlns:p14="http://schemas.microsoft.com/office/powerpoint/2010/main" val="3751565628"/>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60000">
                                      <p:stCondLst>
                                        <p:cond delay="200"/>
                                      </p:stCondLst>
                                      <p:childTnLst>
                                        <p:set>
                                          <p:cBhvr>
                                            <p:cTn id="6" dur="1" fill="hold">
                                              <p:stCondLst>
                                                <p:cond delay="0"/>
                                              </p:stCondLst>
                                            </p:cTn>
                                            <p:tgtEl>
                                              <p:spTgt spid="6"/>
                                            </p:tgtEl>
                                            <p:attrNameLst>
                                              <p:attrName>style.visibility</p:attrName>
                                            </p:attrNameLst>
                                          </p:cBhvr>
                                          <p:to>
                                            <p:strVal val="visible"/>
                                          </p:to>
                                        </p:set>
                                        <p:anim calcmode="lin" valueType="num" p14:bounceEnd="60000">
                                          <p:cBhvr additive="base">
                                            <p:cTn id="7" dur="500" fill="hold"/>
                                            <p:tgtEl>
                                              <p:spTgt spid="6"/>
                                            </p:tgtEl>
                                            <p:attrNameLst>
                                              <p:attrName>ppt_x</p:attrName>
                                            </p:attrNameLst>
                                          </p:cBhvr>
                                          <p:tavLst>
                                            <p:tav tm="0">
                                              <p:val>
                                                <p:strVal val="1+#ppt_w/2"/>
                                              </p:val>
                                            </p:tav>
                                            <p:tav tm="100000">
                                              <p:val>
                                                <p:strVal val="#ppt_x"/>
                                              </p:val>
                                            </p:tav>
                                          </p:tavLst>
                                        </p:anim>
                                        <p:anim calcmode="lin" valueType="num" p14:bounceEnd="60000">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2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901975" y="1097847"/>
            <a:ext cx="8375498" cy="1200650"/>
          </a:xfrm>
          <a:prstGeom prst="rect">
            <a:avLst/>
          </a:prstGeom>
          <a:noFill/>
        </p:spPr>
        <p:txBody>
          <a:bodyPr wrap="none" rtlCol="0">
            <a:spAutoFit/>
          </a:bodyPr>
          <a:lstStyle/>
          <a:p>
            <a:pPr algn="ctr"/>
            <a:r>
              <a:rPr lang="en-US" sz="7202" b="1" dirty="0">
                <a:solidFill>
                  <a:schemeClr val="tx2"/>
                </a:solidFill>
                <a:latin typeface="Montserrat Semi" charset="0"/>
                <a:ea typeface="Montserrat Semi" charset="0"/>
                <a:cs typeface="Montserrat Semi" charset="0"/>
              </a:rPr>
              <a:t>Correlation Summery</a:t>
            </a:r>
          </a:p>
        </p:txBody>
      </p:sp>
      <p:sp>
        <p:nvSpPr>
          <p:cNvPr id="8" name="TextBox 7"/>
          <p:cNvSpPr txBox="1"/>
          <p:nvPr/>
        </p:nvSpPr>
        <p:spPr>
          <a:xfrm>
            <a:off x="2580295" y="2474442"/>
            <a:ext cx="13018858" cy="906210"/>
          </a:xfrm>
          <a:prstGeom prst="rect">
            <a:avLst/>
          </a:prstGeom>
          <a:noFill/>
        </p:spPr>
        <p:txBody>
          <a:bodyPr wrap="square" rtlCol="0">
            <a:spAutoFit/>
          </a:bodyPr>
          <a:lstStyle/>
          <a:p>
            <a:pPr>
              <a:lnSpc>
                <a:spcPts val="3076"/>
              </a:lnSpc>
            </a:pPr>
            <a:r>
              <a:rPr lang="en-GB" dirty="0">
                <a:latin typeface="Montserrat Light"/>
              </a:rPr>
              <a:t>The correlation heat map displays the correlation between features themselves and the target variable. </a:t>
            </a:r>
            <a:endParaRPr lang="en-US" sz="1800" dirty="0">
              <a:latin typeface="Montserrat Light"/>
              <a:ea typeface="Lato Light" charset="0"/>
              <a:cs typeface="Lato Light" charset="0"/>
            </a:endParaRPr>
          </a:p>
        </p:txBody>
      </p:sp>
      <p:sp>
        <p:nvSpPr>
          <p:cNvPr id="9" name="TextBox 8"/>
          <p:cNvSpPr txBox="1"/>
          <p:nvPr/>
        </p:nvSpPr>
        <p:spPr>
          <a:xfrm>
            <a:off x="1068617" y="3795949"/>
            <a:ext cx="8021107" cy="646331"/>
          </a:xfrm>
          <a:prstGeom prst="rect">
            <a:avLst/>
          </a:prstGeom>
          <a:noFill/>
        </p:spPr>
        <p:txBody>
          <a:bodyPr wrap="none" rtlCol="0">
            <a:spAutoFit/>
          </a:bodyPr>
          <a:lstStyle/>
          <a:p>
            <a:r>
              <a:rPr lang="en-IN" b="1" dirty="0">
                <a:solidFill>
                  <a:schemeClr val="tx2"/>
                </a:solidFill>
                <a:latin typeface="Montserrat Semi"/>
              </a:rPr>
              <a:t>Moderate Positively Correlated Features:</a:t>
            </a:r>
            <a:endParaRPr lang="en-US" sz="2401" b="1" spc="450" dirty="0">
              <a:solidFill>
                <a:schemeClr val="tx2"/>
              </a:solidFill>
              <a:latin typeface="Montserrat Semi"/>
              <a:ea typeface="Montserrat Semi" charset="0"/>
              <a:cs typeface="Montserrat Semi" charset="0"/>
            </a:endParaRPr>
          </a:p>
        </p:txBody>
      </p:sp>
      <p:sp>
        <p:nvSpPr>
          <p:cNvPr id="14" name="TextBox 13"/>
          <p:cNvSpPr txBox="1"/>
          <p:nvPr/>
        </p:nvSpPr>
        <p:spPr>
          <a:xfrm>
            <a:off x="1055341" y="5089872"/>
            <a:ext cx="10574684" cy="1754326"/>
          </a:xfrm>
          <a:prstGeom prst="rect">
            <a:avLst/>
          </a:prstGeom>
          <a:noFill/>
        </p:spPr>
        <p:txBody>
          <a:bodyPr wrap="square" rtlCol="0">
            <a:spAutoFit/>
          </a:bodyPr>
          <a:lstStyle/>
          <a:p>
            <a:r>
              <a:rPr lang="en-US" dirty="0">
                <a:latin typeface="Montserrat Light"/>
                <a:ea typeface="Lato Light" charset="0"/>
                <a:cs typeface="Lato Light" charset="0"/>
              </a:rPr>
              <a:t>Avg Monthly Hours Vs Project Count : </a:t>
            </a:r>
            <a:r>
              <a:rPr lang="en-IN" dirty="0">
                <a:latin typeface="Montserrat Light"/>
              </a:rPr>
              <a:t>0.417211</a:t>
            </a:r>
          </a:p>
          <a:p>
            <a:r>
              <a:rPr lang="en-IN" dirty="0">
                <a:latin typeface="Montserrat Light"/>
                <a:ea typeface="Lato Light" charset="0"/>
                <a:cs typeface="Lato Light" charset="0"/>
              </a:rPr>
              <a:t>Last Evaluation Vs Project Count: </a:t>
            </a:r>
            <a:r>
              <a:rPr lang="en-IN" dirty="0">
                <a:latin typeface="Montserrat Light"/>
              </a:rPr>
              <a:t>0.349333</a:t>
            </a:r>
          </a:p>
          <a:p>
            <a:r>
              <a:rPr lang="en-IN" dirty="0" err="1">
                <a:latin typeface="Montserrat Light"/>
              </a:rPr>
              <a:t>Avg</a:t>
            </a:r>
            <a:r>
              <a:rPr lang="en-IN" dirty="0">
                <a:latin typeface="Montserrat Light"/>
              </a:rPr>
              <a:t> Monthly Hours Vs Last Evaluation: 0.339742</a:t>
            </a:r>
          </a:p>
        </p:txBody>
      </p:sp>
      <p:sp>
        <p:nvSpPr>
          <p:cNvPr id="21" name="TextBox 20">
            <a:extLst>
              <a:ext uri="{FF2B5EF4-FFF2-40B4-BE49-F238E27FC236}">
                <a16:creationId xmlns:a16="http://schemas.microsoft.com/office/drawing/2014/main" id="{9F27A515-F59F-40A5-B87F-DADAFCF3D3C4}"/>
              </a:ext>
            </a:extLst>
          </p:cNvPr>
          <p:cNvSpPr txBox="1"/>
          <p:nvPr/>
        </p:nvSpPr>
        <p:spPr>
          <a:xfrm>
            <a:off x="1055341" y="7354930"/>
            <a:ext cx="8208722" cy="646331"/>
          </a:xfrm>
          <a:prstGeom prst="rect">
            <a:avLst/>
          </a:prstGeom>
          <a:noFill/>
        </p:spPr>
        <p:txBody>
          <a:bodyPr wrap="none" rtlCol="0">
            <a:spAutoFit/>
          </a:bodyPr>
          <a:lstStyle/>
          <a:p>
            <a:r>
              <a:rPr lang="en-IN" b="1" dirty="0">
                <a:solidFill>
                  <a:schemeClr val="tx2"/>
                </a:solidFill>
                <a:latin typeface="Montserrat Semi"/>
              </a:rPr>
              <a:t>Moderate Negatively Correlated Features:</a:t>
            </a:r>
            <a:endParaRPr lang="en-US" sz="2401" b="1" spc="450" dirty="0">
              <a:solidFill>
                <a:schemeClr val="tx2"/>
              </a:solidFill>
              <a:latin typeface="Montserrat Semi"/>
              <a:ea typeface="Montserrat Semi" charset="0"/>
              <a:cs typeface="Montserrat Semi" charset="0"/>
            </a:endParaRPr>
          </a:p>
        </p:txBody>
      </p:sp>
      <p:sp>
        <p:nvSpPr>
          <p:cNvPr id="22" name="TextBox 21">
            <a:extLst>
              <a:ext uri="{FF2B5EF4-FFF2-40B4-BE49-F238E27FC236}">
                <a16:creationId xmlns:a16="http://schemas.microsoft.com/office/drawing/2014/main" id="{4BCE44A1-C5C0-4D1F-8AC2-0255FD37BC61}"/>
              </a:ext>
            </a:extLst>
          </p:cNvPr>
          <p:cNvSpPr txBox="1"/>
          <p:nvPr/>
        </p:nvSpPr>
        <p:spPr>
          <a:xfrm>
            <a:off x="1068617" y="8553419"/>
            <a:ext cx="10574684" cy="646331"/>
          </a:xfrm>
          <a:prstGeom prst="rect">
            <a:avLst/>
          </a:prstGeom>
          <a:noFill/>
        </p:spPr>
        <p:txBody>
          <a:bodyPr wrap="square" rtlCol="0">
            <a:spAutoFit/>
          </a:bodyPr>
          <a:lstStyle/>
          <a:p>
            <a:r>
              <a:rPr lang="en-IN" dirty="0">
                <a:latin typeface="Montserrat Light"/>
                <a:ea typeface="Lato Light" charset="0"/>
                <a:cs typeface="Lato Light" charset="0"/>
              </a:rPr>
              <a:t>Attrition Vs Satisfaction: -0.388375</a:t>
            </a:r>
            <a:endParaRPr lang="en-IN" dirty="0">
              <a:latin typeface="Montserrat Light"/>
            </a:endParaRPr>
          </a:p>
        </p:txBody>
      </p:sp>
    </p:spTree>
    <p:extLst>
      <p:ext uri="{BB962C8B-B14F-4D97-AF65-F5344CB8AC3E}">
        <p14:creationId xmlns:p14="http://schemas.microsoft.com/office/powerpoint/2010/main" val="198361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50" fill="hold"/>
                                        <p:tgtEl>
                                          <p:spTgt spid="7"/>
                                        </p:tgtEl>
                                        <p:attrNameLst>
                                          <p:attrName>ppt_x</p:attrName>
                                        </p:attrNameLst>
                                      </p:cBhvr>
                                      <p:tavLst>
                                        <p:tav tm="0">
                                          <p:val>
                                            <p:strVal val="1+#ppt_w/2"/>
                                          </p:val>
                                        </p:tav>
                                        <p:tav tm="100000">
                                          <p:val>
                                            <p:strVal val="#ppt_x"/>
                                          </p:val>
                                        </p:tav>
                                      </p:tavLst>
                                    </p:anim>
                                    <p:anim calcmode="lin" valueType="num">
                                      <p:cBhvr additive="base">
                                        <p:cTn id="8" dur="25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 presetClass="entr" presetSubtype="2" fill="hold" grpId="0" nodeType="afterEffect">
                                  <p:stCondLst>
                                    <p:cond delay="10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250" fill="hold"/>
                                        <p:tgtEl>
                                          <p:spTgt spid="8"/>
                                        </p:tgtEl>
                                        <p:attrNameLst>
                                          <p:attrName>ppt_x</p:attrName>
                                        </p:attrNameLst>
                                      </p:cBhvr>
                                      <p:tavLst>
                                        <p:tav tm="0">
                                          <p:val>
                                            <p:strVal val="1+#ppt_w/2"/>
                                          </p:val>
                                        </p:tav>
                                        <p:tav tm="100000">
                                          <p:val>
                                            <p:strVal val="#ppt_x"/>
                                          </p:val>
                                        </p:tav>
                                      </p:tavLst>
                                    </p:anim>
                                    <p:anim calcmode="lin" valueType="num">
                                      <p:cBhvr additive="base">
                                        <p:cTn id="13" dur="250" fill="hold"/>
                                        <p:tgtEl>
                                          <p:spTgt spid="8"/>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10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250" fill="hold"/>
                                        <p:tgtEl>
                                          <p:spTgt spid="9"/>
                                        </p:tgtEl>
                                        <p:attrNameLst>
                                          <p:attrName>ppt_x</p:attrName>
                                        </p:attrNameLst>
                                      </p:cBhvr>
                                      <p:tavLst>
                                        <p:tav tm="0">
                                          <p:val>
                                            <p:strVal val="1+#ppt_w/2"/>
                                          </p:val>
                                        </p:tav>
                                        <p:tav tm="100000">
                                          <p:val>
                                            <p:strVal val="#ppt_x"/>
                                          </p:val>
                                        </p:tav>
                                      </p:tavLst>
                                    </p:anim>
                                    <p:anim calcmode="lin" valueType="num">
                                      <p:cBhvr additive="base">
                                        <p:cTn id="17" dur="250" fill="hold"/>
                                        <p:tgtEl>
                                          <p:spTgt spid="9"/>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1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250" fill="hold"/>
                                        <p:tgtEl>
                                          <p:spTgt spid="14"/>
                                        </p:tgtEl>
                                        <p:attrNameLst>
                                          <p:attrName>ppt_x</p:attrName>
                                        </p:attrNameLst>
                                      </p:cBhvr>
                                      <p:tavLst>
                                        <p:tav tm="0">
                                          <p:val>
                                            <p:strVal val="1+#ppt_w/2"/>
                                          </p:val>
                                        </p:tav>
                                        <p:tav tm="100000">
                                          <p:val>
                                            <p:strVal val="#ppt_x"/>
                                          </p:val>
                                        </p:tav>
                                      </p:tavLst>
                                    </p:anim>
                                    <p:anim calcmode="lin" valueType="num">
                                      <p:cBhvr additive="base">
                                        <p:cTn id="21" dur="250" fill="hold"/>
                                        <p:tgtEl>
                                          <p:spTgt spid="14"/>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10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250" fill="hold"/>
                                        <p:tgtEl>
                                          <p:spTgt spid="21"/>
                                        </p:tgtEl>
                                        <p:attrNameLst>
                                          <p:attrName>ppt_x</p:attrName>
                                        </p:attrNameLst>
                                      </p:cBhvr>
                                      <p:tavLst>
                                        <p:tav tm="0">
                                          <p:val>
                                            <p:strVal val="1+#ppt_w/2"/>
                                          </p:val>
                                        </p:tav>
                                        <p:tav tm="100000">
                                          <p:val>
                                            <p:strVal val="#ppt_x"/>
                                          </p:val>
                                        </p:tav>
                                      </p:tavLst>
                                    </p:anim>
                                    <p:anim calcmode="lin" valueType="num">
                                      <p:cBhvr additive="base">
                                        <p:cTn id="25" dur="250" fill="hold"/>
                                        <p:tgtEl>
                                          <p:spTgt spid="21"/>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10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250" fill="hold"/>
                                        <p:tgtEl>
                                          <p:spTgt spid="22"/>
                                        </p:tgtEl>
                                        <p:attrNameLst>
                                          <p:attrName>ppt_x</p:attrName>
                                        </p:attrNameLst>
                                      </p:cBhvr>
                                      <p:tavLst>
                                        <p:tav tm="0">
                                          <p:val>
                                            <p:strVal val="1+#ppt_w/2"/>
                                          </p:val>
                                        </p:tav>
                                        <p:tav tm="100000">
                                          <p:val>
                                            <p:strVal val="#ppt_x"/>
                                          </p:val>
                                        </p:tav>
                                      </p:tavLst>
                                    </p:anim>
                                    <p:anim calcmode="lin" valueType="num">
                                      <p:cBhvr additive="base">
                                        <p:cTn id="29" dur="25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4"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0523737" y="3068306"/>
            <a:ext cx="7454940" cy="4594335"/>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IN" sz="4000" dirty="0">
                <a:solidFill>
                  <a:schemeClr val="tx2"/>
                </a:solidFill>
                <a:latin typeface="Lato Light" charset="0"/>
                <a:ea typeface="Lato Light" charset="0"/>
                <a:cs typeface="Lato Light" charset="0"/>
              </a:rPr>
              <a:t>Majority of employees who left either had </a:t>
            </a:r>
            <a:r>
              <a:rPr lang="en-IN" sz="4000" b="1" dirty="0">
                <a:solidFill>
                  <a:schemeClr val="tx2"/>
                </a:solidFill>
                <a:latin typeface="Lato Light" charset="0"/>
                <a:ea typeface="Lato Light" charset="0"/>
                <a:cs typeface="Lato Light" charset="0"/>
              </a:rPr>
              <a:t>medium or low </a:t>
            </a:r>
            <a:r>
              <a:rPr lang="en-IN" sz="4000" dirty="0">
                <a:solidFill>
                  <a:schemeClr val="tx2"/>
                </a:solidFill>
                <a:latin typeface="Lato Light" charset="0"/>
                <a:ea typeface="Lato Light" charset="0"/>
                <a:cs typeface="Lato Light" charset="0"/>
              </a:rPr>
              <a:t>salaries</a:t>
            </a:r>
          </a:p>
          <a:p>
            <a:pPr marL="342900" indent="-342900">
              <a:lnSpc>
                <a:spcPct val="150000"/>
              </a:lnSpc>
              <a:buFont typeface="Wingdings" panose="05000000000000000000" pitchFamily="2" charset="2"/>
              <a:buChar char="§"/>
            </a:pPr>
            <a:r>
              <a:rPr lang="en-IN" sz="4000" dirty="0">
                <a:solidFill>
                  <a:schemeClr val="tx2"/>
                </a:solidFill>
                <a:latin typeface="Lato Light" charset="0"/>
                <a:ea typeface="Lato Light" charset="0"/>
                <a:cs typeface="Lato Light" charset="0"/>
              </a:rPr>
              <a:t>Barely any employees with </a:t>
            </a:r>
            <a:r>
              <a:rPr lang="en-IN" sz="4000" b="1" dirty="0">
                <a:solidFill>
                  <a:schemeClr val="tx2"/>
                </a:solidFill>
                <a:latin typeface="Lato Light" charset="0"/>
                <a:ea typeface="Lato Light" charset="0"/>
                <a:cs typeface="Lato Light" charset="0"/>
              </a:rPr>
              <a:t>High</a:t>
            </a:r>
            <a:r>
              <a:rPr lang="en-IN" sz="4000" dirty="0">
                <a:solidFill>
                  <a:schemeClr val="tx2"/>
                </a:solidFill>
                <a:latin typeface="Lato Light" charset="0"/>
                <a:ea typeface="Lato Light" charset="0"/>
                <a:cs typeface="Lato Light" charset="0"/>
              </a:rPr>
              <a:t> Salary left.</a:t>
            </a:r>
            <a:endParaRPr lang="en-US" sz="4000" dirty="0">
              <a:solidFill>
                <a:schemeClr val="tx2"/>
              </a:solidFill>
              <a:latin typeface="Lato Light" charset="0"/>
              <a:ea typeface="Lato Light" charset="0"/>
              <a:cs typeface="Lato Light" charset="0"/>
            </a:endParaRPr>
          </a:p>
        </p:txBody>
      </p:sp>
      <p:sp>
        <p:nvSpPr>
          <p:cNvPr id="20" name="TextBox 19"/>
          <p:cNvSpPr txBox="1"/>
          <p:nvPr/>
        </p:nvSpPr>
        <p:spPr>
          <a:xfrm>
            <a:off x="10523737" y="1573205"/>
            <a:ext cx="7080528" cy="1200650"/>
          </a:xfrm>
          <a:prstGeom prst="rect">
            <a:avLst/>
          </a:prstGeom>
          <a:noFill/>
        </p:spPr>
        <p:txBody>
          <a:bodyPr wrap="none" rtlCol="0">
            <a:spAutoFit/>
          </a:bodyPr>
          <a:lstStyle/>
          <a:p>
            <a:r>
              <a:rPr lang="en-US" sz="7202" b="1" dirty="0">
                <a:solidFill>
                  <a:schemeClr val="tx2"/>
                </a:solidFill>
                <a:latin typeface="Montserrat Semi" charset="0"/>
                <a:ea typeface="Montserrat Semi" charset="0"/>
                <a:cs typeface="Montserrat Semi" charset="0"/>
              </a:rPr>
              <a:t>Salary Vs Attrition</a:t>
            </a:r>
          </a:p>
        </p:txBody>
      </p:sp>
      <p:pic>
        <p:nvPicPr>
          <p:cNvPr id="8" name="Picture 7" descr="logo-square-white-trans.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470733" y="6269069"/>
            <a:ext cx="1346533" cy="1177846"/>
          </a:xfrm>
          <a:prstGeom prst="rect">
            <a:avLst/>
          </a:prstGeom>
        </p:spPr>
      </p:pic>
      <p:pic>
        <p:nvPicPr>
          <p:cNvPr id="10" name="Picture Placeholder 9">
            <a:extLst>
              <a:ext uri="{FF2B5EF4-FFF2-40B4-BE49-F238E27FC236}">
                <a16:creationId xmlns:a16="http://schemas.microsoft.com/office/drawing/2014/main" id="{4B23D31C-425F-46BF-B7C4-73670F9D9C83}"/>
              </a:ext>
            </a:extLst>
          </p:cNvPr>
          <p:cNvPicPr>
            <a:picLocks noGrp="1" noChangeAspect="1"/>
          </p:cNvPicPr>
          <p:nvPr>
            <p:ph type="pic" sz="quarter" idx="26"/>
          </p:nvPr>
        </p:nvPicPr>
        <p:blipFill>
          <a:blip r:embed="rId4">
            <a:extLst>
              <a:ext uri="{28A0092B-C50C-407E-A947-70E740481C1C}">
                <a14:useLocalDpi xmlns:a14="http://schemas.microsoft.com/office/drawing/2010/main" val="0"/>
              </a:ext>
            </a:extLst>
          </a:blip>
          <a:srcRect l="1081" r="1081"/>
          <a:stretch>
            <a:fillRect/>
          </a:stretch>
        </p:blipFill>
        <p:spPr>
          <a:xfrm>
            <a:off x="0" y="0"/>
            <a:ext cx="10235050" cy="13201650"/>
          </a:xfrm>
        </p:spPr>
      </p:pic>
    </p:spTree>
    <p:extLst>
      <p:ext uri="{BB962C8B-B14F-4D97-AF65-F5344CB8AC3E}">
        <p14:creationId xmlns:p14="http://schemas.microsoft.com/office/powerpoint/2010/main" val="1387908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10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250" fill="hold"/>
                                        <p:tgtEl>
                                          <p:spTgt spid="17"/>
                                        </p:tgtEl>
                                        <p:attrNameLst>
                                          <p:attrName>ppt_x</p:attrName>
                                        </p:attrNameLst>
                                      </p:cBhvr>
                                      <p:tavLst>
                                        <p:tav tm="0">
                                          <p:val>
                                            <p:strVal val="#ppt_x"/>
                                          </p:val>
                                        </p:tav>
                                        <p:tav tm="100000">
                                          <p:val>
                                            <p:strVal val="#ppt_x"/>
                                          </p:val>
                                        </p:tav>
                                      </p:tavLst>
                                    </p:anim>
                                    <p:anim calcmode="lin" valueType="num">
                                      <p:cBhvr additive="base">
                                        <p:cTn id="8" dur="250" fill="hold"/>
                                        <p:tgtEl>
                                          <p:spTgt spid="17"/>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10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250" fill="hold"/>
                                        <p:tgtEl>
                                          <p:spTgt spid="20"/>
                                        </p:tgtEl>
                                        <p:attrNameLst>
                                          <p:attrName>ppt_x</p:attrName>
                                        </p:attrNameLst>
                                      </p:cBhvr>
                                      <p:tavLst>
                                        <p:tav tm="0">
                                          <p:val>
                                            <p:strVal val="#ppt_x"/>
                                          </p:val>
                                        </p:tav>
                                        <p:tav tm="100000">
                                          <p:val>
                                            <p:strVal val="#ppt_x"/>
                                          </p:val>
                                        </p:tav>
                                      </p:tavLst>
                                    </p:anim>
                                    <p:anim calcmode="lin" valueType="num">
                                      <p:cBhvr additive="base">
                                        <p:cTn id="12" dur="250" fill="hold"/>
                                        <p:tgtEl>
                                          <p:spTgt spid="2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2B42A69-3EEE-43FA-94B4-E10D348107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38600"/>
            <a:ext cx="18288000" cy="7648575"/>
          </a:xfrm>
          <a:prstGeom prst="rect">
            <a:avLst/>
          </a:prstGeom>
        </p:spPr>
      </p:pic>
      <p:sp>
        <p:nvSpPr>
          <p:cNvPr id="8" name="TextBox 7">
            <a:extLst>
              <a:ext uri="{FF2B5EF4-FFF2-40B4-BE49-F238E27FC236}">
                <a16:creationId xmlns:a16="http://schemas.microsoft.com/office/drawing/2014/main" id="{8D2524B6-E383-49ED-96C6-C2E30C65B833}"/>
              </a:ext>
            </a:extLst>
          </p:cNvPr>
          <p:cNvSpPr txBox="1"/>
          <p:nvPr/>
        </p:nvSpPr>
        <p:spPr>
          <a:xfrm>
            <a:off x="2683049" y="1097847"/>
            <a:ext cx="12813381" cy="1200650"/>
          </a:xfrm>
          <a:prstGeom prst="rect">
            <a:avLst/>
          </a:prstGeom>
          <a:noFill/>
        </p:spPr>
        <p:txBody>
          <a:bodyPr wrap="none" rtlCol="0">
            <a:spAutoFit/>
          </a:bodyPr>
          <a:lstStyle/>
          <a:p>
            <a:pPr algn="ctr"/>
            <a:r>
              <a:rPr lang="en-US" sz="7202" b="1" dirty="0">
                <a:solidFill>
                  <a:schemeClr val="tx2"/>
                </a:solidFill>
                <a:latin typeface="Montserrat Semi" charset="0"/>
                <a:ea typeface="Montserrat Semi" charset="0"/>
                <a:cs typeface="Montserrat Semi" charset="0"/>
              </a:rPr>
              <a:t>Employee Count Per Department</a:t>
            </a:r>
          </a:p>
        </p:txBody>
      </p:sp>
    </p:spTree>
    <p:extLst>
      <p:ext uri="{BB962C8B-B14F-4D97-AF65-F5344CB8AC3E}">
        <p14:creationId xmlns:p14="http://schemas.microsoft.com/office/powerpoint/2010/main" val="307094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1+#ppt_w/2"/>
                                          </p:val>
                                        </p:tav>
                                        <p:tav tm="100000">
                                          <p:val>
                                            <p:strVal val="#ppt_x"/>
                                          </p:val>
                                        </p:tav>
                                      </p:tavLst>
                                    </p:anim>
                                    <p:anim calcmode="lin" valueType="num">
                                      <p:cBhvr additive="base">
                                        <p:cTn id="8" dur="2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D2524B6-E383-49ED-96C6-C2E30C65B833}"/>
              </a:ext>
            </a:extLst>
          </p:cNvPr>
          <p:cNvSpPr txBox="1"/>
          <p:nvPr/>
        </p:nvSpPr>
        <p:spPr>
          <a:xfrm>
            <a:off x="4386391" y="1097847"/>
            <a:ext cx="9406679" cy="1200650"/>
          </a:xfrm>
          <a:prstGeom prst="rect">
            <a:avLst/>
          </a:prstGeom>
          <a:noFill/>
        </p:spPr>
        <p:txBody>
          <a:bodyPr wrap="none" rtlCol="0">
            <a:spAutoFit/>
          </a:bodyPr>
          <a:lstStyle/>
          <a:p>
            <a:pPr algn="ctr"/>
            <a:r>
              <a:rPr lang="en-US" sz="7202" b="1" dirty="0">
                <a:solidFill>
                  <a:schemeClr val="tx2"/>
                </a:solidFill>
                <a:latin typeface="Montserrat Semi" charset="0"/>
                <a:ea typeface="Montserrat Semi" charset="0"/>
                <a:cs typeface="Montserrat Semi" charset="0"/>
              </a:rPr>
              <a:t>Department Vs Attrition</a:t>
            </a:r>
          </a:p>
        </p:txBody>
      </p:sp>
      <p:pic>
        <p:nvPicPr>
          <p:cNvPr id="10" name="Picture 9">
            <a:extLst>
              <a:ext uri="{FF2B5EF4-FFF2-40B4-BE49-F238E27FC236}">
                <a16:creationId xmlns:a16="http://schemas.microsoft.com/office/drawing/2014/main" id="{23CA72B8-6460-4F8F-AA35-798D0EFCD4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0" y="4119062"/>
            <a:ext cx="18287999" cy="6996113"/>
          </a:xfrm>
          <a:prstGeom prst="rect">
            <a:avLst/>
          </a:prstGeom>
        </p:spPr>
      </p:pic>
    </p:spTree>
    <p:extLst>
      <p:ext uri="{BB962C8B-B14F-4D97-AF65-F5344CB8AC3E}">
        <p14:creationId xmlns:p14="http://schemas.microsoft.com/office/powerpoint/2010/main" val="341316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1+#ppt_w/2"/>
                                          </p:val>
                                        </p:tav>
                                        <p:tav tm="100000">
                                          <p:val>
                                            <p:strVal val="#ppt_x"/>
                                          </p:val>
                                        </p:tav>
                                      </p:tavLst>
                                    </p:anim>
                                    <p:anim calcmode="lin" valueType="num">
                                      <p:cBhvr additive="base">
                                        <p:cTn id="8" dur="2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D2524B6-E383-49ED-96C6-C2E30C65B833}"/>
              </a:ext>
            </a:extLst>
          </p:cNvPr>
          <p:cNvSpPr txBox="1"/>
          <p:nvPr/>
        </p:nvSpPr>
        <p:spPr>
          <a:xfrm>
            <a:off x="4116319" y="1097847"/>
            <a:ext cx="9946827" cy="1200650"/>
          </a:xfrm>
          <a:prstGeom prst="rect">
            <a:avLst/>
          </a:prstGeom>
          <a:noFill/>
        </p:spPr>
        <p:txBody>
          <a:bodyPr wrap="none" rtlCol="0">
            <a:spAutoFit/>
          </a:bodyPr>
          <a:lstStyle/>
          <a:p>
            <a:pPr algn="ctr"/>
            <a:r>
              <a:rPr lang="en-US" sz="7202" b="1" dirty="0">
                <a:solidFill>
                  <a:schemeClr val="tx2"/>
                </a:solidFill>
                <a:latin typeface="Montserrat Semi" charset="0"/>
                <a:ea typeface="Montserrat Semi" charset="0"/>
                <a:cs typeface="Montserrat Semi" charset="0"/>
              </a:rPr>
              <a:t>Project Count Vs Attrition</a:t>
            </a:r>
          </a:p>
        </p:txBody>
      </p:sp>
      <p:pic>
        <p:nvPicPr>
          <p:cNvPr id="3" name="Picture 2">
            <a:extLst>
              <a:ext uri="{FF2B5EF4-FFF2-40B4-BE49-F238E27FC236}">
                <a16:creationId xmlns:a16="http://schemas.microsoft.com/office/drawing/2014/main" id="{FB4A6015-1EE3-4A2E-902C-E56836DA4D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43700"/>
            <a:ext cx="18288000" cy="7981950"/>
          </a:xfrm>
          <a:prstGeom prst="rect">
            <a:avLst/>
          </a:prstGeom>
        </p:spPr>
      </p:pic>
    </p:spTree>
    <p:extLst>
      <p:ext uri="{BB962C8B-B14F-4D97-AF65-F5344CB8AC3E}">
        <p14:creationId xmlns:p14="http://schemas.microsoft.com/office/powerpoint/2010/main" val="3303229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1+#ppt_w/2"/>
                                          </p:val>
                                        </p:tav>
                                        <p:tav tm="100000">
                                          <p:val>
                                            <p:strVal val="#ppt_x"/>
                                          </p:val>
                                        </p:tav>
                                      </p:tavLst>
                                    </p:anim>
                                    <p:anim calcmode="lin" valueType="num">
                                      <p:cBhvr additive="base">
                                        <p:cTn id="8" dur="2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fault Theme">
  <a:themeElements>
    <a:clrScheme name="Prism Light">
      <a:dk1>
        <a:srgbClr val="7F7F7F"/>
      </a:dk1>
      <a:lt1>
        <a:srgbClr val="FFFFFF"/>
      </a:lt1>
      <a:dk2>
        <a:srgbClr val="000000"/>
      </a:dk2>
      <a:lt2>
        <a:srgbClr val="FFFFFF"/>
      </a:lt2>
      <a:accent1>
        <a:srgbClr val="000000"/>
      </a:accent1>
      <a:accent2>
        <a:srgbClr val="D6AE7E"/>
      </a:accent2>
      <a:accent3>
        <a:srgbClr val="484F6F"/>
      </a:accent3>
      <a:accent4>
        <a:srgbClr val="91969B"/>
      </a:accent4>
      <a:accent5>
        <a:srgbClr val="4B5050"/>
      </a:accent5>
      <a:accent6>
        <a:srgbClr val="91969B"/>
      </a:accent6>
      <a:hlink>
        <a:srgbClr val="4B5050"/>
      </a:hlink>
      <a:folHlink>
        <a:srgbClr val="A9C1BF"/>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
</file>

<file path=customXml/itemProps1.xml><?xml version="1.0" encoding="utf-8"?>
<ds:datastoreItem xmlns:ds="http://schemas.openxmlformats.org/officeDocument/2006/customXml" ds:itemID="{7B11C08D-58B9-4D14-B6EB-A26D4240C0D8}">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Office Theme</Template>
  <TotalTime>36135</TotalTime>
  <Words>389</Words>
  <Application>Microsoft Office PowerPoint</Application>
  <PresentationFormat>Custom</PresentationFormat>
  <Paragraphs>80</Paragraphs>
  <Slides>15</Slides>
  <Notes>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5" baseType="lpstr">
      <vt:lpstr>Arial</vt:lpstr>
      <vt:lpstr>Calibri</vt:lpstr>
      <vt:lpstr>Calibri Light</vt:lpstr>
      <vt:lpstr>Lato Light</vt:lpstr>
      <vt:lpstr>Montserrat Extra</vt:lpstr>
      <vt:lpstr>Montserrat Light</vt:lpstr>
      <vt:lpstr>Montserrat Semi</vt:lpstr>
      <vt:lpstr>Wingdings</vt:lpstr>
      <vt:lpstr>Default Theme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Awesome PPT</Manager>
  <Company>Awesome PPT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Awesome PPT</dc:title>
  <dc:subject>Awesome PPT</dc:subject>
  <dc:creator>Awesome PPT</dc:creator>
  <cp:keywords>Awesome PPT</cp:keywords>
  <dc:description>Awesome PPT</dc:description>
  <cp:lastModifiedBy>ca126715</cp:lastModifiedBy>
  <cp:revision>6348</cp:revision>
  <dcterms:created xsi:type="dcterms:W3CDTF">2014-11-12T21:47:38Z</dcterms:created>
  <dcterms:modified xsi:type="dcterms:W3CDTF">2018-09-23T21:13:31Z</dcterms:modified>
  <cp:category>Awesome PPT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1ffc06ef-fa46-46f9-b161-7b4f517f4dfc</vt:lpwstr>
  </property>
  <property fmtid="{D5CDD505-2E9C-101B-9397-08002B2CF9AE}" pid="3" name="bjSaver">
    <vt:lpwstr>N/vCFqaxthKczHDUbxsLhgofQFwGgG10</vt:lpwstr>
  </property>
  <property fmtid="{D5CDD505-2E9C-101B-9397-08002B2CF9AE}" pid="4" name="bjDocumentLabelXML">
    <vt:lpwstr>&lt;?xml version="1.0" encoding="us-ascii"?&gt;&lt;sisl xmlns:xsi="http://www.w3.org/2001/XMLSchema-instance" xmlns:xsd="http://www.w3.org/2001/XMLSchema" sislVersion="0" policy="a10f9ac0-5937-4b4f-b459-96aedd9ed2c5" xmlns="http://www.boldonjames.com/2008/01/sie/i</vt:lpwstr>
  </property>
  <property fmtid="{D5CDD505-2E9C-101B-9397-08002B2CF9AE}" pid="5" name="bjDocumentLabelXML-0">
    <vt:lpwstr>nternal/label"&gt;&lt;element uid="9920fcc9-9f43-4d43-9e3e-b98a219cfd55" value="" /&gt;&lt;/sisl&gt;</vt:lpwstr>
  </property>
  <property fmtid="{D5CDD505-2E9C-101B-9397-08002B2CF9AE}" pid="6" name="bjDocumentSecurityLabel">
    <vt:lpwstr>Not Classified</vt:lpwstr>
  </property>
</Properties>
</file>