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Lst>
  <p:sldIdLst>
    <p:sldId id="258" r:id="rId3"/>
    <p:sldId id="264" r:id="rId4"/>
    <p:sldId id="260" r:id="rId5"/>
    <p:sldId id="261" r:id="rId6"/>
    <p:sldId id="262" r:id="rId7"/>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58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3" name="Rounded Rectangle 12"/>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Subtitle 8"/>
          <p:cNvSpPr>
            <a:spLocks noGrp="1"/>
          </p:cNvSpPr>
          <p:nvPr>
            <p:ph type="subTitle" idx="1"/>
          </p:nvPr>
        </p:nvSpPr>
        <p:spPr>
          <a:xfrm>
            <a:off x="1424940" y="3627120"/>
            <a:ext cx="7040880" cy="1813560"/>
          </a:xfrm>
        </p:spPr>
        <p:txBody>
          <a:bodyPr/>
          <a:lstStyle>
            <a:lvl1pPr marL="0" indent="0" algn="ctr">
              <a:buNone/>
              <a:defRPr sz="2900">
                <a:solidFill>
                  <a:schemeClr val="tx2"/>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6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9225" y="1642544"/>
            <a:ext cx="9923691" cy="17309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0" name="Rectangle 9"/>
          <p:cNvSpPr/>
          <p:nvPr/>
        </p:nvSpPr>
        <p:spPr>
          <a:xfrm>
            <a:off x="69225" y="1582950"/>
            <a:ext cx="9923691" cy="13665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1" name="Rectangle 10"/>
          <p:cNvSpPr/>
          <p:nvPr/>
        </p:nvSpPr>
        <p:spPr>
          <a:xfrm>
            <a:off x="69225" y="3373535"/>
            <a:ext cx="9923691" cy="12527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Title 7"/>
          <p:cNvSpPr>
            <a:spLocks noGrp="1"/>
          </p:cNvSpPr>
          <p:nvPr>
            <p:ph type="ctrTitle"/>
          </p:nvPr>
        </p:nvSpPr>
        <p:spPr>
          <a:xfrm>
            <a:off x="502920" y="1706721"/>
            <a:ext cx="9052560" cy="1666028"/>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61"/>
            <a:ext cx="2212848" cy="663172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5840" y="311259"/>
            <a:ext cx="6118860" cy="663172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9/10/2018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9333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0336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9/10/2018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4641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9/10/2018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6317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9/10/2018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4282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9/10/2018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0816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005840" y="1640840"/>
            <a:ext cx="854964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0" name="Rounded Rectangle 9"/>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794544" y="1079501"/>
            <a:ext cx="8549640" cy="1543685"/>
          </a:xfrm>
        </p:spPr>
        <p:txBody>
          <a:bodyPr anchor="b" anchorCtr="0"/>
          <a:lstStyle>
            <a:lvl1pPr algn="l">
              <a:buNone/>
              <a:defRPr sz="45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4544" y="2887663"/>
            <a:ext cx="8549640" cy="1516697"/>
          </a:xfrm>
        </p:spPr>
        <p:txBody>
          <a:bodyPr anchor="t" anchorCtr="0"/>
          <a:lstStyle>
            <a:lvl1pPr marL="0" indent="0">
              <a:buNone/>
              <a:defRPr sz="27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a:xfrm>
            <a:off x="880110" y="6995160"/>
            <a:ext cx="4400550" cy="518160"/>
          </a:xfrm>
        </p:spPr>
        <p:txBody>
          <a:bodyPr/>
          <a:lstStyle/>
          <a:p>
            <a:endParaRPr lang="en-US"/>
          </a:p>
        </p:txBody>
      </p:sp>
      <p:sp>
        <p:nvSpPr>
          <p:cNvPr id="7" name="Rectangle 6"/>
          <p:cNvSpPr/>
          <p:nvPr/>
        </p:nvSpPr>
        <p:spPr>
          <a:xfrm flipV="1">
            <a:off x="76354" y="2693741"/>
            <a:ext cx="9914867"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Rectangle 7"/>
          <p:cNvSpPr/>
          <p:nvPr/>
        </p:nvSpPr>
        <p:spPr>
          <a:xfrm>
            <a:off x="76061" y="2653672"/>
            <a:ext cx="9915159"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Rectangle 8"/>
          <p:cNvSpPr/>
          <p:nvPr/>
        </p:nvSpPr>
        <p:spPr>
          <a:xfrm>
            <a:off x="75137" y="2798064"/>
            <a:ext cx="9916083" cy="5181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6" name="Slide Number Placeholder 5"/>
          <p:cNvSpPr>
            <a:spLocks noGrp="1"/>
          </p:cNvSpPr>
          <p:nvPr>
            <p:ph type="sldNum" sz="quarter" idx="12"/>
          </p:nvPr>
        </p:nvSpPr>
        <p:spPr>
          <a:xfrm>
            <a:off x="160934" y="7036613"/>
            <a:ext cx="502920" cy="51816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005840"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27345"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309457"/>
            <a:ext cx="8549640" cy="1295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584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4830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00584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4830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58400" cy="7772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useBgFill="1">
        <p:nvSpPr>
          <p:cNvPr id="9" name="Rounded Rectangle 8"/>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1005840" y="309457"/>
            <a:ext cx="8549640" cy="1295400"/>
          </a:xfrm>
        </p:spPr>
        <p:txBody>
          <a:bodyPr anchor="b" anchorCtr="0"/>
          <a:lstStyle>
            <a:lvl1pPr algn="l">
              <a:buNone/>
              <a:defRPr sz="45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5840" y="1813560"/>
            <a:ext cx="2095500" cy="5095240"/>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268980" y="1813560"/>
            <a:ext cx="6286500" cy="50952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5553957"/>
            <a:ext cx="8046720" cy="5919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5840" y="6171935"/>
            <a:ext cx="8046720" cy="777240"/>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9/10/2018</a:t>
            </a:fld>
            <a:endParaRPr lang="en-US"/>
          </a:p>
        </p:txBody>
      </p:sp>
      <p:sp>
        <p:nvSpPr>
          <p:cNvPr id="6" name="Footer Placeholder 5"/>
          <p:cNvSpPr>
            <a:spLocks noGrp="1"/>
          </p:cNvSpPr>
          <p:nvPr>
            <p:ph type="ftr" sz="quarter" idx="11"/>
          </p:nvPr>
        </p:nvSpPr>
        <p:spPr>
          <a:xfrm>
            <a:off x="1005840" y="6995160"/>
            <a:ext cx="4274820" cy="518160"/>
          </a:xfrm>
        </p:spPr>
        <p:txBody>
          <a:bodyPr/>
          <a:lstStyle/>
          <a:p>
            <a:endParaRPr lang="en-US"/>
          </a:p>
        </p:txBody>
      </p:sp>
      <p:sp>
        <p:nvSpPr>
          <p:cNvPr id="7" name="Slide Number Placeholder 6"/>
          <p:cNvSpPr>
            <a:spLocks noGrp="1"/>
          </p:cNvSpPr>
          <p:nvPr>
            <p:ph type="sldNum" sz="quarter" idx="12"/>
          </p:nvPr>
        </p:nvSpPr>
        <p:spPr>
          <a:xfrm>
            <a:off x="160934" y="7036613"/>
            <a:ext cx="502920" cy="518160"/>
          </a:xfrm>
        </p:spPr>
        <p:txBody>
          <a:bodyPr/>
          <a:lstStyle/>
          <a:p>
            <a:fld id="{B6F15528-21DE-4FAA-801E-634DDDAF4B2B}" type="slidenum">
              <a:rPr lang="en-US" smtClean="0"/>
              <a:pPr/>
              <a:t>‹#›</a:t>
            </a:fld>
            <a:endParaRPr lang="en-US"/>
          </a:p>
        </p:txBody>
      </p:sp>
      <p:sp>
        <p:nvSpPr>
          <p:cNvPr id="11" name="Rectangle 10"/>
          <p:cNvSpPr/>
          <p:nvPr/>
        </p:nvSpPr>
        <p:spPr>
          <a:xfrm flipV="1">
            <a:off x="75138" y="5308029"/>
            <a:ext cx="9907524"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2" name="Rectangle 11"/>
          <p:cNvSpPr/>
          <p:nvPr/>
        </p:nvSpPr>
        <p:spPr>
          <a:xfrm>
            <a:off x="75359" y="5270538"/>
            <a:ext cx="9907303"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3" name="Rectangle 12"/>
          <p:cNvSpPr/>
          <p:nvPr/>
        </p:nvSpPr>
        <p:spPr>
          <a:xfrm>
            <a:off x="75361" y="5409654"/>
            <a:ext cx="9907301" cy="5531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3" name="Picture Placeholder 2"/>
          <p:cNvSpPr>
            <a:spLocks noGrp="1"/>
          </p:cNvSpPr>
          <p:nvPr>
            <p:ph type="pic" idx="1"/>
          </p:nvPr>
        </p:nvSpPr>
        <p:spPr>
          <a:xfrm>
            <a:off x="75140" y="75566"/>
            <a:ext cx="9902060" cy="5192395"/>
          </a:xfrm>
          <a:prstGeom prst="round2SameRect">
            <a:avLst>
              <a:gd name="adj1" fmla="val 7101"/>
              <a:gd name="adj2" fmla="val 0"/>
            </a:avLst>
          </a:prstGeom>
          <a:solidFill>
            <a:schemeClr val="bg2"/>
          </a:solidFill>
          <a:ln w="6350">
            <a:solidFill>
              <a:schemeClr val="tx1"/>
            </a:solidFill>
          </a:ln>
        </p:spPr>
        <p:txBody>
          <a:bodyPr/>
          <a:lstStyle>
            <a:lvl1pPr marL="0" indent="0">
              <a:buNone/>
              <a:defRPr sz="36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8" name="Rounded Rectangle 7"/>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2" name="Title Placeholder 21"/>
          <p:cNvSpPr>
            <a:spLocks noGrp="1"/>
          </p:cNvSpPr>
          <p:nvPr>
            <p:ph type="title"/>
          </p:nvPr>
        </p:nvSpPr>
        <p:spPr>
          <a:xfrm>
            <a:off x="1005840" y="311256"/>
            <a:ext cx="8549640" cy="1295400"/>
          </a:xfrm>
          <a:prstGeom prst="rect">
            <a:avLst/>
          </a:prstGeom>
        </p:spPr>
        <p:txBody>
          <a:bodyPr lIns="101882" tIns="50941" rIns="101882" bIns="10188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5840" y="1640840"/>
            <a:ext cx="8549640" cy="5181600"/>
          </a:xfrm>
          <a:prstGeom prst="rect">
            <a:avLst/>
          </a:prstGeom>
        </p:spPr>
        <p:txBody>
          <a:bodyPr lIns="101882" tIns="50941" rIns="101882" bIns="5094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89420" y="7016750"/>
            <a:ext cx="2724150" cy="539750"/>
          </a:xfrm>
          <a:prstGeom prst="rect">
            <a:avLst/>
          </a:prstGeom>
        </p:spPr>
        <p:txBody>
          <a:bodyPr lIns="101882" tIns="50941" rIns="101882" bIns="50941" anchor="ctr" anchorCtr="0"/>
          <a:lstStyle>
            <a:lvl1pPr algn="r" eaLnBrk="1" latinLnBrk="0" hangingPunct="1">
              <a:defRPr kumimoji="0" sz="1600">
                <a:solidFill>
                  <a:schemeClr val="tx2"/>
                </a:solidFill>
              </a:defRPr>
            </a:lvl1pPr>
          </a:lstStyle>
          <a:p>
            <a:fld id="{1D8BD707-D9CF-40AE-B4C6-C98DA3205C09}" type="datetimeFigureOut">
              <a:rPr lang="en-US" smtClean="0"/>
              <a:pPr/>
              <a:t>9/10/2018</a:t>
            </a:fld>
            <a:endParaRPr lang="en-US"/>
          </a:p>
        </p:txBody>
      </p:sp>
      <p:sp>
        <p:nvSpPr>
          <p:cNvPr id="3" name="Footer Placeholder 2"/>
          <p:cNvSpPr>
            <a:spLocks noGrp="1"/>
          </p:cNvSpPr>
          <p:nvPr>
            <p:ph type="ftr" sz="quarter" idx="3"/>
          </p:nvPr>
        </p:nvSpPr>
        <p:spPr>
          <a:xfrm>
            <a:off x="1005840" y="6995160"/>
            <a:ext cx="4358640" cy="518160"/>
          </a:xfrm>
          <a:prstGeom prst="rect">
            <a:avLst/>
          </a:prstGeom>
        </p:spPr>
        <p:txBody>
          <a:bodyPr lIns="101882" tIns="50941" rIns="101882" bIns="50941" anchor="ctr" anchorCtr="0"/>
          <a:lstStyle>
            <a:lvl1pPr eaLnBrk="1" latinLnBrk="0" hangingPunct="1">
              <a:defRPr kumimoji="0" sz="1600">
                <a:solidFill>
                  <a:schemeClr val="tx2"/>
                </a:solidFill>
              </a:defRPr>
            </a:lvl1pPr>
          </a:lstStyle>
          <a:p>
            <a:endParaRPr lang="en-US"/>
          </a:p>
        </p:txBody>
      </p:sp>
      <p:sp>
        <p:nvSpPr>
          <p:cNvPr id="23" name="Slide Number Placeholder 22"/>
          <p:cNvSpPr>
            <a:spLocks noGrp="1"/>
          </p:cNvSpPr>
          <p:nvPr>
            <p:ph type="sldNum" sz="quarter" idx="4"/>
          </p:nvPr>
        </p:nvSpPr>
        <p:spPr>
          <a:xfrm>
            <a:off x="160934" y="7038340"/>
            <a:ext cx="502920" cy="518160"/>
          </a:xfrm>
          <a:prstGeom prst="ellipse">
            <a:avLst/>
          </a:prstGeom>
          <a:solidFill>
            <a:schemeClr val="accent1"/>
          </a:solidFill>
        </p:spPr>
        <p:txBody>
          <a:bodyPr wrap="none" lIns="0" tIns="0" rIns="0" bIns="0" anchor="ctr" anchorCtr="1">
            <a:noAutofit/>
          </a:bodyPr>
          <a:lstStyle>
            <a:lvl1pPr algn="ctr" eaLnBrk="1" latinLnBrk="0" hangingPunct="1">
              <a:defRPr kumimoji="0" sz="16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4500" kern="1200">
          <a:solidFill>
            <a:schemeClr val="tx2"/>
          </a:solidFill>
          <a:latin typeface="+mj-lt"/>
          <a:ea typeface="+mj-ea"/>
          <a:cs typeface="+mj-cs"/>
        </a:defRPr>
      </a:lvl1pPr>
    </p:titleStyle>
    <p:bodyStyle>
      <a:lvl1pPr marL="305647" indent="-305647" algn="l" rtl="0" eaLnBrk="1" latinLnBrk="0" hangingPunct="1">
        <a:spcBef>
          <a:spcPts val="646"/>
        </a:spcBef>
        <a:buClr>
          <a:schemeClr val="accent1"/>
        </a:buClr>
        <a:buSzPct val="85000"/>
        <a:buFont typeface="Wingdings 2"/>
        <a:buChar char=""/>
        <a:defRPr kumimoji="0" sz="2900" kern="1200">
          <a:solidFill>
            <a:schemeClr val="tx1"/>
          </a:solidFill>
          <a:latin typeface="+mn-lt"/>
          <a:ea typeface="+mn-ea"/>
          <a:cs typeface="+mn-cs"/>
        </a:defRPr>
      </a:lvl1pPr>
      <a:lvl2pPr marL="611295" indent="-254706" algn="l" rtl="0" eaLnBrk="1" latinLnBrk="0" hangingPunct="1">
        <a:spcBef>
          <a:spcPts val="412"/>
        </a:spcBef>
        <a:buClr>
          <a:schemeClr val="accent2"/>
        </a:buClr>
        <a:buSzPct val="85000"/>
        <a:buFont typeface="Wingdings 2"/>
        <a:buChar char=""/>
        <a:defRPr kumimoji="0" sz="2700" kern="1200">
          <a:solidFill>
            <a:schemeClr val="tx1"/>
          </a:solidFill>
          <a:latin typeface="+mn-lt"/>
          <a:ea typeface="+mn-ea"/>
          <a:cs typeface="+mn-cs"/>
        </a:defRPr>
      </a:lvl2pPr>
      <a:lvl3pPr marL="916942" indent="-254706" algn="l" rtl="0" eaLnBrk="1" latinLnBrk="0" hangingPunct="1">
        <a:spcBef>
          <a:spcPts val="412"/>
        </a:spcBef>
        <a:buClr>
          <a:schemeClr val="accent1">
            <a:tint val="60000"/>
          </a:schemeClr>
        </a:buClr>
        <a:buSzPct val="85000"/>
        <a:buFont typeface="Wingdings 2"/>
        <a:buChar char=""/>
        <a:defRPr kumimoji="0" sz="2200" kern="1200">
          <a:solidFill>
            <a:schemeClr val="tx1"/>
          </a:solidFill>
          <a:latin typeface="+mn-lt"/>
          <a:ea typeface="+mn-ea"/>
          <a:cs typeface="+mn-cs"/>
        </a:defRPr>
      </a:lvl3pPr>
      <a:lvl4pPr marL="1222589" indent="-254706" algn="l" rtl="0" eaLnBrk="1" latinLnBrk="0" hangingPunct="1">
        <a:spcBef>
          <a:spcPts val="412"/>
        </a:spcBef>
        <a:buClr>
          <a:schemeClr val="accent3"/>
        </a:buClr>
        <a:buSzPct val="80000"/>
        <a:buFont typeface="Wingdings 2"/>
        <a:buChar char=""/>
        <a:defRPr kumimoji="0" sz="2200" kern="1200">
          <a:solidFill>
            <a:schemeClr val="tx1"/>
          </a:solidFill>
          <a:latin typeface="+mn-lt"/>
          <a:ea typeface="+mn-ea"/>
          <a:cs typeface="+mn-cs"/>
        </a:defRPr>
      </a:lvl4pPr>
      <a:lvl5pPr marL="1528237" indent="-254706" algn="l" rtl="0" eaLnBrk="1" latinLnBrk="0" hangingPunct="1">
        <a:spcBef>
          <a:spcPts val="412"/>
        </a:spcBef>
        <a:buClr>
          <a:schemeClr val="accent3"/>
        </a:buClr>
        <a:buFontTx/>
        <a:buChar char="o"/>
        <a:defRPr kumimoji="0" sz="2200" kern="1200">
          <a:solidFill>
            <a:schemeClr val="tx1"/>
          </a:solidFill>
          <a:latin typeface="+mn-lt"/>
          <a:ea typeface="+mn-ea"/>
          <a:cs typeface="+mn-cs"/>
        </a:defRPr>
      </a:lvl5pPr>
      <a:lvl6pPr marL="1833884" indent="-254706" algn="l" rtl="0" eaLnBrk="1" latinLnBrk="0" hangingPunct="1">
        <a:spcBef>
          <a:spcPts val="412"/>
        </a:spcBef>
        <a:buClr>
          <a:schemeClr val="accent3"/>
        </a:buClr>
        <a:buChar char="•"/>
        <a:defRPr kumimoji="0" sz="2000" kern="1200" baseline="0">
          <a:solidFill>
            <a:schemeClr val="tx1"/>
          </a:solidFill>
          <a:latin typeface="+mn-lt"/>
          <a:ea typeface="+mn-ea"/>
          <a:cs typeface="+mn-cs"/>
        </a:defRPr>
      </a:lvl6pPr>
      <a:lvl7pPr marL="2139531" indent="-254706" algn="l" rtl="0" eaLnBrk="1" latinLnBrk="0" hangingPunct="1">
        <a:spcBef>
          <a:spcPts val="412"/>
        </a:spcBef>
        <a:buClr>
          <a:schemeClr val="accent2"/>
        </a:buClr>
        <a:buChar char="•"/>
        <a:defRPr kumimoji="0" sz="2000" kern="1200">
          <a:solidFill>
            <a:schemeClr val="tx1"/>
          </a:solidFill>
          <a:latin typeface="+mn-lt"/>
          <a:ea typeface="+mn-ea"/>
          <a:cs typeface="+mn-cs"/>
        </a:defRPr>
      </a:lvl7pPr>
      <a:lvl8pPr marL="2445179" indent="-254706" algn="l" rtl="0" eaLnBrk="1" latinLnBrk="0" hangingPunct="1">
        <a:spcBef>
          <a:spcPts val="412"/>
        </a:spcBef>
        <a:buClr>
          <a:schemeClr val="accent1">
            <a:tint val="60000"/>
          </a:schemeClr>
        </a:buClr>
        <a:buChar char="•"/>
        <a:defRPr kumimoji="0" sz="2000" kern="1200">
          <a:solidFill>
            <a:schemeClr val="tx1"/>
          </a:solidFill>
          <a:latin typeface="+mn-lt"/>
          <a:ea typeface="+mn-ea"/>
          <a:cs typeface="+mn-cs"/>
        </a:defRPr>
      </a:lvl8pPr>
      <a:lvl9pPr marL="2750826" indent="-254706" algn="l" rtl="0" eaLnBrk="1" latinLnBrk="0" hangingPunct="1">
        <a:spcBef>
          <a:spcPts val="412"/>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762000" cy="6858000"/>
          </a:xfrm>
          <a:custGeom>
            <a:avLst/>
            <a:gdLst/>
            <a:ahLst/>
            <a:cxnLst/>
            <a:rect l="l" t="t" r="r" b="b"/>
            <a:pathLst>
              <a:path w="762000" h="6858000">
                <a:moveTo>
                  <a:pt x="0" y="0"/>
                </a:moveTo>
                <a:lnTo>
                  <a:pt x="0" y="6858000"/>
                </a:lnTo>
                <a:lnTo>
                  <a:pt x="762000" y="6858000"/>
                </a:lnTo>
                <a:lnTo>
                  <a:pt x="762000" y="0"/>
                </a:lnTo>
                <a:lnTo>
                  <a:pt x="0" y="0"/>
                </a:lnTo>
                <a:close/>
              </a:path>
            </a:pathLst>
          </a:custGeom>
          <a:solidFill>
            <a:srgbClr val="99CC99"/>
          </a:solidFill>
        </p:spPr>
        <p:txBody>
          <a:bodyPr wrap="square" lIns="0" tIns="0" rIns="0" bIns="0" rtlCol="0"/>
          <a:lstStyle/>
          <a:p>
            <a:endParaRPr smtClean="0">
              <a:solidFill>
                <a:prstClr val="black"/>
              </a:solidFill>
            </a:endParaRPr>
          </a:p>
        </p:txBody>
      </p:sp>
      <p:sp>
        <p:nvSpPr>
          <p:cNvPr id="17" name="bk object 17"/>
          <p:cNvSpPr/>
          <p:nvPr/>
        </p:nvSpPr>
        <p:spPr>
          <a:xfrm>
            <a:off x="914400" y="457200"/>
            <a:ext cx="2743200" cy="1167130"/>
          </a:xfrm>
          <a:custGeom>
            <a:avLst/>
            <a:gdLst/>
            <a:ahLst/>
            <a:cxnLst/>
            <a:rect l="l" t="t" r="r" b="b"/>
            <a:pathLst>
              <a:path w="2743200" h="1167130">
                <a:moveTo>
                  <a:pt x="2743200" y="761999"/>
                </a:moveTo>
                <a:lnTo>
                  <a:pt x="2743200" y="0"/>
                </a:lnTo>
                <a:lnTo>
                  <a:pt x="0" y="0"/>
                </a:lnTo>
                <a:lnTo>
                  <a:pt x="0" y="1166622"/>
                </a:lnTo>
                <a:lnTo>
                  <a:pt x="304800" y="1166622"/>
                </a:lnTo>
                <a:lnTo>
                  <a:pt x="304800" y="1056894"/>
                </a:lnTo>
                <a:lnTo>
                  <a:pt x="307502" y="1029902"/>
                </a:lnTo>
                <a:lnTo>
                  <a:pt x="317765" y="975348"/>
                </a:lnTo>
                <a:lnTo>
                  <a:pt x="339137" y="920138"/>
                </a:lnTo>
                <a:lnTo>
                  <a:pt x="371046" y="866274"/>
                </a:lnTo>
                <a:lnTo>
                  <a:pt x="413123" y="822448"/>
                </a:lnTo>
                <a:lnTo>
                  <a:pt x="465367" y="788658"/>
                </a:lnTo>
                <a:lnTo>
                  <a:pt x="561594" y="761999"/>
                </a:lnTo>
                <a:lnTo>
                  <a:pt x="603504" y="765047"/>
                </a:lnTo>
                <a:lnTo>
                  <a:pt x="2743200" y="761999"/>
                </a:lnTo>
                <a:close/>
              </a:path>
            </a:pathLst>
          </a:custGeom>
          <a:solidFill>
            <a:srgbClr val="99CC99"/>
          </a:solidFill>
        </p:spPr>
        <p:txBody>
          <a:bodyPr wrap="square" lIns="0" tIns="0" rIns="0" bIns="0" rtlCol="0"/>
          <a:lstStyle/>
          <a:p>
            <a:endParaRPr smtClean="0">
              <a:solidFill>
                <a:prstClr val="black"/>
              </a:solidFill>
            </a:endParaRPr>
          </a:p>
        </p:txBody>
      </p:sp>
      <p:sp>
        <p:nvSpPr>
          <p:cNvPr id="2" name="Holder 2"/>
          <p:cNvSpPr>
            <a:spLocks noGrp="1"/>
          </p:cNvSpPr>
          <p:nvPr>
            <p:ph type="title"/>
          </p:nvPr>
        </p:nvSpPr>
        <p:spPr>
          <a:xfrm>
            <a:off x="1398524" y="1485900"/>
            <a:ext cx="7261351" cy="556894"/>
          </a:xfrm>
          <a:prstGeom prst="rect">
            <a:avLst/>
          </a:prstGeom>
        </p:spPr>
        <p:txBody>
          <a:bodyPr wrap="square" lIns="0" tIns="0" rIns="0" bIns="0">
            <a:spAutoFit/>
          </a:bodyPr>
          <a:lstStyle>
            <a:lvl1pPr>
              <a:defRPr sz="3600" b="1" i="0">
                <a:solidFill>
                  <a:srgbClr val="006565"/>
                </a:solidFill>
                <a:latin typeface="Arial"/>
                <a:cs typeface="Arial"/>
              </a:defRPr>
            </a:lvl1pPr>
          </a:lstStyle>
          <a:p>
            <a:endParaRPr/>
          </a:p>
        </p:txBody>
      </p:sp>
      <p:sp>
        <p:nvSpPr>
          <p:cNvPr id="3" name="Holder 3"/>
          <p:cNvSpPr>
            <a:spLocks noGrp="1"/>
          </p:cNvSpPr>
          <p:nvPr>
            <p:ph type="body" idx="1"/>
          </p:nvPr>
        </p:nvSpPr>
        <p:spPr>
          <a:xfrm>
            <a:off x="911732" y="2869966"/>
            <a:ext cx="8234934" cy="3849370"/>
          </a:xfrm>
          <a:prstGeom prst="rect">
            <a:avLst/>
          </a:prstGeom>
        </p:spPr>
        <p:txBody>
          <a:bodyPr wrap="square" lIns="0" tIns="0" rIns="0" bIns="0">
            <a:spAutoFit/>
          </a:bodyPr>
          <a:lstStyle>
            <a:lvl1pPr>
              <a:defRPr sz="1800" b="0" i="0">
                <a:solidFill>
                  <a:srgbClr val="003365"/>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9/10/2018</a:t>
            </a:fld>
            <a:endParaRPr lang="en-US">
              <a:solidFill>
                <a:prstClr val="black">
                  <a:tint val="75000"/>
                </a:prstClr>
              </a:solidFill>
            </a:endParaRPr>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779736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79646"/>
            </a:solidFill>
          </a:ln>
        </p:spPr>
        <p:txBody>
          <a:bodyPr wrap="square" lIns="0" tIns="0" rIns="0" bIns="0" rtlCol="0"/>
          <a:lstStyle/>
          <a:p>
            <a:endParaRPr/>
          </a:p>
        </p:txBody>
      </p:sp>
      <p:sp>
        <p:nvSpPr>
          <p:cNvPr id="5" name="object 5"/>
          <p:cNvSpPr txBox="1">
            <a:spLocks noGrp="1"/>
          </p:cNvSpPr>
          <p:nvPr>
            <p:ph type="title"/>
          </p:nvPr>
        </p:nvSpPr>
        <p:spPr>
          <a:xfrm>
            <a:off x="1371600" y="838200"/>
            <a:ext cx="8549640" cy="1295400"/>
          </a:xfrm>
          <a:prstGeom prst="rect">
            <a:avLst/>
          </a:prstGeom>
        </p:spPr>
        <p:txBody>
          <a:bodyPr vert="horz" wrap="square" lIns="0" tIns="0" rIns="0" bIns="0" rtlCol="0">
            <a:spAutoFit/>
          </a:bodyPr>
          <a:lstStyle/>
          <a:p>
            <a:pPr marL="12700">
              <a:lnSpc>
                <a:spcPct val="100000"/>
              </a:lnSpc>
            </a:pPr>
            <a:r>
              <a:rPr spc="-5" dirty="0"/>
              <a:t>Bank Database</a:t>
            </a:r>
            <a:r>
              <a:rPr spc="-100" dirty="0"/>
              <a:t> </a:t>
            </a:r>
            <a:r>
              <a:rPr spc="-5" dirty="0"/>
              <a:t>Design</a:t>
            </a:r>
          </a:p>
        </p:txBody>
      </p:sp>
      <p:sp>
        <p:nvSpPr>
          <p:cNvPr id="6" name="object 6"/>
          <p:cNvSpPr/>
          <p:nvPr/>
        </p:nvSpPr>
        <p:spPr>
          <a:xfrm>
            <a:off x="1295400" y="2819400"/>
            <a:ext cx="7693659" cy="3886200"/>
          </a:xfrm>
          <a:custGeom>
            <a:avLst/>
            <a:gdLst/>
            <a:ahLst/>
            <a:cxnLst/>
            <a:rect l="l" t="t" r="r" b="b"/>
            <a:pathLst>
              <a:path w="7693659" h="3886200">
                <a:moveTo>
                  <a:pt x="0" y="0"/>
                </a:moveTo>
                <a:lnTo>
                  <a:pt x="0" y="3886200"/>
                </a:lnTo>
                <a:lnTo>
                  <a:pt x="7693152" y="3886200"/>
                </a:lnTo>
                <a:lnTo>
                  <a:pt x="7693152" y="0"/>
                </a:lnTo>
                <a:lnTo>
                  <a:pt x="0" y="0"/>
                </a:lnTo>
                <a:close/>
              </a:path>
            </a:pathLst>
          </a:custGeom>
          <a:ln w="19049">
            <a:solidFill>
              <a:srgbClr val="F79646"/>
            </a:solidFill>
          </a:ln>
        </p:spPr>
        <p:txBody>
          <a:bodyPr wrap="square" lIns="0" tIns="0" rIns="0" bIns="0" rtlCol="0"/>
          <a:lstStyle/>
          <a:p>
            <a:endParaRPr/>
          </a:p>
        </p:txBody>
      </p:sp>
      <p:sp>
        <p:nvSpPr>
          <p:cNvPr id="7" name="object 7"/>
          <p:cNvSpPr txBox="1"/>
          <p:nvPr/>
        </p:nvSpPr>
        <p:spPr>
          <a:xfrm>
            <a:off x="1384046" y="2865373"/>
            <a:ext cx="7470140" cy="2925544"/>
          </a:xfrm>
          <a:prstGeom prst="rect">
            <a:avLst/>
          </a:prstGeom>
        </p:spPr>
        <p:txBody>
          <a:bodyPr vert="horz" wrap="square" lIns="0" tIns="0" rIns="0" bIns="0" rtlCol="0">
            <a:spAutoFit/>
          </a:bodyPr>
          <a:lstStyle/>
          <a:p>
            <a:pPr marL="355600" indent="-342900">
              <a:lnSpc>
                <a:spcPct val="100000"/>
              </a:lnSpc>
              <a:buSzPct val="75000"/>
              <a:buFont typeface="Microsoft Sans Serif"/>
              <a:buChar char="•"/>
              <a:tabLst>
                <a:tab pos="355600" algn="l"/>
              </a:tabLst>
            </a:pPr>
            <a:r>
              <a:rPr sz="2800" dirty="0">
                <a:solidFill>
                  <a:srgbClr val="003365"/>
                </a:solidFill>
                <a:latin typeface="Calibri" pitchFamily="34" charset="0"/>
                <a:cs typeface="Arial"/>
              </a:rPr>
              <a:t>Introduction:</a:t>
            </a:r>
            <a:endParaRPr sz="2800" dirty="0">
              <a:latin typeface="Calibri" pitchFamily="34" charset="0"/>
              <a:cs typeface="Arial"/>
            </a:endParaRPr>
          </a:p>
          <a:p>
            <a:pPr marL="354965" marR="5080">
              <a:lnSpc>
                <a:spcPct val="100000"/>
              </a:lnSpc>
              <a:spcBef>
                <a:spcPts val="430"/>
              </a:spcBef>
            </a:pPr>
            <a:r>
              <a:rPr lang="en-US" dirty="0" smtClean="0">
                <a:solidFill>
                  <a:schemeClr val="tx2">
                    <a:lumMod val="75000"/>
                  </a:schemeClr>
                </a:solidFill>
                <a:latin typeface="Calibri" pitchFamily="34" charset="0"/>
              </a:rPr>
              <a:t>There are only two types of accounts at this time: Checking and Savings accounts. The provided column list should be separated into appropriate entities (tables) with relationships between these entities defined. The most efficient choices as far as your primary key constraints and foreign key constraints, and picked the appropriate data types for each of the columns.</a:t>
            </a:r>
            <a:endParaRPr dirty="0">
              <a:solidFill>
                <a:schemeClr val="tx2">
                  <a:lumMod val="75000"/>
                </a:schemeClr>
              </a:solidFill>
              <a:latin typeface="Calibri" pitchFamily="34" charset="0"/>
              <a:cs typeface="Arial"/>
            </a:endParaRPr>
          </a:p>
          <a:p>
            <a:pPr marL="355600" indent="-342900">
              <a:lnSpc>
                <a:spcPct val="100000"/>
              </a:lnSpc>
              <a:spcBef>
                <a:spcPts val="640"/>
              </a:spcBef>
              <a:buSzPct val="75000"/>
              <a:buFont typeface="Microsoft Sans Serif"/>
              <a:buChar char="•"/>
              <a:tabLst>
                <a:tab pos="355600" algn="l"/>
              </a:tabLst>
            </a:pPr>
            <a:r>
              <a:rPr sz="2800" dirty="0">
                <a:solidFill>
                  <a:srgbClr val="003365"/>
                </a:solidFill>
                <a:latin typeface="Calibri" pitchFamily="34" charset="0"/>
                <a:cs typeface="Arial"/>
              </a:rPr>
              <a:t>Project</a:t>
            </a:r>
            <a:r>
              <a:rPr sz="2800" spc="-95" dirty="0">
                <a:solidFill>
                  <a:srgbClr val="003365"/>
                </a:solidFill>
                <a:latin typeface="Calibri" pitchFamily="34" charset="0"/>
                <a:cs typeface="Arial"/>
              </a:rPr>
              <a:t> </a:t>
            </a:r>
            <a:r>
              <a:rPr sz="2800" dirty="0">
                <a:solidFill>
                  <a:srgbClr val="003365"/>
                </a:solidFill>
                <a:latin typeface="Calibri" pitchFamily="34" charset="0"/>
                <a:cs typeface="Arial"/>
              </a:rPr>
              <a:t>Goals:</a:t>
            </a:r>
            <a:endParaRPr sz="2800" dirty="0">
              <a:latin typeface="Calibri" pitchFamily="34" charset="0"/>
              <a:cs typeface="Arial"/>
            </a:endParaRPr>
          </a:p>
          <a:p>
            <a:pPr marL="355600" marR="84455">
              <a:lnSpc>
                <a:spcPct val="100899"/>
              </a:lnSpc>
            </a:pPr>
            <a:r>
              <a:rPr lang="en-US" dirty="0" smtClean="0">
                <a:solidFill>
                  <a:schemeClr val="tx2">
                    <a:lumMod val="75000"/>
                  </a:schemeClr>
                </a:solidFill>
                <a:latin typeface="Calibri" pitchFamily="34" charset="0"/>
              </a:rPr>
              <a:t>The goal of the project is to understand database entities in more depth and have practical experience of working with different objects of SQL.</a:t>
            </a:r>
            <a:endParaRPr sz="1600" dirty="0">
              <a:solidFill>
                <a:schemeClr val="tx2">
                  <a:lumMod val="75000"/>
                </a:schemeClr>
              </a:solidFill>
              <a:latin typeface="Calibri" pitchFamily="34" charset="0"/>
              <a:cs typeface="Arial"/>
            </a:endParaRPr>
          </a:p>
        </p:txBody>
      </p:sp>
      <p:sp>
        <p:nvSpPr>
          <p:cNvPr id="9" name="object 9"/>
          <p:cNvSpPr txBox="1"/>
          <p:nvPr/>
        </p:nvSpPr>
        <p:spPr>
          <a:xfrm>
            <a:off x="8962135" y="6893052"/>
            <a:ext cx="102870" cy="203200"/>
          </a:xfrm>
          <a:prstGeom prst="rect">
            <a:avLst/>
          </a:prstGeom>
        </p:spPr>
        <p:txBody>
          <a:bodyPr vert="horz" wrap="square" lIns="0" tIns="0" rIns="0" bIns="0" rtlCol="0">
            <a:spAutoFit/>
          </a:bodyPr>
          <a:lstStyle/>
          <a:p>
            <a:pPr marL="12700">
              <a:lnSpc>
                <a:spcPct val="100000"/>
              </a:lnSpc>
            </a:pPr>
            <a:r>
              <a:rPr sz="1200" dirty="0">
                <a:solidFill>
                  <a:srgbClr val="898989"/>
                </a:solidFill>
                <a:latin typeface="Calibri"/>
                <a:cs typeface="Calibri"/>
              </a:rPr>
              <a:t>3</a:t>
            </a:r>
            <a:endParaRPr sz="1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smtClean="0">
              <a:solidFill>
                <a:prstClr val="black"/>
              </a:solidFill>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smtClean="0">
              <a:solidFill>
                <a:prstClr val="black"/>
              </a:solidFill>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F9900"/>
            </a:solidFill>
          </a:ln>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Other</a:t>
            </a:r>
            <a:r>
              <a:rPr spc="-60" dirty="0"/>
              <a:t> </a:t>
            </a:r>
            <a:r>
              <a:rPr spc="-10" dirty="0"/>
              <a:t>Criteria</a:t>
            </a:r>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L="818515" marR="588645" indent="-342900">
              <a:lnSpc>
                <a:spcPct val="79900"/>
              </a:lnSpc>
              <a:buSzPct val="77777"/>
              <a:buFont typeface="Microsoft Sans Serif"/>
              <a:buChar char="•"/>
              <a:tabLst>
                <a:tab pos="817880" algn="l"/>
                <a:tab pos="818515" algn="l"/>
              </a:tabLst>
            </a:pPr>
            <a:r>
              <a:rPr spc="-5" dirty="0"/>
              <a:t>When an employee opens an account, performs a transaction on </a:t>
            </a:r>
            <a:r>
              <a:rPr spc="-10" dirty="0"/>
              <a:t>or  </a:t>
            </a:r>
            <a:r>
              <a:rPr spc="-5" dirty="0"/>
              <a:t>reactivates an account there must be a record of which </a:t>
            </a:r>
            <a:r>
              <a:rPr spc="-10" dirty="0"/>
              <a:t>employee  </a:t>
            </a:r>
            <a:r>
              <a:rPr spc="-5" dirty="0"/>
              <a:t>performed the</a:t>
            </a:r>
            <a:r>
              <a:rPr spc="-100" dirty="0"/>
              <a:t> </a:t>
            </a:r>
            <a:r>
              <a:rPr spc="-5" dirty="0"/>
              <a:t>action.</a:t>
            </a:r>
          </a:p>
          <a:p>
            <a:pPr marL="818515" indent="-342900">
              <a:lnSpc>
                <a:spcPct val="100000"/>
              </a:lnSpc>
              <a:buSzPct val="77777"/>
              <a:buFont typeface="Microsoft Sans Serif"/>
              <a:buChar char="•"/>
              <a:tabLst>
                <a:tab pos="817880" algn="l"/>
                <a:tab pos="818515" algn="l"/>
              </a:tabLst>
            </a:pPr>
            <a:r>
              <a:rPr dirty="0"/>
              <a:t>Every </a:t>
            </a:r>
            <a:r>
              <a:rPr spc="-5" dirty="0"/>
              <a:t>person who opens a savings account does </a:t>
            </a:r>
            <a:r>
              <a:rPr dirty="0"/>
              <a:t>not get the </a:t>
            </a:r>
            <a:r>
              <a:rPr spc="-5" dirty="0"/>
              <a:t>same</a:t>
            </a:r>
            <a:r>
              <a:rPr spc="50" dirty="0"/>
              <a:t> </a:t>
            </a:r>
            <a:r>
              <a:rPr dirty="0"/>
              <a:t>rate.</a:t>
            </a:r>
          </a:p>
          <a:p>
            <a:pPr marL="818515" marR="18415" indent="-342900">
              <a:lnSpc>
                <a:spcPct val="79700"/>
              </a:lnSpc>
              <a:spcBef>
                <a:spcPts val="445"/>
              </a:spcBef>
              <a:buSzPct val="77777"/>
              <a:buFont typeface="Microsoft Sans Serif"/>
              <a:buChar char="•"/>
              <a:tabLst>
                <a:tab pos="817880" algn="l"/>
                <a:tab pos="818515" algn="l"/>
              </a:tabLst>
            </a:pPr>
            <a:r>
              <a:rPr spc="-5" dirty="0"/>
              <a:t>Because the bank charges an overdraft fee, a record must be </a:t>
            </a:r>
            <a:r>
              <a:rPr spc="-10" dirty="0"/>
              <a:t>maintained  </a:t>
            </a:r>
            <a:r>
              <a:rPr spc="-5" dirty="0"/>
              <a:t>on any transaction that causes an account to go into</a:t>
            </a:r>
            <a:r>
              <a:rPr spc="-60" dirty="0"/>
              <a:t> </a:t>
            </a:r>
            <a:r>
              <a:rPr spc="-5" dirty="0"/>
              <a:t>overdraft.</a:t>
            </a:r>
          </a:p>
          <a:p>
            <a:pPr marL="818515" marR="221615" indent="-342900">
              <a:lnSpc>
                <a:spcPct val="79900"/>
              </a:lnSpc>
              <a:spcBef>
                <a:spcPts val="440"/>
              </a:spcBef>
              <a:buSzPct val="77777"/>
              <a:buFont typeface="Microsoft Sans Serif"/>
              <a:buChar char="•"/>
              <a:tabLst>
                <a:tab pos="817880" algn="l"/>
                <a:tab pos="818515" algn="l"/>
              </a:tabLst>
            </a:pPr>
            <a:r>
              <a:rPr spc="-5" dirty="0"/>
              <a:t>Extra error information is required to be stored when a transaction fails.  The bank uses this information for fraud detection and to </a:t>
            </a:r>
            <a:r>
              <a:rPr spc="-10" dirty="0"/>
              <a:t>diagnose  </a:t>
            </a:r>
            <a:r>
              <a:rPr spc="-5" dirty="0"/>
              <a:t>periodic problems within their networks and</a:t>
            </a:r>
            <a:r>
              <a:rPr spc="90" dirty="0"/>
              <a:t> </a:t>
            </a:r>
            <a:r>
              <a:rPr spc="-10" dirty="0"/>
              <a:t>applications.</a:t>
            </a:r>
          </a:p>
          <a:p>
            <a:pPr marL="818515" marR="42545" indent="-342900">
              <a:lnSpc>
                <a:spcPct val="79900"/>
              </a:lnSpc>
              <a:spcBef>
                <a:spcPts val="434"/>
              </a:spcBef>
              <a:buSzPct val="77777"/>
              <a:buFont typeface="Microsoft Sans Serif"/>
              <a:buChar char="•"/>
              <a:tabLst>
                <a:tab pos="817880" algn="l"/>
                <a:tab pos="818515" algn="l"/>
              </a:tabLst>
            </a:pPr>
            <a:r>
              <a:rPr spc="-5" dirty="0"/>
              <a:t>Customers have a user logins to allow them to access all of </a:t>
            </a:r>
            <a:r>
              <a:rPr spc="-10" dirty="0"/>
              <a:t>their  </a:t>
            </a:r>
            <a:r>
              <a:rPr spc="-5" dirty="0"/>
              <a:t>accounts. If a user fails a login attempt, for instance because they </a:t>
            </a:r>
            <a:r>
              <a:rPr spc="-10" dirty="0"/>
              <a:t>have  </a:t>
            </a:r>
            <a:r>
              <a:rPr spc="-5" dirty="0"/>
              <a:t>forgotten their password, a record of that failed attempt needs to be</a:t>
            </a:r>
            <a:r>
              <a:rPr spc="-50" dirty="0"/>
              <a:t> </a:t>
            </a:r>
            <a:r>
              <a:rPr spc="-5" dirty="0"/>
              <a:t>kept.</a:t>
            </a:r>
          </a:p>
          <a:p>
            <a:pPr marL="818515" marR="120014" indent="-342900">
              <a:lnSpc>
                <a:spcPct val="79700"/>
              </a:lnSpc>
              <a:spcBef>
                <a:spcPts val="445"/>
              </a:spcBef>
              <a:buSzPct val="77777"/>
              <a:buFont typeface="Microsoft Sans Serif"/>
              <a:buChar char="•"/>
              <a:tabLst>
                <a:tab pos="817880" algn="l"/>
                <a:tab pos="818515" algn="l"/>
              </a:tabLst>
            </a:pPr>
            <a:r>
              <a:rPr dirty="0"/>
              <a:t>The </a:t>
            </a:r>
            <a:r>
              <a:rPr spc="-5" dirty="0"/>
              <a:t>information </a:t>
            </a:r>
            <a:r>
              <a:rPr dirty="0"/>
              <a:t>for </a:t>
            </a:r>
            <a:r>
              <a:rPr spc="-5" dirty="0"/>
              <a:t>checking and saving accounts is </a:t>
            </a:r>
            <a:r>
              <a:rPr dirty="0"/>
              <a:t>very </a:t>
            </a:r>
            <a:r>
              <a:rPr spc="-5" dirty="0"/>
              <a:t>similar to each  other as are the transactions that update those</a:t>
            </a:r>
            <a:r>
              <a:rPr spc="-70" dirty="0"/>
              <a:t> </a:t>
            </a:r>
            <a:r>
              <a:rPr spc="-5" dirty="0"/>
              <a:t>accounts.</a:t>
            </a:r>
          </a:p>
          <a:p>
            <a:pPr marL="818515" marR="5080" indent="-342900">
              <a:lnSpc>
                <a:spcPct val="80000"/>
              </a:lnSpc>
              <a:spcBef>
                <a:spcPts val="430"/>
              </a:spcBef>
              <a:buSzPct val="77777"/>
              <a:buFont typeface="Microsoft Sans Serif"/>
              <a:buChar char="•"/>
              <a:tabLst>
                <a:tab pos="817880" algn="l"/>
                <a:tab pos="818515" algn="l"/>
              </a:tabLst>
            </a:pPr>
            <a:r>
              <a:rPr spc="-5" dirty="0"/>
              <a:t>More than one </a:t>
            </a:r>
            <a:r>
              <a:rPr dirty="0"/>
              <a:t>customer </a:t>
            </a:r>
            <a:r>
              <a:rPr spc="-5" dirty="0"/>
              <a:t>is allowed on each </a:t>
            </a:r>
            <a:r>
              <a:rPr dirty="0"/>
              <a:t>account, </a:t>
            </a:r>
            <a:r>
              <a:rPr spc="-5" dirty="0"/>
              <a:t>and any transaction  record should reflect which customer made the</a:t>
            </a:r>
            <a:r>
              <a:rPr spc="-75" dirty="0"/>
              <a:t> </a:t>
            </a:r>
            <a:r>
              <a:rPr spc="-5" dirty="0"/>
              <a:t>transaction.</a:t>
            </a:r>
          </a:p>
        </p:txBody>
      </p:sp>
    </p:spTree>
    <p:extLst>
      <p:ext uri="{BB962C8B-B14F-4D97-AF65-F5344CB8AC3E}">
        <p14:creationId xmlns:p14="http://schemas.microsoft.com/office/powerpoint/2010/main" val="424548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F9900"/>
            </a:solidFill>
          </a:ln>
        </p:spPr>
        <p:txBody>
          <a:bodyPr wrap="square" lIns="0" tIns="0" rIns="0" bIns="0" rtlCol="0"/>
          <a:lstStyle/>
          <a:p>
            <a:endParaRPr/>
          </a:p>
        </p:txBody>
      </p:sp>
      <p:sp>
        <p:nvSpPr>
          <p:cNvPr id="5" name="object 5"/>
          <p:cNvSpPr txBox="1">
            <a:spLocks noGrp="1"/>
          </p:cNvSpPr>
          <p:nvPr>
            <p:ph type="title"/>
          </p:nvPr>
        </p:nvSpPr>
        <p:spPr>
          <a:xfrm>
            <a:off x="1295400" y="762000"/>
            <a:ext cx="8549640" cy="1295400"/>
          </a:xfrm>
          <a:prstGeom prst="rect">
            <a:avLst/>
          </a:prstGeom>
        </p:spPr>
        <p:txBody>
          <a:bodyPr vert="horz" wrap="square" lIns="0" tIns="0" rIns="0" bIns="0" rtlCol="0">
            <a:spAutoFit/>
          </a:bodyPr>
          <a:lstStyle/>
          <a:p>
            <a:pPr marL="12700">
              <a:lnSpc>
                <a:spcPct val="100000"/>
              </a:lnSpc>
            </a:pPr>
            <a:r>
              <a:rPr dirty="0"/>
              <a:t>Column</a:t>
            </a:r>
            <a:r>
              <a:rPr spc="-100" dirty="0"/>
              <a:t> </a:t>
            </a:r>
            <a:r>
              <a:rPr dirty="0"/>
              <a:t>List</a:t>
            </a:r>
          </a:p>
        </p:txBody>
      </p:sp>
      <p:sp>
        <p:nvSpPr>
          <p:cNvPr id="6" name="object 6"/>
          <p:cNvSpPr txBox="1"/>
          <p:nvPr/>
        </p:nvSpPr>
        <p:spPr>
          <a:xfrm>
            <a:off x="1451102" y="2823717"/>
            <a:ext cx="2160905" cy="3841115"/>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DateOpened</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AccountStatus</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OpeningBalance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CurrentBalance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AccountID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OverdraftAccountID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TransactionAmt</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SavingsInterestRate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TransactionDate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TransactionAmount</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OldBalance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NewBalance</a:t>
            </a:r>
            <a:endParaRPr sz="1400">
              <a:latin typeface="Arial"/>
              <a:cs typeface="Arial"/>
            </a:endParaRPr>
          </a:p>
        </p:txBody>
      </p:sp>
      <p:sp>
        <p:nvSpPr>
          <p:cNvPr id="7" name="object 7"/>
          <p:cNvSpPr txBox="1"/>
          <p:nvPr/>
        </p:nvSpPr>
        <p:spPr>
          <a:xfrm>
            <a:off x="6327902" y="2823717"/>
            <a:ext cx="2620010" cy="3586479"/>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ErrorLogID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ErrorTime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FailedTransactionErrorID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FailedTransactionXML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FailedTransactionErrorTime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EmployeeID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EmployeeFirstName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EmployeeMiddleInitial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EmployeeLastName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EmployeeIsManager</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AccountReactivationLogID</a:t>
            </a:r>
            <a:endParaRPr sz="1400">
              <a:latin typeface="Arial"/>
              <a:cs typeface="Arial"/>
            </a:endParaRPr>
          </a:p>
          <a:p>
            <a:pPr marL="355600" marR="431165" indent="-342900">
              <a:lnSpc>
                <a:spcPts val="1680"/>
              </a:lnSpc>
              <a:spcBef>
                <a:spcPts val="50"/>
              </a:spcBef>
              <a:buSzPct val="78571"/>
              <a:buFont typeface="Microsoft Sans Serif"/>
              <a:buChar char="•"/>
              <a:tabLst>
                <a:tab pos="355600" algn="l"/>
              </a:tabLst>
            </a:pPr>
            <a:r>
              <a:rPr sz="1400" spc="-10" dirty="0">
                <a:solidFill>
                  <a:srgbClr val="003365"/>
                </a:solidFill>
                <a:latin typeface="Arial"/>
                <a:cs typeface="Arial"/>
              </a:rPr>
              <a:t>ReactivationDate  </a:t>
            </a:r>
            <a:r>
              <a:rPr sz="1400" spc="-5" dirty="0">
                <a:solidFill>
                  <a:srgbClr val="003365"/>
                </a:solidFill>
                <a:latin typeface="Arial"/>
                <a:cs typeface="Arial"/>
              </a:rPr>
              <a:t>UserSecurityQuest</a:t>
            </a:r>
            <a:r>
              <a:rPr sz="1400" spc="-10" dirty="0">
                <a:solidFill>
                  <a:srgbClr val="003365"/>
                </a:solidFill>
                <a:latin typeface="Arial"/>
                <a:cs typeface="Arial"/>
              </a:rPr>
              <a:t>io</a:t>
            </a:r>
            <a:r>
              <a:rPr sz="1400" spc="-5" dirty="0">
                <a:solidFill>
                  <a:srgbClr val="003365"/>
                </a:solidFill>
                <a:latin typeface="Arial"/>
                <a:cs typeface="Arial"/>
              </a:rPr>
              <a:t>n2</a:t>
            </a:r>
            <a:endParaRPr sz="1400">
              <a:latin typeface="Arial"/>
              <a:cs typeface="Arial"/>
            </a:endParaRPr>
          </a:p>
          <a:p>
            <a:pPr marL="355600" indent="-342900">
              <a:lnSpc>
                <a:spcPts val="1510"/>
              </a:lnSpc>
              <a:buSzPct val="76923"/>
              <a:buFont typeface="Microsoft Sans Serif"/>
              <a:buChar char="•"/>
              <a:tabLst>
                <a:tab pos="355600" algn="l"/>
              </a:tabLst>
            </a:pPr>
            <a:r>
              <a:rPr sz="1300" dirty="0">
                <a:solidFill>
                  <a:srgbClr val="003365"/>
                </a:solidFill>
                <a:latin typeface="Arial"/>
                <a:cs typeface="Arial"/>
              </a:rPr>
              <a:t>UserSecurityQuestionAnswer2</a:t>
            </a:r>
            <a:endParaRPr sz="1300">
              <a:latin typeface="Arial"/>
              <a:cs typeface="Arial"/>
            </a:endParaRPr>
          </a:p>
          <a:p>
            <a:pPr marL="355600" indent="-342900">
              <a:lnSpc>
                <a:spcPct val="100000"/>
              </a:lnSpc>
              <a:buSzPct val="76923"/>
              <a:buFont typeface="Microsoft Sans Serif"/>
              <a:buChar char="•"/>
              <a:tabLst>
                <a:tab pos="355600" algn="l"/>
              </a:tabLst>
            </a:pPr>
            <a:r>
              <a:rPr sz="1300" dirty="0">
                <a:solidFill>
                  <a:srgbClr val="003365"/>
                </a:solidFill>
                <a:latin typeface="Arial"/>
                <a:cs typeface="Arial"/>
              </a:rPr>
              <a:t>UserSecurityQuestion3</a:t>
            </a:r>
            <a:endParaRPr sz="1300">
              <a:latin typeface="Arial"/>
              <a:cs typeface="Arial"/>
            </a:endParaRPr>
          </a:p>
          <a:p>
            <a:pPr marL="355600" indent="-342900">
              <a:lnSpc>
                <a:spcPct val="100000"/>
              </a:lnSpc>
              <a:spcBef>
                <a:spcPts val="5"/>
              </a:spcBef>
              <a:buSzPct val="76923"/>
              <a:buFont typeface="Microsoft Sans Serif"/>
              <a:buChar char="•"/>
              <a:tabLst>
                <a:tab pos="355600" algn="l"/>
              </a:tabLst>
            </a:pPr>
            <a:r>
              <a:rPr sz="1300" dirty="0">
                <a:solidFill>
                  <a:srgbClr val="003365"/>
                </a:solidFill>
                <a:latin typeface="Arial"/>
                <a:cs typeface="Arial"/>
              </a:rPr>
              <a:t>UserSecurityQuestionAnswer3</a:t>
            </a:r>
            <a:endParaRPr sz="1300">
              <a:latin typeface="Arial"/>
              <a:cs typeface="Arial"/>
            </a:endParaRPr>
          </a:p>
        </p:txBody>
      </p:sp>
      <p:sp>
        <p:nvSpPr>
          <p:cNvPr id="8" name="object 8"/>
          <p:cNvSpPr txBox="1"/>
          <p:nvPr/>
        </p:nvSpPr>
        <p:spPr>
          <a:xfrm>
            <a:off x="4080002" y="5602478"/>
            <a:ext cx="2377440" cy="204470"/>
          </a:xfrm>
          <a:prstGeom prst="rect">
            <a:avLst/>
          </a:prstGeom>
        </p:spPr>
        <p:txBody>
          <a:bodyPr vert="horz" wrap="square" lIns="0" tIns="0" rIns="0" bIns="0" rtlCol="0">
            <a:spAutoFit/>
          </a:bodyPr>
          <a:lstStyle/>
          <a:p>
            <a:pPr marL="12700">
              <a:lnSpc>
                <a:spcPct val="100000"/>
              </a:lnSpc>
            </a:pPr>
            <a:r>
              <a:rPr sz="1950" baseline="4273" dirty="0">
                <a:solidFill>
                  <a:srgbClr val="003365"/>
                </a:solidFill>
                <a:latin typeface="Arial"/>
                <a:cs typeface="Arial"/>
              </a:rPr>
              <a:t>UserSecurityQuestionAnswer</a:t>
            </a:r>
            <a:r>
              <a:rPr sz="1950" spc="382" baseline="4273" dirty="0">
                <a:solidFill>
                  <a:srgbClr val="003365"/>
                </a:solidFill>
                <a:latin typeface="Arial"/>
                <a:cs typeface="Arial"/>
              </a:rPr>
              <a:t> </a:t>
            </a:r>
            <a:r>
              <a:rPr sz="1100" spc="430" dirty="0">
                <a:solidFill>
                  <a:srgbClr val="003365"/>
                </a:solidFill>
                <a:latin typeface="Microsoft Sans Serif"/>
                <a:cs typeface="Microsoft Sans Serif"/>
              </a:rPr>
              <a:t>•</a:t>
            </a:r>
            <a:endParaRPr sz="1100">
              <a:latin typeface="Microsoft Sans Serif"/>
              <a:cs typeface="Microsoft Sans Serif"/>
            </a:endParaRPr>
          </a:p>
        </p:txBody>
      </p:sp>
      <p:sp>
        <p:nvSpPr>
          <p:cNvPr id="9" name="object 9"/>
          <p:cNvSpPr txBox="1"/>
          <p:nvPr/>
        </p:nvSpPr>
        <p:spPr>
          <a:xfrm>
            <a:off x="3737102" y="2823717"/>
            <a:ext cx="2093595" cy="3606800"/>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CustomerFirstName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CustomerMiddleInitial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CustomerLastName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CustomerAddress1</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CustomerAddress2</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City</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State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Zipcode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Email</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SSN</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UserLogin</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UserPassword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UserSecurityQuestion</a:t>
            </a:r>
            <a:endParaRPr sz="1400">
              <a:latin typeface="Arial"/>
              <a:cs typeface="Arial"/>
            </a:endParaRPr>
          </a:p>
          <a:p>
            <a:pPr marL="12700">
              <a:lnSpc>
                <a:spcPct val="100000"/>
              </a:lnSpc>
              <a:spcBef>
                <a:spcPts val="310"/>
              </a:spcBef>
            </a:pPr>
            <a:r>
              <a:rPr sz="1000" spc="395" dirty="0">
                <a:solidFill>
                  <a:srgbClr val="003365"/>
                </a:solidFill>
                <a:latin typeface="Microsoft Sans Serif"/>
                <a:cs typeface="Microsoft Sans Serif"/>
              </a:rPr>
              <a:t>•</a:t>
            </a:r>
            <a:endParaRPr sz="10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p:txBody>
      </p:sp>
      <p:sp>
        <p:nvSpPr>
          <p:cNvPr id="10" name="object 10"/>
          <p:cNvSpPr txBox="1"/>
          <p:nvPr/>
        </p:nvSpPr>
        <p:spPr>
          <a:xfrm>
            <a:off x="4080002" y="5787897"/>
            <a:ext cx="1011555" cy="649605"/>
          </a:xfrm>
          <a:prstGeom prst="rect">
            <a:avLst/>
          </a:prstGeom>
        </p:spPr>
        <p:txBody>
          <a:bodyPr vert="horz" wrap="square" lIns="0" tIns="0" rIns="0" bIns="0" rtlCol="0">
            <a:spAutoFit/>
          </a:bodyPr>
          <a:lstStyle/>
          <a:p>
            <a:pPr marL="12700" marR="5080">
              <a:lnSpc>
                <a:spcPct val="100000"/>
              </a:lnSpc>
            </a:pPr>
            <a:r>
              <a:rPr sz="1400" spc="-10" dirty="0">
                <a:solidFill>
                  <a:srgbClr val="003365"/>
                </a:solidFill>
                <a:latin typeface="Arial"/>
                <a:cs typeface="Arial"/>
              </a:rPr>
              <a:t>HomePhone  WorkPhone  </a:t>
            </a:r>
            <a:r>
              <a:rPr sz="1400" spc="-5" dirty="0">
                <a:solidFill>
                  <a:srgbClr val="003365"/>
                </a:solidFill>
                <a:latin typeface="Arial"/>
                <a:cs typeface="Arial"/>
              </a:rPr>
              <a:t>CellPhone</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838200"/>
          </a:xfrm>
          <a:custGeom>
            <a:avLst/>
            <a:gdLst/>
            <a:ahLst/>
            <a:cxnLst/>
            <a:rect l="l" t="t" r="r" b="b"/>
            <a:pathLst>
              <a:path w="7924800" h="838200">
                <a:moveTo>
                  <a:pt x="181356" y="0"/>
                </a:moveTo>
                <a:lnTo>
                  <a:pt x="133261" y="6501"/>
                </a:lnTo>
                <a:lnTo>
                  <a:pt x="89972" y="24835"/>
                </a:lnTo>
                <a:lnTo>
                  <a:pt x="53244" y="53244"/>
                </a:lnTo>
                <a:lnTo>
                  <a:pt x="24835" y="89972"/>
                </a:lnTo>
                <a:lnTo>
                  <a:pt x="6501" y="133261"/>
                </a:lnTo>
                <a:lnTo>
                  <a:pt x="0" y="181356"/>
                </a:lnTo>
                <a:lnTo>
                  <a:pt x="0" y="656844"/>
                </a:lnTo>
                <a:lnTo>
                  <a:pt x="6501" y="704938"/>
                </a:lnTo>
                <a:lnTo>
                  <a:pt x="24835" y="748227"/>
                </a:lnTo>
                <a:lnTo>
                  <a:pt x="53244" y="784955"/>
                </a:lnTo>
                <a:lnTo>
                  <a:pt x="89972" y="813364"/>
                </a:lnTo>
                <a:lnTo>
                  <a:pt x="133261" y="831698"/>
                </a:lnTo>
                <a:lnTo>
                  <a:pt x="181356" y="838200"/>
                </a:lnTo>
                <a:lnTo>
                  <a:pt x="7743444" y="838199"/>
                </a:lnTo>
                <a:lnTo>
                  <a:pt x="7791538" y="831698"/>
                </a:lnTo>
                <a:lnTo>
                  <a:pt x="7834827" y="813364"/>
                </a:lnTo>
                <a:lnTo>
                  <a:pt x="7871555" y="784955"/>
                </a:lnTo>
                <a:lnTo>
                  <a:pt x="7899964" y="748227"/>
                </a:lnTo>
                <a:lnTo>
                  <a:pt x="7918298" y="704938"/>
                </a:lnTo>
                <a:lnTo>
                  <a:pt x="7924800" y="656843"/>
                </a:lnTo>
                <a:lnTo>
                  <a:pt x="7924800" y="181355"/>
                </a:lnTo>
                <a:lnTo>
                  <a:pt x="7918298" y="133261"/>
                </a:lnTo>
                <a:lnTo>
                  <a:pt x="7899964" y="89972"/>
                </a:lnTo>
                <a:lnTo>
                  <a:pt x="7871555" y="53244"/>
                </a:lnTo>
                <a:lnTo>
                  <a:pt x="7834827" y="24835"/>
                </a:lnTo>
                <a:lnTo>
                  <a:pt x="7791538" y="6501"/>
                </a:lnTo>
                <a:lnTo>
                  <a:pt x="7743444" y="0"/>
                </a:lnTo>
                <a:lnTo>
                  <a:pt x="181356" y="0"/>
                </a:lnTo>
                <a:close/>
              </a:path>
            </a:pathLst>
          </a:custGeom>
          <a:ln w="76200">
            <a:solidFill>
              <a:srgbClr val="FF9900"/>
            </a:solidFill>
          </a:ln>
        </p:spPr>
        <p:txBody>
          <a:bodyPr wrap="square" lIns="0" tIns="0" rIns="0" bIns="0" rtlCol="0"/>
          <a:lstStyle/>
          <a:p>
            <a:endParaRPr/>
          </a:p>
        </p:txBody>
      </p:sp>
      <p:sp>
        <p:nvSpPr>
          <p:cNvPr id="5" name="object 5"/>
          <p:cNvSpPr txBox="1">
            <a:spLocks noGrp="1"/>
          </p:cNvSpPr>
          <p:nvPr>
            <p:ph type="title"/>
          </p:nvPr>
        </p:nvSpPr>
        <p:spPr>
          <a:xfrm>
            <a:off x="1379474" y="1333500"/>
            <a:ext cx="7383526" cy="692497"/>
          </a:xfrm>
          <a:prstGeom prst="rect">
            <a:avLst/>
          </a:prstGeom>
        </p:spPr>
        <p:txBody>
          <a:bodyPr vert="horz" wrap="square" lIns="0" tIns="0" rIns="0" bIns="0" rtlCol="0">
            <a:spAutoFit/>
          </a:bodyPr>
          <a:lstStyle/>
          <a:p>
            <a:pPr marL="12700">
              <a:lnSpc>
                <a:spcPct val="100000"/>
              </a:lnSpc>
            </a:pPr>
            <a:r>
              <a:rPr spc="-5" dirty="0"/>
              <a:t>Designed</a:t>
            </a:r>
            <a:r>
              <a:rPr spc="-95" dirty="0"/>
              <a:t> </a:t>
            </a:r>
            <a:r>
              <a:rPr spc="-5" dirty="0"/>
              <a:t>Entities</a:t>
            </a:r>
          </a:p>
        </p:txBody>
      </p:sp>
      <p:sp>
        <p:nvSpPr>
          <p:cNvPr id="6" name="object 6"/>
          <p:cNvSpPr txBox="1"/>
          <p:nvPr/>
        </p:nvSpPr>
        <p:spPr>
          <a:xfrm>
            <a:off x="1374902" y="2862834"/>
            <a:ext cx="1459230" cy="4318746"/>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Account</a:t>
            </a:r>
            <a:endParaRPr sz="1100">
              <a:latin typeface="+mj-lt"/>
              <a:cs typeface="Tahoma"/>
            </a:endParaRPr>
          </a:p>
          <a:p>
            <a:pPr marL="12700" marR="501650">
              <a:lnSpc>
                <a:spcPts val="2030"/>
              </a:lnSpc>
              <a:spcBef>
                <a:spcPts val="180"/>
              </a:spcBef>
            </a:pPr>
            <a:r>
              <a:rPr sz="1100" spc="-5" dirty="0">
                <a:latin typeface="+mj-lt"/>
                <a:cs typeface="Tahoma"/>
              </a:rPr>
              <a:t>*AccountID  </a:t>
            </a:r>
            <a:r>
              <a:rPr sz="1100" spc="-10" dirty="0">
                <a:latin typeface="+mj-lt"/>
                <a:cs typeface="Tahoma"/>
              </a:rPr>
              <a:t>Cu</a:t>
            </a:r>
            <a:r>
              <a:rPr sz="1100" dirty="0">
                <a:latin typeface="+mj-lt"/>
                <a:cs typeface="Tahoma"/>
              </a:rPr>
              <a:t>r</a:t>
            </a:r>
            <a:r>
              <a:rPr sz="1100" spc="-5" dirty="0">
                <a:latin typeface="+mj-lt"/>
                <a:cs typeface="Tahoma"/>
              </a:rPr>
              <a:t>r</a:t>
            </a:r>
            <a:r>
              <a:rPr sz="1100" spc="-10" dirty="0">
                <a:latin typeface="+mj-lt"/>
                <a:cs typeface="Tahoma"/>
              </a:rPr>
              <a:t>entBala</a:t>
            </a:r>
            <a:r>
              <a:rPr sz="1100" dirty="0">
                <a:latin typeface="+mj-lt"/>
                <a:cs typeface="Tahoma"/>
              </a:rPr>
              <a:t>n</a:t>
            </a:r>
            <a:r>
              <a:rPr sz="1100" spc="-10" dirty="0">
                <a:latin typeface="+mj-lt"/>
                <a:cs typeface="Tahoma"/>
              </a:rPr>
              <a:t>ce</a:t>
            </a:r>
            <a:endParaRPr sz="1100">
              <a:latin typeface="+mj-lt"/>
              <a:cs typeface="Tahoma"/>
            </a:endParaRPr>
          </a:p>
          <a:p>
            <a:pPr marL="12700" marR="563245">
              <a:lnSpc>
                <a:spcPts val="2030"/>
              </a:lnSpc>
              <a:spcBef>
                <a:spcPts val="10"/>
              </a:spcBef>
            </a:pPr>
            <a:r>
              <a:rPr sz="1100" spc="-5" dirty="0">
                <a:latin typeface="+mj-lt"/>
                <a:cs typeface="Tahoma"/>
              </a:rPr>
              <a:t>AccountType  </a:t>
            </a:r>
            <a:r>
              <a:rPr sz="1100" dirty="0">
                <a:latin typeface="+mj-lt"/>
                <a:cs typeface="Tahoma"/>
              </a:rPr>
              <a:t>A</a:t>
            </a:r>
            <a:r>
              <a:rPr sz="1100" spc="-5" dirty="0">
                <a:latin typeface="+mj-lt"/>
                <a:cs typeface="Tahoma"/>
              </a:rPr>
              <a:t>ccountStatus</a:t>
            </a:r>
            <a:endParaRPr sz="1100">
              <a:latin typeface="+mj-lt"/>
              <a:cs typeface="Tahoma"/>
            </a:endParaRPr>
          </a:p>
          <a:p>
            <a:pPr marL="12700">
              <a:lnSpc>
                <a:spcPct val="100000"/>
              </a:lnSpc>
              <a:spcBef>
                <a:spcPts val="540"/>
              </a:spcBef>
            </a:pPr>
            <a:r>
              <a:rPr sz="1100" b="1" u="heavy" spc="-10" dirty="0">
                <a:latin typeface="+mj-lt"/>
                <a:cs typeface="Tahoma"/>
              </a:rPr>
              <a:t>Customer</a:t>
            </a:r>
            <a:endParaRPr sz="1100">
              <a:latin typeface="+mj-lt"/>
              <a:cs typeface="Tahoma"/>
            </a:endParaRPr>
          </a:p>
          <a:p>
            <a:pPr marL="12700">
              <a:lnSpc>
                <a:spcPct val="100000"/>
              </a:lnSpc>
              <a:spcBef>
                <a:spcPts val="700"/>
              </a:spcBef>
            </a:pPr>
            <a:r>
              <a:rPr sz="1100" spc="-5" dirty="0">
                <a:latin typeface="+mj-lt"/>
                <a:cs typeface="Tahoma"/>
              </a:rPr>
              <a:t>*CustomerID</a:t>
            </a:r>
            <a:endParaRPr sz="1100">
              <a:latin typeface="+mj-lt"/>
              <a:cs typeface="Tahoma"/>
            </a:endParaRPr>
          </a:p>
          <a:p>
            <a:pPr marL="12700" marR="105410">
              <a:lnSpc>
                <a:spcPct val="154300"/>
              </a:lnSpc>
            </a:pPr>
            <a:r>
              <a:rPr sz="1100" spc="-5" dirty="0">
                <a:latin typeface="+mj-lt"/>
                <a:cs typeface="Tahoma"/>
              </a:rPr>
              <a:t>CustomerAddress1  CustomerAddress2  CustomerFirstName  CustomerLastName  CustomerMiddleInitial  City, State, Zipcode  Email</a:t>
            </a:r>
            <a:endParaRPr sz="1100">
              <a:latin typeface="+mj-lt"/>
              <a:cs typeface="Tahoma"/>
            </a:endParaRPr>
          </a:p>
          <a:p>
            <a:pPr marL="12700" marR="5080">
              <a:lnSpc>
                <a:spcPct val="154100"/>
              </a:lnSpc>
              <a:spcBef>
                <a:spcPts val="5"/>
              </a:spcBef>
            </a:pPr>
            <a:r>
              <a:rPr sz="1100" spc="-5" dirty="0">
                <a:latin typeface="+mj-lt"/>
                <a:cs typeface="Tahoma"/>
              </a:rPr>
              <a:t>HomePhone, CellPhone  WorkPhone</a:t>
            </a:r>
            <a:endParaRPr sz="1100">
              <a:latin typeface="+mj-lt"/>
              <a:cs typeface="Tahoma"/>
            </a:endParaRPr>
          </a:p>
          <a:p>
            <a:pPr marL="12700">
              <a:lnSpc>
                <a:spcPct val="100000"/>
              </a:lnSpc>
              <a:spcBef>
                <a:spcPts val="720"/>
              </a:spcBef>
            </a:pPr>
            <a:r>
              <a:rPr sz="1100" spc="-5" dirty="0">
                <a:latin typeface="+mj-lt"/>
                <a:cs typeface="Tahoma"/>
              </a:rPr>
              <a:t>SSN</a:t>
            </a:r>
            <a:endParaRPr sz="1100">
              <a:latin typeface="+mj-lt"/>
              <a:cs typeface="Tahoma"/>
            </a:endParaRPr>
          </a:p>
        </p:txBody>
      </p:sp>
      <p:sp>
        <p:nvSpPr>
          <p:cNvPr id="7" name="object 7"/>
          <p:cNvSpPr txBox="1"/>
          <p:nvPr/>
        </p:nvSpPr>
        <p:spPr>
          <a:xfrm>
            <a:off x="4956302" y="2861817"/>
            <a:ext cx="1541145" cy="4093813"/>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Employee</a:t>
            </a:r>
            <a:endParaRPr sz="1100">
              <a:latin typeface="+mj-lt"/>
              <a:cs typeface="Tahoma"/>
            </a:endParaRPr>
          </a:p>
          <a:p>
            <a:pPr marL="12700" marR="177800">
              <a:lnSpc>
                <a:spcPct val="154400"/>
              </a:lnSpc>
            </a:pPr>
            <a:r>
              <a:rPr sz="1100" spc="-5" dirty="0">
                <a:latin typeface="+mj-lt"/>
                <a:cs typeface="Tahoma"/>
              </a:rPr>
              <a:t>*EmployeeID  EmployeeFirstName  EmployeeLastName  </a:t>
            </a:r>
            <a:r>
              <a:rPr sz="1100" spc="-10" dirty="0">
                <a:latin typeface="+mj-lt"/>
                <a:cs typeface="Tahoma"/>
              </a:rPr>
              <a:t>Empl</a:t>
            </a:r>
            <a:r>
              <a:rPr sz="1100" spc="-5" dirty="0">
                <a:latin typeface="+mj-lt"/>
                <a:cs typeface="Tahoma"/>
              </a:rPr>
              <a:t>o</a:t>
            </a:r>
            <a:r>
              <a:rPr sz="1100" spc="-10" dirty="0">
                <a:latin typeface="+mj-lt"/>
                <a:cs typeface="Tahoma"/>
              </a:rPr>
              <a:t>yeeM</a:t>
            </a:r>
            <a:r>
              <a:rPr sz="1100" dirty="0">
                <a:latin typeface="+mj-lt"/>
                <a:cs typeface="Tahoma"/>
              </a:rPr>
              <a:t>id</a:t>
            </a:r>
            <a:r>
              <a:rPr sz="1100" spc="-5" dirty="0">
                <a:latin typeface="+mj-lt"/>
                <a:cs typeface="Tahoma"/>
              </a:rPr>
              <a:t>dleInitial  </a:t>
            </a:r>
            <a:r>
              <a:rPr sz="1100" spc="-10" dirty="0">
                <a:latin typeface="+mj-lt"/>
                <a:cs typeface="Tahoma"/>
              </a:rPr>
              <a:t>EmployeeIsManager  </a:t>
            </a:r>
            <a:r>
              <a:rPr sz="1100" b="1" u="heavy" spc="-10" dirty="0">
                <a:latin typeface="+mj-lt"/>
                <a:cs typeface="Tahoma"/>
              </a:rPr>
              <a:t>UserLogins</a:t>
            </a:r>
            <a:endParaRPr sz="1100">
              <a:latin typeface="+mj-lt"/>
              <a:cs typeface="Tahoma"/>
            </a:endParaRPr>
          </a:p>
          <a:p>
            <a:pPr marL="12700">
              <a:lnSpc>
                <a:spcPct val="100000"/>
              </a:lnSpc>
              <a:spcBef>
                <a:spcPts val="715"/>
              </a:spcBef>
            </a:pPr>
            <a:r>
              <a:rPr sz="1100" spc="-5" dirty="0">
                <a:latin typeface="+mj-lt"/>
                <a:cs typeface="Tahoma"/>
              </a:rPr>
              <a:t>*UserLogin</a:t>
            </a:r>
            <a:endParaRPr sz="1100">
              <a:latin typeface="+mj-lt"/>
              <a:cs typeface="Tahoma"/>
            </a:endParaRPr>
          </a:p>
          <a:p>
            <a:pPr marL="12700" marR="531495">
              <a:lnSpc>
                <a:spcPct val="154300"/>
              </a:lnSpc>
            </a:pPr>
            <a:r>
              <a:rPr sz="1100" spc="-5" dirty="0">
                <a:latin typeface="+mj-lt"/>
                <a:cs typeface="Tahoma"/>
              </a:rPr>
              <a:t>UserName  UserPassword  </a:t>
            </a:r>
            <a:r>
              <a:rPr sz="1100" b="1" u="heavy" spc="-10" dirty="0">
                <a:latin typeface="+mj-lt"/>
                <a:cs typeface="Tahoma"/>
              </a:rPr>
              <a:t>LoginErrorLog</a:t>
            </a:r>
            <a:endParaRPr sz="1100">
              <a:latin typeface="+mj-lt"/>
              <a:cs typeface="Tahoma"/>
            </a:endParaRPr>
          </a:p>
          <a:p>
            <a:pPr marL="12700" marR="766445">
              <a:lnSpc>
                <a:spcPct val="154100"/>
              </a:lnSpc>
              <a:spcBef>
                <a:spcPts val="5"/>
              </a:spcBef>
            </a:pPr>
            <a:r>
              <a:rPr sz="1100" spc="-5" dirty="0">
                <a:latin typeface="+mj-lt"/>
                <a:cs typeface="Tahoma"/>
              </a:rPr>
              <a:t>*Erro</a:t>
            </a:r>
            <a:r>
              <a:rPr sz="1100" dirty="0">
                <a:latin typeface="+mj-lt"/>
                <a:cs typeface="Tahoma"/>
              </a:rPr>
              <a:t>rL</a:t>
            </a:r>
            <a:r>
              <a:rPr sz="1100" spc="-5" dirty="0">
                <a:latin typeface="+mj-lt"/>
                <a:cs typeface="Tahoma"/>
              </a:rPr>
              <a:t>ogID  ErrorTime</a:t>
            </a:r>
            <a:endParaRPr sz="1100">
              <a:latin typeface="+mj-lt"/>
              <a:cs typeface="Tahoma"/>
            </a:endParaRPr>
          </a:p>
          <a:p>
            <a:pPr marL="12700">
              <a:lnSpc>
                <a:spcPct val="100000"/>
              </a:lnSpc>
              <a:spcBef>
                <a:spcPts val="720"/>
              </a:spcBef>
            </a:pPr>
            <a:r>
              <a:rPr sz="1100" b="1" u="heavy" spc="-5" dirty="0">
                <a:latin typeface="+mj-lt"/>
                <a:cs typeface="Tahoma"/>
              </a:rPr>
              <a:t>SavingsInterestRates</a:t>
            </a:r>
            <a:endParaRPr sz="1100">
              <a:latin typeface="+mj-lt"/>
              <a:cs typeface="Tahoma"/>
            </a:endParaRPr>
          </a:p>
          <a:p>
            <a:pPr marL="12700" marR="67310">
              <a:lnSpc>
                <a:spcPts val="2039"/>
              </a:lnSpc>
              <a:spcBef>
                <a:spcPts val="180"/>
              </a:spcBef>
            </a:pPr>
            <a:r>
              <a:rPr sz="1100" spc="-10" dirty="0">
                <a:latin typeface="+mj-lt"/>
                <a:cs typeface="Tahoma"/>
              </a:rPr>
              <a:t>*SavingsInterestRateID  </a:t>
            </a:r>
            <a:r>
              <a:rPr sz="1100" spc="-5" dirty="0">
                <a:latin typeface="+mj-lt"/>
                <a:cs typeface="Tahoma"/>
              </a:rPr>
              <a:t>SavingsInterestRate</a:t>
            </a:r>
            <a:endParaRPr sz="1100">
              <a:latin typeface="+mj-lt"/>
              <a:cs typeface="Tahoma"/>
            </a:endParaRPr>
          </a:p>
        </p:txBody>
      </p:sp>
      <p:sp>
        <p:nvSpPr>
          <p:cNvPr id="8" name="object 8"/>
          <p:cNvSpPr txBox="1"/>
          <p:nvPr/>
        </p:nvSpPr>
        <p:spPr>
          <a:xfrm>
            <a:off x="2975101" y="2862834"/>
            <a:ext cx="1763395" cy="4077014"/>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UserSecurityQuestions</a:t>
            </a:r>
            <a:endParaRPr sz="1100">
              <a:latin typeface="+mj-lt"/>
              <a:cs typeface="Tahoma"/>
            </a:endParaRPr>
          </a:p>
          <a:p>
            <a:pPr marL="12700" marR="206375">
              <a:lnSpc>
                <a:spcPts val="2030"/>
              </a:lnSpc>
              <a:spcBef>
                <a:spcPts val="180"/>
              </a:spcBef>
            </a:pPr>
            <a:r>
              <a:rPr sz="1100" spc="-5" dirty="0">
                <a:latin typeface="+mj-lt"/>
                <a:cs typeface="Tahoma"/>
              </a:rPr>
              <a:t>*</a:t>
            </a:r>
            <a:r>
              <a:rPr sz="1100" spc="-5">
                <a:latin typeface="+mj-lt"/>
                <a:cs typeface="Tahoma"/>
              </a:rPr>
              <a:t>UserSecurityQuestionID  </a:t>
            </a:r>
            <a:r>
              <a:rPr sz="1100" spc="-10" smtClean="0">
                <a:latin typeface="+mj-lt"/>
                <a:cs typeface="Tahoma"/>
              </a:rPr>
              <a:t>UserSecurityQuestion</a:t>
            </a:r>
            <a:endParaRPr lang="en-US" sz="1100" spc="-10" dirty="0">
              <a:latin typeface="+mj-lt"/>
              <a:cs typeface="Tahoma"/>
            </a:endParaRPr>
          </a:p>
          <a:p>
            <a:pPr marL="12700" marR="206375">
              <a:lnSpc>
                <a:spcPts val="2030"/>
              </a:lnSpc>
              <a:spcBef>
                <a:spcPts val="180"/>
              </a:spcBef>
            </a:pPr>
            <a:r>
              <a:rPr sz="1100" spc="-35" smtClean="0">
                <a:latin typeface="+mj-lt"/>
                <a:cs typeface="Tahoma"/>
              </a:rPr>
              <a:t>UserS</a:t>
            </a:r>
            <a:r>
              <a:rPr sz="1100" spc="-30" smtClean="0">
                <a:latin typeface="+mj-lt"/>
                <a:cs typeface="Tahoma"/>
              </a:rPr>
              <a:t>ec</a:t>
            </a:r>
            <a:r>
              <a:rPr sz="1100" spc="-25" smtClean="0">
                <a:latin typeface="+mj-lt"/>
                <a:cs typeface="Tahoma"/>
              </a:rPr>
              <a:t>u</a:t>
            </a:r>
            <a:r>
              <a:rPr sz="1100" spc="-30" smtClean="0">
                <a:latin typeface="+mj-lt"/>
                <a:cs typeface="Tahoma"/>
              </a:rPr>
              <a:t>rityQuestion2 </a:t>
            </a:r>
            <a:r>
              <a:rPr sz="1100" spc="-25" smtClean="0">
                <a:latin typeface="+mj-lt"/>
                <a:cs typeface="Tahoma"/>
              </a:rPr>
              <a:t> </a:t>
            </a:r>
            <a:r>
              <a:rPr sz="1100" spc="-35" dirty="0">
                <a:latin typeface="+mj-lt"/>
                <a:cs typeface="Tahoma"/>
              </a:rPr>
              <a:t>UserS</a:t>
            </a:r>
            <a:r>
              <a:rPr sz="1100" spc="-30" dirty="0">
                <a:latin typeface="+mj-lt"/>
                <a:cs typeface="Tahoma"/>
              </a:rPr>
              <a:t>ec</a:t>
            </a:r>
            <a:r>
              <a:rPr sz="1100" spc="-25" dirty="0">
                <a:latin typeface="+mj-lt"/>
                <a:cs typeface="Tahoma"/>
              </a:rPr>
              <a:t>u</a:t>
            </a:r>
            <a:r>
              <a:rPr sz="1100" spc="-30" dirty="0">
                <a:latin typeface="+mj-lt"/>
                <a:cs typeface="Tahoma"/>
              </a:rPr>
              <a:t>rityQuestion3</a:t>
            </a:r>
            <a:endParaRPr sz="1100">
              <a:latin typeface="+mj-lt"/>
              <a:cs typeface="Tahoma"/>
            </a:endParaRPr>
          </a:p>
          <a:p>
            <a:pPr marL="12700">
              <a:lnSpc>
                <a:spcPct val="100000"/>
              </a:lnSpc>
              <a:spcBef>
                <a:spcPts val="540"/>
              </a:spcBef>
            </a:pPr>
            <a:r>
              <a:rPr sz="1100" b="1" u="heavy" spc="-10" dirty="0">
                <a:latin typeface="+mj-lt"/>
                <a:cs typeface="Tahoma"/>
              </a:rPr>
              <a:t>TransactionLog</a:t>
            </a:r>
            <a:endParaRPr sz="1100">
              <a:latin typeface="+mj-lt"/>
              <a:cs typeface="Tahoma"/>
            </a:endParaRPr>
          </a:p>
          <a:p>
            <a:pPr marL="12700">
              <a:lnSpc>
                <a:spcPct val="100000"/>
              </a:lnSpc>
              <a:spcBef>
                <a:spcPts val="700"/>
              </a:spcBef>
            </a:pPr>
            <a:r>
              <a:rPr sz="1100" spc="-5" dirty="0">
                <a:latin typeface="+mj-lt"/>
                <a:cs typeface="Tahoma"/>
              </a:rPr>
              <a:t>*TransactionID</a:t>
            </a:r>
            <a:endParaRPr sz="1100">
              <a:latin typeface="+mj-lt"/>
              <a:cs typeface="Tahoma"/>
            </a:endParaRPr>
          </a:p>
          <a:p>
            <a:pPr marL="12700" marR="726440">
              <a:lnSpc>
                <a:spcPct val="154100"/>
              </a:lnSpc>
              <a:spcBef>
                <a:spcPts val="5"/>
              </a:spcBef>
            </a:pPr>
            <a:r>
              <a:rPr sz="1100" spc="-10">
                <a:latin typeface="+mj-lt"/>
                <a:cs typeface="Tahoma"/>
              </a:rPr>
              <a:t>TransactionType  </a:t>
            </a:r>
            <a:r>
              <a:rPr sz="1100" spc="-10" smtClean="0">
                <a:latin typeface="+mj-lt"/>
                <a:cs typeface="Tahoma"/>
              </a:rPr>
              <a:t>TransactionDate</a:t>
            </a:r>
            <a:endParaRPr lang="en-US" sz="1100" spc="-10" dirty="0">
              <a:latin typeface="+mj-lt"/>
              <a:cs typeface="Tahoma"/>
            </a:endParaRPr>
          </a:p>
          <a:p>
            <a:pPr marL="12700" marR="726440">
              <a:lnSpc>
                <a:spcPct val="154100"/>
              </a:lnSpc>
              <a:spcBef>
                <a:spcPts val="5"/>
              </a:spcBef>
            </a:pPr>
            <a:r>
              <a:rPr sz="1100" spc="-35" smtClean="0">
                <a:latin typeface="+mj-lt"/>
                <a:cs typeface="Tahoma"/>
              </a:rPr>
              <a:t>DateOpened  </a:t>
            </a:r>
            <a:r>
              <a:rPr sz="1100" spc="-35" dirty="0">
                <a:latin typeface="+mj-lt"/>
                <a:cs typeface="Tahoma"/>
              </a:rPr>
              <a:t>Re</a:t>
            </a:r>
            <a:r>
              <a:rPr sz="1100" spc="-25" dirty="0">
                <a:latin typeface="+mj-lt"/>
                <a:cs typeface="Tahoma"/>
              </a:rPr>
              <a:t>a</a:t>
            </a:r>
            <a:r>
              <a:rPr sz="1100" spc="-30" dirty="0">
                <a:latin typeface="+mj-lt"/>
                <a:cs typeface="Tahoma"/>
              </a:rPr>
              <a:t>ctivationDate</a:t>
            </a:r>
            <a:endParaRPr sz="1100">
              <a:latin typeface="+mj-lt"/>
              <a:cs typeface="Tahoma"/>
            </a:endParaRPr>
          </a:p>
          <a:p>
            <a:pPr marL="12700">
              <a:lnSpc>
                <a:spcPct val="100000"/>
              </a:lnSpc>
              <a:spcBef>
                <a:spcPts val="700"/>
              </a:spcBef>
            </a:pPr>
            <a:r>
              <a:rPr sz="1100" spc="-5" smtClean="0">
                <a:latin typeface="+mj-lt"/>
                <a:cs typeface="Tahoma"/>
              </a:rPr>
              <a:t>TransactionAmount</a:t>
            </a:r>
            <a:endParaRPr lang="en-US" sz="1100" spc="-5" dirty="0">
              <a:latin typeface="+mj-lt"/>
              <a:cs typeface="Tahoma"/>
            </a:endParaRPr>
          </a:p>
          <a:p>
            <a:pPr marL="12700">
              <a:lnSpc>
                <a:spcPct val="100000"/>
              </a:lnSpc>
              <a:spcBef>
                <a:spcPts val="700"/>
              </a:spcBef>
            </a:pPr>
            <a:r>
              <a:rPr sz="1100" spc="-30" smtClean="0">
                <a:latin typeface="+mj-lt"/>
                <a:cs typeface="Tahoma"/>
              </a:rPr>
              <a:t>TransactionAmt</a:t>
            </a:r>
            <a:endParaRPr sz="1100">
              <a:latin typeface="+mj-lt"/>
              <a:cs typeface="Tahoma"/>
            </a:endParaRPr>
          </a:p>
          <a:p>
            <a:pPr marL="12700">
              <a:lnSpc>
                <a:spcPct val="100000"/>
              </a:lnSpc>
              <a:spcBef>
                <a:spcPts val="705"/>
              </a:spcBef>
            </a:pPr>
            <a:r>
              <a:rPr sz="1100" spc="-10" smtClean="0">
                <a:latin typeface="+mj-lt"/>
                <a:cs typeface="Tahoma"/>
              </a:rPr>
              <a:t>NewBalance</a:t>
            </a:r>
            <a:endParaRPr lang="en-US" sz="1100" spc="-10" dirty="0">
              <a:latin typeface="+mj-lt"/>
              <a:cs typeface="Tahoma"/>
            </a:endParaRPr>
          </a:p>
          <a:p>
            <a:pPr marL="12700">
              <a:lnSpc>
                <a:spcPct val="100000"/>
              </a:lnSpc>
              <a:spcBef>
                <a:spcPts val="705"/>
              </a:spcBef>
            </a:pPr>
            <a:r>
              <a:rPr sz="1100" spc="-40" smtClean="0">
                <a:latin typeface="+mj-lt"/>
                <a:cs typeface="Tahoma"/>
              </a:rPr>
              <a:t>Op</a:t>
            </a:r>
            <a:r>
              <a:rPr sz="1100" spc="-35" smtClean="0">
                <a:latin typeface="+mj-lt"/>
                <a:cs typeface="Tahoma"/>
              </a:rPr>
              <a:t>e</a:t>
            </a:r>
            <a:r>
              <a:rPr sz="1100" spc="-30" smtClean="0">
                <a:latin typeface="+mj-lt"/>
                <a:cs typeface="Tahoma"/>
              </a:rPr>
              <a:t>n</a:t>
            </a:r>
            <a:r>
              <a:rPr sz="1100" spc="-20" smtClean="0">
                <a:latin typeface="+mj-lt"/>
                <a:cs typeface="Tahoma"/>
              </a:rPr>
              <a:t>in</a:t>
            </a:r>
            <a:r>
              <a:rPr sz="1100" spc="-35" smtClean="0">
                <a:latin typeface="+mj-lt"/>
                <a:cs typeface="Tahoma"/>
              </a:rPr>
              <a:t>gBa</a:t>
            </a:r>
            <a:r>
              <a:rPr sz="1100" spc="-15" smtClean="0">
                <a:latin typeface="+mj-lt"/>
                <a:cs typeface="Tahoma"/>
              </a:rPr>
              <a:t>l</a:t>
            </a:r>
            <a:r>
              <a:rPr sz="1100" spc="-30" smtClean="0">
                <a:latin typeface="+mj-lt"/>
                <a:cs typeface="Tahoma"/>
              </a:rPr>
              <a:t>anc</a:t>
            </a:r>
            <a:r>
              <a:rPr sz="1100" spc="-25" smtClean="0">
                <a:latin typeface="+mj-lt"/>
                <a:cs typeface="Tahoma"/>
              </a:rPr>
              <a:t>e </a:t>
            </a:r>
            <a:r>
              <a:rPr sz="1100" spc="-20" smtClean="0">
                <a:latin typeface="+mj-lt"/>
                <a:cs typeface="Tahoma"/>
              </a:rPr>
              <a:t> </a:t>
            </a:r>
            <a:endParaRPr lang="en-US" sz="1100" spc="-20" dirty="0" smtClean="0">
              <a:latin typeface="+mj-lt"/>
              <a:cs typeface="Tahoma"/>
            </a:endParaRPr>
          </a:p>
          <a:p>
            <a:pPr marL="12700">
              <a:lnSpc>
                <a:spcPct val="100000"/>
              </a:lnSpc>
              <a:spcBef>
                <a:spcPts val="705"/>
              </a:spcBef>
            </a:pPr>
            <a:r>
              <a:rPr sz="1100" spc="-30" smtClean="0">
                <a:latin typeface="+mj-lt"/>
                <a:cs typeface="Tahoma"/>
              </a:rPr>
              <a:t>OldBalance</a:t>
            </a:r>
            <a:endParaRPr sz="1100">
              <a:latin typeface="+mj-lt"/>
              <a:cs typeface="Tahoma"/>
            </a:endParaRPr>
          </a:p>
        </p:txBody>
      </p:sp>
      <p:sp>
        <p:nvSpPr>
          <p:cNvPr id="9" name="object 9"/>
          <p:cNvSpPr txBox="1"/>
          <p:nvPr/>
        </p:nvSpPr>
        <p:spPr>
          <a:xfrm>
            <a:off x="6708902" y="2862834"/>
            <a:ext cx="2056764" cy="4300152"/>
          </a:xfrm>
          <a:prstGeom prst="rect">
            <a:avLst/>
          </a:prstGeom>
        </p:spPr>
        <p:txBody>
          <a:bodyPr vert="horz" wrap="square" lIns="0" tIns="0" rIns="0" bIns="0" rtlCol="0">
            <a:spAutoFit/>
          </a:bodyPr>
          <a:lstStyle/>
          <a:p>
            <a:pPr marL="12700">
              <a:lnSpc>
                <a:spcPct val="100000"/>
              </a:lnSpc>
            </a:pPr>
            <a:r>
              <a:rPr sz="1100" b="1" u="heavy" spc="-10" dirty="0">
                <a:latin typeface="+mj-lt"/>
                <a:cs typeface="Tahoma"/>
              </a:rPr>
              <a:t>TransactionType</a:t>
            </a:r>
            <a:endParaRPr sz="1100">
              <a:latin typeface="+mj-lt"/>
              <a:cs typeface="Tahoma"/>
            </a:endParaRPr>
          </a:p>
          <a:p>
            <a:pPr marL="12700" marR="662305">
              <a:lnSpc>
                <a:spcPts val="2030"/>
              </a:lnSpc>
              <a:spcBef>
                <a:spcPts val="180"/>
              </a:spcBef>
            </a:pPr>
            <a:r>
              <a:rPr sz="1100" spc="-5" dirty="0">
                <a:latin typeface="+mj-lt"/>
                <a:cs typeface="Tahoma"/>
              </a:rPr>
              <a:t>*TransactionTypeID  Transactio</a:t>
            </a:r>
            <a:r>
              <a:rPr sz="1100" dirty="0">
                <a:latin typeface="+mj-lt"/>
                <a:cs typeface="Tahoma"/>
              </a:rPr>
              <a:t>n</a:t>
            </a:r>
            <a:r>
              <a:rPr sz="1100" spc="-5" dirty="0">
                <a:latin typeface="+mj-lt"/>
                <a:cs typeface="Tahoma"/>
              </a:rPr>
              <a:t>TypeName</a:t>
            </a:r>
            <a:endParaRPr sz="1100">
              <a:latin typeface="+mj-lt"/>
              <a:cs typeface="Tahoma"/>
            </a:endParaRPr>
          </a:p>
          <a:p>
            <a:pPr marL="144780">
              <a:lnSpc>
                <a:spcPct val="100000"/>
              </a:lnSpc>
              <a:spcBef>
                <a:spcPts val="480"/>
              </a:spcBef>
            </a:pPr>
            <a:r>
              <a:rPr sz="1100" spc="-25" dirty="0">
                <a:latin typeface="+mj-lt"/>
                <a:cs typeface="Tahoma"/>
              </a:rPr>
              <a:t>AccountReactivationLogID</a:t>
            </a:r>
            <a:endParaRPr sz="1100">
              <a:latin typeface="+mj-lt"/>
              <a:cs typeface="Tahoma"/>
            </a:endParaRPr>
          </a:p>
          <a:p>
            <a:pPr marL="12700">
              <a:lnSpc>
                <a:spcPct val="100000"/>
              </a:lnSpc>
              <a:spcBef>
                <a:spcPts val="710"/>
              </a:spcBef>
            </a:pPr>
            <a:r>
              <a:rPr sz="1100" b="1" u="heavy" spc="-5" dirty="0">
                <a:latin typeface="+mj-lt"/>
                <a:cs typeface="Tahoma"/>
              </a:rPr>
              <a:t>UserSecurityAnswers</a:t>
            </a:r>
            <a:endParaRPr sz="1100">
              <a:latin typeface="+mj-lt"/>
              <a:cs typeface="Tahoma"/>
            </a:endParaRPr>
          </a:p>
          <a:p>
            <a:pPr marL="12700" marR="273685">
              <a:lnSpc>
                <a:spcPts val="2030"/>
              </a:lnSpc>
              <a:spcBef>
                <a:spcPts val="180"/>
              </a:spcBef>
            </a:pPr>
            <a:r>
              <a:rPr sz="1100" spc="-5" dirty="0">
                <a:latin typeface="+mj-lt"/>
                <a:cs typeface="Tahoma"/>
              </a:rPr>
              <a:t>*</a:t>
            </a:r>
            <a:r>
              <a:rPr sz="1100" spc="-5">
                <a:latin typeface="+mj-lt"/>
                <a:cs typeface="Tahoma"/>
              </a:rPr>
              <a:t>UserAnswerID  </a:t>
            </a:r>
            <a:r>
              <a:rPr sz="1100" spc="-10" smtClean="0">
                <a:latin typeface="+mj-lt"/>
                <a:cs typeface="Tahoma"/>
              </a:rPr>
              <a:t>UserSecurityQuestionAnswer</a:t>
            </a:r>
            <a:endParaRPr lang="en-US" sz="1100" spc="-10" dirty="0">
              <a:latin typeface="+mj-lt"/>
              <a:cs typeface="Tahoma"/>
            </a:endParaRPr>
          </a:p>
          <a:p>
            <a:pPr marL="12700" marR="273685">
              <a:lnSpc>
                <a:spcPts val="2030"/>
              </a:lnSpc>
              <a:spcBef>
                <a:spcPts val="180"/>
              </a:spcBef>
            </a:pPr>
            <a:r>
              <a:rPr sz="1100" spc="-30" smtClean="0">
                <a:latin typeface="+mj-lt"/>
                <a:cs typeface="Tahoma"/>
              </a:rPr>
              <a:t>UserSecurityQuestionAnswer2  </a:t>
            </a:r>
            <a:r>
              <a:rPr sz="1100" spc="-30" dirty="0">
                <a:latin typeface="+mj-lt"/>
                <a:cs typeface="Tahoma"/>
              </a:rPr>
              <a:t>UserSecurityQuestionAnswer3</a:t>
            </a:r>
            <a:endParaRPr sz="1100">
              <a:latin typeface="+mj-lt"/>
              <a:cs typeface="Tahoma"/>
            </a:endParaRPr>
          </a:p>
          <a:p>
            <a:pPr marL="12700">
              <a:lnSpc>
                <a:spcPct val="100000"/>
              </a:lnSpc>
              <a:spcBef>
                <a:spcPts val="540"/>
              </a:spcBef>
            </a:pPr>
            <a:r>
              <a:rPr sz="1100" b="1" u="heavy" spc="-5" dirty="0">
                <a:latin typeface="+mj-lt"/>
                <a:cs typeface="Tahoma"/>
              </a:rPr>
              <a:t>OverDraftLog</a:t>
            </a:r>
            <a:endParaRPr sz="1100">
              <a:latin typeface="+mj-lt"/>
              <a:cs typeface="Tahoma"/>
            </a:endParaRPr>
          </a:p>
          <a:p>
            <a:pPr marL="12700">
              <a:lnSpc>
                <a:spcPct val="100000"/>
              </a:lnSpc>
              <a:spcBef>
                <a:spcPts val="700"/>
              </a:spcBef>
            </a:pPr>
            <a:r>
              <a:rPr sz="1100" spc="-5" dirty="0">
                <a:latin typeface="+mj-lt"/>
                <a:cs typeface="Tahoma"/>
              </a:rPr>
              <a:t>OverdraftAccountID</a:t>
            </a:r>
            <a:endParaRPr sz="1100">
              <a:latin typeface="+mj-lt"/>
              <a:cs typeface="Tahoma"/>
            </a:endParaRPr>
          </a:p>
          <a:p>
            <a:pPr marL="12700">
              <a:lnSpc>
                <a:spcPct val="100000"/>
              </a:lnSpc>
              <a:spcBef>
                <a:spcPts val="725"/>
              </a:spcBef>
            </a:pPr>
            <a:r>
              <a:rPr sz="1100" b="1" u="heavy" spc="-10" dirty="0">
                <a:latin typeface="+mj-lt"/>
                <a:cs typeface="Tahoma"/>
              </a:rPr>
              <a:t>FailedTransactionLog</a:t>
            </a:r>
            <a:endParaRPr sz="1100">
              <a:latin typeface="+mj-lt"/>
              <a:cs typeface="Tahoma"/>
            </a:endParaRPr>
          </a:p>
          <a:p>
            <a:pPr marL="12700" marR="5080">
              <a:lnSpc>
                <a:spcPts val="2039"/>
              </a:lnSpc>
              <a:spcBef>
                <a:spcPts val="165"/>
              </a:spcBef>
            </a:pPr>
            <a:r>
              <a:rPr sz="1100" spc="-5" dirty="0">
                <a:latin typeface="+mj-lt"/>
                <a:cs typeface="Tahoma"/>
              </a:rPr>
              <a:t>*FailedTransactionID  FailedTransactionXML,</a:t>
            </a:r>
            <a:r>
              <a:rPr sz="1100" spc="25" dirty="0">
                <a:latin typeface="+mj-lt"/>
                <a:cs typeface="Tahoma"/>
              </a:rPr>
              <a:t> </a:t>
            </a:r>
            <a:r>
              <a:rPr sz="1100" spc="-5" dirty="0">
                <a:latin typeface="+mj-lt"/>
                <a:cs typeface="Tahoma"/>
              </a:rPr>
              <a:t>ErrorTime</a:t>
            </a:r>
            <a:endParaRPr sz="1100">
              <a:latin typeface="+mj-lt"/>
              <a:cs typeface="Tahoma"/>
            </a:endParaRPr>
          </a:p>
          <a:p>
            <a:pPr marL="12700">
              <a:lnSpc>
                <a:spcPct val="100000"/>
              </a:lnSpc>
              <a:spcBef>
                <a:spcPts val="525"/>
              </a:spcBef>
            </a:pPr>
            <a:r>
              <a:rPr sz="1100" b="1" u="heavy" spc="-5" dirty="0">
                <a:latin typeface="+mj-lt"/>
                <a:cs typeface="Tahoma"/>
              </a:rPr>
              <a:t>FailedTransactionErrorType</a:t>
            </a:r>
            <a:endParaRPr sz="1100">
              <a:latin typeface="+mj-lt"/>
              <a:cs typeface="Tahoma"/>
            </a:endParaRPr>
          </a:p>
          <a:p>
            <a:pPr marL="12700" marR="351155">
              <a:lnSpc>
                <a:spcPct val="154500"/>
              </a:lnSpc>
            </a:pPr>
            <a:r>
              <a:rPr sz="1100" spc="-5" dirty="0">
                <a:latin typeface="+mj-lt"/>
                <a:cs typeface="Tahoma"/>
              </a:rPr>
              <a:t>*FailedTransactionErrorID  FailedTransactionErrorTime</a:t>
            </a:r>
            <a:endParaRPr sz="1100">
              <a:latin typeface="+mj-lt"/>
              <a:cs typeface="Tahoma"/>
            </a:endParaRPr>
          </a:p>
        </p:txBody>
      </p:sp>
      <p:sp>
        <p:nvSpPr>
          <p:cNvPr id="10" name="object 10"/>
          <p:cNvSpPr txBox="1"/>
          <p:nvPr/>
        </p:nvSpPr>
        <p:spPr>
          <a:xfrm>
            <a:off x="1298702" y="2129028"/>
            <a:ext cx="7557770" cy="276999"/>
          </a:xfrm>
          <a:prstGeom prst="rect">
            <a:avLst/>
          </a:prstGeom>
        </p:spPr>
        <p:txBody>
          <a:bodyPr vert="horz" wrap="square" lIns="0" tIns="0" rIns="0" bIns="0" rtlCol="0">
            <a:spAutoFit/>
          </a:bodyPr>
          <a:lstStyle/>
          <a:p>
            <a:pPr marL="12700">
              <a:lnSpc>
                <a:spcPct val="100000"/>
              </a:lnSpc>
            </a:pPr>
            <a:r>
              <a:rPr sz="1800" spc="-5">
                <a:solidFill>
                  <a:srgbClr val="003365"/>
                </a:solidFill>
                <a:latin typeface="Arial"/>
                <a:cs typeface="Arial"/>
              </a:rPr>
              <a:t>Categorized </a:t>
            </a:r>
            <a:r>
              <a:rPr sz="1800" spc="-5" smtClean="0">
                <a:solidFill>
                  <a:srgbClr val="003365"/>
                </a:solidFill>
                <a:latin typeface="Arial"/>
                <a:cs typeface="Arial"/>
              </a:rPr>
              <a:t>columns, *</a:t>
            </a:r>
            <a:r>
              <a:rPr lang="en-US" sz="1800" spc="-5" dirty="0" smtClean="0">
                <a:solidFill>
                  <a:srgbClr val="003365"/>
                </a:solidFill>
                <a:latin typeface="Arial"/>
                <a:cs typeface="Arial"/>
              </a:rPr>
              <a:t> are </a:t>
            </a:r>
            <a:r>
              <a:rPr sz="1800" spc="-5" smtClean="0">
                <a:solidFill>
                  <a:srgbClr val="003365"/>
                </a:solidFill>
                <a:latin typeface="Arial"/>
                <a:cs typeface="Arial"/>
              </a:rPr>
              <a:t>Primary </a:t>
            </a:r>
            <a:r>
              <a:rPr sz="1800" smtClean="0">
                <a:solidFill>
                  <a:srgbClr val="003365"/>
                </a:solidFill>
                <a:latin typeface="Arial"/>
                <a:cs typeface="Arial"/>
              </a:rPr>
              <a:t>Keys</a:t>
            </a:r>
            <a:endParaRPr sz="18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8153400" cy="990600"/>
          </a:xfrm>
          <a:custGeom>
            <a:avLst/>
            <a:gdLst/>
            <a:ahLst/>
            <a:cxnLst/>
            <a:rect l="l" t="t" r="r" b="b"/>
            <a:pathLst>
              <a:path w="8153400" h="990600">
                <a:moveTo>
                  <a:pt x="214884" y="0"/>
                </a:moveTo>
                <a:lnTo>
                  <a:pt x="165551" y="5665"/>
                </a:lnTo>
                <a:lnTo>
                  <a:pt x="120298" y="21806"/>
                </a:lnTo>
                <a:lnTo>
                  <a:pt x="80403" y="47146"/>
                </a:lnTo>
                <a:lnTo>
                  <a:pt x="47146" y="80403"/>
                </a:lnTo>
                <a:lnTo>
                  <a:pt x="21806" y="120298"/>
                </a:lnTo>
                <a:lnTo>
                  <a:pt x="5665" y="165551"/>
                </a:lnTo>
                <a:lnTo>
                  <a:pt x="0" y="214884"/>
                </a:lnTo>
                <a:lnTo>
                  <a:pt x="0" y="775716"/>
                </a:lnTo>
                <a:lnTo>
                  <a:pt x="5665" y="825048"/>
                </a:lnTo>
                <a:lnTo>
                  <a:pt x="21806" y="870301"/>
                </a:lnTo>
                <a:lnTo>
                  <a:pt x="47146" y="910196"/>
                </a:lnTo>
                <a:lnTo>
                  <a:pt x="80403" y="943453"/>
                </a:lnTo>
                <a:lnTo>
                  <a:pt x="120298" y="968793"/>
                </a:lnTo>
                <a:lnTo>
                  <a:pt x="165551" y="984934"/>
                </a:lnTo>
                <a:lnTo>
                  <a:pt x="214884" y="990600"/>
                </a:lnTo>
                <a:lnTo>
                  <a:pt x="7938516" y="990599"/>
                </a:lnTo>
                <a:lnTo>
                  <a:pt x="7987848" y="984934"/>
                </a:lnTo>
                <a:lnTo>
                  <a:pt x="8033101" y="968793"/>
                </a:lnTo>
                <a:lnTo>
                  <a:pt x="8072996" y="943453"/>
                </a:lnTo>
                <a:lnTo>
                  <a:pt x="8106253" y="910196"/>
                </a:lnTo>
                <a:lnTo>
                  <a:pt x="8131593" y="870301"/>
                </a:lnTo>
                <a:lnTo>
                  <a:pt x="8147734" y="825048"/>
                </a:lnTo>
                <a:lnTo>
                  <a:pt x="8153400" y="775715"/>
                </a:lnTo>
                <a:lnTo>
                  <a:pt x="8153400" y="214883"/>
                </a:lnTo>
                <a:lnTo>
                  <a:pt x="8147734" y="165551"/>
                </a:lnTo>
                <a:lnTo>
                  <a:pt x="8131593" y="120298"/>
                </a:lnTo>
                <a:lnTo>
                  <a:pt x="8106253" y="80403"/>
                </a:lnTo>
                <a:lnTo>
                  <a:pt x="8072996" y="47146"/>
                </a:lnTo>
                <a:lnTo>
                  <a:pt x="8033101" y="21806"/>
                </a:lnTo>
                <a:lnTo>
                  <a:pt x="7987848" y="5665"/>
                </a:lnTo>
                <a:lnTo>
                  <a:pt x="7938516" y="0"/>
                </a:lnTo>
                <a:lnTo>
                  <a:pt x="214884" y="0"/>
                </a:lnTo>
                <a:close/>
              </a:path>
            </a:pathLst>
          </a:custGeom>
          <a:ln w="76200">
            <a:solidFill>
              <a:srgbClr val="F79646"/>
            </a:solidFill>
          </a:ln>
        </p:spPr>
        <p:txBody>
          <a:bodyPr wrap="square" lIns="0" tIns="0" rIns="0" bIns="0" rtlCol="0"/>
          <a:lstStyle/>
          <a:p>
            <a:endParaRPr/>
          </a:p>
        </p:txBody>
      </p:sp>
      <p:sp>
        <p:nvSpPr>
          <p:cNvPr id="5" name="object 5"/>
          <p:cNvSpPr txBox="1">
            <a:spLocks noGrp="1"/>
          </p:cNvSpPr>
          <p:nvPr>
            <p:ph type="title"/>
          </p:nvPr>
        </p:nvSpPr>
        <p:spPr>
          <a:xfrm>
            <a:off x="1389380" y="1409700"/>
            <a:ext cx="7672705" cy="556895"/>
          </a:xfrm>
          <a:prstGeom prst="rect">
            <a:avLst/>
          </a:prstGeom>
        </p:spPr>
        <p:txBody>
          <a:bodyPr vert="horz" wrap="square" lIns="0" tIns="0" rIns="0" bIns="0" rtlCol="0">
            <a:spAutoFit/>
          </a:bodyPr>
          <a:lstStyle/>
          <a:p>
            <a:pPr marL="12700">
              <a:lnSpc>
                <a:spcPct val="100000"/>
              </a:lnSpc>
            </a:pPr>
            <a:r>
              <a:rPr/>
              <a:t>Entity-Relationship </a:t>
            </a:r>
            <a:r>
              <a:rPr spc="-5" smtClean="0"/>
              <a:t>Diagram</a:t>
            </a:r>
            <a:endParaRPr dirty="0"/>
          </a:p>
        </p:txBody>
      </p:sp>
      <p:sp>
        <p:nvSpPr>
          <p:cNvPr id="7" name="object 7"/>
          <p:cNvSpPr txBox="1"/>
          <p:nvPr/>
        </p:nvSpPr>
        <p:spPr>
          <a:xfrm>
            <a:off x="8962135" y="6893052"/>
            <a:ext cx="102870" cy="203200"/>
          </a:xfrm>
          <a:prstGeom prst="rect">
            <a:avLst/>
          </a:prstGeom>
        </p:spPr>
        <p:txBody>
          <a:bodyPr vert="horz" wrap="square" lIns="0" tIns="0" rIns="0" bIns="0" rtlCol="0">
            <a:spAutoFit/>
          </a:bodyPr>
          <a:lstStyle/>
          <a:p>
            <a:pPr marL="12700">
              <a:lnSpc>
                <a:spcPct val="100000"/>
              </a:lnSpc>
            </a:pPr>
            <a:r>
              <a:rPr sz="1200" dirty="0">
                <a:solidFill>
                  <a:srgbClr val="898989"/>
                </a:solidFill>
                <a:latin typeface="Calibri"/>
                <a:cs typeface="Calibri"/>
              </a:rPr>
              <a:t>7</a:t>
            </a:r>
            <a:endParaRPr sz="1200">
              <a:latin typeface="Calibri"/>
              <a:cs typeface="Calibri"/>
            </a:endParaRPr>
          </a:p>
        </p:txBody>
      </p:sp>
      <p:sp>
        <p:nvSpPr>
          <p:cNvPr id="8" name="object 8"/>
          <p:cNvSpPr/>
          <p:nvPr/>
        </p:nvSpPr>
        <p:spPr>
          <a:xfrm>
            <a:off x="609600" y="2819400"/>
            <a:ext cx="8153400" cy="42557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46</TotalTime>
  <Words>442</Words>
  <Application>Microsoft Office PowerPoint</Application>
  <PresentationFormat>Custom</PresentationFormat>
  <Paragraphs>111</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Equity</vt:lpstr>
      <vt:lpstr>Office Theme</vt:lpstr>
      <vt:lpstr>Bank Database Design</vt:lpstr>
      <vt:lpstr>Other Criteria</vt:lpstr>
      <vt:lpstr>Column List</vt:lpstr>
      <vt:lpstr>Designed Entities</vt:lpstr>
      <vt:lpstr>Entity-Relationship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SQL Banking Project-ER.ppt</dc:title>
  <dc:creator>Alan</dc:creator>
  <cp:lastModifiedBy>Raviteja BODLA</cp:lastModifiedBy>
  <cp:revision>4</cp:revision>
  <dcterms:created xsi:type="dcterms:W3CDTF">2016-01-24T21:47:10Z</dcterms:created>
  <dcterms:modified xsi:type="dcterms:W3CDTF">2018-09-10T13:36:53Z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2009-06-03T00:00:00Z</vt:filetime>
  </property>
  <property fmtid="{D5CDD505-2E9C-101B-9397-08002B2CF9AE}" pid="3" name="Creator">
    <vt:lpwstr>PScript5.dll Version 5.2.2</vt:lpwstr>
  </property>
  <property fmtid="{D5CDD505-2E9C-101B-9397-08002B2CF9AE}" pid="4" name="LastSaved">
    <vt:filetime>2016-01-24T00:00:00Z</vt:filetime>
  </property>
</Properties>
</file>