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60"/>
  </p:normalViewPr>
  <p:slideViewPr>
    <p:cSldViewPr snapToGrid="0">
      <p:cViewPr varScale="1">
        <p:scale>
          <a:sx n="86" d="100"/>
          <a:sy n="86"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25-Jun-21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25-Jun-21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25-Jun-21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25-Jun-21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25-Jun-21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25-Jun-21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25-Jun-21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Beers &amp; Breweries </a:t>
            </a:r>
          </a:p>
        </p:txBody>
      </p:sp>
      <p:sp>
        <p:nvSpPr>
          <p:cNvPr id="3" name="Subtitle 2"/>
          <p:cNvSpPr>
            <a:spLocks noGrp="1"/>
          </p:cNvSpPr>
          <p:nvPr>
            <p:ph type="subTitle" idx="1"/>
          </p:nvPr>
        </p:nvSpPr>
        <p:spPr/>
        <p:txBody>
          <a:bodyPr>
            <a:normAutofit lnSpcReduction="10000"/>
          </a:bodyPr>
          <a:lstStyle/>
          <a:p>
            <a:r>
              <a:rPr lang="en-US" dirty="0"/>
              <a:t>Case study 1: Presented by Shiju Raju &amp; Roger </a:t>
            </a:r>
            <a:r>
              <a:rPr lang="en-US" dirty="0" err="1"/>
              <a:t>Tchegui</a:t>
            </a:r>
            <a:endParaRPr lang="en-US" dirty="0"/>
          </a:p>
          <a:p>
            <a:r>
              <a:rPr lang="en-US" dirty="0"/>
              <a:t>MSDS 6306 Doing Data Science</a:t>
            </a:r>
          </a:p>
          <a:p>
            <a:r>
              <a:rPr lang="en-US" dirty="0"/>
              <a:t>Summer 2021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784791"/>
          </a:xfrm>
          <a:prstGeom prst="rect">
            <a:avLst/>
          </a:prstGeom>
        </p:spPr>
      </p:pic>
    </p:spTree>
    <p:extLst>
      <p:ext uri="{BB962C8B-B14F-4D97-AF65-F5344CB8AC3E}">
        <p14:creationId xmlns:p14="http://schemas.microsoft.com/office/powerpoint/2010/main" val="250345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9F5A-4D11-458A-B4A0-1C2C26CCCBA9}"/>
              </a:ext>
            </a:extLst>
          </p:cNvPr>
          <p:cNvSpPr>
            <a:spLocks noGrp="1"/>
          </p:cNvSpPr>
          <p:nvPr>
            <p:ph type="ctrTitle"/>
          </p:nvPr>
        </p:nvSpPr>
        <p:spPr>
          <a:xfrm>
            <a:off x="0" y="221942"/>
            <a:ext cx="8824456" cy="1722268"/>
          </a:xfrm>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In addition, while you have decided to use KNN to investigate this relationship (KNN is required) you may also feel free to supplement your response to this question with any other methods or techniques you have learned.  Creativity and alternative solutions are always encouraged.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sp>
        <p:nvSpPr>
          <p:cNvPr id="3" name="Subtitle 2">
            <a:extLst>
              <a:ext uri="{FF2B5EF4-FFF2-40B4-BE49-F238E27FC236}">
                <a16:creationId xmlns:a16="http://schemas.microsoft.com/office/drawing/2014/main" id="{D7189C59-FC44-4C31-8221-D26468C5A2A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C3E6A2B8-6CCE-47AC-B98B-8EB6BD30E4DC}"/>
              </a:ext>
            </a:extLst>
          </p:cNvPr>
          <p:cNvPicPr>
            <a:picLocks noChangeAspect="1"/>
          </p:cNvPicPr>
          <p:nvPr/>
        </p:nvPicPr>
        <p:blipFill>
          <a:blip r:embed="rId2"/>
          <a:stretch>
            <a:fillRect/>
          </a:stretch>
        </p:blipFill>
        <p:spPr>
          <a:xfrm>
            <a:off x="0" y="1818752"/>
            <a:ext cx="8932985" cy="3643835"/>
          </a:xfrm>
          <a:prstGeom prst="rect">
            <a:avLst/>
          </a:prstGeom>
        </p:spPr>
      </p:pic>
      <p:pic>
        <p:nvPicPr>
          <p:cNvPr id="7" name="Picture 6">
            <a:extLst>
              <a:ext uri="{FF2B5EF4-FFF2-40B4-BE49-F238E27FC236}">
                <a16:creationId xmlns:a16="http://schemas.microsoft.com/office/drawing/2014/main" id="{E2357F03-2F5C-4196-862B-3B21C8D2D756}"/>
              </a:ext>
            </a:extLst>
          </p:cNvPr>
          <p:cNvPicPr>
            <a:picLocks noChangeAspect="1"/>
          </p:cNvPicPr>
          <p:nvPr/>
        </p:nvPicPr>
        <p:blipFill>
          <a:blip r:embed="rId3"/>
          <a:stretch>
            <a:fillRect/>
          </a:stretch>
        </p:blipFill>
        <p:spPr>
          <a:xfrm>
            <a:off x="8932985" y="5511726"/>
            <a:ext cx="3259015" cy="1346275"/>
          </a:xfrm>
          <a:prstGeom prst="rect">
            <a:avLst/>
          </a:prstGeom>
        </p:spPr>
      </p:pic>
      <p:pic>
        <p:nvPicPr>
          <p:cNvPr id="9" name="Picture 8">
            <a:extLst>
              <a:ext uri="{FF2B5EF4-FFF2-40B4-BE49-F238E27FC236}">
                <a16:creationId xmlns:a16="http://schemas.microsoft.com/office/drawing/2014/main" id="{51FBB432-7E8B-4537-B224-982A5C27C426}"/>
              </a:ext>
            </a:extLst>
          </p:cNvPr>
          <p:cNvPicPr>
            <a:picLocks noChangeAspect="1"/>
          </p:cNvPicPr>
          <p:nvPr/>
        </p:nvPicPr>
        <p:blipFill>
          <a:blip r:embed="rId4"/>
          <a:stretch>
            <a:fillRect/>
          </a:stretch>
        </p:blipFill>
        <p:spPr>
          <a:xfrm>
            <a:off x="8932985" y="1692201"/>
            <a:ext cx="3259015" cy="3819525"/>
          </a:xfrm>
          <a:prstGeom prst="rect">
            <a:avLst/>
          </a:prstGeom>
        </p:spPr>
      </p:pic>
    </p:spTree>
    <p:extLst>
      <p:ext uri="{BB962C8B-B14F-4D97-AF65-F5344CB8AC3E}">
        <p14:creationId xmlns:p14="http://schemas.microsoft.com/office/powerpoint/2010/main" val="31734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E285-92C3-4276-A16E-17B5FFD03382}"/>
              </a:ext>
            </a:extLst>
          </p:cNvPr>
          <p:cNvSpPr>
            <a:spLocks noGrp="1"/>
          </p:cNvSpPr>
          <p:nvPr>
            <p:ph type="ctrTitle"/>
          </p:nvPr>
        </p:nvSpPr>
        <p:spPr>
          <a:xfrm>
            <a:off x="-1" y="1"/>
            <a:ext cx="9001957" cy="1669002"/>
          </a:xfrm>
        </p:spPr>
        <p:txBody>
          <a:bodyPr/>
          <a:lstStyle/>
          <a:p>
            <a:pPr marL="285750" marR="0">
              <a:spcBef>
                <a:spcPts val="0"/>
              </a:spcBef>
              <a:spcAft>
                <a:spcPts val="0"/>
              </a:spcAft>
            </a:pPr>
            <a:r>
              <a:rPr lang="en-US" sz="1600">
                <a:effectLst/>
                <a:latin typeface="Arial" panose="020B0604020202020204" pitchFamily="34" charset="0"/>
                <a:ea typeface="Calibri" panose="020F0502020204030204" pitchFamily="34" charset="0"/>
                <a:cs typeface="Times New Roman" panose="02020603050405020304" pitchFamily="18" charset="0"/>
              </a:rPr>
              <a:t>9. Knock their socks off!  Find one other useful inference from the data that you feel Budweiser may be able to find value in.  You must convince them why it is important and back up your conviction with appropriate statistical evidence. </a:t>
            </a:r>
            <a:br>
              <a:rPr lang="en-US" sz="1600">
                <a:effectLst/>
                <a:latin typeface="Calibri" panose="020F0502020204030204" pitchFamily="34" charset="0"/>
                <a:ea typeface="Calibri" panose="020F0502020204030204" pitchFamily="34" charset="0"/>
                <a:cs typeface="Times New Roman" panose="02020603050405020304" pitchFamily="18" charset="0"/>
              </a:rPr>
            </a:br>
            <a:r>
              <a:rPr lang="en-US" sz="1600">
                <a:effectLst/>
                <a:latin typeface="Arial" panose="020B0604020202020204" pitchFamily="34" charset="0"/>
                <a:ea typeface="Times New Roman" panose="02020603050405020304" pitchFamily="18" charset="0"/>
                <a:cs typeface="Times New Roman" panose="02020603050405020304" pitchFamily="18" charset="0"/>
              </a:rPr>
              <a:t> </a:t>
            </a:r>
            <a:br>
              <a:rPr lang="en-US" sz="1600">
                <a:effectLst/>
                <a:latin typeface="Calibri" panose="020F0502020204030204" pitchFamily="34" charset="0"/>
                <a:ea typeface="Calibri" panose="020F0502020204030204" pitchFamily="34" charset="0"/>
                <a:cs typeface="Times New Roman" panose="02020603050405020304" pitchFamily="18" charset="0"/>
              </a:rPr>
            </a:br>
            <a:r>
              <a:rPr lang="en-US" sz="1600">
                <a:effectLst/>
                <a:latin typeface="Arial" panose="020B0604020202020204" pitchFamily="34" charset="0"/>
                <a:ea typeface="Times New Roman" panose="02020603050405020304" pitchFamily="18" charset="0"/>
                <a:cs typeface="Times New Roman" panose="02020603050405020304" pitchFamily="18" charset="0"/>
              </a:rPr>
              <a:t> </a:t>
            </a:r>
            <a:br>
              <a:rPr lang="en-US" sz="1600">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sp>
        <p:nvSpPr>
          <p:cNvPr id="3" name="Subtitle 2">
            <a:extLst>
              <a:ext uri="{FF2B5EF4-FFF2-40B4-BE49-F238E27FC236}">
                <a16:creationId xmlns:a16="http://schemas.microsoft.com/office/drawing/2014/main" id="{5A9B4763-444D-442D-ADCA-1ED23649FB30}"/>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0E72F536-F8D2-4F3C-8A6E-2EEC0EF9C96D}"/>
              </a:ext>
            </a:extLst>
          </p:cNvPr>
          <p:cNvPicPr>
            <a:picLocks noChangeAspect="1"/>
          </p:cNvPicPr>
          <p:nvPr/>
        </p:nvPicPr>
        <p:blipFill>
          <a:blip r:embed="rId2"/>
          <a:stretch>
            <a:fillRect/>
          </a:stretch>
        </p:blipFill>
        <p:spPr>
          <a:xfrm>
            <a:off x="0" y="1175657"/>
            <a:ext cx="9001956" cy="5682341"/>
          </a:xfrm>
          <a:prstGeom prst="rect">
            <a:avLst/>
          </a:prstGeom>
        </p:spPr>
      </p:pic>
    </p:spTree>
    <p:extLst>
      <p:ext uri="{BB962C8B-B14F-4D97-AF65-F5344CB8AC3E}">
        <p14:creationId xmlns:p14="http://schemas.microsoft.com/office/powerpoint/2010/main" val="43141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9960-8090-4EC3-8118-FFD76994965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BDA5CBEC-24FD-4C7A-9C72-47B3007FBA0C}"/>
              </a:ext>
            </a:extLst>
          </p:cNvPr>
          <p:cNvSpPr>
            <a:spLocks noGrp="1"/>
          </p:cNvSpPr>
          <p:nvPr>
            <p:ph idx="1"/>
          </p:nvPr>
        </p:nvSpPr>
        <p:spPr>
          <a:xfrm>
            <a:off x="0" y="1979720"/>
            <a:ext cx="12191999" cy="4878280"/>
          </a:xfrm>
        </p:spPr>
        <p:txBody>
          <a:bodyPr>
            <a:normAutofit lnSpcReduction="10000"/>
          </a:bodyPr>
          <a:lstStyle/>
          <a:p>
            <a:pPr algn="ctr"/>
            <a:r>
              <a:rPr lang="en-US" dirty="0"/>
              <a:t>With a p value of 2.2e-16 we can say we should reject the null hypothesis that the intercept is 0 which is further proved by the confidence interval being .8015 to .8882 at 95%. It’s safe to say that as you increase either ABV or IBU the other will increase as well.</a:t>
            </a:r>
          </a:p>
          <a:p>
            <a:pPr algn="ctr"/>
            <a:r>
              <a:rPr lang="en-US" dirty="0"/>
              <a:t>It’s also worth noting that 1005 beers out of 2410 do not have an IBU value, but there is still 1405 observations with IBU which is a large sample still.</a:t>
            </a:r>
          </a:p>
          <a:p>
            <a:pPr algn="ctr"/>
            <a:endParaRPr lang="en-US" dirty="0"/>
          </a:p>
          <a:p>
            <a:pPr algn="l"/>
            <a:r>
              <a:rPr lang="en-US" sz="2800" dirty="0"/>
              <a:t>The scatter plot of our beers style show high concentration of ABV and IBU, IPA beers Style </a:t>
            </a:r>
          </a:p>
          <a:p>
            <a:pPr algn="l"/>
            <a:r>
              <a:rPr lang="en-US" sz="2800" dirty="0"/>
              <a:t>The KNN model of our data show a high accuracy for a K value between  2 and 5 . Additional finding also  show a high consummation of America IPA style meaning that it will probably be beneficial for the customer more of this style of beer in other to generate more profits. </a:t>
            </a:r>
          </a:p>
          <a:p>
            <a:pPr algn="ctr"/>
            <a:endParaRPr lang="en-US" dirty="0"/>
          </a:p>
        </p:txBody>
      </p:sp>
    </p:spTree>
    <p:extLst>
      <p:ext uri="{BB962C8B-B14F-4D97-AF65-F5344CB8AC3E}">
        <p14:creationId xmlns:p14="http://schemas.microsoft.com/office/powerpoint/2010/main" val="197844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860"/>
          </a:xfrm>
          <a:prstGeom prst="rect">
            <a:avLst/>
          </a:prstGeom>
        </p:spPr>
      </p:pic>
      <p:sp>
        <p:nvSpPr>
          <p:cNvPr id="11" name="TextBox 10"/>
          <p:cNvSpPr txBox="1"/>
          <p:nvPr/>
        </p:nvSpPr>
        <p:spPr>
          <a:xfrm>
            <a:off x="1340363" y="1436914"/>
            <a:ext cx="10705864" cy="2677656"/>
          </a:xfrm>
          <a:prstGeom prst="rect">
            <a:avLst/>
          </a:prstGeom>
          <a:noFill/>
        </p:spPr>
        <p:txBody>
          <a:bodyPr wrap="square" rtlCol="0">
            <a:spAutoFit/>
          </a:bodyPr>
          <a:lstStyle/>
          <a:p>
            <a:r>
              <a:rPr lang="en-US" sz="2400" b="1" u="sng" dirty="0"/>
              <a:t>INTRODUCTION </a:t>
            </a:r>
          </a:p>
          <a:p>
            <a:endParaRPr lang="en-US" sz="2400" dirty="0"/>
          </a:p>
          <a:p>
            <a:pPr marL="285750" indent="-285750">
              <a:buFont typeface="Arial" panose="020B0604020202020204" pitchFamily="34" charset="0"/>
              <a:buChar char="•"/>
            </a:pPr>
            <a:r>
              <a:rPr lang="en-US" sz="2400" b="0" i="0" dirty="0">
                <a:solidFill>
                  <a:srgbClr val="000000"/>
                </a:solidFill>
                <a:effectLst/>
                <a:latin typeface="Helvetica Neue"/>
              </a:rPr>
              <a:t>This case study ties 2 data sets together about breweries and the beer they make. From the brewery &amp; beer merged data, we look at the bitterness (IBU) and alcohol by volume (ABV) in relation to their brewery state. We then will look further into the relationship between IBU and ABV and see if there is a correlation.</a:t>
            </a:r>
            <a:endParaRPr lang="en-US" sz="2400" dirty="0"/>
          </a:p>
        </p:txBody>
      </p:sp>
      <p:sp>
        <p:nvSpPr>
          <p:cNvPr id="12" name="TextBox 11"/>
          <p:cNvSpPr txBox="1"/>
          <p:nvPr/>
        </p:nvSpPr>
        <p:spPr>
          <a:xfrm>
            <a:off x="1472884" y="4281397"/>
            <a:ext cx="9246231" cy="1569660"/>
          </a:xfrm>
          <a:prstGeom prst="rect">
            <a:avLst/>
          </a:prstGeom>
          <a:noFill/>
        </p:spPr>
        <p:txBody>
          <a:bodyPr wrap="square" rtlCol="0">
            <a:spAutoFit/>
          </a:bodyPr>
          <a:lstStyle/>
          <a:p>
            <a:r>
              <a:rPr lang="en-US" sz="2400" b="1" u="sng" dirty="0"/>
              <a:t>OBJECTIVE </a:t>
            </a:r>
          </a:p>
          <a:p>
            <a:endParaRPr lang="en-US" sz="2400" dirty="0"/>
          </a:p>
          <a:p>
            <a:pPr marL="285750" indent="-285750">
              <a:buFont typeface="Arial" panose="020B0604020202020204" pitchFamily="34" charset="0"/>
              <a:buChar char="•"/>
            </a:pPr>
            <a:r>
              <a:rPr lang="en-US" sz="2400" dirty="0"/>
              <a:t>Analyze the datasets and answer the customer request.</a:t>
            </a:r>
          </a:p>
          <a:p>
            <a:pPr marL="285750" indent="-285750">
              <a:buFont typeface="Arial" panose="020B0604020202020204" pitchFamily="34" charset="0"/>
              <a:buChar char="•"/>
            </a:pPr>
            <a:r>
              <a:rPr lang="en-US" sz="2400" dirty="0"/>
              <a:t>Gain additional insights that is value-added to the customer.</a:t>
            </a:r>
          </a:p>
        </p:txBody>
      </p:sp>
    </p:spTree>
    <p:extLst>
      <p:ext uri="{BB962C8B-B14F-4D97-AF65-F5344CB8AC3E}">
        <p14:creationId xmlns:p14="http://schemas.microsoft.com/office/powerpoint/2010/main" val="320245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6" name="Rectangle 25">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p:cNvSpPr txBox="1"/>
          <p:nvPr/>
        </p:nvSpPr>
        <p:spPr>
          <a:xfrm>
            <a:off x="680322" y="2063262"/>
            <a:ext cx="3739278" cy="266113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200">
                <a:latin typeface="+mj-lt"/>
                <a:ea typeface="+mj-ea"/>
                <a:cs typeface="+mj-cs"/>
              </a:rPr>
              <a:t>1. BREWERIES IN EACH STATE</a:t>
            </a:r>
          </a:p>
          <a:p>
            <a:pPr algn="r" defTabSz="914400">
              <a:lnSpc>
                <a:spcPct val="90000"/>
              </a:lnSpc>
              <a:spcBef>
                <a:spcPct val="0"/>
              </a:spcBef>
              <a:spcAft>
                <a:spcPts val="600"/>
              </a:spcAft>
            </a:pPr>
            <a:endParaRPr lang="en-US" sz="4200">
              <a:latin typeface="+mj-lt"/>
              <a:ea typeface="+mj-ea"/>
              <a:cs typeface="+mj-cs"/>
            </a:endParaRPr>
          </a:p>
        </p:txBody>
      </p:sp>
      <p:pic>
        <p:nvPicPr>
          <p:cNvPr id="6" name="Picture 5" descr="Timeline&#10;&#10;Description automatically generated">
            <a:extLst>
              <a:ext uri="{FF2B5EF4-FFF2-40B4-BE49-F238E27FC236}">
                <a16:creationId xmlns:a16="http://schemas.microsoft.com/office/drawing/2014/main" id="{5C41D2E6-B374-490E-A98F-D40AD4E48B4F}"/>
              </a:ext>
            </a:extLst>
          </p:cNvPr>
          <p:cNvPicPr>
            <a:picLocks noChangeAspect="1"/>
          </p:cNvPicPr>
          <p:nvPr/>
        </p:nvPicPr>
        <p:blipFill>
          <a:blip r:embed="rId6"/>
          <a:stretch>
            <a:fillRect/>
          </a:stretch>
        </p:blipFill>
        <p:spPr>
          <a:xfrm>
            <a:off x="5284606" y="666350"/>
            <a:ext cx="6260963" cy="552529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1659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MISSING VALUES-BEERS DATA SET</a:t>
            </a:r>
          </a:p>
        </p:txBody>
      </p:sp>
      <p:pic>
        <p:nvPicPr>
          <p:cNvPr id="4" name="Picture 3">
            <a:extLst>
              <a:ext uri="{FF2B5EF4-FFF2-40B4-BE49-F238E27FC236}">
                <a16:creationId xmlns:a16="http://schemas.microsoft.com/office/drawing/2014/main" id="{E02D2CA2-FA76-4F9C-971C-9319F844265B}"/>
              </a:ext>
            </a:extLst>
          </p:cNvPr>
          <p:cNvPicPr>
            <a:picLocks noChangeAspect="1"/>
          </p:cNvPicPr>
          <p:nvPr/>
        </p:nvPicPr>
        <p:blipFill>
          <a:blip r:embed="rId2"/>
          <a:stretch>
            <a:fillRect/>
          </a:stretch>
        </p:blipFill>
        <p:spPr>
          <a:xfrm>
            <a:off x="1" y="2068497"/>
            <a:ext cx="9357064" cy="4807258"/>
          </a:xfrm>
          <a:prstGeom prst="rect">
            <a:avLst/>
          </a:prstGeom>
        </p:spPr>
      </p:pic>
      <p:pic>
        <p:nvPicPr>
          <p:cNvPr id="6" name="Picture 5">
            <a:extLst>
              <a:ext uri="{FF2B5EF4-FFF2-40B4-BE49-F238E27FC236}">
                <a16:creationId xmlns:a16="http://schemas.microsoft.com/office/drawing/2014/main" id="{B6143264-0399-45BD-A368-A5042F99E1CD}"/>
              </a:ext>
            </a:extLst>
          </p:cNvPr>
          <p:cNvPicPr>
            <a:picLocks noChangeAspect="1"/>
          </p:cNvPicPr>
          <p:nvPr/>
        </p:nvPicPr>
        <p:blipFill>
          <a:blip r:embed="rId3"/>
          <a:stretch>
            <a:fillRect/>
          </a:stretch>
        </p:blipFill>
        <p:spPr>
          <a:xfrm>
            <a:off x="9357065" y="3829787"/>
            <a:ext cx="2834934" cy="1420984"/>
          </a:xfrm>
          <a:prstGeom prst="rect">
            <a:avLst/>
          </a:prstGeom>
        </p:spPr>
      </p:pic>
    </p:spTree>
    <p:extLst>
      <p:ext uri="{BB962C8B-B14F-4D97-AF65-F5344CB8AC3E}">
        <p14:creationId xmlns:p14="http://schemas.microsoft.com/office/powerpoint/2010/main" val="302343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MEDIAN ABV &amp; IBU FOR EACH STATE</a:t>
            </a:r>
          </a:p>
        </p:txBody>
      </p:sp>
      <p:sp>
        <p:nvSpPr>
          <p:cNvPr id="7" name="TextBox 6"/>
          <p:cNvSpPr txBox="1"/>
          <p:nvPr/>
        </p:nvSpPr>
        <p:spPr>
          <a:xfrm>
            <a:off x="2249586" y="3583183"/>
            <a:ext cx="3422931" cy="369332"/>
          </a:xfrm>
          <a:prstGeom prst="rect">
            <a:avLst/>
          </a:prstGeom>
          <a:noFill/>
        </p:spPr>
        <p:txBody>
          <a:bodyPr wrap="square" rtlCol="0">
            <a:spAutoFit/>
          </a:bodyPr>
          <a:lstStyle/>
          <a:p>
            <a:r>
              <a:rPr lang="en-US" dirty="0"/>
              <a:t>UPDATE THIS  CHART!!</a:t>
            </a:r>
          </a:p>
        </p:txBody>
      </p:sp>
      <p:pic>
        <p:nvPicPr>
          <p:cNvPr id="9" name="Picture 8">
            <a:extLst>
              <a:ext uri="{FF2B5EF4-FFF2-40B4-BE49-F238E27FC236}">
                <a16:creationId xmlns:a16="http://schemas.microsoft.com/office/drawing/2014/main" id="{46423B7E-6EB1-4EAA-82EA-BF97260019EE}"/>
              </a:ext>
            </a:extLst>
          </p:cNvPr>
          <p:cNvPicPr>
            <a:picLocks noChangeAspect="1"/>
          </p:cNvPicPr>
          <p:nvPr/>
        </p:nvPicPr>
        <p:blipFill>
          <a:blip r:embed="rId2"/>
          <a:stretch>
            <a:fillRect/>
          </a:stretch>
        </p:blipFill>
        <p:spPr>
          <a:xfrm>
            <a:off x="1" y="2121763"/>
            <a:ext cx="6095999" cy="4745115"/>
          </a:xfrm>
          <a:prstGeom prst="rect">
            <a:avLst/>
          </a:prstGeom>
        </p:spPr>
      </p:pic>
      <p:pic>
        <p:nvPicPr>
          <p:cNvPr id="11" name="Picture 10">
            <a:extLst>
              <a:ext uri="{FF2B5EF4-FFF2-40B4-BE49-F238E27FC236}">
                <a16:creationId xmlns:a16="http://schemas.microsoft.com/office/drawing/2014/main" id="{84E78C0D-D882-4983-9629-A958A389E500}"/>
              </a:ext>
            </a:extLst>
          </p:cNvPr>
          <p:cNvPicPr>
            <a:picLocks noChangeAspect="1"/>
          </p:cNvPicPr>
          <p:nvPr/>
        </p:nvPicPr>
        <p:blipFill>
          <a:blip r:embed="rId3"/>
          <a:stretch>
            <a:fillRect/>
          </a:stretch>
        </p:blipFill>
        <p:spPr>
          <a:xfrm>
            <a:off x="6267635" y="2130640"/>
            <a:ext cx="5924364" cy="4745115"/>
          </a:xfrm>
          <a:prstGeom prst="rect">
            <a:avLst/>
          </a:prstGeom>
        </p:spPr>
      </p:pic>
    </p:spTree>
    <p:extLst>
      <p:ext uri="{BB962C8B-B14F-4D97-AF65-F5344CB8AC3E}">
        <p14:creationId xmlns:p14="http://schemas.microsoft.com/office/powerpoint/2010/main" val="159407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Max ABV &amp; IBU</a:t>
            </a:r>
          </a:p>
        </p:txBody>
      </p:sp>
      <p:pic>
        <p:nvPicPr>
          <p:cNvPr id="3" name="Picture 2"/>
          <p:cNvPicPr>
            <a:picLocks noChangeAspect="1"/>
          </p:cNvPicPr>
          <p:nvPr/>
        </p:nvPicPr>
        <p:blipFill>
          <a:blip r:embed="rId2"/>
          <a:stretch>
            <a:fillRect/>
          </a:stretch>
        </p:blipFill>
        <p:spPr>
          <a:xfrm>
            <a:off x="1" y="2056242"/>
            <a:ext cx="3426780" cy="4637522"/>
          </a:xfrm>
          <a:prstGeom prst="rect">
            <a:avLst/>
          </a:prstGeom>
        </p:spPr>
      </p:pic>
      <p:pic>
        <p:nvPicPr>
          <p:cNvPr id="5" name="Picture 4"/>
          <p:cNvPicPr>
            <a:picLocks noChangeAspect="1"/>
          </p:cNvPicPr>
          <p:nvPr/>
        </p:nvPicPr>
        <p:blipFill>
          <a:blip r:embed="rId3"/>
          <a:stretch>
            <a:fillRect/>
          </a:stretch>
        </p:blipFill>
        <p:spPr>
          <a:xfrm>
            <a:off x="8276137" y="651068"/>
            <a:ext cx="2105946" cy="1285257"/>
          </a:xfrm>
          <a:prstGeom prst="rect">
            <a:avLst/>
          </a:prstGeom>
        </p:spPr>
      </p:pic>
      <p:pic>
        <p:nvPicPr>
          <p:cNvPr id="6" name="Picture 5">
            <a:extLst>
              <a:ext uri="{FF2B5EF4-FFF2-40B4-BE49-F238E27FC236}">
                <a16:creationId xmlns:a16="http://schemas.microsoft.com/office/drawing/2014/main" id="{8946B250-C784-4C99-80A8-1A369748B9FA}"/>
              </a:ext>
            </a:extLst>
          </p:cNvPr>
          <p:cNvPicPr>
            <a:picLocks noChangeAspect="1"/>
          </p:cNvPicPr>
          <p:nvPr/>
        </p:nvPicPr>
        <p:blipFill>
          <a:blip r:embed="rId4"/>
          <a:stretch>
            <a:fillRect/>
          </a:stretch>
        </p:blipFill>
        <p:spPr>
          <a:xfrm>
            <a:off x="3426781" y="2038487"/>
            <a:ext cx="3861786" cy="4637522"/>
          </a:xfrm>
          <a:prstGeom prst="rect">
            <a:avLst/>
          </a:prstGeom>
        </p:spPr>
      </p:pic>
      <p:pic>
        <p:nvPicPr>
          <p:cNvPr id="8" name="Picture 7">
            <a:extLst>
              <a:ext uri="{FF2B5EF4-FFF2-40B4-BE49-F238E27FC236}">
                <a16:creationId xmlns:a16="http://schemas.microsoft.com/office/drawing/2014/main" id="{4F11D85E-ECBF-45F1-B1CF-797EC96412F3}"/>
              </a:ext>
            </a:extLst>
          </p:cNvPr>
          <p:cNvPicPr>
            <a:picLocks noChangeAspect="1"/>
          </p:cNvPicPr>
          <p:nvPr/>
        </p:nvPicPr>
        <p:blipFill>
          <a:blip r:embed="rId5"/>
          <a:stretch>
            <a:fillRect/>
          </a:stretch>
        </p:blipFill>
        <p:spPr>
          <a:xfrm>
            <a:off x="7421732" y="2056242"/>
            <a:ext cx="4770268" cy="4619767"/>
          </a:xfrm>
          <a:prstGeom prst="rect">
            <a:avLst/>
          </a:prstGeom>
        </p:spPr>
      </p:pic>
    </p:spTree>
    <p:extLst>
      <p:ext uri="{BB962C8B-B14F-4D97-AF65-F5344CB8AC3E}">
        <p14:creationId xmlns:p14="http://schemas.microsoft.com/office/powerpoint/2010/main" val="175615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630316"/>
            <a:ext cx="9613861" cy="1367160"/>
          </a:xfrm>
        </p:spPr>
        <p:txBody>
          <a:bodyPr>
            <a:normAutofit fontScale="90000"/>
          </a:bodyPr>
          <a:lstStyle/>
          <a:p>
            <a:r>
              <a:rPr lang="en-US" dirty="0"/>
              <a:t>6.Summary-Statistics &amp; ABV distribution</a:t>
            </a:r>
            <a:br>
              <a:rPr lang="en-US" dirty="0"/>
            </a:br>
            <a:br>
              <a:rPr lang="en-US" dirty="0"/>
            </a:br>
            <a:endParaRPr lang="en-US" dirty="0"/>
          </a:p>
        </p:txBody>
      </p:sp>
      <p:pic>
        <p:nvPicPr>
          <p:cNvPr id="4" name="Picture 3">
            <a:extLst>
              <a:ext uri="{FF2B5EF4-FFF2-40B4-BE49-F238E27FC236}">
                <a16:creationId xmlns:a16="http://schemas.microsoft.com/office/drawing/2014/main" id="{361F0ECC-CD37-45AF-BE46-F19D6DF4111D}"/>
              </a:ext>
            </a:extLst>
          </p:cNvPr>
          <p:cNvPicPr>
            <a:picLocks noChangeAspect="1"/>
          </p:cNvPicPr>
          <p:nvPr/>
        </p:nvPicPr>
        <p:blipFill>
          <a:blip r:embed="rId2"/>
          <a:stretch>
            <a:fillRect/>
          </a:stretch>
        </p:blipFill>
        <p:spPr>
          <a:xfrm>
            <a:off x="6199575" y="3187083"/>
            <a:ext cx="5918444" cy="3679794"/>
          </a:xfrm>
          <a:prstGeom prst="rect">
            <a:avLst/>
          </a:prstGeom>
        </p:spPr>
      </p:pic>
      <p:pic>
        <p:nvPicPr>
          <p:cNvPr id="8" name="Picture 7">
            <a:extLst>
              <a:ext uri="{FF2B5EF4-FFF2-40B4-BE49-F238E27FC236}">
                <a16:creationId xmlns:a16="http://schemas.microsoft.com/office/drawing/2014/main" id="{9EB0EDB0-DA73-48B8-825C-F2D6F0572E37}"/>
              </a:ext>
            </a:extLst>
          </p:cNvPr>
          <p:cNvPicPr>
            <a:picLocks noChangeAspect="1"/>
          </p:cNvPicPr>
          <p:nvPr/>
        </p:nvPicPr>
        <p:blipFill>
          <a:blip r:embed="rId3"/>
          <a:stretch>
            <a:fillRect/>
          </a:stretch>
        </p:blipFill>
        <p:spPr>
          <a:xfrm>
            <a:off x="5992427" y="2157274"/>
            <a:ext cx="6125592" cy="1020932"/>
          </a:xfrm>
          <a:prstGeom prst="rect">
            <a:avLst/>
          </a:prstGeom>
        </p:spPr>
      </p:pic>
      <p:pic>
        <p:nvPicPr>
          <p:cNvPr id="10" name="Picture 9">
            <a:extLst>
              <a:ext uri="{FF2B5EF4-FFF2-40B4-BE49-F238E27FC236}">
                <a16:creationId xmlns:a16="http://schemas.microsoft.com/office/drawing/2014/main" id="{F44CEF93-7B73-4511-A194-93C3DC43EF12}"/>
              </a:ext>
            </a:extLst>
          </p:cNvPr>
          <p:cNvPicPr>
            <a:picLocks noChangeAspect="1"/>
          </p:cNvPicPr>
          <p:nvPr/>
        </p:nvPicPr>
        <p:blipFill>
          <a:blip r:embed="rId4"/>
          <a:stretch>
            <a:fillRect/>
          </a:stretch>
        </p:blipFill>
        <p:spPr>
          <a:xfrm>
            <a:off x="0" y="2183909"/>
            <a:ext cx="5992427" cy="4700726"/>
          </a:xfrm>
          <a:prstGeom prst="rect">
            <a:avLst/>
          </a:prstGeom>
        </p:spPr>
      </p:pic>
    </p:spTree>
    <p:extLst>
      <p:ext uri="{BB962C8B-B14F-4D97-AF65-F5344CB8AC3E}">
        <p14:creationId xmlns:p14="http://schemas.microsoft.com/office/powerpoint/2010/main" val="22208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2147" y="425963"/>
            <a:ext cx="6627980" cy="369332"/>
          </a:xfrm>
          <a:prstGeom prst="rect">
            <a:avLst/>
          </a:prstGeom>
          <a:noFill/>
        </p:spPr>
        <p:txBody>
          <a:bodyPr wrap="square" rtlCol="0">
            <a:spAutoFit/>
          </a:bodyPr>
          <a:lstStyle/>
          <a:p>
            <a:r>
              <a:rPr lang="en-US" dirty="0"/>
              <a:t>7. </a:t>
            </a:r>
            <a:r>
              <a:rPr lang="en-US" dirty="0">
                <a:latin typeface="Arial" panose="020B0604020202020204" pitchFamily="34" charset="0"/>
              </a:rPr>
              <a:t>R</a:t>
            </a:r>
            <a:r>
              <a:rPr lang="en-US" sz="1800" dirty="0">
                <a:effectLst/>
                <a:latin typeface="Arial" panose="020B0604020202020204" pitchFamily="34" charset="0"/>
                <a:ea typeface="Times New Roman" panose="02020603050405020304" pitchFamily="18" charset="0"/>
              </a:rPr>
              <a:t>elationship between </a:t>
            </a:r>
            <a:r>
              <a:rPr lang="en-US" dirty="0"/>
              <a:t>IBU and  ABV.</a:t>
            </a:r>
          </a:p>
        </p:txBody>
      </p:sp>
      <p:sp>
        <p:nvSpPr>
          <p:cNvPr id="5" name="TextBox 4"/>
          <p:cNvSpPr txBox="1"/>
          <p:nvPr/>
        </p:nvSpPr>
        <p:spPr>
          <a:xfrm>
            <a:off x="4155260" y="3993419"/>
            <a:ext cx="3863947" cy="369332"/>
          </a:xfrm>
          <a:prstGeom prst="rect">
            <a:avLst/>
          </a:prstGeom>
          <a:noFill/>
        </p:spPr>
        <p:txBody>
          <a:bodyPr wrap="square" rtlCol="0">
            <a:spAutoFit/>
          </a:bodyPr>
          <a:lstStyle/>
          <a:p>
            <a:r>
              <a:rPr lang="en-US" dirty="0">
                <a:solidFill>
                  <a:schemeClr val="bg1"/>
                </a:solidFill>
              </a:rPr>
              <a:t>Add a linear regression line here</a:t>
            </a:r>
          </a:p>
        </p:txBody>
      </p:sp>
      <p:pic>
        <p:nvPicPr>
          <p:cNvPr id="3" name="Picture 2">
            <a:extLst>
              <a:ext uri="{FF2B5EF4-FFF2-40B4-BE49-F238E27FC236}">
                <a16:creationId xmlns:a16="http://schemas.microsoft.com/office/drawing/2014/main" id="{F01930AD-5F01-4E82-88A3-2A2BB3C8F01B}"/>
              </a:ext>
            </a:extLst>
          </p:cNvPr>
          <p:cNvPicPr>
            <a:picLocks noChangeAspect="1"/>
          </p:cNvPicPr>
          <p:nvPr/>
        </p:nvPicPr>
        <p:blipFill>
          <a:blip r:embed="rId2"/>
          <a:stretch>
            <a:fillRect/>
          </a:stretch>
        </p:blipFill>
        <p:spPr>
          <a:xfrm>
            <a:off x="-1" y="1349405"/>
            <a:ext cx="10049523" cy="5535227"/>
          </a:xfrm>
          <a:prstGeom prst="rect">
            <a:avLst/>
          </a:prstGeom>
        </p:spPr>
      </p:pic>
    </p:spTree>
    <p:extLst>
      <p:ext uri="{BB962C8B-B14F-4D97-AF65-F5344CB8AC3E}">
        <p14:creationId xmlns:p14="http://schemas.microsoft.com/office/powerpoint/2010/main" val="305188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B44-39E5-4F33-80EA-879E4D6068BB}"/>
              </a:ext>
            </a:extLst>
          </p:cNvPr>
          <p:cNvSpPr>
            <a:spLocks noGrp="1"/>
          </p:cNvSpPr>
          <p:nvPr>
            <p:ph type="ctrTitle"/>
          </p:nvPr>
        </p:nvSpPr>
        <p:spPr>
          <a:xfrm>
            <a:off x="680322" y="683581"/>
            <a:ext cx="8144134" cy="1890943"/>
          </a:xfrm>
        </p:spPr>
        <p:txBody>
          <a:bodyPr/>
          <a:lstStyle/>
          <a:p>
            <a:pPr algn="ctr"/>
            <a:r>
              <a:rPr lang="en-US" sz="1400" dirty="0">
                <a:effectLst/>
                <a:latin typeface="Arial" panose="020B0604020202020204" pitchFamily="34" charset="0"/>
                <a:ea typeface="Calibri" panose="020F0502020204030204" pitchFamily="34" charset="0"/>
                <a:cs typeface="Times New Roman" panose="02020603050405020304" pitchFamily="18" charset="0"/>
              </a:rPr>
              <a:t>8.  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7BE19229-1A5D-4EFC-93EB-3ABB60BC7F9F}"/>
              </a:ext>
            </a:extLst>
          </p:cNvPr>
          <p:cNvSpPr>
            <a:spLocks noGrp="1"/>
          </p:cNvSpPr>
          <p:nvPr>
            <p:ph type="subTitle" idx="1"/>
          </p:nvPr>
        </p:nvSpPr>
        <p:spPr>
          <a:xfrm>
            <a:off x="-1" y="2574524"/>
            <a:ext cx="8948691" cy="1642370"/>
          </a:xfrm>
        </p:spPr>
        <p:txBody>
          <a:bodyPr/>
          <a:lstStyle/>
          <a:p>
            <a:endParaRPr lang="en-US" dirty="0"/>
          </a:p>
        </p:txBody>
      </p:sp>
      <p:pic>
        <p:nvPicPr>
          <p:cNvPr id="5" name="Picture 4">
            <a:extLst>
              <a:ext uri="{FF2B5EF4-FFF2-40B4-BE49-F238E27FC236}">
                <a16:creationId xmlns:a16="http://schemas.microsoft.com/office/drawing/2014/main" id="{C62045DA-F389-4A3C-B588-8FC28CDACB08}"/>
              </a:ext>
            </a:extLst>
          </p:cNvPr>
          <p:cNvPicPr>
            <a:picLocks noChangeAspect="1"/>
          </p:cNvPicPr>
          <p:nvPr/>
        </p:nvPicPr>
        <p:blipFill>
          <a:blip r:embed="rId2"/>
          <a:stretch>
            <a:fillRect/>
          </a:stretch>
        </p:blipFill>
        <p:spPr>
          <a:xfrm>
            <a:off x="0" y="2583402"/>
            <a:ext cx="8948690" cy="4301231"/>
          </a:xfrm>
          <a:prstGeom prst="rect">
            <a:avLst/>
          </a:prstGeom>
        </p:spPr>
      </p:pic>
    </p:spTree>
    <p:extLst>
      <p:ext uri="{BB962C8B-B14F-4D97-AF65-F5344CB8AC3E}">
        <p14:creationId xmlns:p14="http://schemas.microsoft.com/office/powerpoint/2010/main" val="35616146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2239</TotalTime>
  <Words>504</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Helvetica Neue</vt:lpstr>
      <vt:lpstr>Trebuchet MS</vt:lpstr>
      <vt:lpstr>Berlin</vt:lpstr>
      <vt:lpstr>Beers &amp; Breweries </vt:lpstr>
      <vt:lpstr>PowerPoint Presentation</vt:lpstr>
      <vt:lpstr>PowerPoint Presentation</vt:lpstr>
      <vt:lpstr>3. MISSING VALUES-BEERS DATA SET</vt:lpstr>
      <vt:lpstr>4. MEDIAN ABV &amp; IBU FOR EACH STATE</vt:lpstr>
      <vt:lpstr>5. Max ABV &amp; IBU</vt:lpstr>
      <vt:lpstr>6.Summary-Statistics &amp; ABV distribution  </vt:lpstr>
      <vt:lpstr>PowerPoint Presentation</vt:lpstr>
      <vt:lpstr>8.  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 </vt:lpstr>
      <vt:lpstr>In addition, while you have decided to use KNN to investigate this relationship (KNN is required) you may also feel free to supplement your response to this question with any other methods or techniques you have learned.  Creativity and alternative solutions are always encouraged.   </vt:lpstr>
      <vt:lpstr>9. Knock their socks off!  Find one other useful inference from the data that you feel Budweiser may be able to find value in.  You must convince them why it is important and back up your conviction with appropriate statistical evidence.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&amp; Breweries</dc:title>
  <dc:creator>sheena varghese</dc:creator>
  <cp:lastModifiedBy>ROGER TCHEGUI</cp:lastModifiedBy>
  <cp:revision>55</cp:revision>
  <dcterms:created xsi:type="dcterms:W3CDTF">2021-06-10T15:11:44Z</dcterms:created>
  <dcterms:modified xsi:type="dcterms:W3CDTF">2021-06-26T05:44:07Z</dcterms:modified>
</cp:coreProperties>
</file>