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3"/>
  </p:notesMasterIdLst>
  <p:sldIdLst>
    <p:sldId id="257" r:id="rId2"/>
    <p:sldId id="256" r:id="rId3"/>
    <p:sldId id="258" r:id="rId4"/>
    <p:sldId id="259" r:id="rId5"/>
    <p:sldId id="260" r:id="rId6"/>
    <p:sldId id="261" r:id="rId7"/>
    <p:sldId id="263" r:id="rId8"/>
    <p:sldId id="262"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 G" initials="C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AE9710-1CBE-4BB1-BC4B-AFE482C476EA}" type="datetimeFigureOut">
              <a:rPr lang="en-US" smtClean="0"/>
              <a:t>06-Aug-21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44153C-DAAF-4846-9411-7D6BE73B5097}" type="slidenum">
              <a:rPr lang="en-US" smtClean="0"/>
              <a:t>‹#›</a:t>
            </a:fld>
            <a:endParaRPr lang="en-US"/>
          </a:p>
        </p:txBody>
      </p:sp>
    </p:spTree>
    <p:extLst>
      <p:ext uri="{BB962C8B-B14F-4D97-AF65-F5344CB8AC3E}">
        <p14:creationId xmlns:p14="http://schemas.microsoft.com/office/powerpoint/2010/main" val="3266046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06-Aug-21</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595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06-Aug-21</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755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06-Aug-21</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886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06-Aug-21</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028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06-Aug-21</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821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06-Aug-21</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112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06-Aug-21</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286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06-Aug-21</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009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06-Aug-21</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2782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06-Aug-21</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3011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06-Aug-21</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926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06-Aug-21</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26994383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72"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2">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2B1FD7-640C-457E-A081-1D875A76B8AA}"/>
              </a:ext>
            </a:extLst>
          </p:cNvPr>
          <p:cNvSpPr>
            <a:spLocks noGrp="1"/>
          </p:cNvSpPr>
          <p:nvPr>
            <p:ph type="ctrTitle"/>
          </p:nvPr>
        </p:nvSpPr>
        <p:spPr>
          <a:xfrm>
            <a:off x="793159" y="1377147"/>
            <a:ext cx="4076460" cy="886660"/>
          </a:xfrm>
        </p:spPr>
        <p:txBody>
          <a:bodyPr anchor="b">
            <a:normAutofit/>
          </a:bodyPr>
          <a:lstStyle/>
          <a:p>
            <a:pPr algn="ctr"/>
            <a:r>
              <a:rPr lang="en-US" sz="3200" dirty="0">
                <a:solidFill>
                  <a:schemeClr val="bg1"/>
                </a:solidFill>
              </a:rPr>
              <a:t>Case Study 2 </a:t>
            </a:r>
          </a:p>
        </p:txBody>
      </p:sp>
      <p:sp>
        <p:nvSpPr>
          <p:cNvPr id="3" name="Subtitle 2">
            <a:extLst>
              <a:ext uri="{FF2B5EF4-FFF2-40B4-BE49-F238E27FC236}">
                <a16:creationId xmlns:a16="http://schemas.microsoft.com/office/drawing/2014/main" id="{FE8F18F4-4430-45B1-9335-A1F39EF04FF6}"/>
              </a:ext>
            </a:extLst>
          </p:cNvPr>
          <p:cNvSpPr>
            <a:spLocks noGrp="1"/>
          </p:cNvSpPr>
          <p:nvPr>
            <p:ph type="subTitle" idx="1"/>
          </p:nvPr>
        </p:nvSpPr>
        <p:spPr>
          <a:xfrm>
            <a:off x="829321" y="3009534"/>
            <a:ext cx="5873319" cy="3176248"/>
          </a:xfrm>
        </p:spPr>
        <p:txBody>
          <a:bodyPr>
            <a:normAutofit/>
          </a:bodyPr>
          <a:lstStyle/>
          <a:p>
            <a:pPr marL="0" lvl="0" indent="0" algn="ctr" rtl="0">
              <a:spcBef>
                <a:spcPts val="600"/>
              </a:spcBef>
              <a:spcAft>
                <a:spcPts val="0"/>
              </a:spcAft>
              <a:buNone/>
            </a:pPr>
            <a:r>
              <a:rPr lang="en-US" sz="2800" b="1" dirty="0">
                <a:solidFill>
                  <a:schemeClr val="bg1"/>
                </a:solidFill>
              </a:rPr>
              <a:t>A study in Employee Attrition for </a:t>
            </a:r>
            <a:r>
              <a:rPr lang="en-US" sz="2800" b="1" dirty="0" err="1">
                <a:solidFill>
                  <a:schemeClr val="bg1"/>
                </a:solidFill>
              </a:rPr>
              <a:t>DDSAnalytics</a:t>
            </a:r>
            <a:r>
              <a:rPr lang="en-US" sz="2800" b="1" dirty="0">
                <a:solidFill>
                  <a:schemeClr val="bg1"/>
                </a:solidFill>
              </a:rPr>
              <a:t>.</a:t>
            </a:r>
            <a:endParaRPr lang="en-US" sz="2800" dirty="0">
              <a:solidFill>
                <a:schemeClr val="bg1"/>
              </a:solidFill>
            </a:endParaRPr>
          </a:p>
          <a:p>
            <a:pPr marL="0" lvl="0" indent="0" algn="ctr" rtl="0">
              <a:spcBef>
                <a:spcPts val="600"/>
              </a:spcBef>
              <a:spcAft>
                <a:spcPts val="0"/>
              </a:spcAft>
              <a:buNone/>
            </a:pPr>
            <a:endParaRPr lang="en-US" sz="2800" dirty="0">
              <a:solidFill>
                <a:schemeClr val="bg1"/>
              </a:solidFill>
            </a:endParaRPr>
          </a:p>
          <a:p>
            <a:pPr marL="0" lvl="0" indent="0" algn="ctr" rtl="0">
              <a:spcBef>
                <a:spcPts val="600"/>
              </a:spcBef>
              <a:spcAft>
                <a:spcPts val="0"/>
              </a:spcAft>
              <a:buNone/>
            </a:pPr>
            <a:r>
              <a:rPr lang="en-US" sz="2800" dirty="0">
                <a:solidFill>
                  <a:schemeClr val="bg1"/>
                </a:solidFill>
              </a:rPr>
              <a:t>Research performed in R Studio</a:t>
            </a:r>
          </a:p>
          <a:p>
            <a:pPr marL="0" lvl="0" indent="0" algn="ctr" rtl="0">
              <a:spcBef>
                <a:spcPts val="600"/>
              </a:spcBef>
              <a:spcAft>
                <a:spcPts val="0"/>
              </a:spcAft>
              <a:buNone/>
            </a:pPr>
            <a:r>
              <a:rPr lang="en-US" sz="2800" dirty="0">
                <a:solidFill>
                  <a:schemeClr val="bg1"/>
                </a:solidFill>
              </a:rPr>
              <a:t>By </a:t>
            </a:r>
          </a:p>
          <a:p>
            <a:pPr marL="0" lvl="0" indent="0" algn="ctr" rtl="0">
              <a:spcBef>
                <a:spcPts val="600"/>
              </a:spcBef>
              <a:spcAft>
                <a:spcPts val="0"/>
              </a:spcAft>
              <a:buNone/>
            </a:pPr>
            <a:endParaRPr lang="en-US" sz="2800" dirty="0">
              <a:solidFill>
                <a:schemeClr val="bg1"/>
              </a:solidFill>
            </a:endParaRPr>
          </a:p>
          <a:p>
            <a:pPr marL="0" lvl="0" indent="0" algn="ctr" rtl="0">
              <a:spcBef>
                <a:spcPts val="600"/>
              </a:spcBef>
              <a:spcAft>
                <a:spcPts val="0"/>
              </a:spcAft>
              <a:buNone/>
            </a:pPr>
            <a:r>
              <a:rPr lang="en-US" sz="2800" dirty="0">
                <a:solidFill>
                  <a:schemeClr val="bg1"/>
                </a:solidFill>
              </a:rPr>
              <a:t>Roger </a:t>
            </a:r>
            <a:r>
              <a:rPr lang="en-US" sz="2800" dirty="0" err="1">
                <a:solidFill>
                  <a:schemeClr val="bg1"/>
                </a:solidFill>
              </a:rPr>
              <a:t>Tchegui</a:t>
            </a:r>
            <a:endParaRPr lang="en-US" sz="2800" dirty="0">
              <a:solidFill>
                <a:schemeClr val="bg1"/>
              </a:solidFill>
            </a:endParaRPr>
          </a:p>
          <a:p>
            <a:pPr algn="r"/>
            <a:endParaRPr lang="en-US" sz="600" dirty="0">
              <a:solidFill>
                <a:schemeClr val="bg1"/>
              </a:solidFill>
            </a:endParaRPr>
          </a:p>
        </p:txBody>
      </p:sp>
      <p:pic>
        <p:nvPicPr>
          <p:cNvPr id="7" name="Graphic 6" descr="Magnifying glass">
            <a:extLst>
              <a:ext uri="{FF2B5EF4-FFF2-40B4-BE49-F238E27FC236}">
                <a16:creationId xmlns:a16="http://schemas.microsoft.com/office/drawing/2014/main" id="{550CCF9F-F73D-4F88-AB0F-B0D04F9F32EE}"/>
              </a:ext>
            </a:extLst>
          </p:cNvPr>
          <p:cNvPicPr>
            <a:picLocks noChangeAspect="1"/>
          </p:cNvPicPr>
          <p:nvPr/>
        </p:nvPicPr>
        <p:blipFill>
          <a:blip r:embed="rId2">
            <a:duotone>
              <a:schemeClr val="accent2">
                <a:shade val="45000"/>
                <a:satMod val="135000"/>
              </a:schemeClr>
              <a:prstClr val="white"/>
            </a:duotone>
            <a:alphaModFix amt="51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48999" y="823876"/>
            <a:ext cx="6043001" cy="6043001"/>
          </a:xfrm>
          <a:prstGeom prst="rect">
            <a:avLst/>
          </a:prstGeom>
        </p:spPr>
      </p:pic>
      <p:sp>
        <p:nvSpPr>
          <p:cNvPr id="33"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34"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35"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cxnSp>
        <p:nvCxnSpPr>
          <p:cNvPr id="31" name="Straight Connector 3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71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0DAF6-ABCC-4AB2-B464-DB8C034ACC43}"/>
              </a:ext>
            </a:extLst>
          </p:cNvPr>
          <p:cNvSpPr>
            <a:spLocks noGrp="1"/>
          </p:cNvSpPr>
          <p:nvPr>
            <p:ph type="ctrTitle"/>
          </p:nvPr>
        </p:nvSpPr>
        <p:spPr>
          <a:xfrm>
            <a:off x="457200" y="1598246"/>
            <a:ext cx="4412419" cy="3626217"/>
          </a:xfrm>
        </p:spPr>
        <p:txBody>
          <a:bodyPr anchor="t">
            <a:normAutofit/>
          </a:bodyPr>
          <a:lstStyle/>
          <a:p>
            <a:pPr algn="r"/>
            <a:r>
              <a:rPr lang="en-US" sz="8000">
                <a:solidFill>
                  <a:schemeClr val="bg1"/>
                </a:solidFill>
              </a:rPr>
              <a:t>Sample t-test</a:t>
            </a:r>
          </a:p>
        </p:txBody>
      </p:sp>
      <p:sp>
        <p:nvSpPr>
          <p:cNvPr id="3" name="Subtitle 2">
            <a:extLst>
              <a:ext uri="{FF2B5EF4-FFF2-40B4-BE49-F238E27FC236}">
                <a16:creationId xmlns:a16="http://schemas.microsoft.com/office/drawing/2014/main" id="{2F62004B-D3BC-4712-8597-6321464FB4EE}"/>
              </a:ext>
            </a:extLst>
          </p:cNvPr>
          <p:cNvSpPr>
            <a:spLocks noGrp="1"/>
          </p:cNvSpPr>
          <p:nvPr>
            <p:ph type="subTitle" idx="1"/>
          </p:nvPr>
        </p:nvSpPr>
        <p:spPr>
          <a:xfrm>
            <a:off x="457200" y="5350213"/>
            <a:ext cx="4412417" cy="1031537"/>
          </a:xfrm>
        </p:spPr>
        <p:txBody>
          <a:bodyPr>
            <a:normAutofit fontScale="85000" lnSpcReduction="10000"/>
          </a:bodyPr>
          <a:lstStyle/>
          <a:p>
            <a:pPr algn="ctr"/>
            <a:r>
              <a:rPr lang="en-US" sz="3200" dirty="0">
                <a:solidFill>
                  <a:schemeClr val="bg1"/>
                </a:solidFill>
              </a:rPr>
              <a:t>With a p-value of 5.05*10^-05 it’s </a:t>
            </a:r>
            <a:r>
              <a:rPr lang="en-US" sz="3200" dirty="0" err="1">
                <a:solidFill>
                  <a:schemeClr val="bg1"/>
                </a:solidFill>
              </a:rPr>
              <a:t>statiscal</a:t>
            </a:r>
            <a:r>
              <a:rPr lang="en-US" sz="3200" dirty="0">
                <a:solidFill>
                  <a:schemeClr val="bg1"/>
                </a:solidFill>
              </a:rPr>
              <a:t> </a:t>
            </a:r>
            <a:r>
              <a:rPr lang="en-US" sz="3200" dirty="0" err="1">
                <a:solidFill>
                  <a:schemeClr val="bg1"/>
                </a:solidFill>
              </a:rPr>
              <a:t>signifiant</a:t>
            </a:r>
            <a:endParaRPr lang="en-US" sz="3200" dirty="0">
              <a:solidFill>
                <a:schemeClr val="bg1"/>
              </a:solidFill>
            </a:endParaRPr>
          </a:p>
        </p:txBody>
      </p:sp>
      <p:sp>
        <p:nvSpPr>
          <p:cNvPr id="12"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4" name="Straight Connector 1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Picture 4" descr="Text&#10;&#10;Description automatically generated">
            <a:extLst>
              <a:ext uri="{FF2B5EF4-FFF2-40B4-BE49-F238E27FC236}">
                <a16:creationId xmlns:a16="http://schemas.microsoft.com/office/drawing/2014/main" id="{0780825A-692C-418A-B67B-5284ED8E1129}"/>
              </a:ext>
            </a:extLst>
          </p:cNvPr>
          <p:cNvPicPr>
            <a:picLocks noChangeAspect="1"/>
          </p:cNvPicPr>
          <p:nvPr/>
        </p:nvPicPr>
        <p:blipFill>
          <a:blip r:embed="rId2"/>
          <a:stretch>
            <a:fillRect/>
          </a:stretch>
        </p:blipFill>
        <p:spPr>
          <a:xfrm>
            <a:off x="5986926" y="3133631"/>
            <a:ext cx="5569864" cy="1712733"/>
          </a:xfrm>
          <a:prstGeom prst="rect">
            <a:avLst/>
          </a:prstGeom>
        </p:spPr>
      </p:pic>
      <p:sp>
        <p:nvSpPr>
          <p:cNvPr id="16"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465765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414C0E-E6C9-4E09-8460-3B985209C36F}"/>
              </a:ext>
            </a:extLst>
          </p:cNvPr>
          <p:cNvSpPr>
            <a:spLocks noGrp="1"/>
          </p:cNvSpPr>
          <p:nvPr>
            <p:ph type="ctrTitle"/>
          </p:nvPr>
        </p:nvSpPr>
        <p:spPr>
          <a:xfrm>
            <a:off x="457200" y="1598246"/>
            <a:ext cx="4412419" cy="3626217"/>
          </a:xfrm>
        </p:spPr>
        <p:txBody>
          <a:bodyPr anchor="t">
            <a:normAutofit/>
          </a:bodyPr>
          <a:lstStyle/>
          <a:p>
            <a:pPr algn="r"/>
            <a:r>
              <a:rPr lang="en-US" sz="4400">
                <a:solidFill>
                  <a:schemeClr val="bg1"/>
                </a:solidFill>
              </a:rPr>
              <a:t>Additional finding </a:t>
            </a:r>
          </a:p>
        </p:txBody>
      </p:sp>
      <p:sp>
        <p:nvSpPr>
          <p:cNvPr id="3" name="Subtitle 2">
            <a:extLst>
              <a:ext uri="{FF2B5EF4-FFF2-40B4-BE49-F238E27FC236}">
                <a16:creationId xmlns:a16="http://schemas.microsoft.com/office/drawing/2014/main" id="{2F9C363C-1FB5-4BB1-ACFA-EFEB75FE51C6}"/>
              </a:ext>
            </a:extLst>
          </p:cNvPr>
          <p:cNvSpPr>
            <a:spLocks noGrp="1"/>
          </p:cNvSpPr>
          <p:nvPr>
            <p:ph type="subTitle" idx="1"/>
          </p:nvPr>
        </p:nvSpPr>
        <p:spPr>
          <a:xfrm>
            <a:off x="457200" y="5350213"/>
            <a:ext cx="4412417" cy="1031537"/>
          </a:xfrm>
        </p:spPr>
        <p:txBody>
          <a:bodyPr>
            <a:normAutofit/>
          </a:bodyPr>
          <a:lstStyle/>
          <a:p>
            <a:pPr algn="r"/>
            <a:endParaRPr lang="en-US" sz="3200" dirty="0">
              <a:solidFill>
                <a:schemeClr val="bg1"/>
              </a:solidFill>
            </a:endParaRPr>
          </a:p>
        </p:txBody>
      </p:sp>
      <p:sp>
        <p:nvSpPr>
          <p:cNvPr id="12"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4" name="Straight Connector 1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 name="Graphic 6" descr="Magnifying glass">
            <a:extLst>
              <a:ext uri="{FF2B5EF4-FFF2-40B4-BE49-F238E27FC236}">
                <a16:creationId xmlns:a16="http://schemas.microsoft.com/office/drawing/2014/main" id="{DDEBAC53-2488-4A89-BE54-4F36ACA5DC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0106" y="1598246"/>
            <a:ext cx="4783504" cy="4783504"/>
          </a:xfrm>
          <a:prstGeom prst="rect">
            <a:avLst/>
          </a:prstGeom>
        </p:spPr>
      </p:pic>
      <p:sp>
        <p:nvSpPr>
          <p:cNvPr id="16"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pic>
        <p:nvPicPr>
          <p:cNvPr id="5" name="Picture 4" descr="Chart, box and whisker chart&#10;&#10;Description automatically generated">
            <a:extLst>
              <a:ext uri="{FF2B5EF4-FFF2-40B4-BE49-F238E27FC236}">
                <a16:creationId xmlns:a16="http://schemas.microsoft.com/office/drawing/2014/main" id="{AC7608A1-5B2F-4CF1-8098-912243F73E92}"/>
              </a:ext>
            </a:extLst>
          </p:cNvPr>
          <p:cNvPicPr>
            <a:picLocks noChangeAspect="1"/>
          </p:cNvPicPr>
          <p:nvPr/>
        </p:nvPicPr>
        <p:blipFill>
          <a:blip r:embed="rId4"/>
          <a:stretch>
            <a:fillRect/>
          </a:stretch>
        </p:blipFill>
        <p:spPr>
          <a:xfrm>
            <a:off x="5447321" y="1589369"/>
            <a:ext cx="6678004" cy="5259754"/>
          </a:xfrm>
          <a:prstGeom prst="rect">
            <a:avLst/>
          </a:prstGeom>
        </p:spPr>
      </p:pic>
    </p:spTree>
    <p:extLst>
      <p:ext uri="{BB962C8B-B14F-4D97-AF65-F5344CB8AC3E}">
        <p14:creationId xmlns:p14="http://schemas.microsoft.com/office/powerpoint/2010/main" val="181045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7DF6BB-EADF-4BE6-B8A3-E5E4194BC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F4155C20-3F0E-4576-8A0B-C345B6231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Background pattern&#10;&#10;Description automatically generated">
            <a:extLst>
              <a:ext uri="{FF2B5EF4-FFF2-40B4-BE49-F238E27FC236}">
                <a16:creationId xmlns:a16="http://schemas.microsoft.com/office/drawing/2014/main" id="{2D4B76CD-1EB8-41A3-861F-B0AD81655451}"/>
              </a:ext>
            </a:extLst>
          </p:cNvPr>
          <p:cNvPicPr>
            <a:picLocks noChangeAspect="1"/>
          </p:cNvPicPr>
          <p:nvPr/>
        </p:nvPicPr>
        <p:blipFill rotWithShape="1">
          <a:blip r:embed="rId2">
            <a:duotone>
              <a:schemeClr val="accent1">
                <a:shade val="45000"/>
                <a:satMod val="135000"/>
              </a:schemeClr>
              <a:prstClr val="white"/>
            </a:duotone>
            <a:alphaModFix amt="35000"/>
          </a:blip>
          <a:srcRect t="4917" b="13855"/>
          <a:stretch/>
        </p:blipFill>
        <p:spPr>
          <a:xfrm>
            <a:off x="20" y="-8877"/>
            <a:ext cx="12191980" cy="6858000"/>
          </a:xfrm>
          <a:prstGeom prst="rect">
            <a:avLst/>
          </a:prstGeom>
        </p:spPr>
      </p:pic>
      <p:sp>
        <p:nvSpPr>
          <p:cNvPr id="2" name="Title 1">
            <a:extLst>
              <a:ext uri="{FF2B5EF4-FFF2-40B4-BE49-F238E27FC236}">
                <a16:creationId xmlns:a16="http://schemas.microsoft.com/office/drawing/2014/main" id="{A6BC345E-C744-4F59-A08A-AE77F93C7BDE}"/>
              </a:ext>
            </a:extLst>
          </p:cNvPr>
          <p:cNvSpPr>
            <a:spLocks noGrp="1"/>
          </p:cNvSpPr>
          <p:nvPr>
            <p:ph type="ctrTitle"/>
          </p:nvPr>
        </p:nvSpPr>
        <p:spPr>
          <a:xfrm>
            <a:off x="466730" y="1598246"/>
            <a:ext cx="4554659" cy="5034817"/>
          </a:xfrm>
        </p:spPr>
        <p:txBody>
          <a:bodyPr anchor="t">
            <a:normAutofit/>
          </a:bodyPr>
          <a:lstStyle/>
          <a:p>
            <a:r>
              <a:rPr lang="en-US" sz="3500">
                <a:solidFill>
                  <a:srgbClr val="FFFFFF"/>
                </a:solidFill>
              </a:rPr>
              <a:t>Introduction </a:t>
            </a:r>
          </a:p>
        </p:txBody>
      </p:sp>
      <p:sp>
        <p:nvSpPr>
          <p:cNvPr id="3" name="Subtitle 2">
            <a:extLst>
              <a:ext uri="{FF2B5EF4-FFF2-40B4-BE49-F238E27FC236}">
                <a16:creationId xmlns:a16="http://schemas.microsoft.com/office/drawing/2014/main" id="{B0E4FA88-D230-45AB-84F8-4DACB6F24CC5}"/>
              </a:ext>
            </a:extLst>
          </p:cNvPr>
          <p:cNvSpPr>
            <a:spLocks noGrp="1"/>
          </p:cNvSpPr>
          <p:nvPr>
            <p:ph type="subTitle" idx="1"/>
          </p:nvPr>
        </p:nvSpPr>
        <p:spPr>
          <a:xfrm>
            <a:off x="5792994" y="1590840"/>
            <a:ext cx="5010506" cy="5007531"/>
          </a:xfrm>
        </p:spPr>
        <p:txBody>
          <a:bodyPr>
            <a:normAutofit/>
          </a:bodyPr>
          <a:lstStyle/>
          <a:p>
            <a:pPr marL="342900" indent="-342900">
              <a:buFont typeface="Wingdings" panose="05000000000000000000" pitchFamily="2" charset="2"/>
              <a:buChar char="§"/>
            </a:pPr>
            <a:r>
              <a:rPr lang="en-US" sz="2100" dirty="0">
                <a:solidFill>
                  <a:srgbClr val="FFFFFF"/>
                </a:solidFill>
              </a:rPr>
              <a:t>The purpose of this presentation is to used the case study02 dataset that was provide to us to first identified the top 3 factors that lead to attrition and then  build a model that will predict employee attrition in organizations . </a:t>
            </a:r>
          </a:p>
          <a:p>
            <a:pPr marL="342900" indent="-342900">
              <a:buFont typeface="Wingdings" panose="05000000000000000000" pitchFamily="2" charset="2"/>
              <a:buChar char="§"/>
            </a:pPr>
            <a:r>
              <a:rPr lang="en-US" sz="2100" dirty="0">
                <a:solidFill>
                  <a:srgbClr val="FFFFFF"/>
                </a:solidFill>
              </a:rPr>
              <a:t>We will first analyze our data and do a preliminary EDA process, in other to eliminated the unnecessary columns and the transform columns that need to be transform before fitting it into to the model that we will decide to used. </a:t>
            </a:r>
          </a:p>
          <a:p>
            <a:pPr marL="342900" indent="-342900">
              <a:buFont typeface="Wingdings" panose="05000000000000000000" pitchFamily="2" charset="2"/>
              <a:buChar char="§"/>
            </a:pPr>
            <a:r>
              <a:rPr lang="en-US" sz="2100" dirty="0">
                <a:solidFill>
                  <a:srgbClr val="FFFFFF"/>
                </a:solidFill>
              </a:rPr>
              <a:t>We will then remember that the business is also interesting in learning about any job role specific trends that may exist in the data. </a:t>
            </a:r>
            <a:endParaRPr lang="en-US" sz="2100" dirty="0">
              <a:solidFill>
                <a:srgbClr val="FFFFFF"/>
              </a:solidFill>
              <a:latin typeface="Agency FB" panose="020B0503020202020204" pitchFamily="34"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5" name="Graphic 21">
            <a:extLst>
              <a:ext uri="{FF2B5EF4-FFF2-40B4-BE49-F238E27FC236}">
                <a16:creationId xmlns:a16="http://schemas.microsoft.com/office/drawing/2014/main" id="{0BAEB82B-9A6B-4982-B56B-7529C6EA9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3128" y="1731109"/>
            <a:ext cx="139039" cy="136646"/>
          </a:xfrm>
          <a:custGeom>
            <a:avLst/>
            <a:gdLst>
              <a:gd name="connsiteX0" fmla="*/ 129602 w 139039"/>
              <a:gd name="connsiteY0" fmla="*/ 59048 h 136646"/>
              <a:gd name="connsiteX1" fmla="*/ 78957 w 139039"/>
              <a:gd name="connsiteY1" fmla="*/ 59048 h 136646"/>
              <a:gd name="connsiteX2" fmla="*/ 78957 w 139039"/>
              <a:gd name="connsiteY2" fmla="*/ 9275 h 136646"/>
              <a:gd name="connsiteX3" fmla="*/ 69520 w 139039"/>
              <a:gd name="connsiteY3" fmla="*/ 0 h 136646"/>
              <a:gd name="connsiteX4" fmla="*/ 60082 w 139039"/>
              <a:gd name="connsiteY4" fmla="*/ 9275 h 136646"/>
              <a:gd name="connsiteX5" fmla="*/ 60082 w 139039"/>
              <a:gd name="connsiteY5" fmla="*/ 59048 h 136646"/>
              <a:gd name="connsiteX6" fmla="*/ 9437 w 139039"/>
              <a:gd name="connsiteY6" fmla="*/ 59048 h 136646"/>
              <a:gd name="connsiteX7" fmla="*/ 0 w 139039"/>
              <a:gd name="connsiteY7" fmla="*/ 68323 h 136646"/>
              <a:gd name="connsiteX8" fmla="*/ 9437 w 139039"/>
              <a:gd name="connsiteY8" fmla="*/ 77598 h 136646"/>
              <a:gd name="connsiteX9" fmla="*/ 60082 w 139039"/>
              <a:gd name="connsiteY9" fmla="*/ 77598 h 136646"/>
              <a:gd name="connsiteX10" fmla="*/ 60082 w 139039"/>
              <a:gd name="connsiteY10" fmla="*/ 127371 h 136646"/>
              <a:gd name="connsiteX11" fmla="*/ 69520 w 139039"/>
              <a:gd name="connsiteY11" fmla="*/ 136646 h 136646"/>
              <a:gd name="connsiteX12" fmla="*/ 78957 w 139039"/>
              <a:gd name="connsiteY12" fmla="*/ 127371 h 136646"/>
              <a:gd name="connsiteX13" fmla="*/ 78957 w 139039"/>
              <a:gd name="connsiteY13" fmla="*/ 77598 h 136646"/>
              <a:gd name="connsiteX14" fmla="*/ 129602 w 139039"/>
              <a:gd name="connsiteY14" fmla="*/ 77598 h 136646"/>
              <a:gd name="connsiteX15" fmla="*/ 139039 w 139039"/>
              <a:gd name="connsiteY15" fmla="*/ 68323 h 136646"/>
              <a:gd name="connsiteX16" fmla="*/ 129602 w 139039"/>
              <a:gd name="connsiteY16" fmla="*/ 59048 h 136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6646">
                <a:moveTo>
                  <a:pt x="129602" y="59048"/>
                </a:moveTo>
                <a:lnTo>
                  <a:pt x="78957" y="59048"/>
                </a:lnTo>
                <a:lnTo>
                  <a:pt x="78957" y="9275"/>
                </a:lnTo>
                <a:cubicBezTo>
                  <a:pt x="78957" y="4152"/>
                  <a:pt x="74731" y="0"/>
                  <a:pt x="69520" y="0"/>
                </a:cubicBezTo>
                <a:cubicBezTo>
                  <a:pt x="64308" y="0"/>
                  <a:pt x="60082" y="4152"/>
                  <a:pt x="60082" y="9275"/>
                </a:cubicBezTo>
                <a:lnTo>
                  <a:pt x="60082" y="59048"/>
                </a:lnTo>
                <a:lnTo>
                  <a:pt x="9437" y="59048"/>
                </a:lnTo>
                <a:cubicBezTo>
                  <a:pt x="4225" y="59048"/>
                  <a:pt x="0" y="63201"/>
                  <a:pt x="0" y="68323"/>
                </a:cubicBezTo>
                <a:cubicBezTo>
                  <a:pt x="0" y="73445"/>
                  <a:pt x="4225" y="77598"/>
                  <a:pt x="9437" y="77598"/>
                </a:cubicBezTo>
                <a:lnTo>
                  <a:pt x="60082" y="77598"/>
                </a:lnTo>
                <a:lnTo>
                  <a:pt x="60082" y="127371"/>
                </a:lnTo>
                <a:cubicBezTo>
                  <a:pt x="60082" y="132493"/>
                  <a:pt x="64308" y="136646"/>
                  <a:pt x="69520" y="136646"/>
                </a:cubicBezTo>
                <a:cubicBezTo>
                  <a:pt x="74731" y="136646"/>
                  <a:pt x="78957" y="132493"/>
                  <a:pt x="78957" y="127371"/>
                </a:cubicBezTo>
                <a:lnTo>
                  <a:pt x="78957" y="77598"/>
                </a:lnTo>
                <a:lnTo>
                  <a:pt x="129602" y="77598"/>
                </a:lnTo>
                <a:cubicBezTo>
                  <a:pt x="134814" y="77598"/>
                  <a:pt x="139039" y="73445"/>
                  <a:pt x="139039" y="68323"/>
                </a:cubicBezTo>
                <a:cubicBezTo>
                  <a:pt x="139039" y="63201"/>
                  <a:pt x="134814" y="59048"/>
                  <a:pt x="129602" y="59048"/>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7">
            <a:extLst>
              <a:ext uri="{FF2B5EF4-FFF2-40B4-BE49-F238E27FC236}">
                <a16:creationId xmlns:a16="http://schemas.microsoft.com/office/drawing/2014/main" id="{FC71CE45-EECF-4555-AD4B-1B3D0D5D1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1908" y="1956458"/>
            <a:ext cx="91138" cy="89570"/>
          </a:xfrm>
          <a:custGeom>
            <a:avLst/>
            <a:gdLst>
              <a:gd name="connsiteX0" fmla="*/ 91138 w 91138"/>
              <a:gd name="connsiteY0" fmla="*/ 44785 h 89570"/>
              <a:gd name="connsiteX1" fmla="*/ 45569 w 91138"/>
              <a:gd name="connsiteY1" fmla="*/ 89570 h 89570"/>
              <a:gd name="connsiteX2" fmla="*/ 0 w 91138"/>
              <a:gd name="connsiteY2" fmla="*/ 44785 h 89570"/>
              <a:gd name="connsiteX3" fmla="*/ 45569 w 91138"/>
              <a:gd name="connsiteY3" fmla="*/ 0 h 89570"/>
              <a:gd name="connsiteX4" fmla="*/ 91138 w 91138"/>
              <a:gd name="connsiteY4" fmla="*/ 44785 h 89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89570">
                <a:moveTo>
                  <a:pt x="91138" y="44785"/>
                </a:moveTo>
                <a:cubicBezTo>
                  <a:pt x="91138" y="69519"/>
                  <a:pt x="70736" y="89570"/>
                  <a:pt x="45569" y="89570"/>
                </a:cubicBezTo>
                <a:cubicBezTo>
                  <a:pt x="20402" y="89570"/>
                  <a:pt x="0" y="69519"/>
                  <a:pt x="0" y="44785"/>
                </a:cubicBezTo>
                <a:cubicBezTo>
                  <a:pt x="0" y="20051"/>
                  <a:pt x="20402" y="0"/>
                  <a:pt x="45569" y="0"/>
                </a:cubicBezTo>
                <a:cubicBezTo>
                  <a:pt x="70736" y="0"/>
                  <a:pt x="91138" y="20051"/>
                  <a:pt x="91138" y="44785"/>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9" name="Graphic 22">
            <a:extLst>
              <a:ext uri="{FF2B5EF4-FFF2-40B4-BE49-F238E27FC236}">
                <a16:creationId xmlns:a16="http://schemas.microsoft.com/office/drawing/2014/main" id="{53AA89D1-0C70-46BB-8E35-5722A4B18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7588" y="2177021"/>
            <a:ext cx="127714" cy="125516"/>
          </a:xfrm>
          <a:custGeom>
            <a:avLst/>
            <a:gdLst>
              <a:gd name="connsiteX0" fmla="*/ 63857 w 127714"/>
              <a:gd name="connsiteY0" fmla="*/ 18549 h 125516"/>
              <a:gd name="connsiteX1" fmla="*/ 108840 w 127714"/>
              <a:gd name="connsiteY1" fmla="*/ 62758 h 125516"/>
              <a:gd name="connsiteX2" fmla="*/ 63857 w 127714"/>
              <a:gd name="connsiteY2" fmla="*/ 106967 h 125516"/>
              <a:gd name="connsiteX3" fmla="*/ 18874 w 127714"/>
              <a:gd name="connsiteY3" fmla="*/ 62758 h 125516"/>
              <a:gd name="connsiteX4" fmla="*/ 63857 w 127714"/>
              <a:gd name="connsiteY4" fmla="*/ 18549 h 125516"/>
              <a:gd name="connsiteX5" fmla="*/ 63857 w 127714"/>
              <a:gd name="connsiteY5" fmla="*/ 0 h 125516"/>
              <a:gd name="connsiteX6" fmla="*/ 0 w 127714"/>
              <a:gd name="connsiteY6" fmla="*/ 62758 h 125516"/>
              <a:gd name="connsiteX7" fmla="*/ 63857 w 127714"/>
              <a:gd name="connsiteY7" fmla="*/ 125516 h 125516"/>
              <a:gd name="connsiteX8" fmla="*/ 127714 w 127714"/>
              <a:gd name="connsiteY8" fmla="*/ 62758 h 125516"/>
              <a:gd name="connsiteX9" fmla="*/ 63857 w 127714"/>
              <a:gd name="connsiteY9" fmla="*/ 0 h 12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5516">
                <a:moveTo>
                  <a:pt x="63857" y="18549"/>
                </a:moveTo>
                <a:cubicBezTo>
                  <a:pt x="88700" y="18549"/>
                  <a:pt x="108840" y="38342"/>
                  <a:pt x="108840" y="62758"/>
                </a:cubicBezTo>
                <a:cubicBezTo>
                  <a:pt x="108840" y="87174"/>
                  <a:pt x="88700" y="106967"/>
                  <a:pt x="63857" y="106967"/>
                </a:cubicBezTo>
                <a:cubicBezTo>
                  <a:pt x="39014" y="106967"/>
                  <a:pt x="18874" y="87174"/>
                  <a:pt x="18874" y="62758"/>
                </a:cubicBezTo>
                <a:cubicBezTo>
                  <a:pt x="18898" y="38352"/>
                  <a:pt x="39024" y="18573"/>
                  <a:pt x="63857" y="18549"/>
                </a:cubicBezTo>
                <a:moveTo>
                  <a:pt x="63857" y="0"/>
                </a:moveTo>
                <a:cubicBezTo>
                  <a:pt x="28590" y="0"/>
                  <a:pt x="0" y="28098"/>
                  <a:pt x="0" y="62758"/>
                </a:cubicBezTo>
                <a:cubicBezTo>
                  <a:pt x="0" y="97418"/>
                  <a:pt x="28590" y="125516"/>
                  <a:pt x="63857" y="125516"/>
                </a:cubicBezTo>
                <a:cubicBezTo>
                  <a:pt x="99124" y="125516"/>
                  <a:pt x="127714" y="97418"/>
                  <a:pt x="127714" y="62758"/>
                </a:cubicBezTo>
                <a:cubicBezTo>
                  <a:pt x="127714" y="28098"/>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369865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1">
            <a:extLst>
              <a:ext uri="{FF2B5EF4-FFF2-40B4-BE49-F238E27FC236}">
                <a16:creationId xmlns:a16="http://schemas.microsoft.com/office/drawing/2014/main" id="{3F672E71-4896-412C-9C70-888CBA0C2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C6A1E9-8D2E-49E5-9CBE-5F6CE8854DC5}"/>
              </a:ext>
            </a:extLst>
          </p:cNvPr>
          <p:cNvSpPr>
            <a:spLocks noGrp="1"/>
          </p:cNvSpPr>
          <p:nvPr>
            <p:ph type="ctrTitle"/>
          </p:nvPr>
        </p:nvSpPr>
        <p:spPr>
          <a:xfrm>
            <a:off x="0" y="5019675"/>
            <a:ext cx="5210175" cy="1838325"/>
          </a:xfrm>
        </p:spPr>
        <p:txBody>
          <a:bodyPr anchor="ctr">
            <a:normAutofit fontScale="90000"/>
          </a:bodyPr>
          <a:lstStyle/>
          <a:p>
            <a:r>
              <a:rPr lang="en-GB" sz="4100" dirty="0">
                <a:solidFill>
                  <a:schemeClr val="bg1"/>
                </a:solidFill>
              </a:rPr>
              <a:t>A little bit about DDS</a:t>
            </a:r>
            <a:r>
              <a:rPr lang="en-US" altLang="en-GB" sz="4100" dirty="0">
                <a:solidFill>
                  <a:schemeClr val="bg1"/>
                </a:solidFill>
              </a:rPr>
              <a:t>Analytics</a:t>
            </a:r>
            <a:r>
              <a:rPr lang="en-GB" sz="4100" dirty="0">
                <a:solidFill>
                  <a:schemeClr val="bg1"/>
                </a:solidFill>
              </a:rPr>
              <a:t> employees</a:t>
            </a:r>
            <a:endParaRPr lang="en-US" sz="4100" dirty="0">
              <a:solidFill>
                <a:schemeClr val="bg1"/>
              </a:solidFill>
            </a:endParaRPr>
          </a:p>
        </p:txBody>
      </p:sp>
      <p:sp>
        <p:nvSpPr>
          <p:cNvPr id="3" name="Subtitle 2">
            <a:extLst>
              <a:ext uri="{FF2B5EF4-FFF2-40B4-BE49-F238E27FC236}">
                <a16:creationId xmlns:a16="http://schemas.microsoft.com/office/drawing/2014/main" id="{D33CE887-105D-41C6-99D5-F5B632509A87}"/>
              </a:ext>
            </a:extLst>
          </p:cNvPr>
          <p:cNvSpPr>
            <a:spLocks noGrp="1"/>
          </p:cNvSpPr>
          <p:nvPr>
            <p:ph type="subTitle" idx="1"/>
          </p:nvPr>
        </p:nvSpPr>
        <p:spPr>
          <a:xfrm>
            <a:off x="0" y="84832"/>
            <a:ext cx="11982448" cy="1334614"/>
          </a:xfrm>
        </p:spPr>
        <p:txBody>
          <a:bodyPr anchor="ctr">
            <a:normAutofit/>
          </a:bodyPr>
          <a:lstStyle/>
          <a:p>
            <a:r>
              <a:rPr lang="en-US" sz="2000" b="1" dirty="0">
                <a:solidFill>
                  <a:srgbClr val="346C77"/>
                </a:solidFill>
              </a:rPr>
              <a:t>Predominantly Male Workforce                             Attrition rate across different departments </a:t>
            </a:r>
          </a:p>
          <a:p>
            <a:r>
              <a:rPr lang="en-US" sz="2000" b="1" dirty="0">
                <a:solidFill>
                  <a:srgbClr val="346C77"/>
                </a:solidFill>
              </a:rPr>
              <a:t>with Similar Attrition across Gender</a:t>
            </a:r>
          </a:p>
          <a:p>
            <a:endParaRPr lang="en-US" sz="2000" dirty="0">
              <a:solidFill>
                <a:schemeClr val="bg1"/>
              </a:solidFill>
            </a:endParaRPr>
          </a:p>
        </p:txBody>
      </p:sp>
      <p:sp>
        <p:nvSpPr>
          <p:cNvPr id="19"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1367" y="1059736"/>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a:p>
        </p:txBody>
      </p:sp>
      <p:pic>
        <p:nvPicPr>
          <p:cNvPr id="7" name="Picture 6" descr="Chart, bar chart&#10;&#10;Description automatically generated">
            <a:extLst>
              <a:ext uri="{FF2B5EF4-FFF2-40B4-BE49-F238E27FC236}">
                <a16:creationId xmlns:a16="http://schemas.microsoft.com/office/drawing/2014/main" id="{E36D6390-EC45-4206-BAD3-F261949B29BB}"/>
              </a:ext>
            </a:extLst>
          </p:cNvPr>
          <p:cNvPicPr>
            <a:picLocks noChangeAspect="1"/>
          </p:cNvPicPr>
          <p:nvPr/>
        </p:nvPicPr>
        <p:blipFill>
          <a:blip r:embed="rId2">
            <a:alphaModFix/>
          </a:blip>
          <a:stretch>
            <a:fillRect/>
          </a:stretch>
        </p:blipFill>
        <p:spPr>
          <a:xfrm>
            <a:off x="104776" y="1429866"/>
            <a:ext cx="4810380" cy="3199283"/>
          </a:xfrm>
          <a:prstGeom prst="rect">
            <a:avLst/>
          </a:prstGeom>
        </p:spPr>
      </p:pic>
      <p:pic>
        <p:nvPicPr>
          <p:cNvPr id="5" name="Picture 4" descr="Chart, histogram&#10;&#10;">
            <a:extLst>
              <a:ext uri="{FF2B5EF4-FFF2-40B4-BE49-F238E27FC236}">
                <a16:creationId xmlns:a16="http://schemas.microsoft.com/office/drawing/2014/main" id="{569151FB-D647-46BD-8086-727A42FB3B21}"/>
              </a:ext>
            </a:extLst>
          </p:cNvPr>
          <p:cNvPicPr>
            <a:picLocks noChangeAspect="1"/>
          </p:cNvPicPr>
          <p:nvPr/>
        </p:nvPicPr>
        <p:blipFill>
          <a:blip r:embed="rId3">
            <a:alphaModFix/>
          </a:blip>
          <a:stretch>
            <a:fillRect/>
          </a:stretch>
        </p:blipFill>
        <p:spPr>
          <a:xfrm>
            <a:off x="6162676" y="1429865"/>
            <a:ext cx="5924548" cy="3199285"/>
          </a:xfrm>
          <a:prstGeom prst="rect">
            <a:avLst/>
          </a:prstGeom>
        </p:spPr>
      </p:pic>
      <p:sp>
        <p:nvSpPr>
          <p:cNvPr id="16"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15814" y="2482932"/>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a:p>
        </p:txBody>
      </p:sp>
      <p:sp>
        <p:nvSpPr>
          <p:cNvPr id="1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52738" y="355683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a:p>
        </p:txBody>
      </p:sp>
    </p:spTree>
    <p:extLst>
      <p:ext uri="{BB962C8B-B14F-4D97-AF65-F5344CB8AC3E}">
        <p14:creationId xmlns:p14="http://schemas.microsoft.com/office/powerpoint/2010/main" val="4036462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99AAE8-87B9-41E8-BFA6-6882ABFD3324}"/>
              </a:ext>
            </a:extLst>
          </p:cNvPr>
          <p:cNvSpPr>
            <a:spLocks noGrp="1"/>
          </p:cNvSpPr>
          <p:nvPr>
            <p:ph type="ctrTitle"/>
          </p:nvPr>
        </p:nvSpPr>
        <p:spPr>
          <a:xfrm>
            <a:off x="0" y="0"/>
            <a:ext cx="5447321" cy="1518082"/>
          </a:xfrm>
        </p:spPr>
        <p:txBody>
          <a:bodyPr anchor="t">
            <a:normAutofit/>
          </a:bodyPr>
          <a:lstStyle/>
          <a:p>
            <a:pPr algn="ctr"/>
            <a:r>
              <a:rPr lang="en-GB" sz="4000" dirty="0"/>
              <a:t>Counts by Role</a:t>
            </a:r>
            <a:endParaRPr lang="en-US" sz="4000" dirty="0">
              <a:solidFill>
                <a:schemeClr val="bg1"/>
              </a:solidFill>
            </a:endParaRPr>
          </a:p>
        </p:txBody>
      </p:sp>
      <p:sp>
        <p:nvSpPr>
          <p:cNvPr id="3" name="Subtitle 2">
            <a:extLst>
              <a:ext uri="{FF2B5EF4-FFF2-40B4-BE49-F238E27FC236}">
                <a16:creationId xmlns:a16="http://schemas.microsoft.com/office/drawing/2014/main" id="{389B2C9E-9554-4B55-B830-C1B8BD0CCFBA}"/>
              </a:ext>
            </a:extLst>
          </p:cNvPr>
          <p:cNvSpPr>
            <a:spLocks noGrp="1"/>
          </p:cNvSpPr>
          <p:nvPr>
            <p:ph type="subTitle" idx="1"/>
          </p:nvPr>
        </p:nvSpPr>
        <p:spPr>
          <a:xfrm>
            <a:off x="457200" y="3355759"/>
            <a:ext cx="4412417" cy="2450237"/>
          </a:xfrm>
        </p:spPr>
        <p:txBody>
          <a:bodyPr>
            <a:normAutofit/>
          </a:bodyPr>
          <a:lstStyle/>
          <a:p>
            <a:pPr algn="ctr"/>
            <a:r>
              <a:rPr lang="en-US" sz="3200" dirty="0">
                <a:solidFill>
                  <a:schemeClr val="bg1"/>
                </a:solidFill>
              </a:rPr>
              <a:t>Research Scientist and </a:t>
            </a:r>
          </a:p>
          <a:p>
            <a:pPr algn="ctr"/>
            <a:r>
              <a:rPr lang="en-US" sz="3200" dirty="0">
                <a:solidFill>
                  <a:schemeClr val="bg1"/>
                </a:solidFill>
              </a:rPr>
              <a:t>Laboratory Technician have the most human capital with the higher Attrition rate</a:t>
            </a:r>
          </a:p>
        </p:txBody>
      </p:sp>
      <p:sp>
        <p:nvSpPr>
          <p:cNvPr id="12"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4" name="Straight Connector 1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Picture 4" descr="Chart, box and whisker chart&#10;&#10;Description automatically generated">
            <a:extLst>
              <a:ext uri="{FF2B5EF4-FFF2-40B4-BE49-F238E27FC236}">
                <a16:creationId xmlns:a16="http://schemas.microsoft.com/office/drawing/2014/main" id="{D8109D99-2F46-421F-B7A6-E49DF3B6EC97}"/>
              </a:ext>
            </a:extLst>
          </p:cNvPr>
          <p:cNvPicPr>
            <a:picLocks noChangeAspect="1"/>
          </p:cNvPicPr>
          <p:nvPr/>
        </p:nvPicPr>
        <p:blipFill>
          <a:blip r:embed="rId2"/>
          <a:stretch>
            <a:fillRect/>
          </a:stretch>
        </p:blipFill>
        <p:spPr>
          <a:xfrm>
            <a:off x="5447322" y="0"/>
            <a:ext cx="6744678" cy="6849122"/>
          </a:xfrm>
          <a:prstGeom prst="rect">
            <a:avLst/>
          </a:prstGeom>
        </p:spPr>
      </p:pic>
      <p:sp>
        <p:nvSpPr>
          <p:cNvPr id="16"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734411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BCA69B-E99E-4886-B285-B6A0E0CE862A}"/>
              </a:ext>
            </a:extLst>
          </p:cNvPr>
          <p:cNvSpPr>
            <a:spLocks noGrp="1"/>
          </p:cNvSpPr>
          <p:nvPr>
            <p:ph type="ctrTitle"/>
          </p:nvPr>
        </p:nvSpPr>
        <p:spPr>
          <a:xfrm>
            <a:off x="0" y="1"/>
            <a:ext cx="5447319" cy="1787029"/>
          </a:xfrm>
        </p:spPr>
        <p:txBody>
          <a:bodyPr anchor="t">
            <a:normAutofit fontScale="90000"/>
          </a:bodyPr>
          <a:lstStyle/>
          <a:p>
            <a:pPr algn="ctr"/>
            <a:r>
              <a:rPr lang="en-US" altLang="en-GB" sz="4400" dirty="0"/>
              <a:t>Management</a:t>
            </a:r>
            <a:r>
              <a:rPr lang="en-GB" sz="4400" dirty="0"/>
              <a:t> Role</a:t>
            </a:r>
            <a:r>
              <a:rPr lang="en-US" altLang="en-GB" sz="4400" dirty="0"/>
              <a:t>s</a:t>
            </a:r>
            <a:r>
              <a:rPr lang="en-GB" sz="4400" dirty="0"/>
              <a:t> from </a:t>
            </a:r>
            <a:r>
              <a:rPr lang="en-US" altLang="en-GB" sz="4400" dirty="0"/>
              <a:t>Job Roles</a:t>
            </a:r>
            <a:endParaRPr lang="en-US" sz="8000" dirty="0">
              <a:solidFill>
                <a:schemeClr val="bg1"/>
              </a:solidFill>
            </a:endParaRPr>
          </a:p>
        </p:txBody>
      </p:sp>
      <p:sp>
        <p:nvSpPr>
          <p:cNvPr id="3" name="Subtitle 2">
            <a:extLst>
              <a:ext uri="{FF2B5EF4-FFF2-40B4-BE49-F238E27FC236}">
                <a16:creationId xmlns:a16="http://schemas.microsoft.com/office/drawing/2014/main" id="{304DDA0C-47FB-4FDB-B412-0B0A6CE690F1}"/>
              </a:ext>
            </a:extLst>
          </p:cNvPr>
          <p:cNvSpPr>
            <a:spLocks noGrp="1"/>
          </p:cNvSpPr>
          <p:nvPr>
            <p:ph type="subTitle" idx="1"/>
          </p:nvPr>
        </p:nvSpPr>
        <p:spPr>
          <a:xfrm>
            <a:off x="457200" y="2971403"/>
            <a:ext cx="4412417" cy="1165591"/>
          </a:xfrm>
        </p:spPr>
        <p:txBody>
          <a:bodyPr>
            <a:normAutofit/>
          </a:bodyPr>
          <a:lstStyle/>
          <a:p>
            <a:pPr algn="ctr"/>
            <a:r>
              <a:rPr lang="en-US" sz="3200" b="1" dirty="0">
                <a:solidFill>
                  <a:srgbClr val="346C77"/>
                </a:solidFill>
              </a:rPr>
              <a:t>Executive ranks are Sales Heavy</a:t>
            </a:r>
          </a:p>
          <a:p>
            <a:pPr algn="ctr"/>
            <a:endParaRPr lang="en-US" sz="3200" dirty="0">
              <a:solidFill>
                <a:schemeClr val="bg1"/>
              </a:solidFill>
            </a:endParaRPr>
          </a:p>
        </p:txBody>
      </p:sp>
      <p:sp>
        <p:nvSpPr>
          <p:cNvPr id="12"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4" name="Straight Connector 1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Picture 4" descr="Chart, box and whisker chart&#10;&#10;Description automatically generated">
            <a:extLst>
              <a:ext uri="{FF2B5EF4-FFF2-40B4-BE49-F238E27FC236}">
                <a16:creationId xmlns:a16="http://schemas.microsoft.com/office/drawing/2014/main" id="{4ADFB11D-0133-49B7-904F-5B70E388701F}"/>
              </a:ext>
            </a:extLst>
          </p:cNvPr>
          <p:cNvPicPr>
            <a:picLocks noChangeAspect="1"/>
          </p:cNvPicPr>
          <p:nvPr/>
        </p:nvPicPr>
        <p:blipFill>
          <a:blip r:embed="rId2"/>
          <a:stretch>
            <a:fillRect/>
          </a:stretch>
        </p:blipFill>
        <p:spPr>
          <a:xfrm>
            <a:off x="5447320" y="0"/>
            <a:ext cx="6744679" cy="6849122"/>
          </a:xfrm>
          <a:prstGeom prst="rect">
            <a:avLst/>
          </a:prstGeom>
        </p:spPr>
      </p:pic>
      <p:sp>
        <p:nvSpPr>
          <p:cNvPr id="16"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1430794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613BCD-8E1F-4B5B-9BC0-7299345D19FC}"/>
              </a:ext>
            </a:extLst>
          </p:cNvPr>
          <p:cNvSpPr>
            <a:spLocks noGrp="1"/>
          </p:cNvSpPr>
          <p:nvPr>
            <p:ph type="ctrTitle"/>
          </p:nvPr>
        </p:nvSpPr>
        <p:spPr>
          <a:xfrm>
            <a:off x="457200" y="1598246"/>
            <a:ext cx="4412419" cy="3626217"/>
          </a:xfrm>
        </p:spPr>
        <p:txBody>
          <a:bodyPr anchor="t">
            <a:normAutofit/>
          </a:bodyPr>
          <a:lstStyle/>
          <a:p>
            <a:pPr algn="r"/>
            <a:r>
              <a:rPr lang="en-GB" sz="5000">
                <a:solidFill>
                  <a:schemeClr val="bg1"/>
                </a:solidFill>
              </a:rPr>
              <a:t>Top three factors associated with turnover </a:t>
            </a:r>
            <a:endParaRPr lang="en-US" sz="5000">
              <a:solidFill>
                <a:schemeClr val="bg1"/>
              </a:solidFill>
            </a:endParaRPr>
          </a:p>
        </p:txBody>
      </p:sp>
      <p:sp>
        <p:nvSpPr>
          <p:cNvPr id="3" name="Subtitle 2">
            <a:extLst>
              <a:ext uri="{FF2B5EF4-FFF2-40B4-BE49-F238E27FC236}">
                <a16:creationId xmlns:a16="http://schemas.microsoft.com/office/drawing/2014/main" id="{B14531D8-0F8E-4A00-A7AE-F1C7C4D9A06C}"/>
              </a:ext>
            </a:extLst>
          </p:cNvPr>
          <p:cNvSpPr>
            <a:spLocks noGrp="1"/>
          </p:cNvSpPr>
          <p:nvPr>
            <p:ph type="subTitle" idx="1"/>
          </p:nvPr>
        </p:nvSpPr>
        <p:spPr>
          <a:xfrm>
            <a:off x="5530787" y="1659318"/>
            <a:ext cx="6468389" cy="2131448"/>
          </a:xfrm>
        </p:spPr>
        <p:txBody>
          <a:bodyPr>
            <a:normAutofit/>
          </a:bodyPr>
          <a:lstStyle/>
          <a:p>
            <a:pPr marL="457200" indent="-457200" algn="ctr">
              <a:buFont typeface="Wingdings" panose="05000000000000000000" pitchFamily="2" charset="2"/>
              <a:buChar char="§"/>
            </a:pPr>
            <a:r>
              <a:rPr lang="en-US" sz="3200" dirty="0" err="1">
                <a:solidFill>
                  <a:schemeClr val="bg1"/>
                </a:solidFill>
              </a:rPr>
              <a:t>MonthlyIncome</a:t>
            </a:r>
            <a:endParaRPr lang="en-US" sz="3200" dirty="0">
              <a:solidFill>
                <a:schemeClr val="bg1"/>
              </a:solidFill>
            </a:endParaRPr>
          </a:p>
          <a:p>
            <a:pPr marL="457200" indent="-457200" algn="ctr">
              <a:buFont typeface="Wingdings" panose="05000000000000000000" pitchFamily="2" charset="2"/>
              <a:buChar char="§"/>
            </a:pPr>
            <a:r>
              <a:rPr lang="en-US" sz="3200" dirty="0" err="1">
                <a:solidFill>
                  <a:schemeClr val="bg1"/>
                </a:solidFill>
              </a:rPr>
              <a:t>JobLevel</a:t>
            </a:r>
            <a:r>
              <a:rPr lang="en-US" sz="3200" dirty="0">
                <a:solidFill>
                  <a:schemeClr val="bg1"/>
                </a:solidFill>
              </a:rPr>
              <a:t> </a:t>
            </a:r>
          </a:p>
          <a:p>
            <a:pPr marL="457200" indent="-457200" algn="ctr">
              <a:buFont typeface="Wingdings" panose="05000000000000000000" pitchFamily="2" charset="2"/>
              <a:buChar char="§"/>
            </a:pPr>
            <a:r>
              <a:rPr lang="en-US" sz="3200" dirty="0">
                <a:solidFill>
                  <a:schemeClr val="bg1"/>
                </a:solidFill>
              </a:rPr>
              <a:t>Age </a:t>
            </a:r>
          </a:p>
          <a:p>
            <a:pPr algn="ctr"/>
            <a:endParaRPr lang="en-US" sz="3200" dirty="0">
              <a:solidFill>
                <a:schemeClr val="bg1"/>
              </a:solidFill>
            </a:endParaRPr>
          </a:p>
        </p:txBody>
      </p:sp>
      <p:sp>
        <p:nvSpPr>
          <p:cNvPr id="12"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4" name="Straight Connector 1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7" name="Graphic 6" descr="Upward trend">
            <a:extLst>
              <a:ext uri="{FF2B5EF4-FFF2-40B4-BE49-F238E27FC236}">
                <a16:creationId xmlns:a16="http://schemas.microsoft.com/office/drawing/2014/main" id="{E2E6DF64-37F1-451B-8F67-FD5A239C5C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80106" y="1598246"/>
            <a:ext cx="4783504" cy="4783504"/>
          </a:xfrm>
          <a:prstGeom prst="rect">
            <a:avLst/>
          </a:prstGeom>
        </p:spPr>
      </p:pic>
      <p:sp>
        <p:nvSpPr>
          <p:cNvPr id="16"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9" name="Google Shape;1787;p47">
            <a:extLst>
              <a:ext uri="{FF2B5EF4-FFF2-40B4-BE49-F238E27FC236}">
                <a16:creationId xmlns:a16="http://schemas.microsoft.com/office/drawing/2014/main" id="{2DDC916A-A68F-48B4-9CBC-4EF2886D90A9}"/>
              </a:ext>
            </a:extLst>
          </p:cNvPr>
          <p:cNvGraphicFramePr/>
          <p:nvPr>
            <p:extLst>
              <p:ext uri="{D42A27DB-BD31-4B8C-83A1-F6EECF244321}">
                <p14:modId xmlns:p14="http://schemas.microsoft.com/office/powerpoint/2010/main" val="1326410668"/>
              </p:ext>
            </p:extLst>
          </p:nvPr>
        </p:nvGraphicFramePr>
        <p:xfrm>
          <a:off x="5447322" y="3506680"/>
          <a:ext cx="6744672" cy="3342441"/>
        </p:xfrm>
        <a:graphic>
          <a:graphicData uri="http://schemas.openxmlformats.org/drawingml/2006/table">
            <a:tbl>
              <a:tblPr>
                <a:noFill/>
              </a:tblPr>
              <a:tblGrid>
                <a:gridCol w="1686168">
                  <a:extLst>
                    <a:ext uri="{9D8B030D-6E8A-4147-A177-3AD203B41FA5}">
                      <a16:colId xmlns:a16="http://schemas.microsoft.com/office/drawing/2014/main" val="20000"/>
                    </a:ext>
                  </a:extLst>
                </a:gridCol>
                <a:gridCol w="1686168">
                  <a:extLst>
                    <a:ext uri="{9D8B030D-6E8A-4147-A177-3AD203B41FA5}">
                      <a16:colId xmlns:a16="http://schemas.microsoft.com/office/drawing/2014/main" val="20001"/>
                    </a:ext>
                  </a:extLst>
                </a:gridCol>
                <a:gridCol w="1686168">
                  <a:extLst>
                    <a:ext uri="{9D8B030D-6E8A-4147-A177-3AD203B41FA5}">
                      <a16:colId xmlns:a16="http://schemas.microsoft.com/office/drawing/2014/main" val="20002"/>
                    </a:ext>
                  </a:extLst>
                </a:gridCol>
                <a:gridCol w="1686168">
                  <a:extLst>
                    <a:ext uri="{9D8B030D-6E8A-4147-A177-3AD203B41FA5}">
                      <a16:colId xmlns:a16="http://schemas.microsoft.com/office/drawing/2014/main" val="20003"/>
                    </a:ext>
                  </a:extLst>
                </a:gridCol>
              </a:tblGrid>
              <a:tr h="819288">
                <a:tc>
                  <a:txBody>
                    <a:bodyPr/>
                    <a:lstStyle/>
                    <a:p>
                      <a:pPr marL="0" lvl="0" indent="0" algn="ctr">
                        <a:spcBef>
                          <a:spcPts val="0"/>
                        </a:spcBef>
                        <a:spcAft>
                          <a:spcPts val="0"/>
                        </a:spcAft>
                        <a:buNone/>
                      </a:pPr>
                      <a:r>
                        <a:rPr lang="en-US" sz="1400" b="1" dirty="0">
                          <a:solidFill>
                            <a:srgbClr val="266D78"/>
                          </a:solidFill>
                          <a:latin typeface="Muli Light" panose="00000500000000000000"/>
                          <a:ea typeface="Muli Light" panose="00000500000000000000"/>
                          <a:cs typeface="Muli Light" panose="00000500000000000000"/>
                          <a:sym typeface="Muli Light" panose="00000500000000000000"/>
                        </a:rPr>
                        <a:t>Factor</a:t>
                      </a:r>
                      <a:endParaRPr sz="1400" b="1" dirty="0">
                        <a:solidFill>
                          <a:srgbClr val="266D78"/>
                        </a:solidFill>
                        <a:latin typeface="Muli Light" panose="00000500000000000000"/>
                        <a:ea typeface="Muli Light" panose="00000500000000000000"/>
                        <a:cs typeface="Muli Light" panose="00000500000000000000"/>
                        <a:sym typeface="Muli Light" panose="00000500000000000000"/>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FE954"/>
                    </a:solidFill>
                  </a:tcPr>
                </a:tc>
                <a:tc>
                  <a:txBody>
                    <a:bodyPr/>
                    <a:lstStyle/>
                    <a:p>
                      <a:pPr marL="0" lvl="0" indent="0" algn="ctr">
                        <a:spcBef>
                          <a:spcPts val="0"/>
                        </a:spcBef>
                        <a:spcAft>
                          <a:spcPts val="0"/>
                        </a:spcAft>
                        <a:buNone/>
                      </a:pPr>
                      <a:r>
                        <a:rPr lang="en-GB" sz="1400" b="1" dirty="0">
                          <a:solidFill>
                            <a:srgbClr val="266D78"/>
                          </a:solidFill>
                          <a:latin typeface="Muli Light" panose="00000500000000000000"/>
                          <a:ea typeface="Muli Light" panose="00000500000000000000"/>
                          <a:cs typeface="Muli Light" panose="00000500000000000000"/>
                          <a:sym typeface="Muli Light" panose="00000500000000000000"/>
                        </a:rPr>
                        <a:t>Estimated Effect</a:t>
                      </a:r>
                      <a:endParaRPr sz="1400" b="1" dirty="0">
                        <a:solidFill>
                          <a:srgbClr val="266D78"/>
                        </a:solidFill>
                        <a:latin typeface="Muli Light" panose="00000500000000000000"/>
                        <a:ea typeface="Muli Light" panose="00000500000000000000"/>
                        <a:cs typeface="Muli Light" panose="00000500000000000000"/>
                        <a:sym typeface="Muli Light" panose="00000500000000000000"/>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9ED155"/>
                    </a:solidFill>
                  </a:tcPr>
                </a:tc>
                <a:tc>
                  <a:txBody>
                    <a:bodyPr/>
                    <a:lstStyle/>
                    <a:p>
                      <a:pPr marL="0" lvl="0" indent="0" algn="ctr">
                        <a:spcBef>
                          <a:spcPts val="0"/>
                        </a:spcBef>
                        <a:spcAft>
                          <a:spcPts val="0"/>
                        </a:spcAft>
                        <a:buNone/>
                      </a:pPr>
                      <a:r>
                        <a:rPr lang="en-GB" sz="1400" b="1" dirty="0">
                          <a:solidFill>
                            <a:srgbClr val="266D78"/>
                          </a:solidFill>
                          <a:latin typeface="Muli Light" panose="00000500000000000000"/>
                          <a:ea typeface="Muli Light" panose="00000500000000000000"/>
                          <a:cs typeface="Muli Light" panose="00000500000000000000"/>
                          <a:sym typeface="Muli Light" panose="00000500000000000000"/>
                        </a:rPr>
                        <a:t>Std. Error</a:t>
                      </a:r>
                      <a:endParaRPr sz="1400" b="1" dirty="0">
                        <a:solidFill>
                          <a:srgbClr val="266D78"/>
                        </a:solidFill>
                        <a:latin typeface="Muli Light" panose="00000500000000000000"/>
                        <a:ea typeface="Muli Light" panose="00000500000000000000"/>
                        <a:cs typeface="Muli Light" panose="00000500000000000000"/>
                        <a:sym typeface="Muli Light" panose="00000500000000000000"/>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FE954"/>
                    </a:solidFill>
                  </a:tcPr>
                </a:tc>
                <a:tc>
                  <a:txBody>
                    <a:bodyPr/>
                    <a:lstStyle/>
                    <a:p>
                      <a:pPr marL="0" lvl="0" indent="0" algn="ctr">
                        <a:spcBef>
                          <a:spcPts val="0"/>
                        </a:spcBef>
                        <a:spcAft>
                          <a:spcPts val="0"/>
                        </a:spcAft>
                        <a:buNone/>
                      </a:pPr>
                      <a:r>
                        <a:rPr lang="en-US" sz="1400" b="1" dirty="0">
                          <a:solidFill>
                            <a:srgbClr val="266D78"/>
                          </a:solidFill>
                          <a:latin typeface="Muli Light" panose="00000500000000000000"/>
                          <a:ea typeface="Muli Light" panose="00000500000000000000"/>
                          <a:cs typeface="Muli Light" panose="00000500000000000000"/>
                          <a:sym typeface="Muli Light" panose="00000500000000000000"/>
                        </a:rPr>
                        <a:t>Significance</a:t>
                      </a:r>
                      <a:endParaRPr sz="1400" b="1" dirty="0">
                        <a:solidFill>
                          <a:srgbClr val="266D78"/>
                        </a:solidFill>
                        <a:latin typeface="Muli Light" panose="00000500000000000000"/>
                        <a:ea typeface="Muli Light" panose="00000500000000000000"/>
                        <a:cs typeface="Muli Light" panose="00000500000000000000"/>
                        <a:sym typeface="Muli Light" panose="00000500000000000000"/>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9ED155"/>
                    </a:solidFill>
                  </a:tcPr>
                </a:tc>
                <a:extLst>
                  <a:ext uri="{0D108BD9-81ED-4DB2-BD59-A6C34878D82A}">
                    <a16:rowId xmlns:a16="http://schemas.microsoft.com/office/drawing/2014/main" val="10000"/>
                  </a:ext>
                </a:extLst>
              </a:tr>
              <a:tr h="841051">
                <a:tc>
                  <a:txBody>
                    <a:bodyPr/>
                    <a:lstStyle/>
                    <a:p>
                      <a:pPr marL="0" lvl="0" indent="0" algn="r">
                        <a:spcBef>
                          <a:spcPts val="0"/>
                        </a:spcBef>
                        <a:spcAft>
                          <a:spcPts val="0"/>
                        </a:spcAft>
                        <a:buNone/>
                      </a:pPr>
                      <a:r>
                        <a:rPr lang="en-GB" sz="1200" dirty="0">
                          <a:solidFill>
                            <a:srgbClr val="266D78"/>
                          </a:solidFill>
                          <a:latin typeface="Muli Light" panose="00000500000000000000"/>
                          <a:ea typeface="Muli Light" panose="00000500000000000000"/>
                          <a:cs typeface="Muli Light" panose="00000500000000000000"/>
                          <a:sym typeface="Muli Light" panose="00000500000000000000"/>
                        </a:rPr>
                        <a:t>Monthly Income </a:t>
                      </a:r>
                      <a:endParaRPr sz="1200" dirty="0">
                        <a:solidFill>
                          <a:srgbClr val="266D78"/>
                        </a:solidFill>
                        <a:latin typeface="Muli Light" panose="00000500000000000000"/>
                        <a:ea typeface="Muli Light" panose="00000500000000000000"/>
                        <a:cs typeface="Muli Light" panose="00000500000000000000"/>
                        <a:sym typeface="Muli Light" panose="00000500000000000000"/>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FE954"/>
                    </a:solidFill>
                  </a:tcPr>
                </a:tc>
                <a:tc>
                  <a:txBody>
                    <a:bodyPr/>
                    <a:lstStyle/>
                    <a:p>
                      <a:pPr marL="0" lvl="0" indent="0" algn="ctr">
                        <a:spcBef>
                          <a:spcPts val="0"/>
                        </a:spcBef>
                        <a:spcAft>
                          <a:spcPts val="0"/>
                        </a:spcAft>
                        <a:buNone/>
                      </a:pPr>
                      <a:r>
                        <a:rPr lang="en-GB" b="0" dirty="0">
                          <a:solidFill>
                            <a:srgbClr val="266D78"/>
                          </a:solidFill>
                          <a:latin typeface="Muli" panose="00000500000000000000"/>
                          <a:ea typeface="Muli" panose="00000500000000000000"/>
                          <a:cs typeface="Muli" panose="00000500000000000000"/>
                          <a:sym typeface="Muli" panose="00000500000000000000"/>
                        </a:rPr>
                        <a:t>.94</a:t>
                      </a:r>
                      <a:endParaRPr b="0" dirty="0">
                        <a:solidFill>
                          <a:srgbClr val="266D78"/>
                        </a:solidFill>
                        <a:latin typeface="Muli" panose="00000500000000000000"/>
                        <a:ea typeface="Muli" panose="00000500000000000000"/>
                        <a:cs typeface="Muli" panose="00000500000000000000"/>
                        <a:sym typeface="Muli" panose="00000500000000000000"/>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9ED155"/>
                    </a:solidFill>
                  </a:tcPr>
                </a:tc>
                <a:tc>
                  <a:txBody>
                    <a:bodyPr/>
                    <a:lstStyle/>
                    <a:p>
                      <a:pPr marL="0" lvl="0" indent="0" algn="ctr">
                        <a:spcBef>
                          <a:spcPts val="0"/>
                        </a:spcBef>
                        <a:spcAft>
                          <a:spcPts val="0"/>
                        </a:spcAft>
                        <a:buNone/>
                      </a:pPr>
                      <a:r>
                        <a:rPr lang="en-GB" b="0" dirty="0">
                          <a:solidFill>
                            <a:srgbClr val="266D78"/>
                          </a:solidFill>
                          <a:latin typeface="Muli" panose="00000500000000000000"/>
                          <a:ea typeface="Muli" panose="00000500000000000000"/>
                          <a:cs typeface="Muli" panose="00000500000000000000"/>
                          <a:sym typeface="Muli" panose="00000500000000000000"/>
                        </a:rPr>
                        <a:t>.33</a:t>
                      </a:r>
                      <a:endParaRPr b="0" dirty="0">
                        <a:solidFill>
                          <a:srgbClr val="266D78"/>
                        </a:solidFill>
                        <a:latin typeface="Muli" panose="00000500000000000000"/>
                        <a:ea typeface="Muli" panose="00000500000000000000"/>
                        <a:cs typeface="Muli" panose="00000500000000000000"/>
                        <a:sym typeface="Muli" panose="00000500000000000000"/>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FE954"/>
                    </a:solidFill>
                  </a:tcPr>
                </a:tc>
                <a:tc>
                  <a:txBody>
                    <a:bodyPr/>
                    <a:lstStyle/>
                    <a:p>
                      <a:pPr marL="0" lvl="0" indent="0" algn="ctr">
                        <a:spcBef>
                          <a:spcPts val="0"/>
                        </a:spcBef>
                        <a:spcAft>
                          <a:spcPts val="0"/>
                        </a:spcAft>
                        <a:buNone/>
                      </a:pPr>
                      <a:r>
                        <a:rPr lang="en-GB" b="0" dirty="0">
                          <a:solidFill>
                            <a:srgbClr val="266D78"/>
                          </a:solidFill>
                          <a:latin typeface="Muli" panose="00000500000000000000"/>
                          <a:ea typeface="Muli" panose="00000500000000000000"/>
                          <a:cs typeface="Muli" panose="00000500000000000000"/>
                          <a:sym typeface="Muli" panose="00000500000000000000"/>
                        </a:rPr>
                        <a:t>.00089</a:t>
                      </a:r>
                      <a:endParaRPr b="0" dirty="0">
                        <a:solidFill>
                          <a:srgbClr val="266D78"/>
                        </a:solidFill>
                        <a:latin typeface="Muli" panose="00000500000000000000"/>
                        <a:ea typeface="Muli" panose="00000500000000000000"/>
                        <a:cs typeface="Muli" panose="00000500000000000000"/>
                        <a:sym typeface="Muli" panose="00000500000000000000"/>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9ED155"/>
                    </a:solidFill>
                  </a:tcPr>
                </a:tc>
                <a:extLst>
                  <a:ext uri="{0D108BD9-81ED-4DB2-BD59-A6C34878D82A}">
                    <a16:rowId xmlns:a16="http://schemas.microsoft.com/office/drawing/2014/main" val="10001"/>
                  </a:ext>
                </a:extLst>
              </a:tr>
              <a:tr h="841051">
                <a:tc>
                  <a:txBody>
                    <a:bodyPr/>
                    <a:lstStyle/>
                    <a:p>
                      <a:pPr marL="0" lvl="0" indent="0" algn="r">
                        <a:spcBef>
                          <a:spcPts val="0"/>
                        </a:spcBef>
                        <a:spcAft>
                          <a:spcPts val="0"/>
                        </a:spcAft>
                        <a:buNone/>
                      </a:pPr>
                      <a:r>
                        <a:rPr lang="en-GB" sz="1200" dirty="0" err="1">
                          <a:solidFill>
                            <a:srgbClr val="266D78"/>
                          </a:solidFill>
                          <a:latin typeface="Muli Light" panose="00000500000000000000"/>
                          <a:ea typeface="Muli Light" panose="00000500000000000000"/>
                          <a:cs typeface="Muli Light" panose="00000500000000000000"/>
                          <a:sym typeface="Muli Light" panose="00000500000000000000"/>
                        </a:rPr>
                        <a:t>Joblevel</a:t>
                      </a:r>
                      <a:endParaRPr sz="1200" dirty="0">
                        <a:solidFill>
                          <a:srgbClr val="266D78"/>
                        </a:solidFill>
                        <a:latin typeface="Muli Light" panose="00000500000000000000"/>
                        <a:ea typeface="Muli Light" panose="00000500000000000000"/>
                        <a:cs typeface="Muli Light" panose="00000500000000000000"/>
                        <a:sym typeface="Muli Light" panose="00000500000000000000"/>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FE954"/>
                    </a:solidFill>
                  </a:tcPr>
                </a:tc>
                <a:tc>
                  <a:txBody>
                    <a:bodyPr/>
                    <a:lstStyle/>
                    <a:p>
                      <a:pPr marL="0" lvl="0" indent="0" algn="ctr">
                        <a:spcBef>
                          <a:spcPts val="0"/>
                        </a:spcBef>
                        <a:spcAft>
                          <a:spcPts val="0"/>
                        </a:spcAft>
                        <a:buNone/>
                      </a:pPr>
                      <a:r>
                        <a:rPr lang="en-GB" b="0" dirty="0">
                          <a:solidFill>
                            <a:srgbClr val="266D78"/>
                          </a:solidFill>
                          <a:latin typeface="Muli" panose="00000500000000000000"/>
                          <a:ea typeface="Muli" panose="00000500000000000000"/>
                          <a:cs typeface="Muli" panose="00000500000000000000"/>
                          <a:sym typeface="Muli" panose="00000500000000000000"/>
                        </a:rPr>
                        <a:t>.063</a:t>
                      </a:r>
                      <a:endParaRPr b="0" dirty="0">
                        <a:solidFill>
                          <a:srgbClr val="266D78"/>
                        </a:solidFill>
                        <a:latin typeface="Muli" panose="00000500000000000000"/>
                        <a:ea typeface="Muli" panose="00000500000000000000"/>
                        <a:cs typeface="Muli" panose="00000500000000000000"/>
                        <a:sym typeface="Muli" panose="00000500000000000000"/>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9ED155"/>
                    </a:solidFill>
                  </a:tcPr>
                </a:tc>
                <a:tc>
                  <a:txBody>
                    <a:bodyPr/>
                    <a:lstStyle/>
                    <a:p>
                      <a:pPr marL="0" lvl="0" indent="0" algn="ctr">
                        <a:spcBef>
                          <a:spcPts val="0"/>
                        </a:spcBef>
                        <a:spcAft>
                          <a:spcPts val="0"/>
                        </a:spcAft>
                        <a:buNone/>
                      </a:pPr>
                      <a:r>
                        <a:rPr lang="en-GB" b="0" dirty="0">
                          <a:solidFill>
                            <a:srgbClr val="266D78"/>
                          </a:solidFill>
                          <a:latin typeface="Muli" panose="00000500000000000000"/>
                          <a:ea typeface="Muli" panose="00000500000000000000"/>
                          <a:cs typeface="Muli" panose="00000500000000000000"/>
                          <a:sym typeface="Muli" panose="00000500000000000000"/>
                        </a:rPr>
                        <a:t>.018</a:t>
                      </a:r>
                      <a:endParaRPr b="0" dirty="0">
                        <a:solidFill>
                          <a:srgbClr val="266D78"/>
                        </a:solidFill>
                        <a:latin typeface="Muli" panose="00000500000000000000"/>
                        <a:ea typeface="Muli" panose="00000500000000000000"/>
                        <a:cs typeface="Muli" panose="00000500000000000000"/>
                        <a:sym typeface="Muli" panose="00000500000000000000"/>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FE954"/>
                    </a:solidFill>
                  </a:tcPr>
                </a:tc>
                <a:tc>
                  <a:txBody>
                    <a:bodyPr/>
                    <a:lstStyle/>
                    <a:p>
                      <a:pPr marL="0" lvl="0" indent="0" algn="ctr">
                        <a:spcBef>
                          <a:spcPts val="0"/>
                        </a:spcBef>
                        <a:spcAft>
                          <a:spcPts val="0"/>
                        </a:spcAft>
                        <a:buNone/>
                      </a:pPr>
                      <a:r>
                        <a:rPr lang="en-GB" b="0" dirty="0">
                          <a:solidFill>
                            <a:srgbClr val="266D78"/>
                          </a:solidFill>
                          <a:latin typeface="Muli" panose="00000500000000000000"/>
                          <a:ea typeface="Muli" panose="00000500000000000000"/>
                          <a:cs typeface="Muli" panose="00000500000000000000"/>
                          <a:sym typeface="Muli" panose="00000500000000000000"/>
                        </a:rPr>
                        <a:t>.00035</a:t>
                      </a:r>
                      <a:endParaRPr b="0" dirty="0">
                        <a:solidFill>
                          <a:srgbClr val="266D78"/>
                        </a:solidFill>
                        <a:latin typeface="Muli" panose="00000500000000000000"/>
                        <a:ea typeface="Muli" panose="00000500000000000000"/>
                        <a:cs typeface="Muli" panose="00000500000000000000"/>
                        <a:sym typeface="Muli" panose="00000500000000000000"/>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9ED155"/>
                    </a:solidFill>
                  </a:tcPr>
                </a:tc>
                <a:extLst>
                  <a:ext uri="{0D108BD9-81ED-4DB2-BD59-A6C34878D82A}">
                    <a16:rowId xmlns:a16="http://schemas.microsoft.com/office/drawing/2014/main" val="10002"/>
                  </a:ext>
                </a:extLst>
              </a:tr>
              <a:tr h="841051">
                <a:tc>
                  <a:txBody>
                    <a:bodyPr/>
                    <a:lstStyle/>
                    <a:p>
                      <a:pPr marL="0" lvl="0" indent="0" algn="r" rtl="0">
                        <a:spcBef>
                          <a:spcPts val="0"/>
                        </a:spcBef>
                        <a:spcAft>
                          <a:spcPts val="0"/>
                        </a:spcAft>
                        <a:buNone/>
                      </a:pPr>
                      <a:r>
                        <a:rPr lang="en-GB" sz="1200" dirty="0">
                          <a:solidFill>
                            <a:srgbClr val="266D78"/>
                          </a:solidFill>
                          <a:latin typeface="Muli Light" panose="00000500000000000000"/>
                          <a:ea typeface="Muli Light" panose="00000500000000000000"/>
                          <a:cs typeface="Muli Light" panose="00000500000000000000"/>
                          <a:sym typeface="Muli Light" panose="00000500000000000000"/>
                        </a:rPr>
                        <a:t>Age</a:t>
                      </a:r>
                      <a:endParaRPr sz="1200" dirty="0">
                        <a:solidFill>
                          <a:srgbClr val="266D78"/>
                        </a:solidFill>
                        <a:latin typeface="Muli Light" panose="00000500000000000000"/>
                        <a:ea typeface="Muli Light" panose="00000500000000000000"/>
                        <a:cs typeface="Muli Light" panose="00000500000000000000"/>
                        <a:sym typeface="Muli Light" panose="00000500000000000000"/>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FE954"/>
                    </a:solidFill>
                  </a:tcPr>
                </a:tc>
                <a:tc>
                  <a:txBody>
                    <a:bodyPr/>
                    <a:lstStyle/>
                    <a:p>
                      <a:pPr marL="0" lvl="0" indent="0" algn="ctr" rtl="0">
                        <a:spcBef>
                          <a:spcPts val="0"/>
                        </a:spcBef>
                        <a:spcAft>
                          <a:spcPts val="0"/>
                        </a:spcAft>
                        <a:buNone/>
                      </a:pPr>
                      <a:r>
                        <a:rPr lang="en-GB" b="0" dirty="0">
                          <a:solidFill>
                            <a:srgbClr val="266D78"/>
                          </a:solidFill>
                          <a:latin typeface="Muli" panose="00000500000000000000"/>
                          <a:ea typeface="Muli" panose="00000500000000000000"/>
                          <a:cs typeface="Muli" panose="00000500000000000000"/>
                          <a:sym typeface="Muli" panose="00000500000000000000"/>
                        </a:rPr>
                        <a:t>1.31</a:t>
                      </a:r>
                      <a:endParaRPr b="0" dirty="0">
                        <a:solidFill>
                          <a:srgbClr val="266D78"/>
                        </a:solidFill>
                        <a:latin typeface="Muli" panose="00000500000000000000"/>
                        <a:ea typeface="Muli" panose="00000500000000000000"/>
                        <a:cs typeface="Muli" panose="00000500000000000000"/>
                        <a:sym typeface="Muli" panose="00000500000000000000"/>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9ED155"/>
                    </a:solidFill>
                  </a:tcPr>
                </a:tc>
                <a:tc>
                  <a:txBody>
                    <a:bodyPr/>
                    <a:lstStyle/>
                    <a:p>
                      <a:pPr marL="0" lvl="0" indent="0" algn="ctr" rtl="0">
                        <a:spcBef>
                          <a:spcPts val="0"/>
                        </a:spcBef>
                        <a:spcAft>
                          <a:spcPts val="0"/>
                        </a:spcAft>
                        <a:buNone/>
                      </a:pPr>
                      <a:r>
                        <a:rPr lang="en-GB" b="0" dirty="0">
                          <a:solidFill>
                            <a:srgbClr val="266D78"/>
                          </a:solidFill>
                          <a:latin typeface="Muli" panose="00000500000000000000"/>
                          <a:ea typeface="Muli" panose="00000500000000000000"/>
                          <a:cs typeface="Muli" panose="00000500000000000000"/>
                          <a:sym typeface="Muli" panose="00000500000000000000"/>
                        </a:rPr>
                        <a:t>.74</a:t>
                      </a:r>
                      <a:endParaRPr b="0" dirty="0">
                        <a:solidFill>
                          <a:srgbClr val="266D78"/>
                        </a:solidFill>
                        <a:latin typeface="Muli" panose="00000500000000000000"/>
                        <a:ea typeface="Muli" panose="00000500000000000000"/>
                        <a:cs typeface="Muli" panose="00000500000000000000"/>
                        <a:sym typeface="Muli" panose="00000500000000000000"/>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DFE954"/>
                    </a:solidFill>
                  </a:tcPr>
                </a:tc>
                <a:tc>
                  <a:txBody>
                    <a:bodyPr/>
                    <a:lstStyle/>
                    <a:p>
                      <a:pPr marL="0" lvl="0" indent="0" algn="ctr" rtl="0">
                        <a:spcBef>
                          <a:spcPts val="0"/>
                        </a:spcBef>
                        <a:spcAft>
                          <a:spcPts val="0"/>
                        </a:spcAft>
                        <a:buNone/>
                      </a:pPr>
                      <a:r>
                        <a:rPr lang="en-GB" b="0" dirty="0">
                          <a:solidFill>
                            <a:srgbClr val="266D78"/>
                          </a:solidFill>
                          <a:latin typeface="Muli" panose="00000500000000000000"/>
                          <a:ea typeface="Muli" panose="00000500000000000000"/>
                          <a:cs typeface="Muli" panose="00000500000000000000"/>
                          <a:sym typeface="Muli" panose="00000500000000000000"/>
                        </a:rPr>
                        <a:t>.00019</a:t>
                      </a:r>
                      <a:endParaRPr b="0" dirty="0">
                        <a:solidFill>
                          <a:srgbClr val="266D78"/>
                        </a:solidFill>
                        <a:latin typeface="Muli" panose="00000500000000000000"/>
                        <a:ea typeface="Muli" panose="00000500000000000000"/>
                        <a:cs typeface="Muli" panose="00000500000000000000"/>
                        <a:sym typeface="Muli" panose="00000500000000000000"/>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9ED155"/>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9919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DF6F16-316C-4D58-A4E0-8816C787A0AF}"/>
              </a:ext>
            </a:extLst>
          </p:cNvPr>
          <p:cNvSpPr>
            <a:spLocks noGrp="1"/>
          </p:cNvSpPr>
          <p:nvPr>
            <p:ph type="ctrTitle"/>
          </p:nvPr>
        </p:nvSpPr>
        <p:spPr>
          <a:xfrm>
            <a:off x="457200" y="1598246"/>
            <a:ext cx="4412419" cy="3626217"/>
          </a:xfrm>
        </p:spPr>
        <p:txBody>
          <a:bodyPr anchor="t">
            <a:normAutofit/>
          </a:bodyPr>
          <a:lstStyle/>
          <a:p>
            <a:pPr algn="r"/>
            <a:r>
              <a:rPr lang="en-US" sz="4400">
                <a:solidFill>
                  <a:schemeClr val="bg1"/>
                </a:solidFill>
              </a:rPr>
              <a:t>Pairwise SCATTERPLOT</a:t>
            </a:r>
          </a:p>
        </p:txBody>
      </p:sp>
      <p:sp>
        <p:nvSpPr>
          <p:cNvPr id="3" name="Subtitle 2">
            <a:extLst>
              <a:ext uri="{FF2B5EF4-FFF2-40B4-BE49-F238E27FC236}">
                <a16:creationId xmlns:a16="http://schemas.microsoft.com/office/drawing/2014/main" id="{E05FDF04-9276-4836-B30A-0EDE4F69CE50}"/>
              </a:ext>
            </a:extLst>
          </p:cNvPr>
          <p:cNvSpPr>
            <a:spLocks noGrp="1"/>
          </p:cNvSpPr>
          <p:nvPr>
            <p:ph type="subTitle" idx="1"/>
          </p:nvPr>
        </p:nvSpPr>
        <p:spPr>
          <a:xfrm>
            <a:off x="457200" y="3959441"/>
            <a:ext cx="4412417" cy="2121763"/>
          </a:xfrm>
        </p:spPr>
        <p:txBody>
          <a:bodyPr>
            <a:normAutofit/>
          </a:bodyPr>
          <a:lstStyle/>
          <a:p>
            <a:pPr algn="r"/>
            <a:r>
              <a:rPr lang="en-US" sz="3200" dirty="0">
                <a:solidFill>
                  <a:schemeClr val="bg1"/>
                </a:solidFill>
              </a:rPr>
              <a:t>The Pairwise scatterplot show correlation between all monetary parameters in our data</a:t>
            </a:r>
          </a:p>
        </p:txBody>
      </p:sp>
      <p:sp>
        <p:nvSpPr>
          <p:cNvPr id="12"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4" name="Straight Connector 1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Picture 4" descr="Qr code&#10;&#10;Description automatically generated">
            <a:extLst>
              <a:ext uri="{FF2B5EF4-FFF2-40B4-BE49-F238E27FC236}">
                <a16:creationId xmlns:a16="http://schemas.microsoft.com/office/drawing/2014/main" id="{0EADF2A2-EE90-48F2-8BC3-25135D22D7D3}"/>
              </a:ext>
            </a:extLst>
          </p:cNvPr>
          <p:cNvPicPr>
            <a:picLocks noChangeAspect="1"/>
          </p:cNvPicPr>
          <p:nvPr/>
        </p:nvPicPr>
        <p:blipFill>
          <a:blip r:embed="rId2"/>
          <a:stretch>
            <a:fillRect/>
          </a:stretch>
        </p:blipFill>
        <p:spPr>
          <a:xfrm>
            <a:off x="5447320" y="1536615"/>
            <a:ext cx="6744679" cy="5321385"/>
          </a:xfrm>
          <a:prstGeom prst="rect">
            <a:avLst/>
          </a:prstGeom>
        </p:spPr>
      </p:pic>
      <p:sp>
        <p:nvSpPr>
          <p:cNvPr id="16"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999504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B6C7FC-C142-427A-AC1D-2DE918F47D28}"/>
              </a:ext>
            </a:extLst>
          </p:cNvPr>
          <p:cNvSpPr>
            <a:spLocks noGrp="1"/>
          </p:cNvSpPr>
          <p:nvPr>
            <p:ph type="ctrTitle"/>
          </p:nvPr>
        </p:nvSpPr>
        <p:spPr>
          <a:xfrm>
            <a:off x="457200" y="1598246"/>
            <a:ext cx="4412419" cy="3626217"/>
          </a:xfrm>
        </p:spPr>
        <p:txBody>
          <a:bodyPr anchor="t">
            <a:normAutofit/>
          </a:bodyPr>
          <a:lstStyle/>
          <a:p>
            <a:pPr algn="r"/>
            <a:r>
              <a:rPr lang="en-US" sz="5000">
                <a:solidFill>
                  <a:schemeClr val="bg1"/>
                </a:solidFill>
              </a:rPr>
              <a:t>Let’s build our model to predict Attrition</a:t>
            </a:r>
          </a:p>
        </p:txBody>
      </p:sp>
      <p:sp>
        <p:nvSpPr>
          <p:cNvPr id="3" name="Subtitle 2">
            <a:extLst>
              <a:ext uri="{FF2B5EF4-FFF2-40B4-BE49-F238E27FC236}">
                <a16:creationId xmlns:a16="http://schemas.microsoft.com/office/drawing/2014/main" id="{6C85972F-6BB5-4CEA-AF13-0DBC2AC55230}"/>
              </a:ext>
            </a:extLst>
          </p:cNvPr>
          <p:cNvSpPr>
            <a:spLocks noGrp="1"/>
          </p:cNvSpPr>
          <p:nvPr>
            <p:ph type="subTitle" idx="1"/>
          </p:nvPr>
        </p:nvSpPr>
        <p:spPr>
          <a:xfrm>
            <a:off x="457200" y="5350213"/>
            <a:ext cx="4412417" cy="1031537"/>
          </a:xfrm>
        </p:spPr>
        <p:txBody>
          <a:bodyPr>
            <a:normAutofit/>
          </a:bodyPr>
          <a:lstStyle/>
          <a:p>
            <a:pPr marL="342900" indent="-342900" algn="r">
              <a:buFont typeface="Wingdings" panose="05000000000000000000" pitchFamily="2" charset="2"/>
              <a:buChar char="§"/>
            </a:pPr>
            <a:r>
              <a:rPr lang="en-US" sz="3200">
                <a:solidFill>
                  <a:schemeClr val="bg1"/>
                </a:solidFill>
              </a:rPr>
              <a:t>KNN Model : </a:t>
            </a:r>
          </a:p>
        </p:txBody>
      </p:sp>
      <p:sp>
        <p:nvSpPr>
          <p:cNvPr id="12"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4" name="Straight Connector 1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Picture 4" descr="A picture containing text, receipt&#10;&#10;Description automatically generated">
            <a:extLst>
              <a:ext uri="{FF2B5EF4-FFF2-40B4-BE49-F238E27FC236}">
                <a16:creationId xmlns:a16="http://schemas.microsoft.com/office/drawing/2014/main" id="{CA07F241-119E-430F-B7BF-51BFF0934660}"/>
              </a:ext>
            </a:extLst>
          </p:cNvPr>
          <p:cNvPicPr>
            <a:picLocks noChangeAspect="1"/>
          </p:cNvPicPr>
          <p:nvPr/>
        </p:nvPicPr>
        <p:blipFill>
          <a:blip r:embed="rId2"/>
          <a:stretch>
            <a:fillRect/>
          </a:stretch>
        </p:blipFill>
        <p:spPr>
          <a:xfrm>
            <a:off x="6672365" y="1598246"/>
            <a:ext cx="4198986" cy="4783504"/>
          </a:xfrm>
          <a:prstGeom prst="rect">
            <a:avLst/>
          </a:prstGeom>
        </p:spPr>
      </p:pic>
      <p:sp>
        <p:nvSpPr>
          <p:cNvPr id="16"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643530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9">
            <a:extLst>
              <a:ext uri="{FF2B5EF4-FFF2-40B4-BE49-F238E27FC236}">
                <a16:creationId xmlns:a16="http://schemas.microsoft.com/office/drawing/2014/main" id="{3F672E71-4896-412C-9C70-888CBA0C2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B60D05-FF6A-45BF-9FA4-F1DA39973016}"/>
              </a:ext>
            </a:extLst>
          </p:cNvPr>
          <p:cNvSpPr>
            <a:spLocks noGrp="1"/>
          </p:cNvSpPr>
          <p:nvPr>
            <p:ph type="ctrTitle"/>
          </p:nvPr>
        </p:nvSpPr>
        <p:spPr>
          <a:xfrm>
            <a:off x="994873" y="3736429"/>
            <a:ext cx="6347918" cy="2397488"/>
          </a:xfrm>
        </p:spPr>
        <p:txBody>
          <a:bodyPr anchor="ctr">
            <a:normAutofit/>
          </a:bodyPr>
          <a:lstStyle/>
          <a:p>
            <a:r>
              <a:rPr lang="en-US" sz="5100">
                <a:solidFill>
                  <a:schemeClr val="bg1"/>
                </a:solidFill>
              </a:rPr>
              <a:t>Let’s build our linear model</a:t>
            </a:r>
          </a:p>
        </p:txBody>
      </p:sp>
      <p:sp>
        <p:nvSpPr>
          <p:cNvPr id="3" name="Subtitle 2">
            <a:extLst>
              <a:ext uri="{FF2B5EF4-FFF2-40B4-BE49-F238E27FC236}">
                <a16:creationId xmlns:a16="http://schemas.microsoft.com/office/drawing/2014/main" id="{A7FB0239-486E-42BC-99EA-7F2C8698655C}"/>
              </a:ext>
            </a:extLst>
          </p:cNvPr>
          <p:cNvSpPr>
            <a:spLocks noGrp="1"/>
          </p:cNvSpPr>
          <p:nvPr>
            <p:ph type="subTitle" idx="1"/>
          </p:nvPr>
        </p:nvSpPr>
        <p:spPr>
          <a:xfrm>
            <a:off x="7449798" y="4314548"/>
            <a:ext cx="3633923" cy="1225118"/>
          </a:xfrm>
        </p:spPr>
        <p:txBody>
          <a:bodyPr anchor="ctr">
            <a:normAutofit/>
          </a:bodyPr>
          <a:lstStyle/>
          <a:p>
            <a:r>
              <a:rPr lang="en-US" sz="2000" dirty="0">
                <a:solidFill>
                  <a:schemeClr val="bg1"/>
                </a:solidFill>
              </a:rPr>
              <a:t>We have an RMSE of 1039.964</a:t>
            </a:r>
          </a:p>
          <a:p>
            <a:r>
              <a:rPr lang="en-US" sz="2000" dirty="0">
                <a:solidFill>
                  <a:schemeClr val="bg1"/>
                </a:solidFill>
              </a:rPr>
              <a:t>Well below the required RMSE of &lt; 3000</a:t>
            </a:r>
          </a:p>
        </p:txBody>
      </p:sp>
      <p:pic>
        <p:nvPicPr>
          <p:cNvPr id="5" name="Picture 4">
            <a:extLst>
              <a:ext uri="{FF2B5EF4-FFF2-40B4-BE49-F238E27FC236}">
                <a16:creationId xmlns:a16="http://schemas.microsoft.com/office/drawing/2014/main" id="{BC5EBFEC-502E-49C0-A752-1779B0EA16E6}"/>
              </a:ext>
            </a:extLst>
          </p:cNvPr>
          <p:cNvPicPr>
            <a:picLocks noChangeAspect="1"/>
          </p:cNvPicPr>
          <p:nvPr/>
        </p:nvPicPr>
        <p:blipFill rotWithShape="1">
          <a:blip r:embed="rId2">
            <a:duotone>
              <a:schemeClr val="accent2">
                <a:shade val="45000"/>
                <a:satMod val="135000"/>
              </a:schemeClr>
              <a:prstClr val="white"/>
            </a:duotone>
            <a:alphaModFix amt="54000"/>
          </a:blip>
          <a:srcRect l="5538" r="3336"/>
          <a:stretch/>
        </p:blipFill>
        <p:spPr>
          <a:xfrm>
            <a:off x="20" y="808139"/>
            <a:ext cx="12191979" cy="2542058"/>
          </a:xfrm>
          <a:prstGeom prst="rect">
            <a:avLst/>
          </a:prstGeom>
        </p:spPr>
      </p:pic>
      <p:pic>
        <p:nvPicPr>
          <p:cNvPr id="7" name="Picture 6">
            <a:extLst>
              <a:ext uri="{FF2B5EF4-FFF2-40B4-BE49-F238E27FC236}">
                <a16:creationId xmlns:a16="http://schemas.microsoft.com/office/drawing/2014/main" id="{7377E196-1E8F-40DD-93FA-A0514B860CD3}"/>
              </a:ext>
            </a:extLst>
          </p:cNvPr>
          <p:cNvPicPr>
            <a:picLocks noChangeAspect="1"/>
          </p:cNvPicPr>
          <p:nvPr/>
        </p:nvPicPr>
        <p:blipFill>
          <a:blip r:embed="rId3"/>
          <a:stretch>
            <a:fillRect/>
          </a:stretch>
        </p:blipFill>
        <p:spPr>
          <a:xfrm>
            <a:off x="7449797" y="3639845"/>
            <a:ext cx="3633923" cy="674703"/>
          </a:xfrm>
          <a:prstGeom prst="rect">
            <a:avLst/>
          </a:prstGeom>
        </p:spPr>
      </p:pic>
    </p:spTree>
    <p:extLst>
      <p:ext uri="{BB962C8B-B14F-4D97-AF65-F5344CB8AC3E}">
        <p14:creationId xmlns:p14="http://schemas.microsoft.com/office/powerpoint/2010/main" val="380470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radientVTI">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4888</TotalTime>
  <Words>272</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Agency FB</vt:lpstr>
      <vt:lpstr>Arial</vt:lpstr>
      <vt:lpstr>Calibri</vt:lpstr>
      <vt:lpstr>Gill Sans Nova</vt:lpstr>
      <vt:lpstr>Muli</vt:lpstr>
      <vt:lpstr>Muli Light</vt:lpstr>
      <vt:lpstr>Univers</vt:lpstr>
      <vt:lpstr>Wingdings</vt:lpstr>
      <vt:lpstr>GradientVTI</vt:lpstr>
      <vt:lpstr>Case Study 2 </vt:lpstr>
      <vt:lpstr>Introduction </vt:lpstr>
      <vt:lpstr>A little bit about DDSAnalytics employees</vt:lpstr>
      <vt:lpstr>Counts by Role</vt:lpstr>
      <vt:lpstr>Management Roles from Job Roles</vt:lpstr>
      <vt:lpstr>Top three factors associated with turnover </vt:lpstr>
      <vt:lpstr>Pairwise SCATTERPLOT</vt:lpstr>
      <vt:lpstr>Let’s build our model to predict Attrition</vt:lpstr>
      <vt:lpstr>Let’s build our linear model</vt:lpstr>
      <vt:lpstr>Sample t-test</vt:lpstr>
      <vt:lpstr>Additional finding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ROGER TCHEGUI</dc:creator>
  <cp:lastModifiedBy>ROGER TCHEGUI</cp:lastModifiedBy>
  <cp:revision>34</cp:revision>
  <dcterms:created xsi:type="dcterms:W3CDTF">2021-08-03T02:47:21Z</dcterms:created>
  <dcterms:modified xsi:type="dcterms:W3CDTF">2021-08-07T05:01:18Z</dcterms:modified>
</cp:coreProperties>
</file>