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394" r:id="rId2"/>
    <p:sldId id="396" r:id="rId3"/>
    <p:sldId id="397" r:id="rId4"/>
    <p:sldId id="39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34"/>
    <p:restoredTop sz="94607"/>
  </p:normalViewPr>
  <p:slideViewPr>
    <p:cSldViewPr snapToGrid="0" snapToObjects="1">
      <p:cViewPr varScale="1">
        <p:scale>
          <a:sx n="105" d="100"/>
          <a:sy n="105" d="100"/>
        </p:scale>
        <p:origin x="2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CF1B8-E33B-2D4C-AE82-68295A1878F9}" type="datetimeFigureOut">
              <a:rPr lang="en-US" smtClean="0"/>
              <a:t>5/1/19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577D5-457C-494A-A0D3-C2FE72C2B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46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ECD40-878E-9D4A-A9C6-23EA54174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090E7-8E54-CD44-A8F7-0F8CA2A4D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543E8-699A-7143-81A0-C466502E8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ACB4F-A75A-0249-AA0A-843EC7FE3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BE8AF-30ED-D04B-B487-76CFC9FD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93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8A2D0-26A1-014C-A259-519220667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1F1E64-2C8F-4644-BD97-9D757D24F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B5A89-DB70-D84D-A253-9AFCDDCA4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9481B-6889-E84C-91E7-B9B4556D6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3A275-A4D3-4546-A433-187D1CFA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4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9FA8C6-46A5-EE42-B52E-43AAD70C20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B664D-71CF-6949-8BBF-FA0386834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976CA-5A4B-9349-B774-E14B90EA8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A3A5B-B87E-AF48-9C13-3233DB22A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3A661-B8D7-844B-9685-0F699D300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37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6070E-A0EC-AA49-AA20-46E32257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7EAD4-7574-BE48-9539-4A0FD8FD3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82425-DFC3-0D4A-BA57-8B5A5B155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CE589-6579-B442-A8B2-51CB6EA95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5B08F-AC4B-F949-A2C5-1D313B327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2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36BF-1313-0E4F-9A3C-5929D3373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16186-D1B6-424A-B4ED-496ED549A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198CB-4746-0B4A-BCC9-5083E37AA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3356D-35E6-0641-B99D-C77429798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5C09B-E16C-D446-825C-946F510F8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44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33961-686B-E845-9194-FB7FAD433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A4A66-FDFD-8C40-85D9-ED925BC4A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8C7E3-837B-8849-A222-FBA1DE49A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57CE6-BA78-2948-834C-A1F29C8EE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84789-F0B9-E046-A61E-E99A0EBC0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0468F-81AF-B843-A62E-69124F12D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0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E6859-7D7D-9941-B3C1-A2C908F1D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E8116-DAE2-5948-941B-047B54111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A6C7D-7027-6B42-A653-1C7108688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81E4CC-1DC7-C84D-AA66-094D6B9282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AAE8AF-C45E-5245-8754-4F07B3851C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9DF171-7FEB-E645-A7FA-981FD2AA2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5/1/19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6300F1-C27F-DC4C-BEFF-80895C784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4C80FA-7EE0-934B-AB4A-B2EA6536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6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BE8A9-648D-1E49-A1C5-DDEECBC42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E71242-F23F-4F44-801A-CB761879F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5/1/19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C8EB5-EA5E-4E49-B8A8-12536707A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94A2F-AEF5-964E-B29C-2459808FE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36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272D68-2D16-8443-839E-BEC5D6F4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5/1/19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DB74A9-8EF5-0C46-B631-C6E039856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DCD06-F546-C146-92A9-6E4920913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87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EFF74-ABED-9A40-904C-6F72289A4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2E998-2FF8-E945-A97D-1039BEE75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3273C-6BB0-534A-AE90-73BBC5CD9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8E49D-D412-5B4E-BC88-39C8AC107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BA280-BFAC-D843-98E0-4EDC337AA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F7DD4-AA46-154B-922C-ABED893A9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66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6B328-0C47-6047-8DE0-09381943D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CF361F-B828-5543-917A-6FA7E3F4E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157DE-C28B-D948-B26D-50BF231CF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B4DF7-8880-CD43-A958-52374EDB9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CF853-2C27-D341-8C12-1E0A2B064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A32AC-09CF-9641-ACFD-D80FB0079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2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C37B37-A7DA-E34B-B15C-03A91EC77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28314-9842-7C41-B990-A19D8C16B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56E10-CABB-BC4A-A5BA-62C5E7F043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E5452-927C-804A-9893-4B0F8C82BC51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CD417-852D-764E-A035-3D176D7CC5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BE9B4-B37F-EB44-863B-DA67403B6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67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3EEF47-F857-9B43-8840-4B5C42FC749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620674" y="1358098"/>
            <a:ext cx="0" cy="54385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B0B2E614-6473-4F4B-9DBD-09AD693D0F0A}"/>
              </a:ext>
            </a:extLst>
          </p:cNvPr>
          <p:cNvGrpSpPr/>
          <p:nvPr/>
        </p:nvGrpSpPr>
        <p:grpSpPr>
          <a:xfrm>
            <a:off x="2164080" y="248412"/>
            <a:ext cx="1450848" cy="1138428"/>
            <a:chOff x="2036064" y="438912"/>
            <a:chExt cx="1450848" cy="113842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" name="Multidocument 3">
              <a:extLst>
                <a:ext uri="{FF2B5EF4-FFF2-40B4-BE49-F238E27FC236}">
                  <a16:creationId xmlns:a16="http://schemas.microsoft.com/office/drawing/2014/main" id="{0B1EF7C3-A5D5-5E4C-8A94-6C13D10351C0}"/>
                </a:ext>
              </a:extLst>
            </p:cNvPr>
            <p:cNvSpPr/>
            <p:nvPr/>
          </p:nvSpPr>
          <p:spPr>
            <a:xfrm>
              <a:off x="2426208" y="438912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Multidocument 4">
              <a:extLst>
                <a:ext uri="{FF2B5EF4-FFF2-40B4-BE49-F238E27FC236}">
                  <a16:creationId xmlns:a16="http://schemas.microsoft.com/office/drawing/2014/main" id="{1D23696E-18D7-AF4E-B728-055DC8144082}"/>
                </a:ext>
              </a:extLst>
            </p:cNvPr>
            <p:cNvSpPr/>
            <p:nvPr/>
          </p:nvSpPr>
          <p:spPr>
            <a:xfrm>
              <a:off x="2212848" y="627888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Multidocument 5">
              <a:extLst>
                <a:ext uri="{FF2B5EF4-FFF2-40B4-BE49-F238E27FC236}">
                  <a16:creationId xmlns:a16="http://schemas.microsoft.com/office/drawing/2014/main" id="{E27E8947-FD13-B941-843D-BA456771EE13}"/>
                </a:ext>
              </a:extLst>
            </p:cNvPr>
            <p:cNvSpPr/>
            <p:nvPr/>
          </p:nvSpPr>
          <p:spPr>
            <a:xfrm>
              <a:off x="2036064" y="818388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Multidocument 6">
            <a:extLst>
              <a:ext uri="{FF2B5EF4-FFF2-40B4-BE49-F238E27FC236}">
                <a16:creationId xmlns:a16="http://schemas.microsoft.com/office/drawing/2014/main" id="{4EE15282-3E1A-924B-A883-6ED9A54C9B52}"/>
              </a:ext>
            </a:extLst>
          </p:cNvPr>
          <p:cNvSpPr/>
          <p:nvPr/>
        </p:nvSpPr>
        <p:spPr>
          <a:xfrm>
            <a:off x="7915656" y="627888"/>
            <a:ext cx="1060704" cy="758952"/>
          </a:xfrm>
          <a:prstGeom prst="flowChartMultidocumen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90D0A2F-9E5D-DA48-BE52-F190AD14C9B7}"/>
              </a:ext>
            </a:extLst>
          </p:cNvPr>
          <p:cNvSpPr/>
          <p:nvPr/>
        </p:nvSpPr>
        <p:spPr>
          <a:xfrm>
            <a:off x="1304544" y="0"/>
            <a:ext cx="8156448" cy="1743456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A9C1C1-281A-FF4D-85C5-C9B3EFA893EB}"/>
              </a:ext>
            </a:extLst>
          </p:cNvPr>
          <p:cNvSpPr txBox="1"/>
          <p:nvPr/>
        </p:nvSpPr>
        <p:spPr>
          <a:xfrm>
            <a:off x="4294761" y="158043"/>
            <a:ext cx="2860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Entire corpus of publications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AFFB31-A357-8045-839C-E195AA3AFBD7}"/>
              </a:ext>
            </a:extLst>
          </p:cNvPr>
          <p:cNvSpPr txBox="1"/>
          <p:nvPr/>
        </p:nvSpPr>
        <p:spPr>
          <a:xfrm>
            <a:off x="3235393" y="1023719"/>
            <a:ext cx="1115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Training </a:t>
            </a:r>
          </a:p>
          <a:p>
            <a:r>
              <a:rPr lang="en-US" sz="1600" dirty="0"/>
              <a:t>documents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B76E0A8-2E44-F04B-B0DC-ACADBE52587C}"/>
              </a:ext>
            </a:extLst>
          </p:cNvPr>
          <p:cNvSpPr/>
          <p:nvPr/>
        </p:nvSpPr>
        <p:spPr>
          <a:xfrm>
            <a:off x="1901345" y="1872995"/>
            <a:ext cx="1438656" cy="81989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Word embedding model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23C889-FEAA-674A-BB34-35BB1B948A44}"/>
              </a:ext>
            </a:extLst>
          </p:cNvPr>
          <p:cNvCxnSpPr>
            <a:cxnSpLocks/>
          </p:cNvCxnSpPr>
          <p:nvPr/>
        </p:nvCxnSpPr>
        <p:spPr>
          <a:xfrm>
            <a:off x="2620673" y="2703404"/>
            <a:ext cx="0" cy="27432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5974B08-B944-D14E-B02D-50D623068DDA}"/>
              </a:ext>
            </a:extLst>
          </p:cNvPr>
          <p:cNvGrpSpPr/>
          <p:nvPr/>
        </p:nvGrpSpPr>
        <p:grpSpPr>
          <a:xfrm>
            <a:off x="2047650" y="3545807"/>
            <a:ext cx="1036926" cy="583692"/>
            <a:chOff x="1809906" y="3159252"/>
            <a:chExt cx="1036926" cy="58369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FE8CAED-CEB2-174B-A073-C12F28FB5767}"/>
                </a:ext>
              </a:extLst>
            </p:cNvPr>
            <p:cNvSpPr/>
            <p:nvPr/>
          </p:nvSpPr>
          <p:spPr>
            <a:xfrm>
              <a:off x="1809906" y="3159252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C6EC0C4-9C22-1143-8B57-D5863C2A3BF8}"/>
                </a:ext>
              </a:extLst>
            </p:cNvPr>
            <p:cNvSpPr/>
            <p:nvPr/>
          </p:nvSpPr>
          <p:spPr>
            <a:xfrm>
              <a:off x="1901346" y="3228975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365E68C-9844-B046-8FB0-8B4F80C827DF}"/>
                </a:ext>
              </a:extLst>
            </p:cNvPr>
            <p:cNvSpPr/>
            <p:nvPr/>
          </p:nvSpPr>
          <p:spPr>
            <a:xfrm>
              <a:off x="1989738" y="3298698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29E4B7-7F98-D042-9277-A1C78008DB71}"/>
                </a:ext>
              </a:extLst>
            </p:cNvPr>
            <p:cNvSpPr/>
            <p:nvPr/>
          </p:nvSpPr>
          <p:spPr>
            <a:xfrm>
              <a:off x="2081178" y="3380613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8AB85DA-1BD5-C24C-9DE0-CD415E928B55}"/>
                </a:ext>
              </a:extLst>
            </p:cNvPr>
            <p:cNvSpPr/>
            <p:nvPr/>
          </p:nvSpPr>
          <p:spPr>
            <a:xfrm>
              <a:off x="2193954" y="3462528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target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2D9984-F5EA-414A-81B0-98932E2FDA3E}"/>
              </a:ext>
            </a:extLst>
          </p:cNvPr>
          <p:cNvCxnSpPr>
            <a:cxnSpLocks/>
          </p:cNvCxnSpPr>
          <p:nvPr/>
        </p:nvCxnSpPr>
        <p:spPr>
          <a:xfrm>
            <a:off x="2620673" y="3236275"/>
            <a:ext cx="0" cy="27432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771DAA2-6A90-D54A-A654-DDCC886E327D}"/>
              </a:ext>
            </a:extLst>
          </p:cNvPr>
          <p:cNvSpPr txBox="1"/>
          <p:nvPr/>
        </p:nvSpPr>
        <p:spPr>
          <a:xfrm>
            <a:off x="2084139" y="2942646"/>
            <a:ext cx="1105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Candidates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892D2E-A830-EE40-863B-BD50053E50AD}"/>
              </a:ext>
            </a:extLst>
          </p:cNvPr>
          <p:cNvSpPr/>
          <p:nvPr/>
        </p:nvSpPr>
        <p:spPr>
          <a:xfrm>
            <a:off x="1180325" y="26987"/>
            <a:ext cx="3170758" cy="2839867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2DC92DC-CF26-AB43-8AFD-7E0E729B23D0}"/>
              </a:ext>
            </a:extLst>
          </p:cNvPr>
          <p:cNvSpPr/>
          <p:nvPr/>
        </p:nvSpPr>
        <p:spPr>
          <a:xfrm>
            <a:off x="1768992" y="4509053"/>
            <a:ext cx="1672037" cy="3474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Classifier (Round X)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CFABB94-1B5A-D74B-8D02-7F8BBF9DA7BA}"/>
              </a:ext>
            </a:extLst>
          </p:cNvPr>
          <p:cNvCxnSpPr>
            <a:cxnSpLocks/>
          </p:cNvCxnSpPr>
          <p:nvPr/>
        </p:nvCxnSpPr>
        <p:spPr>
          <a:xfrm>
            <a:off x="2626162" y="4176547"/>
            <a:ext cx="0" cy="27432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54AD472C-DF75-D64A-B337-C6BBADBDA353}"/>
              </a:ext>
            </a:extLst>
          </p:cNvPr>
          <p:cNvSpPr/>
          <p:nvPr/>
        </p:nvSpPr>
        <p:spPr>
          <a:xfrm>
            <a:off x="4724865" y="5130846"/>
            <a:ext cx="1438656" cy="1134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Updated word embedding model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171AC880-0621-E64A-B50D-6A32BD66E3E9}"/>
              </a:ext>
            </a:extLst>
          </p:cNvPr>
          <p:cNvCxnSpPr>
            <a:cxnSpLocks/>
            <a:stCxn id="17" idx="3"/>
            <a:endCxn id="31" idx="0"/>
          </p:cNvCxnSpPr>
          <p:nvPr/>
        </p:nvCxnSpPr>
        <p:spPr>
          <a:xfrm>
            <a:off x="3340001" y="2282943"/>
            <a:ext cx="2104192" cy="284790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C4F6786E-9842-904B-AF27-BAEAC4EE5A73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5102305" y="1858651"/>
            <a:ext cx="3770498" cy="2769392"/>
          </a:xfrm>
          <a:prstGeom prst="bentConnector3">
            <a:avLst>
              <a:gd name="adj1" fmla="val 2440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9E2A77D-0609-C243-9579-CACF33959548}"/>
              </a:ext>
            </a:extLst>
          </p:cNvPr>
          <p:cNvCxnSpPr>
            <a:cxnSpLocks/>
          </p:cNvCxnSpPr>
          <p:nvPr/>
        </p:nvCxnSpPr>
        <p:spPr>
          <a:xfrm>
            <a:off x="2594723" y="4856525"/>
            <a:ext cx="0" cy="27432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252F8B8-9B1E-794C-AFED-1A17B13FA2E8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1412580" y="4682789"/>
            <a:ext cx="356412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BB7345A-13C0-AD43-B757-3951C5580808}"/>
              </a:ext>
            </a:extLst>
          </p:cNvPr>
          <p:cNvSpPr txBox="1"/>
          <p:nvPr/>
        </p:nvSpPr>
        <p:spPr>
          <a:xfrm>
            <a:off x="533811" y="3564564"/>
            <a:ext cx="1578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Save classifier </a:t>
            </a:r>
          </a:p>
          <a:p>
            <a:r>
              <a:rPr lang="en-US" sz="1600" dirty="0"/>
              <a:t>for uncertainty sampling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89E36BF-984C-5246-B18B-28A883AEE23B}"/>
              </a:ext>
            </a:extLst>
          </p:cNvPr>
          <p:cNvSpPr txBox="1"/>
          <p:nvPr/>
        </p:nvSpPr>
        <p:spPr>
          <a:xfrm>
            <a:off x="1790404" y="5090375"/>
            <a:ext cx="15511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Retrain classifier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D19AAD62-937A-2F44-A897-5C05E58AB97A}"/>
              </a:ext>
            </a:extLst>
          </p:cNvPr>
          <p:cNvSpPr/>
          <p:nvPr/>
        </p:nvSpPr>
        <p:spPr>
          <a:xfrm>
            <a:off x="1420125" y="5485629"/>
            <a:ext cx="2364034" cy="43378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Updated classifier (Round X)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BB0B4FB-43DC-234B-8A25-40CD0CD1DB69}"/>
              </a:ext>
            </a:extLst>
          </p:cNvPr>
          <p:cNvCxnSpPr>
            <a:cxnSpLocks/>
            <a:stCxn id="31" idx="1"/>
            <a:endCxn id="42" idx="3"/>
          </p:cNvCxnSpPr>
          <p:nvPr/>
        </p:nvCxnSpPr>
        <p:spPr>
          <a:xfrm flipH="1">
            <a:off x="3784159" y="5698090"/>
            <a:ext cx="940706" cy="44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4DDA2FC5-3C85-EC4D-A098-28453E04189B}"/>
              </a:ext>
            </a:extLst>
          </p:cNvPr>
          <p:cNvCxnSpPr>
            <a:cxnSpLocks/>
            <a:stCxn id="42" idx="2"/>
          </p:cNvCxnSpPr>
          <p:nvPr/>
        </p:nvCxnSpPr>
        <p:spPr>
          <a:xfrm rot="5400000" flipH="1" flipV="1">
            <a:off x="5525781" y="2905890"/>
            <a:ext cx="89884" cy="5937162"/>
          </a:xfrm>
          <a:prstGeom prst="bentConnector4">
            <a:avLst>
              <a:gd name="adj1" fmla="val -629126"/>
              <a:gd name="adj2" fmla="val 10007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87BAC2F-F56C-414D-A5DF-15551A0341F4}"/>
              </a:ext>
            </a:extLst>
          </p:cNvPr>
          <p:cNvCxnSpPr>
            <a:cxnSpLocks/>
          </p:cNvCxnSpPr>
          <p:nvPr/>
        </p:nvCxnSpPr>
        <p:spPr>
          <a:xfrm>
            <a:off x="8573117" y="1325721"/>
            <a:ext cx="0" cy="29879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D80A82B-216C-7445-838A-2A7DA03DEA0F}"/>
              </a:ext>
            </a:extLst>
          </p:cNvPr>
          <p:cNvSpPr txBox="1"/>
          <p:nvPr/>
        </p:nvSpPr>
        <p:spPr>
          <a:xfrm>
            <a:off x="7296599" y="4458717"/>
            <a:ext cx="2571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Test on “</a:t>
            </a:r>
            <a:r>
              <a:rPr lang="en-US" sz="1600" i="1" dirty="0"/>
              <a:t>non-English</a:t>
            </a:r>
            <a:r>
              <a:rPr lang="en-US" sz="1600" dirty="0"/>
              <a:t>” nouns </a:t>
            </a:r>
          </a:p>
          <a:p>
            <a:r>
              <a:rPr lang="en-US" sz="1600" dirty="0"/>
              <a:t>from test papers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B06CDCC-A302-444B-8F5C-B69BDD71D705}"/>
              </a:ext>
            </a:extLst>
          </p:cNvPr>
          <p:cNvSpPr txBox="1"/>
          <p:nvPr/>
        </p:nvSpPr>
        <p:spPr>
          <a:xfrm>
            <a:off x="4392097" y="6493805"/>
            <a:ext cx="2024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Test updated classifier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92ACD03-1BF7-2A43-9816-4CA6DF4463A1}"/>
              </a:ext>
            </a:extLst>
          </p:cNvPr>
          <p:cNvSpPr txBox="1"/>
          <p:nvPr/>
        </p:nvSpPr>
        <p:spPr>
          <a:xfrm>
            <a:off x="6723615" y="940580"/>
            <a:ext cx="1115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Test </a:t>
            </a:r>
          </a:p>
          <a:p>
            <a:r>
              <a:rPr lang="en-US" sz="1600" dirty="0"/>
              <a:t>documents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02D6BA1-C699-1448-9F43-B00B7381A252}"/>
              </a:ext>
            </a:extLst>
          </p:cNvPr>
          <p:cNvGrpSpPr/>
          <p:nvPr/>
        </p:nvGrpSpPr>
        <p:grpSpPr>
          <a:xfrm>
            <a:off x="8054654" y="5134547"/>
            <a:ext cx="1036926" cy="583692"/>
            <a:chOff x="1809906" y="3159252"/>
            <a:chExt cx="1036926" cy="58369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8FC6F63-B8EA-494D-AC91-3B7D216758D3}"/>
                </a:ext>
              </a:extLst>
            </p:cNvPr>
            <p:cNvSpPr/>
            <p:nvPr/>
          </p:nvSpPr>
          <p:spPr>
            <a:xfrm>
              <a:off x="1809906" y="3159252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42DD6EA-0764-1042-A978-222C3236C17F}"/>
                </a:ext>
              </a:extLst>
            </p:cNvPr>
            <p:cNvSpPr/>
            <p:nvPr/>
          </p:nvSpPr>
          <p:spPr>
            <a:xfrm>
              <a:off x="1901346" y="3228975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20F9B0B-DE86-AE44-8F34-246D841635E0}"/>
                </a:ext>
              </a:extLst>
            </p:cNvPr>
            <p:cNvSpPr/>
            <p:nvPr/>
          </p:nvSpPr>
          <p:spPr>
            <a:xfrm>
              <a:off x="1989738" y="3298698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2BF473A-F0B9-494D-A629-96128085A550}"/>
                </a:ext>
              </a:extLst>
            </p:cNvPr>
            <p:cNvSpPr/>
            <p:nvPr/>
          </p:nvSpPr>
          <p:spPr>
            <a:xfrm>
              <a:off x="2081178" y="3380613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6425128-49B9-4644-AADE-E0B8CE0BA8F4}"/>
                </a:ext>
              </a:extLst>
            </p:cNvPr>
            <p:cNvSpPr/>
            <p:nvPr/>
          </p:nvSpPr>
          <p:spPr>
            <a:xfrm>
              <a:off x="2193954" y="3462528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target</a:t>
              </a: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355E5D0B-20AB-CB4D-AE45-A77F4F4024CA}"/>
              </a:ext>
            </a:extLst>
          </p:cNvPr>
          <p:cNvSpPr/>
          <p:nvPr/>
        </p:nvSpPr>
        <p:spPr>
          <a:xfrm>
            <a:off x="876048" y="4472957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0F2C89A-C960-5D4B-9E4E-BEB965E79ADB}"/>
              </a:ext>
            </a:extLst>
          </p:cNvPr>
          <p:cNvSpPr/>
          <p:nvPr/>
        </p:nvSpPr>
        <p:spPr>
          <a:xfrm>
            <a:off x="879996" y="5460730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71A2753-551E-8744-A6F8-9C56D694D549}"/>
              </a:ext>
            </a:extLst>
          </p:cNvPr>
          <p:cNvSpPr/>
          <p:nvPr/>
        </p:nvSpPr>
        <p:spPr>
          <a:xfrm>
            <a:off x="7868726" y="3895946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D1E2069-D92F-B24C-8C88-A6DADE187DA5}"/>
              </a:ext>
            </a:extLst>
          </p:cNvPr>
          <p:cNvGrpSpPr/>
          <p:nvPr/>
        </p:nvGrpSpPr>
        <p:grpSpPr>
          <a:xfrm>
            <a:off x="3824428" y="2537645"/>
            <a:ext cx="973789" cy="1131468"/>
            <a:chOff x="6153873" y="4315382"/>
            <a:chExt cx="1314913" cy="1510006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1694EDC2-9CBA-C44E-B182-316A2A6EC6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483377" y="4315382"/>
              <a:ext cx="985409" cy="1501385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3AEDFE5C-A84E-5D44-95C0-10BCCA8A0E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330910" y="4324003"/>
              <a:ext cx="985410" cy="1501385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5A7D201D-4F85-7F49-B6A2-45313C3CF6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153873" y="4324003"/>
              <a:ext cx="985409" cy="1501385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E6E18E75-833D-B145-868D-EC2C0852186E}"/>
              </a:ext>
            </a:extLst>
          </p:cNvPr>
          <p:cNvSpPr txBox="1"/>
          <p:nvPr/>
        </p:nvSpPr>
        <p:spPr>
          <a:xfrm>
            <a:off x="3579387" y="3685253"/>
            <a:ext cx="16388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Expert/Untrained</a:t>
            </a:r>
          </a:p>
          <a:p>
            <a:pPr algn="ctr"/>
            <a:r>
              <a:rPr lang="en-US" sz="1600" dirty="0"/>
              <a:t>Labeling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95ACF19-CF4F-8C42-BFF0-5A9F1BC760A3}"/>
              </a:ext>
            </a:extLst>
          </p:cNvPr>
          <p:cNvCxnSpPr>
            <a:cxnSpLocks/>
            <a:stCxn id="56" idx="1"/>
            <a:endCxn id="27" idx="3"/>
          </p:cNvCxnSpPr>
          <p:nvPr/>
        </p:nvCxnSpPr>
        <p:spPr>
          <a:xfrm flipH="1">
            <a:off x="3189634" y="3106609"/>
            <a:ext cx="634794" cy="531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44520365-D3DA-4445-931A-8A2DDDAE1F8C}"/>
              </a:ext>
            </a:extLst>
          </p:cNvPr>
          <p:cNvSpPr/>
          <p:nvPr/>
        </p:nvSpPr>
        <p:spPr>
          <a:xfrm>
            <a:off x="1454211" y="1500781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63A70C9-3094-484B-902C-E3135FEEAEB1}"/>
              </a:ext>
            </a:extLst>
          </p:cNvPr>
          <p:cNvSpPr/>
          <p:nvPr/>
        </p:nvSpPr>
        <p:spPr>
          <a:xfrm>
            <a:off x="3326959" y="3179156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52800DF-3C0C-A448-8CB5-915178A90DCC}"/>
              </a:ext>
            </a:extLst>
          </p:cNvPr>
          <p:cNvSpPr/>
          <p:nvPr/>
        </p:nvSpPr>
        <p:spPr>
          <a:xfrm>
            <a:off x="5684942" y="4458717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10508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0B2E614-6473-4F4B-9DBD-09AD693D0F0A}"/>
              </a:ext>
            </a:extLst>
          </p:cNvPr>
          <p:cNvGrpSpPr/>
          <p:nvPr/>
        </p:nvGrpSpPr>
        <p:grpSpPr>
          <a:xfrm>
            <a:off x="2901825" y="250921"/>
            <a:ext cx="1450848" cy="1138428"/>
            <a:chOff x="2036064" y="438912"/>
            <a:chExt cx="1450848" cy="113842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" name="Multidocument 3">
              <a:extLst>
                <a:ext uri="{FF2B5EF4-FFF2-40B4-BE49-F238E27FC236}">
                  <a16:creationId xmlns:a16="http://schemas.microsoft.com/office/drawing/2014/main" id="{0B1EF7C3-A5D5-5E4C-8A94-6C13D10351C0}"/>
                </a:ext>
              </a:extLst>
            </p:cNvPr>
            <p:cNvSpPr/>
            <p:nvPr/>
          </p:nvSpPr>
          <p:spPr>
            <a:xfrm>
              <a:off x="2426208" y="438912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Multidocument 4">
              <a:extLst>
                <a:ext uri="{FF2B5EF4-FFF2-40B4-BE49-F238E27FC236}">
                  <a16:creationId xmlns:a16="http://schemas.microsoft.com/office/drawing/2014/main" id="{1D23696E-18D7-AF4E-B728-055DC8144082}"/>
                </a:ext>
              </a:extLst>
            </p:cNvPr>
            <p:cNvSpPr/>
            <p:nvPr/>
          </p:nvSpPr>
          <p:spPr>
            <a:xfrm>
              <a:off x="2212848" y="627888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Multidocument 5">
              <a:extLst>
                <a:ext uri="{FF2B5EF4-FFF2-40B4-BE49-F238E27FC236}">
                  <a16:creationId xmlns:a16="http://schemas.microsoft.com/office/drawing/2014/main" id="{E27E8947-FD13-B941-843D-BA456771EE13}"/>
                </a:ext>
              </a:extLst>
            </p:cNvPr>
            <p:cNvSpPr/>
            <p:nvPr/>
          </p:nvSpPr>
          <p:spPr>
            <a:xfrm>
              <a:off x="2036064" y="818388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790D0A2F-9E5D-DA48-BE52-F190AD14C9B7}"/>
              </a:ext>
            </a:extLst>
          </p:cNvPr>
          <p:cNvSpPr/>
          <p:nvPr/>
        </p:nvSpPr>
        <p:spPr>
          <a:xfrm>
            <a:off x="2459922" y="0"/>
            <a:ext cx="5619583" cy="1743456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A9C1C1-281A-FF4D-85C5-C9B3EFA893EB}"/>
              </a:ext>
            </a:extLst>
          </p:cNvPr>
          <p:cNvSpPr txBox="1"/>
          <p:nvPr/>
        </p:nvSpPr>
        <p:spPr>
          <a:xfrm>
            <a:off x="4389404" y="74546"/>
            <a:ext cx="228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Corpus of publications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B76E0A8-2E44-F04B-B0DC-ACADBE52587C}"/>
              </a:ext>
            </a:extLst>
          </p:cNvPr>
          <p:cNvSpPr/>
          <p:nvPr/>
        </p:nvSpPr>
        <p:spPr>
          <a:xfrm>
            <a:off x="4811467" y="875374"/>
            <a:ext cx="1438656" cy="81989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Word embedding model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23C889-FEAA-674A-BB34-35BB1B948A44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5530795" y="1695269"/>
            <a:ext cx="0" cy="52556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5974B08-B944-D14E-B02D-50D623068DDA}"/>
              </a:ext>
            </a:extLst>
          </p:cNvPr>
          <p:cNvGrpSpPr/>
          <p:nvPr/>
        </p:nvGrpSpPr>
        <p:grpSpPr>
          <a:xfrm>
            <a:off x="4976803" y="3009365"/>
            <a:ext cx="1036926" cy="583692"/>
            <a:chOff x="1809906" y="3159252"/>
            <a:chExt cx="1036926" cy="58369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FE8CAED-CEB2-174B-A073-C12F28FB5767}"/>
                </a:ext>
              </a:extLst>
            </p:cNvPr>
            <p:cNvSpPr/>
            <p:nvPr/>
          </p:nvSpPr>
          <p:spPr>
            <a:xfrm>
              <a:off x="1809906" y="3159252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C6EC0C4-9C22-1143-8B57-D5863C2A3BF8}"/>
                </a:ext>
              </a:extLst>
            </p:cNvPr>
            <p:cNvSpPr/>
            <p:nvPr/>
          </p:nvSpPr>
          <p:spPr>
            <a:xfrm>
              <a:off x="1901346" y="3228975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365E68C-9844-B046-8FB0-8B4F80C827DF}"/>
                </a:ext>
              </a:extLst>
            </p:cNvPr>
            <p:cNvSpPr/>
            <p:nvPr/>
          </p:nvSpPr>
          <p:spPr>
            <a:xfrm>
              <a:off x="1989738" y="3298698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29E4B7-7F98-D042-9277-A1C78008DB71}"/>
                </a:ext>
              </a:extLst>
            </p:cNvPr>
            <p:cNvSpPr/>
            <p:nvPr/>
          </p:nvSpPr>
          <p:spPr>
            <a:xfrm>
              <a:off x="2081178" y="3380613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8AB85DA-1BD5-C24C-9DE0-CD415E928B55}"/>
                </a:ext>
              </a:extLst>
            </p:cNvPr>
            <p:cNvSpPr/>
            <p:nvPr/>
          </p:nvSpPr>
          <p:spPr>
            <a:xfrm>
              <a:off x="2193954" y="3462528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target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771DAA2-6A90-D54A-A654-DDCC886E327D}"/>
              </a:ext>
            </a:extLst>
          </p:cNvPr>
          <p:cNvSpPr txBox="1"/>
          <p:nvPr/>
        </p:nvSpPr>
        <p:spPr>
          <a:xfrm>
            <a:off x="4975379" y="2268337"/>
            <a:ext cx="1168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NLP-filtered</a:t>
            </a:r>
          </a:p>
          <a:p>
            <a:r>
              <a:rPr lang="en-US" sz="1600" dirty="0"/>
              <a:t>candidates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2DC92DC-CF26-AB43-8AFD-7E0E729B23D0}"/>
              </a:ext>
            </a:extLst>
          </p:cNvPr>
          <p:cNvSpPr/>
          <p:nvPr/>
        </p:nvSpPr>
        <p:spPr>
          <a:xfrm>
            <a:off x="4649171" y="4246215"/>
            <a:ext cx="1672037" cy="3474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Classifier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B7345A-13C0-AD43-B757-3951C5580808}"/>
              </a:ext>
            </a:extLst>
          </p:cNvPr>
          <p:cNvSpPr txBox="1"/>
          <p:nvPr/>
        </p:nvSpPr>
        <p:spPr>
          <a:xfrm>
            <a:off x="2447386" y="4073458"/>
            <a:ext cx="1578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Classifier used</a:t>
            </a:r>
          </a:p>
          <a:p>
            <a:r>
              <a:rPr lang="en-US" sz="1600" dirty="0"/>
              <a:t>for uncertainty sampling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4DDA2FC5-3C85-EC4D-A098-28453E04189B}"/>
              </a:ext>
            </a:extLst>
          </p:cNvPr>
          <p:cNvCxnSpPr>
            <a:cxnSpLocks/>
            <a:stCxn id="29" idx="2"/>
          </p:cNvCxnSpPr>
          <p:nvPr/>
        </p:nvCxnSpPr>
        <p:spPr>
          <a:xfrm rot="16200000" flipH="1">
            <a:off x="6257514" y="3821363"/>
            <a:ext cx="64012" cy="1608660"/>
          </a:xfrm>
          <a:prstGeom prst="bentConnector3">
            <a:avLst>
              <a:gd name="adj1" fmla="val 45712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87BAC2F-F56C-414D-A5DF-15551A0341F4}"/>
              </a:ext>
            </a:extLst>
          </p:cNvPr>
          <p:cNvCxnSpPr>
            <a:cxnSpLocks/>
          </p:cNvCxnSpPr>
          <p:nvPr/>
        </p:nvCxnSpPr>
        <p:spPr>
          <a:xfrm>
            <a:off x="7113878" y="1184796"/>
            <a:ext cx="0" cy="21063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D80A82B-216C-7445-838A-2A7DA03DEA0F}"/>
              </a:ext>
            </a:extLst>
          </p:cNvPr>
          <p:cNvSpPr txBox="1"/>
          <p:nvPr/>
        </p:nvSpPr>
        <p:spPr>
          <a:xfrm>
            <a:off x="6539471" y="3353562"/>
            <a:ext cx="1168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NLP-filtered</a:t>
            </a:r>
          </a:p>
          <a:p>
            <a:r>
              <a:rPr lang="en-US" sz="1600" dirty="0"/>
              <a:t>candidates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0DACDB3-4D11-0549-9432-C6174A587E05}"/>
              </a:ext>
            </a:extLst>
          </p:cNvPr>
          <p:cNvGrpSpPr/>
          <p:nvPr/>
        </p:nvGrpSpPr>
        <p:grpSpPr>
          <a:xfrm>
            <a:off x="6660372" y="613042"/>
            <a:ext cx="1060704" cy="758952"/>
            <a:chOff x="7915656" y="627888"/>
            <a:chExt cx="1060704" cy="758952"/>
          </a:xfrm>
        </p:grpSpPr>
        <p:sp>
          <p:nvSpPr>
            <p:cNvPr id="7" name="Multidocument 6">
              <a:extLst>
                <a:ext uri="{FF2B5EF4-FFF2-40B4-BE49-F238E27FC236}">
                  <a16:creationId xmlns:a16="http://schemas.microsoft.com/office/drawing/2014/main" id="{4EE15282-3E1A-924B-A883-6ED9A54C9B52}"/>
                </a:ext>
              </a:extLst>
            </p:cNvPr>
            <p:cNvSpPr/>
            <p:nvPr/>
          </p:nvSpPr>
          <p:spPr>
            <a:xfrm>
              <a:off x="7915656" y="627888"/>
              <a:ext cx="1060704" cy="758952"/>
            </a:xfrm>
            <a:prstGeom prst="flowChartMultidocumen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92ACD03-1BF7-2A43-9816-4CA6DF4463A1}"/>
                </a:ext>
              </a:extLst>
            </p:cNvPr>
            <p:cNvSpPr txBox="1"/>
            <p:nvPr/>
          </p:nvSpPr>
          <p:spPr>
            <a:xfrm>
              <a:off x="7947375" y="786326"/>
              <a:ext cx="8965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Test </a:t>
              </a:r>
            </a:p>
            <a:p>
              <a:r>
                <a:rPr lang="en-US" sz="1200" b="1" dirty="0"/>
                <a:t>documents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02D6BA1-C699-1448-9F43-B00B7381A252}"/>
              </a:ext>
            </a:extLst>
          </p:cNvPr>
          <p:cNvGrpSpPr/>
          <p:nvPr/>
        </p:nvGrpSpPr>
        <p:grpSpPr>
          <a:xfrm>
            <a:off x="6744775" y="3994495"/>
            <a:ext cx="1036926" cy="583692"/>
            <a:chOff x="1809906" y="3159252"/>
            <a:chExt cx="1036926" cy="58369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8FC6F63-B8EA-494D-AC91-3B7D216758D3}"/>
                </a:ext>
              </a:extLst>
            </p:cNvPr>
            <p:cNvSpPr/>
            <p:nvPr/>
          </p:nvSpPr>
          <p:spPr>
            <a:xfrm>
              <a:off x="1809906" y="3159252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42DD6EA-0764-1042-A978-222C3236C17F}"/>
                </a:ext>
              </a:extLst>
            </p:cNvPr>
            <p:cNvSpPr/>
            <p:nvPr/>
          </p:nvSpPr>
          <p:spPr>
            <a:xfrm>
              <a:off x="1901346" y="3228975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20F9B0B-DE86-AE44-8F34-246D841635E0}"/>
                </a:ext>
              </a:extLst>
            </p:cNvPr>
            <p:cNvSpPr/>
            <p:nvPr/>
          </p:nvSpPr>
          <p:spPr>
            <a:xfrm>
              <a:off x="1989738" y="3298698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2BF473A-F0B9-494D-A629-96128085A550}"/>
                </a:ext>
              </a:extLst>
            </p:cNvPr>
            <p:cNvSpPr/>
            <p:nvPr/>
          </p:nvSpPr>
          <p:spPr>
            <a:xfrm>
              <a:off x="2081178" y="3380613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6425128-49B9-4644-AADE-E0B8CE0BA8F4}"/>
                </a:ext>
              </a:extLst>
            </p:cNvPr>
            <p:cNvSpPr/>
            <p:nvPr/>
          </p:nvSpPr>
          <p:spPr>
            <a:xfrm>
              <a:off x="2193954" y="3462528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target</a:t>
              </a: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355E5D0B-20AB-CB4D-AE45-A77F4F4024CA}"/>
              </a:ext>
            </a:extLst>
          </p:cNvPr>
          <p:cNvSpPr/>
          <p:nvPr/>
        </p:nvSpPr>
        <p:spPr>
          <a:xfrm>
            <a:off x="3873445" y="3709737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D1E2069-D92F-B24C-8C88-A6DADE187DA5}"/>
              </a:ext>
            </a:extLst>
          </p:cNvPr>
          <p:cNvGrpSpPr/>
          <p:nvPr/>
        </p:nvGrpSpPr>
        <p:grpSpPr>
          <a:xfrm>
            <a:off x="3675382" y="2004400"/>
            <a:ext cx="973789" cy="1131468"/>
            <a:chOff x="6153873" y="4315382"/>
            <a:chExt cx="1314913" cy="1510006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1694EDC2-9CBA-C44E-B182-316A2A6EC6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483377" y="4315382"/>
              <a:ext cx="985409" cy="1501385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3AEDFE5C-A84E-5D44-95C0-10BCCA8A0E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330910" y="4324003"/>
              <a:ext cx="985410" cy="1501385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5A7D201D-4F85-7F49-B6A2-45313C3CF6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153873" y="4324003"/>
              <a:ext cx="985409" cy="1501385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E6E18E75-833D-B145-868D-EC2C0852186E}"/>
              </a:ext>
            </a:extLst>
          </p:cNvPr>
          <p:cNvSpPr txBox="1"/>
          <p:nvPr/>
        </p:nvSpPr>
        <p:spPr>
          <a:xfrm>
            <a:off x="2302520" y="2291408"/>
            <a:ext cx="16148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Expert/untrained</a:t>
            </a:r>
          </a:p>
          <a:p>
            <a:pPr algn="ctr"/>
            <a:r>
              <a:rPr lang="en-US" sz="1600" dirty="0"/>
              <a:t>crowd labeling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4520365-D3DA-4445-931A-8A2DDDAE1F8C}"/>
              </a:ext>
            </a:extLst>
          </p:cNvPr>
          <p:cNvSpPr/>
          <p:nvPr/>
        </p:nvSpPr>
        <p:spPr>
          <a:xfrm>
            <a:off x="5267664" y="357146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63A70C9-3094-484B-902C-E3135FEEAEB1}"/>
              </a:ext>
            </a:extLst>
          </p:cNvPr>
          <p:cNvSpPr/>
          <p:nvPr/>
        </p:nvSpPr>
        <p:spPr>
          <a:xfrm>
            <a:off x="2990961" y="1763633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52800DF-3C0C-A448-8CB5-915178A90DCC}"/>
              </a:ext>
            </a:extLst>
          </p:cNvPr>
          <p:cNvSpPr/>
          <p:nvPr/>
        </p:nvSpPr>
        <p:spPr>
          <a:xfrm>
            <a:off x="7348885" y="2853112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123DA65-3EA1-C04A-A02D-138937016D38}"/>
              </a:ext>
            </a:extLst>
          </p:cNvPr>
          <p:cNvCxnSpPr>
            <a:cxnSpLocks/>
            <a:stCxn id="55" idx="3"/>
            <a:endCxn id="27" idx="1"/>
          </p:cNvCxnSpPr>
          <p:nvPr/>
        </p:nvCxnSpPr>
        <p:spPr>
          <a:xfrm flipV="1">
            <a:off x="4536259" y="2560725"/>
            <a:ext cx="439120" cy="1263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50331CD-1E6C-9747-89CE-D83290F5512F}"/>
              </a:ext>
            </a:extLst>
          </p:cNvPr>
          <p:cNvCxnSpPr>
            <a:cxnSpLocks/>
          </p:cNvCxnSpPr>
          <p:nvPr/>
        </p:nvCxnSpPr>
        <p:spPr>
          <a:xfrm>
            <a:off x="5557844" y="3593057"/>
            <a:ext cx="0" cy="61181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FD9A797-31BF-9246-A674-6BFB8DF01B62}"/>
              </a:ext>
            </a:extLst>
          </p:cNvPr>
          <p:cNvCxnSpPr>
            <a:cxnSpLocks/>
          </p:cNvCxnSpPr>
          <p:nvPr/>
        </p:nvCxnSpPr>
        <p:spPr>
          <a:xfrm flipH="1">
            <a:off x="4063402" y="4419951"/>
            <a:ext cx="576462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48A19FE-48F8-144A-8103-51A3A577DEA9}"/>
              </a:ext>
            </a:extLst>
          </p:cNvPr>
          <p:cNvSpPr txBox="1"/>
          <p:nvPr/>
        </p:nvSpPr>
        <p:spPr>
          <a:xfrm>
            <a:off x="2893556" y="767679"/>
            <a:ext cx="896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Other </a:t>
            </a:r>
          </a:p>
          <a:p>
            <a:pPr algn="ctr"/>
            <a:r>
              <a:rPr lang="en-US" sz="1200" b="1" dirty="0"/>
              <a:t>documents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2D1385D-A6FB-8D47-B688-44A134FA84E5}"/>
              </a:ext>
            </a:extLst>
          </p:cNvPr>
          <p:cNvCxnSpPr>
            <a:stCxn id="5" idx="3"/>
            <a:endCxn id="17" idx="1"/>
          </p:cNvCxnSpPr>
          <p:nvPr/>
        </p:nvCxnSpPr>
        <p:spPr>
          <a:xfrm>
            <a:off x="4139313" y="819373"/>
            <a:ext cx="672154" cy="4659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74FC6C-8BC7-0449-9178-941BA6581495}"/>
              </a:ext>
            </a:extLst>
          </p:cNvPr>
          <p:cNvCxnSpPr>
            <a:stCxn id="47" idx="1"/>
            <a:endCxn id="17" idx="3"/>
          </p:cNvCxnSpPr>
          <p:nvPr/>
        </p:nvCxnSpPr>
        <p:spPr>
          <a:xfrm flipH="1">
            <a:off x="6250123" y="1002313"/>
            <a:ext cx="441968" cy="2830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6F76FEE-6945-9149-A161-7A9D50026A33}"/>
              </a:ext>
            </a:extLst>
          </p:cNvPr>
          <p:cNvSpPr txBox="1"/>
          <p:nvPr/>
        </p:nvSpPr>
        <p:spPr>
          <a:xfrm>
            <a:off x="7364384" y="2404087"/>
            <a:ext cx="520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829485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0B2E614-6473-4F4B-9DBD-09AD693D0F0A}"/>
              </a:ext>
            </a:extLst>
          </p:cNvPr>
          <p:cNvGrpSpPr/>
          <p:nvPr/>
        </p:nvGrpSpPr>
        <p:grpSpPr>
          <a:xfrm>
            <a:off x="2901825" y="250921"/>
            <a:ext cx="1450848" cy="1138428"/>
            <a:chOff x="2036064" y="438912"/>
            <a:chExt cx="1450848" cy="113842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" name="Multidocument 3">
              <a:extLst>
                <a:ext uri="{FF2B5EF4-FFF2-40B4-BE49-F238E27FC236}">
                  <a16:creationId xmlns:a16="http://schemas.microsoft.com/office/drawing/2014/main" id="{0B1EF7C3-A5D5-5E4C-8A94-6C13D10351C0}"/>
                </a:ext>
              </a:extLst>
            </p:cNvPr>
            <p:cNvSpPr/>
            <p:nvPr/>
          </p:nvSpPr>
          <p:spPr>
            <a:xfrm>
              <a:off x="2426208" y="438912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Multidocument 4">
              <a:extLst>
                <a:ext uri="{FF2B5EF4-FFF2-40B4-BE49-F238E27FC236}">
                  <a16:creationId xmlns:a16="http://schemas.microsoft.com/office/drawing/2014/main" id="{1D23696E-18D7-AF4E-B728-055DC8144082}"/>
                </a:ext>
              </a:extLst>
            </p:cNvPr>
            <p:cNvSpPr/>
            <p:nvPr/>
          </p:nvSpPr>
          <p:spPr>
            <a:xfrm>
              <a:off x="2212848" y="627888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Multidocument 5">
              <a:extLst>
                <a:ext uri="{FF2B5EF4-FFF2-40B4-BE49-F238E27FC236}">
                  <a16:creationId xmlns:a16="http://schemas.microsoft.com/office/drawing/2014/main" id="{E27E8947-FD13-B941-843D-BA456771EE13}"/>
                </a:ext>
              </a:extLst>
            </p:cNvPr>
            <p:cNvSpPr/>
            <p:nvPr/>
          </p:nvSpPr>
          <p:spPr>
            <a:xfrm>
              <a:off x="2036064" y="818388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790D0A2F-9E5D-DA48-BE52-F190AD14C9B7}"/>
              </a:ext>
            </a:extLst>
          </p:cNvPr>
          <p:cNvSpPr/>
          <p:nvPr/>
        </p:nvSpPr>
        <p:spPr>
          <a:xfrm>
            <a:off x="2459922" y="0"/>
            <a:ext cx="5619583" cy="1743456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A9C1C1-281A-FF4D-85C5-C9B3EFA893EB}"/>
              </a:ext>
            </a:extLst>
          </p:cNvPr>
          <p:cNvSpPr txBox="1"/>
          <p:nvPr/>
        </p:nvSpPr>
        <p:spPr>
          <a:xfrm>
            <a:off x="4389404" y="13586"/>
            <a:ext cx="228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Corpus of publications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B76E0A8-2E44-F04B-B0DC-ACADBE52587C}"/>
              </a:ext>
            </a:extLst>
          </p:cNvPr>
          <p:cNvSpPr/>
          <p:nvPr/>
        </p:nvSpPr>
        <p:spPr>
          <a:xfrm>
            <a:off x="4811467" y="875374"/>
            <a:ext cx="1438656" cy="81989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 embedding model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23C889-FEAA-674A-BB34-35BB1B948A44}"/>
              </a:ext>
            </a:extLst>
          </p:cNvPr>
          <p:cNvCxnSpPr>
            <a:cxnSpLocks/>
          </p:cNvCxnSpPr>
          <p:nvPr/>
        </p:nvCxnSpPr>
        <p:spPr>
          <a:xfrm>
            <a:off x="5530795" y="1756229"/>
            <a:ext cx="3674" cy="31371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2DC92DC-CF26-AB43-8AFD-7E0E729B23D0}"/>
              </a:ext>
            </a:extLst>
          </p:cNvPr>
          <p:cNvSpPr/>
          <p:nvPr/>
        </p:nvSpPr>
        <p:spPr>
          <a:xfrm>
            <a:off x="4710131" y="4587591"/>
            <a:ext cx="1672037" cy="3474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B7345A-13C0-AD43-B757-3951C5580808}"/>
              </a:ext>
            </a:extLst>
          </p:cNvPr>
          <p:cNvSpPr txBox="1"/>
          <p:nvPr/>
        </p:nvSpPr>
        <p:spPr>
          <a:xfrm>
            <a:off x="3291969" y="4222718"/>
            <a:ext cx="15788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 used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uncertainty sampling for next round 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4DDA2FC5-3C85-EC4D-A098-28453E04189B}"/>
              </a:ext>
            </a:extLst>
          </p:cNvPr>
          <p:cNvCxnSpPr>
            <a:cxnSpLocks/>
            <a:stCxn id="29" idx="2"/>
            <a:endCxn id="95" idx="2"/>
          </p:cNvCxnSpPr>
          <p:nvPr/>
        </p:nvCxnSpPr>
        <p:spPr>
          <a:xfrm rot="5400000" flipH="1" flipV="1">
            <a:off x="5608712" y="3290382"/>
            <a:ext cx="1582119" cy="1707244"/>
          </a:xfrm>
          <a:prstGeom prst="bentConnector3">
            <a:avLst>
              <a:gd name="adj1" fmla="val -1444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0DACDB3-4D11-0549-9432-C6174A587E05}"/>
              </a:ext>
            </a:extLst>
          </p:cNvPr>
          <p:cNvGrpSpPr/>
          <p:nvPr/>
        </p:nvGrpSpPr>
        <p:grpSpPr>
          <a:xfrm>
            <a:off x="6660372" y="613042"/>
            <a:ext cx="1060704" cy="758952"/>
            <a:chOff x="7915656" y="627888"/>
            <a:chExt cx="1060704" cy="758952"/>
          </a:xfrm>
        </p:grpSpPr>
        <p:sp>
          <p:nvSpPr>
            <p:cNvPr id="7" name="Multidocument 6">
              <a:extLst>
                <a:ext uri="{FF2B5EF4-FFF2-40B4-BE49-F238E27FC236}">
                  <a16:creationId xmlns:a16="http://schemas.microsoft.com/office/drawing/2014/main" id="{4EE15282-3E1A-924B-A883-6ED9A54C9B52}"/>
                </a:ext>
              </a:extLst>
            </p:cNvPr>
            <p:cNvSpPr/>
            <p:nvPr/>
          </p:nvSpPr>
          <p:spPr>
            <a:xfrm>
              <a:off x="7915656" y="627888"/>
              <a:ext cx="1060704" cy="758952"/>
            </a:xfrm>
            <a:prstGeom prst="flowChartMultidocumen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92ACD03-1BF7-2A43-9816-4CA6DF4463A1}"/>
                </a:ext>
              </a:extLst>
            </p:cNvPr>
            <p:cNvSpPr txBox="1"/>
            <p:nvPr/>
          </p:nvSpPr>
          <p:spPr>
            <a:xfrm>
              <a:off x="7947375" y="786326"/>
              <a:ext cx="8965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 </a:t>
              </a:r>
            </a:p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documents</a:t>
              </a: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355E5D0B-20AB-CB4D-AE45-A77F4F4024CA}"/>
              </a:ext>
            </a:extLst>
          </p:cNvPr>
          <p:cNvSpPr/>
          <p:nvPr/>
        </p:nvSpPr>
        <p:spPr>
          <a:xfrm>
            <a:off x="3682113" y="3715242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D1E2069-D92F-B24C-8C88-A6DADE187DA5}"/>
              </a:ext>
            </a:extLst>
          </p:cNvPr>
          <p:cNvGrpSpPr/>
          <p:nvPr/>
        </p:nvGrpSpPr>
        <p:grpSpPr>
          <a:xfrm>
            <a:off x="4003610" y="2559630"/>
            <a:ext cx="791865" cy="844461"/>
            <a:chOff x="6153873" y="4315382"/>
            <a:chExt cx="1314913" cy="1510006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1694EDC2-9CBA-C44E-B182-316A2A6EC6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483377" y="4315382"/>
              <a:ext cx="985409" cy="1501385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3AEDFE5C-A84E-5D44-95C0-10BCCA8A0E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330910" y="4324003"/>
              <a:ext cx="985410" cy="1501385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5A7D201D-4F85-7F49-B6A2-45313C3CF6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153873" y="4324003"/>
              <a:ext cx="985409" cy="1501385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E6E18E75-833D-B145-868D-EC2C0852186E}"/>
              </a:ext>
            </a:extLst>
          </p:cNvPr>
          <p:cNvSpPr txBox="1"/>
          <p:nvPr/>
        </p:nvSpPr>
        <p:spPr>
          <a:xfrm>
            <a:off x="2504774" y="2401136"/>
            <a:ext cx="17686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Expert &amp; untrained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crowd labeling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NLP-filtered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4520365-D3DA-4445-931A-8A2DDDAE1F8C}"/>
              </a:ext>
            </a:extLst>
          </p:cNvPr>
          <p:cNvSpPr/>
          <p:nvPr/>
        </p:nvSpPr>
        <p:spPr>
          <a:xfrm>
            <a:off x="5267664" y="357146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63A70C9-3094-484B-902C-E3135FEEAEB1}"/>
              </a:ext>
            </a:extLst>
          </p:cNvPr>
          <p:cNvSpPr/>
          <p:nvPr/>
        </p:nvSpPr>
        <p:spPr>
          <a:xfrm>
            <a:off x="2990961" y="1873361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52800DF-3C0C-A448-8CB5-915178A90DCC}"/>
              </a:ext>
            </a:extLst>
          </p:cNvPr>
          <p:cNvSpPr/>
          <p:nvPr/>
        </p:nvSpPr>
        <p:spPr>
          <a:xfrm>
            <a:off x="7603466" y="2676632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123DA65-3EA1-C04A-A02D-138937016D38}"/>
              </a:ext>
            </a:extLst>
          </p:cNvPr>
          <p:cNvCxnSpPr>
            <a:cxnSpLocks/>
          </p:cNvCxnSpPr>
          <p:nvPr/>
        </p:nvCxnSpPr>
        <p:spPr>
          <a:xfrm>
            <a:off x="4536259" y="3024468"/>
            <a:ext cx="471243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48A19FE-48F8-144A-8103-51A3A577DEA9}"/>
              </a:ext>
            </a:extLst>
          </p:cNvPr>
          <p:cNvSpPr txBox="1"/>
          <p:nvPr/>
        </p:nvSpPr>
        <p:spPr>
          <a:xfrm>
            <a:off x="2893556" y="767679"/>
            <a:ext cx="896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</a:p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2D1385D-A6FB-8D47-B688-44A134FA84E5}"/>
              </a:ext>
            </a:extLst>
          </p:cNvPr>
          <p:cNvCxnSpPr>
            <a:stCxn id="5" idx="3"/>
            <a:endCxn id="17" idx="1"/>
          </p:cNvCxnSpPr>
          <p:nvPr/>
        </p:nvCxnSpPr>
        <p:spPr>
          <a:xfrm>
            <a:off x="4139313" y="819373"/>
            <a:ext cx="672154" cy="4659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74FC6C-8BC7-0449-9178-941BA6581495}"/>
              </a:ext>
            </a:extLst>
          </p:cNvPr>
          <p:cNvCxnSpPr>
            <a:cxnSpLocks/>
            <a:stCxn id="7" idx="1"/>
            <a:endCxn id="17" idx="3"/>
          </p:cNvCxnSpPr>
          <p:nvPr/>
        </p:nvCxnSpPr>
        <p:spPr>
          <a:xfrm flipH="1">
            <a:off x="6250123" y="992518"/>
            <a:ext cx="410249" cy="2928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6F76FEE-6945-9149-A161-7A9D50026A33}"/>
              </a:ext>
            </a:extLst>
          </p:cNvPr>
          <p:cNvSpPr txBox="1"/>
          <p:nvPr/>
        </p:nvSpPr>
        <p:spPr>
          <a:xfrm>
            <a:off x="6219559" y="1482436"/>
            <a:ext cx="19001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against </a:t>
            </a:r>
          </a:p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NLP-filtered</a:t>
            </a:r>
          </a:p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candidates from </a:t>
            </a:r>
          </a:p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documents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97384FDD-09D3-4A49-B1BF-44E93AFF1786}"/>
              </a:ext>
            </a:extLst>
          </p:cNvPr>
          <p:cNvSpPr/>
          <p:nvPr/>
        </p:nvSpPr>
        <p:spPr>
          <a:xfrm>
            <a:off x="4988074" y="2069944"/>
            <a:ext cx="1087556" cy="3474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NLP-Filter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30D0F2-43E9-EB45-8471-8EC25A9E8F74}"/>
              </a:ext>
            </a:extLst>
          </p:cNvPr>
          <p:cNvSpPr txBox="1"/>
          <p:nvPr/>
        </p:nvSpPr>
        <p:spPr>
          <a:xfrm>
            <a:off x="4639864" y="3357188"/>
            <a:ext cx="756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Labeled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E51780E-48C9-3B4F-AA21-5188C70EB5FF}"/>
              </a:ext>
            </a:extLst>
          </p:cNvPr>
          <p:cNvCxnSpPr>
            <a:cxnSpLocks/>
            <a:stCxn id="63" idx="3"/>
            <a:endCxn id="91" idx="0"/>
          </p:cNvCxnSpPr>
          <p:nvPr/>
        </p:nvCxnSpPr>
        <p:spPr>
          <a:xfrm>
            <a:off x="6075630" y="2243680"/>
            <a:ext cx="815052" cy="50652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995254A-2F88-944A-A79D-DE077F1AD09C}"/>
              </a:ext>
            </a:extLst>
          </p:cNvPr>
          <p:cNvGrpSpPr/>
          <p:nvPr/>
        </p:nvGrpSpPr>
        <p:grpSpPr>
          <a:xfrm>
            <a:off x="5096066" y="2750202"/>
            <a:ext cx="1015590" cy="602742"/>
            <a:chOff x="9298867" y="2837562"/>
            <a:chExt cx="1015590" cy="602742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A3B6157-8272-5942-AF8A-EF77F3E2670C}"/>
                </a:ext>
              </a:extLst>
            </p:cNvPr>
            <p:cNvSpPr/>
            <p:nvPr/>
          </p:nvSpPr>
          <p:spPr>
            <a:xfrm>
              <a:off x="9298867" y="2837562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poly(x)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DA0FA2A-4075-9140-AE12-70386E9B80F5}"/>
                </a:ext>
              </a:extLst>
            </p:cNvPr>
            <p:cNvSpPr/>
            <p:nvPr/>
          </p:nvSpPr>
          <p:spPr>
            <a:xfrm>
              <a:off x="9393355" y="2916048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poly(x)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DE84079-DF96-2242-87E0-0ED61A24942F}"/>
                </a:ext>
              </a:extLst>
            </p:cNvPr>
            <p:cNvSpPr/>
            <p:nvPr/>
          </p:nvSpPr>
          <p:spPr>
            <a:xfrm>
              <a:off x="9480223" y="2998725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poly(x)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DEAC549-FAB7-2F45-AA23-1C063CB0BCED}"/>
                </a:ext>
              </a:extLst>
            </p:cNvPr>
            <p:cNvSpPr/>
            <p:nvPr/>
          </p:nvSpPr>
          <p:spPr>
            <a:xfrm>
              <a:off x="9574711" y="3077211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poly(x)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2C7FE346-AA94-0347-B1E0-C56B72858CAC}"/>
                </a:ext>
              </a:extLst>
            </p:cNvPr>
            <p:cNvSpPr/>
            <p:nvPr/>
          </p:nvSpPr>
          <p:spPr>
            <a:xfrm>
              <a:off x="9661579" y="3159888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EAB56D8-5E77-F643-95E9-B4498C6CF792}"/>
              </a:ext>
            </a:extLst>
          </p:cNvPr>
          <p:cNvGrpSpPr/>
          <p:nvPr/>
        </p:nvGrpSpPr>
        <p:grpSpPr>
          <a:xfrm>
            <a:off x="5096066" y="3672828"/>
            <a:ext cx="1015590" cy="602742"/>
            <a:chOff x="9298867" y="2837562"/>
            <a:chExt cx="1015590" cy="602742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2DE86DE-CE82-E948-9F4D-761D3864EFA4}"/>
                </a:ext>
              </a:extLst>
            </p:cNvPr>
            <p:cNvSpPr/>
            <p:nvPr/>
          </p:nvSpPr>
          <p:spPr>
            <a:xfrm>
              <a:off x="9298867" y="2837562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poly(x)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1BC1F9C-250C-4A40-A547-41DC17F2B0B3}"/>
                </a:ext>
              </a:extLst>
            </p:cNvPr>
            <p:cNvSpPr/>
            <p:nvPr/>
          </p:nvSpPr>
          <p:spPr>
            <a:xfrm>
              <a:off x="9393355" y="2916048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poly(x)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FB3B7EA-F74D-2649-ACAD-82017B6A65AE}"/>
                </a:ext>
              </a:extLst>
            </p:cNvPr>
            <p:cNvSpPr/>
            <p:nvPr/>
          </p:nvSpPr>
          <p:spPr>
            <a:xfrm>
              <a:off x="9480223" y="2998725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poly(x)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F9DEB41-F092-C147-9BD0-C7CB18B12DB7}"/>
                </a:ext>
              </a:extLst>
            </p:cNvPr>
            <p:cNvSpPr/>
            <p:nvPr/>
          </p:nvSpPr>
          <p:spPr>
            <a:xfrm>
              <a:off x="9574711" y="3077211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poly(x)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41290CE-BB02-2E4F-B377-F53E8D3BFB27}"/>
                </a:ext>
              </a:extLst>
            </p:cNvPr>
            <p:cNvSpPr/>
            <p:nvPr/>
          </p:nvSpPr>
          <p:spPr>
            <a:xfrm>
              <a:off x="9661579" y="3159888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Target</a:t>
              </a:r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D82AE60-BFD2-244E-8E51-581AFDC0F979}"/>
              </a:ext>
            </a:extLst>
          </p:cNvPr>
          <p:cNvCxnSpPr>
            <a:cxnSpLocks/>
          </p:cNvCxnSpPr>
          <p:nvPr/>
        </p:nvCxnSpPr>
        <p:spPr>
          <a:xfrm>
            <a:off x="5550043" y="2421256"/>
            <a:ext cx="3674" cy="31371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15FF148-1BE9-1B40-995C-F3148EF08BE2}"/>
              </a:ext>
            </a:extLst>
          </p:cNvPr>
          <p:cNvCxnSpPr>
            <a:cxnSpLocks/>
          </p:cNvCxnSpPr>
          <p:nvPr/>
        </p:nvCxnSpPr>
        <p:spPr>
          <a:xfrm>
            <a:off x="5529684" y="3352439"/>
            <a:ext cx="3674" cy="31371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B1E8D53-0C99-874F-A2D9-A0A9AAC34B6B}"/>
              </a:ext>
            </a:extLst>
          </p:cNvPr>
          <p:cNvGrpSpPr/>
          <p:nvPr/>
        </p:nvGrpSpPr>
        <p:grpSpPr>
          <a:xfrm>
            <a:off x="6564243" y="2750202"/>
            <a:ext cx="1015590" cy="602742"/>
            <a:chOff x="9298867" y="2837562"/>
            <a:chExt cx="1015590" cy="60274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E98E5BC-954C-344D-87C4-F2C599D3403C}"/>
                </a:ext>
              </a:extLst>
            </p:cNvPr>
            <p:cNvSpPr/>
            <p:nvPr/>
          </p:nvSpPr>
          <p:spPr>
            <a:xfrm>
              <a:off x="9298867" y="2837562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poly(x)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DF6C0EC0-EAF6-6447-A5A7-2B1C72155A88}"/>
                </a:ext>
              </a:extLst>
            </p:cNvPr>
            <p:cNvSpPr/>
            <p:nvPr/>
          </p:nvSpPr>
          <p:spPr>
            <a:xfrm>
              <a:off x="9393355" y="2916048"/>
              <a:ext cx="652878" cy="28041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poly(x)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41BF22F0-98CC-DE49-8F25-2EE1594396AC}"/>
                </a:ext>
              </a:extLst>
            </p:cNvPr>
            <p:cNvSpPr/>
            <p:nvPr/>
          </p:nvSpPr>
          <p:spPr>
            <a:xfrm>
              <a:off x="9480223" y="2998725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poly(x)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614F3814-A9AA-2F4A-97A0-C5B389ACE09D}"/>
                </a:ext>
              </a:extLst>
            </p:cNvPr>
            <p:cNvSpPr/>
            <p:nvPr/>
          </p:nvSpPr>
          <p:spPr>
            <a:xfrm>
              <a:off x="9574711" y="3077211"/>
              <a:ext cx="652878" cy="28041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poly(x)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12260A3-9E03-3841-B28A-654326DF8E0E}"/>
                </a:ext>
              </a:extLst>
            </p:cNvPr>
            <p:cNvSpPr/>
            <p:nvPr/>
          </p:nvSpPr>
          <p:spPr>
            <a:xfrm>
              <a:off x="9661579" y="3159888"/>
              <a:ext cx="652878" cy="28041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Target</a:t>
              </a:r>
            </a:p>
          </p:txBody>
        </p:sp>
      </p:grp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42D2CA6-AE8B-9D43-8276-0FD9C4F57D33}"/>
              </a:ext>
            </a:extLst>
          </p:cNvPr>
          <p:cNvCxnSpPr>
            <a:cxnSpLocks/>
          </p:cNvCxnSpPr>
          <p:nvPr/>
        </p:nvCxnSpPr>
        <p:spPr>
          <a:xfrm>
            <a:off x="5548206" y="4273021"/>
            <a:ext cx="3674" cy="31371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6A0AA078-1958-AD4F-92E0-C40AA3693074}"/>
              </a:ext>
            </a:extLst>
          </p:cNvPr>
          <p:cNvSpPr txBox="1"/>
          <p:nvPr/>
        </p:nvSpPr>
        <p:spPr>
          <a:xfrm>
            <a:off x="4607159" y="2436992"/>
            <a:ext cx="933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Unlabeled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7A870C17-34BF-504D-BE65-22DCFECE4B9A}"/>
              </a:ext>
            </a:extLst>
          </p:cNvPr>
          <p:cNvCxnSpPr>
            <a:cxnSpLocks/>
            <a:stCxn id="29" idx="3"/>
            <a:endCxn id="81" idx="3"/>
          </p:cNvCxnSpPr>
          <p:nvPr/>
        </p:nvCxnSpPr>
        <p:spPr>
          <a:xfrm flipH="1" flipV="1">
            <a:off x="6111656" y="3212736"/>
            <a:ext cx="270512" cy="1548591"/>
          </a:xfrm>
          <a:prstGeom prst="bentConnector3">
            <a:avLst>
              <a:gd name="adj1" fmla="val -8450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39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1B3361-49C5-0143-9A2E-A8EBF1E3A073}"/>
              </a:ext>
            </a:extLst>
          </p:cNvPr>
          <p:cNvSpPr/>
          <p:nvPr/>
        </p:nvSpPr>
        <p:spPr>
          <a:xfrm>
            <a:off x="5576459" y="2417274"/>
            <a:ext cx="988101" cy="86555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5A0E716-57C7-C348-96F3-B77D8C2CA47A}"/>
              </a:ext>
            </a:extLst>
          </p:cNvPr>
          <p:cNvGrpSpPr/>
          <p:nvPr/>
        </p:nvGrpSpPr>
        <p:grpSpPr>
          <a:xfrm>
            <a:off x="10028641" y="2549282"/>
            <a:ext cx="1381293" cy="1174346"/>
            <a:chOff x="10751600" y="1889032"/>
            <a:chExt cx="1381293" cy="1174346"/>
          </a:xfrm>
        </p:grpSpPr>
        <p:pic>
          <p:nvPicPr>
            <p:cNvPr id="6" name="Picture 2" descr="http://www.clker.com/cliparts/T/5/6/9/y/1/dictionary-md.png">
              <a:extLst>
                <a:ext uri="{FF2B5EF4-FFF2-40B4-BE49-F238E27FC236}">
                  <a16:creationId xmlns:a16="http://schemas.microsoft.com/office/drawing/2014/main" id="{34576EA3-E667-7845-9007-780065D5C5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359188">
              <a:off x="10751600" y="1889032"/>
              <a:ext cx="1381293" cy="1174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F9C4A5-55FF-9545-A483-6F631B7CE6EA}"/>
                </a:ext>
              </a:extLst>
            </p:cNvPr>
            <p:cNvSpPr txBox="1"/>
            <p:nvPr/>
          </p:nvSpPr>
          <p:spPr>
            <a:xfrm rot="831429">
              <a:off x="11141825" y="2124593"/>
              <a:ext cx="681597" cy="23083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900" b="1" dirty="0"/>
                <a:t>Dictionary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E6720AD-6E2E-F94A-BE3F-E7A9D85688A4}"/>
              </a:ext>
            </a:extLst>
          </p:cNvPr>
          <p:cNvGrpSpPr/>
          <p:nvPr/>
        </p:nvGrpSpPr>
        <p:grpSpPr>
          <a:xfrm>
            <a:off x="111662" y="2268261"/>
            <a:ext cx="1209176" cy="1402233"/>
            <a:chOff x="1294558" y="1891050"/>
            <a:chExt cx="3944792" cy="482502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074A74C-FDFA-F540-B503-A6B9D5B76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4558" y="1891050"/>
              <a:ext cx="3291510" cy="4332208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B4E5706-0474-D741-B702-214831D66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0306" y="2221932"/>
              <a:ext cx="3507990" cy="4217326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C9E570E-2540-7948-89C1-551524E82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4950" y="2550476"/>
              <a:ext cx="3454400" cy="4165600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0950CB7-721E-F64A-8376-4F0B260D7EE8}"/>
              </a:ext>
            </a:extLst>
          </p:cNvPr>
          <p:cNvSpPr txBox="1"/>
          <p:nvPr/>
        </p:nvSpPr>
        <p:spPr>
          <a:xfrm>
            <a:off x="0" y="1333880"/>
            <a:ext cx="17098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Word embedding </a:t>
            </a:r>
          </a:p>
          <a:p>
            <a:r>
              <a:rPr lang="en-US" sz="1600" b="1" dirty="0"/>
              <a:t>model generated</a:t>
            </a:r>
          </a:p>
          <a:p>
            <a:r>
              <a:rPr lang="en-US" sz="1600" b="1" dirty="0"/>
              <a:t>from publications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68C470-218C-6240-9866-9E4F8CDD0FE0}"/>
              </a:ext>
            </a:extLst>
          </p:cNvPr>
          <p:cNvSpPr txBox="1"/>
          <p:nvPr/>
        </p:nvSpPr>
        <p:spPr>
          <a:xfrm>
            <a:off x="8748384" y="1504988"/>
            <a:ext cx="12763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(5) </a:t>
            </a:r>
            <a:br>
              <a:rPr lang="en-US" sz="1600" b="1" dirty="0"/>
            </a:br>
            <a:r>
              <a:rPr lang="en-US" sz="1600" b="1" dirty="0"/>
              <a:t>Candidate </a:t>
            </a:r>
          </a:p>
          <a:p>
            <a:pPr algn="ctr"/>
            <a:r>
              <a:rPr lang="en-US" sz="1600" b="1" dirty="0"/>
              <a:t>classification</a:t>
            </a:r>
          </a:p>
        </p:txBody>
      </p:sp>
      <p:pic>
        <p:nvPicPr>
          <p:cNvPr id="14" name="Picture 2" descr="Related image">
            <a:extLst>
              <a:ext uri="{FF2B5EF4-FFF2-40B4-BE49-F238E27FC236}">
                <a16:creationId xmlns:a16="http://schemas.microsoft.com/office/drawing/2014/main" id="{AE9717AD-226B-5644-A3C1-B89B1CAFFD7E}"/>
              </a:ext>
            </a:extLst>
          </p:cNvPr>
          <p:cNvPicPr>
            <a:picLocks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3" t="6175" r="8776" b="9322"/>
          <a:stretch/>
        </p:blipFill>
        <p:spPr bwMode="auto">
          <a:xfrm>
            <a:off x="8982278" y="2616072"/>
            <a:ext cx="880491" cy="832592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xtLst/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4B2B26F-243E-4B47-BA32-4181423D3CC0}"/>
              </a:ext>
            </a:extLst>
          </p:cNvPr>
          <p:cNvCxnSpPr>
            <a:cxnSpLocks/>
          </p:cNvCxnSpPr>
          <p:nvPr/>
        </p:nvCxnSpPr>
        <p:spPr>
          <a:xfrm>
            <a:off x="1338733" y="2982601"/>
            <a:ext cx="37751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1CC001E-82FC-3747-AB9C-3C8FCE00DC4A}"/>
              </a:ext>
            </a:extLst>
          </p:cNvPr>
          <p:cNvGrpSpPr/>
          <p:nvPr/>
        </p:nvGrpSpPr>
        <p:grpSpPr>
          <a:xfrm>
            <a:off x="5300599" y="2673999"/>
            <a:ext cx="1003532" cy="772973"/>
            <a:chOff x="8068850" y="4791016"/>
            <a:chExt cx="616098" cy="675668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1E9F823-E27D-A846-B85F-355D8B22A5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5346" y="4886325"/>
              <a:ext cx="325162" cy="2857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EF4222-A276-9348-AD91-001084E895E4}"/>
                </a:ext>
              </a:extLst>
            </p:cNvPr>
            <p:cNvSpPr txBox="1"/>
            <p:nvPr/>
          </p:nvSpPr>
          <p:spPr>
            <a:xfrm>
              <a:off x="8068850" y="4791016"/>
              <a:ext cx="4010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PS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3C44068-00AE-7945-A8E6-B994EBE2B9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01214" y="5186363"/>
              <a:ext cx="301872" cy="13811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50B6B1A-285F-D542-A09D-DFB5299CB8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01325" y="5219034"/>
              <a:ext cx="261259" cy="2476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334402B-8289-5D4C-9078-91062882CE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0825" y="5006580"/>
              <a:ext cx="364123" cy="8423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1901F935-7309-1644-BAC3-C5B1541A5FF5}"/>
              </a:ext>
            </a:extLst>
          </p:cNvPr>
          <p:cNvSpPr/>
          <p:nvPr/>
        </p:nvSpPr>
        <p:spPr>
          <a:xfrm>
            <a:off x="5425554" y="2600182"/>
            <a:ext cx="1041235" cy="939367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228915-19D3-F747-833A-D6F8E31379CE}"/>
              </a:ext>
            </a:extLst>
          </p:cNvPr>
          <p:cNvSpPr txBox="1"/>
          <p:nvPr/>
        </p:nvSpPr>
        <p:spPr>
          <a:xfrm>
            <a:off x="5518146" y="1504988"/>
            <a:ext cx="10054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(3)</a:t>
            </a:r>
          </a:p>
          <a:p>
            <a:pPr algn="ctr"/>
            <a:r>
              <a:rPr lang="en-US" sz="1600" b="1" dirty="0"/>
              <a:t>Sampling</a:t>
            </a:r>
          </a:p>
          <a:p>
            <a:pPr algn="ctr"/>
            <a:r>
              <a:rPr lang="en-US" sz="1600" b="1" dirty="0"/>
              <a:t>strategies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73B96B2-A231-3A41-B106-7411D78F6B82}"/>
              </a:ext>
            </a:extLst>
          </p:cNvPr>
          <p:cNvCxnSpPr>
            <a:cxnSpLocks/>
          </p:cNvCxnSpPr>
          <p:nvPr/>
        </p:nvCxnSpPr>
        <p:spPr>
          <a:xfrm>
            <a:off x="4967759" y="2982601"/>
            <a:ext cx="37751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EE0CC7A-4F99-1A41-9806-AB1BBBAF2995}"/>
              </a:ext>
            </a:extLst>
          </p:cNvPr>
          <p:cNvCxnSpPr>
            <a:cxnSpLocks/>
          </p:cNvCxnSpPr>
          <p:nvPr/>
        </p:nvCxnSpPr>
        <p:spPr>
          <a:xfrm>
            <a:off x="6435642" y="2982601"/>
            <a:ext cx="37751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18AC3C9-F0CE-E448-AD0F-4639118B88C0}"/>
              </a:ext>
            </a:extLst>
          </p:cNvPr>
          <p:cNvGrpSpPr/>
          <p:nvPr/>
        </p:nvGrpSpPr>
        <p:grpSpPr>
          <a:xfrm>
            <a:off x="5240418" y="2778295"/>
            <a:ext cx="1075466" cy="865550"/>
            <a:chOff x="5827342" y="1982364"/>
            <a:chExt cx="1075466" cy="97623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444F690-C6FA-8C41-A99B-5DBE6F83EE51}"/>
                </a:ext>
              </a:extLst>
            </p:cNvPr>
            <p:cNvSpPr/>
            <p:nvPr/>
          </p:nvSpPr>
          <p:spPr>
            <a:xfrm>
              <a:off x="5914707" y="1982364"/>
              <a:ext cx="988101" cy="9762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1964240-B3ED-5445-93FA-C21D80240D94}"/>
                </a:ext>
              </a:extLst>
            </p:cNvPr>
            <p:cNvGrpSpPr/>
            <p:nvPr/>
          </p:nvGrpSpPr>
          <p:grpSpPr>
            <a:xfrm>
              <a:off x="5827342" y="1982364"/>
              <a:ext cx="1003532" cy="871817"/>
              <a:chOff x="8068850" y="4791016"/>
              <a:chExt cx="616098" cy="67566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38016E9F-D42E-6A48-AFC4-40B8605C60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45346" y="5187241"/>
                <a:ext cx="146917" cy="12337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81B39BE-82FF-5143-89F9-947A37965838}"/>
                  </a:ext>
                </a:extLst>
              </p:cNvPr>
              <p:cNvSpPr txBox="1"/>
              <p:nvPr/>
            </p:nvSpPr>
            <p:spPr>
              <a:xfrm>
                <a:off x="8068850" y="4791016"/>
                <a:ext cx="401099" cy="269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b="1" dirty="0"/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20648741-4243-4444-989C-932A48B117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01214" y="5282280"/>
                <a:ext cx="301872" cy="138112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EB96B8B-C50B-904C-A3F2-C990EE621F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01325" y="5219034"/>
                <a:ext cx="261259" cy="24765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437A9485-A9E1-B14A-8B31-0FB89A8185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20825" y="5145124"/>
                <a:ext cx="364123" cy="8423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BF139A7-210E-0643-9B17-C98AB5F359E5}"/>
              </a:ext>
            </a:extLst>
          </p:cNvPr>
          <p:cNvSpPr txBox="1"/>
          <p:nvPr/>
        </p:nvSpPr>
        <p:spPr>
          <a:xfrm>
            <a:off x="5284533" y="2742019"/>
            <a:ext cx="1113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Distance UBS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B5D1A4-1C3F-4844-84C0-576EDA4F387E}"/>
              </a:ext>
            </a:extLst>
          </p:cNvPr>
          <p:cNvSpPr txBox="1"/>
          <p:nvPr/>
        </p:nvSpPr>
        <p:spPr>
          <a:xfrm>
            <a:off x="5095169" y="2547057"/>
            <a:ext cx="1712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UBS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8CB361A7-B18F-4F4A-B854-5C69BB6862AB}"/>
              </a:ext>
            </a:extLst>
          </p:cNvPr>
          <p:cNvSpPr/>
          <p:nvPr/>
        </p:nvSpPr>
        <p:spPr>
          <a:xfrm>
            <a:off x="1722958" y="2659916"/>
            <a:ext cx="1169854" cy="6858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EE4E85-92B1-BA45-8355-EBA45016F5A1}"/>
              </a:ext>
            </a:extLst>
          </p:cNvPr>
          <p:cNvSpPr txBox="1"/>
          <p:nvPr/>
        </p:nvSpPr>
        <p:spPr>
          <a:xfrm>
            <a:off x="1703653" y="1504988"/>
            <a:ext cx="1395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(1)</a:t>
            </a:r>
          </a:p>
          <a:p>
            <a:pPr algn="ctr"/>
            <a:r>
              <a:rPr lang="en-US" sz="1600" b="1" dirty="0"/>
              <a:t>NLP </a:t>
            </a:r>
            <a:br>
              <a:rPr lang="en-US" sz="1600" b="1" dirty="0"/>
            </a:br>
            <a:r>
              <a:rPr lang="en-US" sz="1600" b="1" dirty="0"/>
              <a:t>filtering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3565170-E8FA-D74E-9BEC-E4DC45DAD24E}"/>
              </a:ext>
            </a:extLst>
          </p:cNvPr>
          <p:cNvSpPr txBox="1"/>
          <p:nvPr/>
        </p:nvSpPr>
        <p:spPr>
          <a:xfrm>
            <a:off x="1774998" y="2710687"/>
            <a:ext cx="11441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Cut numbers, </a:t>
            </a:r>
          </a:p>
          <a:p>
            <a:r>
              <a:rPr lang="en-US" sz="1100" b="1" dirty="0">
                <a:solidFill>
                  <a:schemeClr val="bg1"/>
                </a:solidFill>
              </a:rPr>
              <a:t>cut adjectives,  trim </a:t>
            </a:r>
            <a:r>
              <a:rPr lang="mr-IN" sz="1100" b="1" dirty="0">
                <a:solidFill>
                  <a:schemeClr val="bg1"/>
                </a:solidFill>
              </a:rPr>
              <a:t>:.,:-</a:t>
            </a:r>
            <a:r>
              <a:rPr lang="en-US" sz="1100" b="1" dirty="0">
                <a:solidFill>
                  <a:schemeClr val="bg1"/>
                </a:solidFill>
              </a:rPr>
              <a:t> etc.</a:t>
            </a:r>
            <a:endParaRPr lang="mr-IN" sz="1100" b="1" dirty="0">
              <a:solidFill>
                <a:schemeClr val="bg1"/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3E19413-C160-3A46-90CD-3846B198EBF3}"/>
              </a:ext>
            </a:extLst>
          </p:cNvPr>
          <p:cNvGrpSpPr/>
          <p:nvPr/>
        </p:nvGrpSpPr>
        <p:grpSpPr>
          <a:xfrm>
            <a:off x="6812996" y="2569414"/>
            <a:ext cx="842593" cy="751326"/>
            <a:chOff x="6153873" y="4315382"/>
            <a:chExt cx="1314913" cy="1510006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0B388B96-FA17-D24B-A738-A6F5E53378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483377" y="4315382"/>
              <a:ext cx="985409" cy="1501385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C613C7A7-572B-774C-88F8-0F2B6F9434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330910" y="4324003"/>
              <a:ext cx="985410" cy="1501385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A485E0C9-B148-6B49-8612-4D6343C35E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153873" y="4324003"/>
              <a:ext cx="985409" cy="1501385"/>
            </a:xfrm>
            <a:prstGeom prst="rect">
              <a:avLst/>
            </a:prstGeom>
          </p:spPr>
        </p:pic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0D1515E-CA7A-5C40-A297-308950772326}"/>
              </a:ext>
            </a:extLst>
          </p:cNvPr>
          <p:cNvCxnSpPr>
            <a:cxnSpLocks/>
          </p:cNvCxnSpPr>
          <p:nvPr/>
        </p:nvCxnSpPr>
        <p:spPr>
          <a:xfrm>
            <a:off x="7478415" y="2982601"/>
            <a:ext cx="36576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229C4A8-B9B5-FC4A-9709-1608440F92B8}"/>
              </a:ext>
            </a:extLst>
          </p:cNvPr>
          <p:cNvSpPr txBox="1"/>
          <p:nvPr/>
        </p:nvSpPr>
        <p:spPr>
          <a:xfrm>
            <a:off x="6773877" y="1504988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(4) </a:t>
            </a:r>
            <a:br>
              <a:rPr lang="en-US" sz="1600" b="1" dirty="0"/>
            </a:br>
            <a:r>
              <a:rPr lang="en-US" sz="1600" b="1" dirty="0"/>
              <a:t>Expert and untrained </a:t>
            </a:r>
            <a:br>
              <a:rPr lang="en-US" sz="1600" b="1" dirty="0"/>
            </a:br>
            <a:r>
              <a:rPr lang="en-US" sz="1600" b="1" dirty="0"/>
              <a:t>crowd labeling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8F97EAE-15F8-C349-95C6-B833095F037B}"/>
              </a:ext>
            </a:extLst>
          </p:cNvPr>
          <p:cNvGrpSpPr/>
          <p:nvPr/>
        </p:nvGrpSpPr>
        <p:grpSpPr>
          <a:xfrm>
            <a:off x="7759928" y="2575530"/>
            <a:ext cx="999014" cy="908656"/>
            <a:chOff x="7978524" y="1964856"/>
            <a:chExt cx="965214" cy="908656"/>
          </a:xfrm>
        </p:grpSpPr>
        <p:sp>
          <p:nvSpPr>
            <p:cNvPr id="50" name="Vertical Scroll 49">
              <a:extLst>
                <a:ext uri="{FF2B5EF4-FFF2-40B4-BE49-F238E27FC236}">
                  <a16:creationId xmlns:a16="http://schemas.microsoft.com/office/drawing/2014/main" id="{6CD2E30E-28E0-1048-A32D-0A13983927D1}"/>
                </a:ext>
              </a:extLst>
            </p:cNvPr>
            <p:cNvSpPr/>
            <p:nvPr/>
          </p:nvSpPr>
          <p:spPr>
            <a:xfrm>
              <a:off x="7978524" y="1964856"/>
              <a:ext cx="965214" cy="908656"/>
            </a:xfrm>
            <a:prstGeom prst="verticalScroll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0550C64-9ECA-B647-AA21-A42826EFEE55}"/>
                </a:ext>
              </a:extLst>
            </p:cNvPr>
            <p:cNvSpPr/>
            <p:nvPr/>
          </p:nvSpPr>
          <p:spPr>
            <a:xfrm>
              <a:off x="8021278" y="2129867"/>
              <a:ext cx="859018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</a:rPr>
                <a:t>Labeled</a:t>
              </a:r>
            </a:p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</a:rPr>
                <a:t>entity</a:t>
              </a:r>
              <a:br>
                <a:rPr lang="en-US" sz="1400" b="1" dirty="0">
                  <a:solidFill>
                    <a:schemeClr val="accent2">
                      <a:lumMod val="50000"/>
                    </a:schemeClr>
                  </a:solidFill>
                </a:rPr>
              </a:br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</a:rPr>
                <a:t>referents</a:t>
              </a:r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118CBA5-E33A-2B42-BEAC-59090D4EC97F}"/>
              </a:ext>
            </a:extLst>
          </p:cNvPr>
          <p:cNvCxnSpPr>
            <a:cxnSpLocks/>
          </p:cNvCxnSpPr>
          <p:nvPr/>
        </p:nvCxnSpPr>
        <p:spPr>
          <a:xfrm>
            <a:off x="8633430" y="2982601"/>
            <a:ext cx="36576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E24C7AC-1BFD-C94A-8F0A-72868683EC50}"/>
              </a:ext>
            </a:extLst>
          </p:cNvPr>
          <p:cNvCxnSpPr>
            <a:cxnSpLocks/>
          </p:cNvCxnSpPr>
          <p:nvPr/>
        </p:nvCxnSpPr>
        <p:spPr>
          <a:xfrm>
            <a:off x="9901084" y="2982601"/>
            <a:ext cx="36576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EAB0316-3974-CE4E-A001-7EA079131829}"/>
              </a:ext>
            </a:extLst>
          </p:cNvPr>
          <p:cNvSpPr txBox="1"/>
          <p:nvPr/>
        </p:nvSpPr>
        <p:spPr>
          <a:xfrm>
            <a:off x="5463620" y="2364002"/>
            <a:ext cx="1037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Random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F521E214-A51D-3F4B-89FD-8B377FF32B66}"/>
              </a:ext>
            </a:extLst>
          </p:cNvPr>
          <p:cNvCxnSpPr>
            <a:cxnSpLocks/>
            <a:stCxn id="13" idx="0"/>
            <a:endCxn id="23" idx="0"/>
          </p:cNvCxnSpPr>
          <p:nvPr/>
        </p:nvCxnSpPr>
        <p:spPr>
          <a:xfrm rot="16200000" flipV="1">
            <a:off x="7703710" y="-177874"/>
            <a:ext cx="12700" cy="3365724"/>
          </a:xfrm>
          <a:prstGeom prst="bentConnector3">
            <a:avLst>
              <a:gd name="adj1" fmla="val 180000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CC8095E-D79B-C74B-B606-7D90B5B6DD94}"/>
              </a:ext>
            </a:extLst>
          </p:cNvPr>
          <p:cNvSpPr txBox="1"/>
          <p:nvPr/>
        </p:nvSpPr>
        <p:spPr>
          <a:xfrm>
            <a:off x="6912679" y="974177"/>
            <a:ext cx="1457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Active learning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D8BE1AD-D386-ED44-AE67-C7C78C2DC16C}"/>
              </a:ext>
            </a:extLst>
          </p:cNvPr>
          <p:cNvGrpSpPr/>
          <p:nvPr/>
        </p:nvGrpSpPr>
        <p:grpSpPr>
          <a:xfrm>
            <a:off x="3327757" y="2586200"/>
            <a:ext cx="959237" cy="818570"/>
            <a:chOff x="3109173" y="4308691"/>
            <a:chExt cx="1130911" cy="901826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FE5BA03C-81DA-4A45-B482-BBE7D966D42D}"/>
                </a:ext>
              </a:extLst>
            </p:cNvPr>
            <p:cNvGrpSpPr/>
            <p:nvPr/>
          </p:nvGrpSpPr>
          <p:grpSpPr>
            <a:xfrm>
              <a:off x="3109173" y="4344967"/>
              <a:ext cx="1075466" cy="865550"/>
              <a:chOff x="5827342" y="1982364"/>
              <a:chExt cx="1075466" cy="976232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DA5CFE49-6EAC-364C-ACC0-765774FA7EED}"/>
                  </a:ext>
                </a:extLst>
              </p:cNvPr>
              <p:cNvSpPr/>
              <p:nvPr/>
            </p:nvSpPr>
            <p:spPr>
              <a:xfrm>
                <a:off x="5914707" y="1982364"/>
                <a:ext cx="988101" cy="97623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0CE377BD-A620-A249-86C0-1B23F99BC4FC}"/>
                  </a:ext>
                </a:extLst>
              </p:cNvPr>
              <p:cNvGrpSpPr/>
              <p:nvPr/>
            </p:nvGrpSpPr>
            <p:grpSpPr>
              <a:xfrm>
                <a:off x="5827342" y="1982364"/>
                <a:ext cx="1003532" cy="871817"/>
                <a:chOff x="8068850" y="4791016"/>
                <a:chExt cx="616098" cy="675668"/>
              </a:xfrm>
            </p:grpSpPr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C8F11EBE-2817-484E-B2F7-52118F221A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145346" y="5187241"/>
                  <a:ext cx="146917" cy="123377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4DFDFA74-08B2-D64B-BFE6-8F72375CAD86}"/>
                    </a:ext>
                  </a:extLst>
                </p:cNvPr>
                <p:cNvSpPr txBox="1"/>
                <p:nvPr/>
              </p:nvSpPr>
              <p:spPr>
                <a:xfrm>
                  <a:off x="8068850" y="4791016"/>
                  <a:ext cx="401099" cy="2690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sz="1400" b="1" dirty="0"/>
                </a:p>
              </p:txBody>
            </p: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2FAE098B-7D0F-6145-8F52-20761AE156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201214" y="5282280"/>
                  <a:ext cx="301872" cy="138112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3AE8C34C-518E-B640-8C95-7F541EF1B6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401325" y="5219034"/>
                  <a:ext cx="261259" cy="24765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5A127BBD-7515-364E-8279-9056759A5E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20825" y="5145124"/>
                  <a:ext cx="364123" cy="84236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0114A90-EE87-4E44-A18B-46D694255C15}"/>
                </a:ext>
              </a:extLst>
            </p:cNvPr>
            <p:cNvSpPr txBox="1"/>
            <p:nvPr/>
          </p:nvSpPr>
          <p:spPr>
            <a:xfrm>
              <a:off x="3126881" y="4308691"/>
              <a:ext cx="11132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Distance UBS 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110E462-D5F2-9A4A-AA5C-5C98721B751D}"/>
              </a:ext>
            </a:extLst>
          </p:cNvPr>
          <p:cNvGrpSpPr/>
          <p:nvPr/>
        </p:nvGrpSpPr>
        <p:grpSpPr>
          <a:xfrm>
            <a:off x="4257498" y="2642645"/>
            <a:ext cx="809742" cy="738605"/>
            <a:chOff x="6153873" y="4315382"/>
            <a:chExt cx="1314913" cy="1510006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425DB721-CA74-F042-8F31-0C6159287F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483377" y="4315382"/>
              <a:ext cx="985409" cy="1501385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B248C432-3D34-C543-AA49-23E72A3D2A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330910" y="4324003"/>
              <a:ext cx="985410" cy="1501385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17AC8F0D-3A1E-AF46-83EC-0982A817EC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153873" y="4324003"/>
              <a:ext cx="985409" cy="1501385"/>
            </a:xfrm>
            <a:prstGeom prst="rect">
              <a:avLst/>
            </a:prstGeom>
          </p:spPr>
        </p:pic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86B0C97-4B66-3548-9E2A-FE38982875B4}"/>
              </a:ext>
            </a:extLst>
          </p:cNvPr>
          <p:cNvCxnSpPr>
            <a:cxnSpLocks/>
          </p:cNvCxnSpPr>
          <p:nvPr/>
        </p:nvCxnSpPr>
        <p:spPr>
          <a:xfrm>
            <a:off x="2910747" y="2977233"/>
            <a:ext cx="37751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BECF459C-7013-FB47-8CA1-C426808B4379}"/>
              </a:ext>
            </a:extLst>
          </p:cNvPr>
          <p:cNvSpPr txBox="1"/>
          <p:nvPr/>
        </p:nvSpPr>
        <p:spPr>
          <a:xfrm>
            <a:off x="3147564" y="1504988"/>
            <a:ext cx="19652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(2)</a:t>
            </a:r>
          </a:p>
          <a:p>
            <a:pPr algn="ctr"/>
            <a:r>
              <a:rPr lang="en-US" sz="1600" b="1" dirty="0"/>
              <a:t>Initial bootstrapping </a:t>
            </a:r>
          </a:p>
          <a:p>
            <a:pPr algn="ctr"/>
            <a:r>
              <a:rPr lang="en-US" sz="1600" b="1" dirty="0"/>
              <a:t>and labeling</a:t>
            </a:r>
          </a:p>
        </p:txBody>
      </p:sp>
      <p:sp>
        <p:nvSpPr>
          <p:cNvPr id="72" name="Right Brace 71">
            <a:extLst>
              <a:ext uri="{FF2B5EF4-FFF2-40B4-BE49-F238E27FC236}">
                <a16:creationId xmlns:a16="http://schemas.microsoft.com/office/drawing/2014/main" id="{EF798FE8-0DEE-9E44-83DA-E5B70E65454E}"/>
              </a:ext>
            </a:extLst>
          </p:cNvPr>
          <p:cNvSpPr/>
          <p:nvPr/>
        </p:nvSpPr>
        <p:spPr>
          <a:xfrm rot="16200000">
            <a:off x="4065741" y="1635444"/>
            <a:ext cx="180234" cy="1577887"/>
          </a:xfrm>
          <a:prstGeom prst="rightBrac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6B761F-45B7-4342-B9E9-86F3C70F27AE}"/>
              </a:ext>
            </a:extLst>
          </p:cNvPr>
          <p:cNvSpPr txBox="1"/>
          <p:nvPr/>
        </p:nvSpPr>
        <p:spPr>
          <a:xfrm>
            <a:off x="10281793" y="1643488"/>
            <a:ext cx="10463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Digital </a:t>
            </a:r>
          </a:p>
          <a:p>
            <a:r>
              <a:rPr lang="en-US" sz="1600" b="1" dirty="0"/>
              <a:t>dictionary</a:t>
            </a:r>
          </a:p>
        </p:txBody>
      </p:sp>
      <p:sp>
        <p:nvSpPr>
          <p:cNvPr id="74" name="Right Brace 73">
            <a:extLst>
              <a:ext uri="{FF2B5EF4-FFF2-40B4-BE49-F238E27FC236}">
                <a16:creationId xmlns:a16="http://schemas.microsoft.com/office/drawing/2014/main" id="{E2AF4DC0-26D3-4847-97B8-7A0899E604C4}"/>
              </a:ext>
            </a:extLst>
          </p:cNvPr>
          <p:cNvSpPr/>
          <p:nvPr/>
        </p:nvSpPr>
        <p:spPr>
          <a:xfrm rot="16200000">
            <a:off x="7743039" y="1530776"/>
            <a:ext cx="139257" cy="1761224"/>
          </a:xfrm>
          <a:prstGeom prst="rightBrac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12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8707</TotalTime>
  <Words>297</Words>
  <Application>Microsoft Macintosh PowerPoint</Application>
  <PresentationFormat>Widescreen</PresentationFormat>
  <Paragraphs>129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Mangal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Scientific (polymer) NER Workflow</dc:title>
  <dc:creator>Roselyne Barreto Tchoua</dc:creator>
  <cp:lastModifiedBy>Roselyne Barreto Tchoua</cp:lastModifiedBy>
  <cp:revision>75</cp:revision>
  <cp:lastPrinted>2019-03-18T17:55:40Z</cp:lastPrinted>
  <dcterms:created xsi:type="dcterms:W3CDTF">2018-06-04T19:19:13Z</dcterms:created>
  <dcterms:modified xsi:type="dcterms:W3CDTF">2019-05-02T02:04:58Z</dcterms:modified>
</cp:coreProperties>
</file>