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94" r:id="rId2"/>
    <p:sldId id="396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4"/>
    <p:restoredTop sz="94607"/>
  </p:normalViewPr>
  <p:slideViewPr>
    <p:cSldViewPr snapToGrid="0" snapToObjects="1">
      <p:cViewPr varScale="1">
        <p:scale>
          <a:sx n="105" d="100"/>
          <a:sy n="105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CF1B8-E33B-2D4C-AE82-68295A1878F9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77D5-457C-494A-A0D3-C2FE72C2B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CD40-878E-9D4A-A9C6-23EA54174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90E7-8E54-CD44-A8F7-0F8CA2A4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43E8-699A-7143-81A0-C466502E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CB4F-A75A-0249-AA0A-843EC7F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E8AF-30ED-D04B-B487-76CFC9F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A2D0-26A1-014C-A259-51922066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E64-2C8F-4644-BD97-9D757D24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A89-DB70-D84D-A253-9AFCDDCA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481B-6889-E84C-91E7-B9B4556D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A275-A4D3-4546-A433-187D1CF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4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FA8C6-46A5-EE42-B52E-43AAD70C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664D-71CF-6949-8BBF-FA0386834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76CA-5A4B-9349-B774-E14B90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3A5B-B87E-AF48-9C13-3233DB2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A661-B8D7-844B-9685-0F699D30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070E-A0EC-AA49-AA20-46E3225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EAD4-7574-BE48-9539-4A0FD8FD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82425-DFC3-0D4A-BA57-8B5A5B1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CE589-6579-B442-A8B2-51CB6EA9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5B08F-AC4B-F949-A2C5-1D313B32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36BF-1313-0E4F-9A3C-5929D337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16186-D1B6-424A-B4ED-496ED549A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98CB-4746-0B4A-BCC9-5083E37A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3356D-35E6-0641-B99D-C7742979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C09B-E16C-D446-825C-946F510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3961-686B-E845-9194-FB7FAD43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A66-FDFD-8C40-85D9-ED925BC4A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8C7E3-837B-8849-A222-FBA1DE49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57CE6-BA78-2948-834C-A1F29C8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4789-F0B9-E046-A61E-E99A0EBC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0468F-81AF-B843-A62E-69124F1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6859-7D7D-9941-B3C1-A2C908F1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8116-DAE2-5948-941B-047B5411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6C7D-7027-6B42-A653-1C710868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1E4CC-1DC7-C84D-AA66-094D6B92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E8AF-C45E-5245-8754-4F07B3851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F171-7FEB-E645-A7FA-981FD2A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300F1-C27F-DC4C-BEFF-80895C7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C80FA-7EE0-934B-AB4A-B2EA653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8A9-648D-1E49-A1C5-DDEECBC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242-F23F-4F44-801A-CB761879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8EB5-EA5E-4E49-B8A8-12536707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4A2F-AEF5-964E-B29C-2459808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72D68-2D16-8443-839E-BEC5D6F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74A9-8EF5-0C46-B631-C6E03985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DCD06-F546-C146-92A9-6E492091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F74-ABED-9A40-904C-6F72289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E998-2FF8-E945-A97D-1039BEE7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3273C-6BB0-534A-AE90-73BBC5CD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E49D-D412-5B4E-BC88-39C8AC1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A280-BFAC-D843-98E0-4EDC337A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7DD4-AA46-154B-922C-ABED893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B328-0C47-6047-8DE0-09381943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F361F-B828-5543-917A-6FA7E3F4E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57DE-C28B-D948-B26D-50BF231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B4DF7-8880-CD43-A958-52374EDB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F853-2C27-D341-8C12-1E0A2B06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2AC-09CF-9641-ACFD-D80FB00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37B37-A7DA-E34B-B15C-03A91EC7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8314-9842-7C41-B990-A19D8C16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6E10-CABB-BC4A-A5BA-62C5E7F04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E5452-927C-804A-9893-4B0F8C82BC51}" type="datetimeFigureOut">
              <a:rPr lang="en-US" smtClean="0"/>
              <a:t>4/27/19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D417-852D-764E-A035-3D176D7C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9B4-B37F-EB44-863B-DA67403B6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B795-DF8B-8042-8299-A4A338F5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3EEF47-F857-9B43-8840-4B5C42FC749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0674" y="1358098"/>
            <a:ext cx="0" cy="5438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164080" y="248412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Multidocument 6">
            <a:extLst>
              <a:ext uri="{FF2B5EF4-FFF2-40B4-BE49-F238E27FC236}">
                <a16:creationId xmlns:a16="http://schemas.microsoft.com/office/drawing/2014/main" id="{4EE15282-3E1A-924B-A883-6ED9A54C9B52}"/>
              </a:ext>
            </a:extLst>
          </p:cNvPr>
          <p:cNvSpPr/>
          <p:nvPr/>
        </p:nvSpPr>
        <p:spPr>
          <a:xfrm>
            <a:off x="7915656" y="627888"/>
            <a:ext cx="1060704" cy="758952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1304544" y="0"/>
            <a:ext cx="8156448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294761" y="158043"/>
            <a:ext cx="28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Entire corpus of 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FB31-A357-8045-839C-E195AA3AFBD7}"/>
              </a:ext>
            </a:extLst>
          </p:cNvPr>
          <p:cNvSpPr txBox="1"/>
          <p:nvPr/>
        </p:nvSpPr>
        <p:spPr>
          <a:xfrm>
            <a:off x="3235393" y="1023719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</a:t>
            </a:r>
          </a:p>
          <a:p>
            <a:r>
              <a:rPr lang="en-US" sz="1600" dirty="0"/>
              <a:t>documents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1901345" y="1872995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</p:cNvCxnSpPr>
          <p:nvPr/>
        </p:nvCxnSpPr>
        <p:spPr>
          <a:xfrm>
            <a:off x="2620673" y="2703404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2047650" y="3545807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2D9984-F5EA-414A-81B0-98932E2FDA3E}"/>
              </a:ext>
            </a:extLst>
          </p:cNvPr>
          <p:cNvCxnSpPr>
            <a:cxnSpLocks/>
          </p:cNvCxnSpPr>
          <p:nvPr/>
        </p:nvCxnSpPr>
        <p:spPr>
          <a:xfrm>
            <a:off x="2620673" y="323627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2084139" y="2942646"/>
            <a:ext cx="110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Candidates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892D2E-A830-EE40-863B-BD50053E50AD}"/>
              </a:ext>
            </a:extLst>
          </p:cNvPr>
          <p:cNvSpPr/>
          <p:nvPr/>
        </p:nvSpPr>
        <p:spPr>
          <a:xfrm>
            <a:off x="1180325" y="26987"/>
            <a:ext cx="3170758" cy="2839867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1768992" y="4509053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 (Round X)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FABB94-1B5A-D74B-8D02-7F8BBF9DA7BA}"/>
              </a:ext>
            </a:extLst>
          </p:cNvPr>
          <p:cNvCxnSpPr>
            <a:cxnSpLocks/>
          </p:cNvCxnSpPr>
          <p:nvPr/>
        </p:nvCxnSpPr>
        <p:spPr>
          <a:xfrm>
            <a:off x="2626162" y="4176547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AD472C-DF75-D64A-B337-C6BBADBDA353}"/>
              </a:ext>
            </a:extLst>
          </p:cNvPr>
          <p:cNvSpPr/>
          <p:nvPr/>
        </p:nvSpPr>
        <p:spPr>
          <a:xfrm>
            <a:off x="4724865" y="5130846"/>
            <a:ext cx="1438656" cy="1134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Updated word embedding model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71AC880-0621-E64A-B50D-6A32BD66E3E9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>
            <a:off x="3340001" y="2282943"/>
            <a:ext cx="2104192" cy="28479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C4F6786E-9842-904B-AF27-BAEAC4EE5A7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02305" y="1858651"/>
            <a:ext cx="3770498" cy="2769392"/>
          </a:xfrm>
          <a:prstGeom prst="bentConnector3">
            <a:avLst>
              <a:gd name="adj1" fmla="val 244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E2A77D-0609-C243-9579-CACF33959548}"/>
              </a:ext>
            </a:extLst>
          </p:cNvPr>
          <p:cNvCxnSpPr>
            <a:cxnSpLocks/>
          </p:cNvCxnSpPr>
          <p:nvPr/>
        </p:nvCxnSpPr>
        <p:spPr>
          <a:xfrm>
            <a:off x="2594723" y="4856525"/>
            <a:ext cx="0" cy="2743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52F8B8-9B1E-794C-AFED-1A17B13FA2E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12580" y="4682789"/>
            <a:ext cx="35641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533811" y="3564564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E36BF-984C-5246-B18B-28A883AEE23B}"/>
              </a:ext>
            </a:extLst>
          </p:cNvPr>
          <p:cNvSpPr txBox="1"/>
          <p:nvPr/>
        </p:nvSpPr>
        <p:spPr>
          <a:xfrm>
            <a:off x="1790404" y="5090375"/>
            <a:ext cx="155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Retrain classifier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19AAD62-937A-2F44-A897-5C05E58AB97A}"/>
              </a:ext>
            </a:extLst>
          </p:cNvPr>
          <p:cNvSpPr/>
          <p:nvPr/>
        </p:nvSpPr>
        <p:spPr>
          <a:xfrm>
            <a:off x="1420125" y="5485629"/>
            <a:ext cx="2364034" cy="4337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Updated classifier (Round X)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B0B4FB-43DC-234B-8A25-40CD0CD1DB69}"/>
              </a:ext>
            </a:extLst>
          </p:cNvPr>
          <p:cNvCxnSpPr>
            <a:cxnSpLocks/>
            <a:stCxn id="31" idx="1"/>
            <a:endCxn id="42" idx="3"/>
          </p:cNvCxnSpPr>
          <p:nvPr/>
        </p:nvCxnSpPr>
        <p:spPr>
          <a:xfrm flipH="1">
            <a:off x="3784159" y="5698090"/>
            <a:ext cx="940706" cy="44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 flipV="1">
            <a:off x="5525781" y="2905890"/>
            <a:ext cx="89884" cy="5937162"/>
          </a:xfrm>
          <a:prstGeom prst="bentConnector4">
            <a:avLst>
              <a:gd name="adj1" fmla="val -629126"/>
              <a:gd name="adj2" fmla="val 1000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8573117" y="1325721"/>
            <a:ext cx="0" cy="298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7296599" y="4458717"/>
            <a:ext cx="257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on “</a:t>
            </a:r>
            <a:r>
              <a:rPr lang="en-US" sz="1600" i="1" dirty="0"/>
              <a:t>non-English</a:t>
            </a:r>
            <a:r>
              <a:rPr lang="en-US" sz="1600" dirty="0"/>
              <a:t>” nouns </a:t>
            </a:r>
          </a:p>
          <a:p>
            <a:r>
              <a:rPr lang="en-US" sz="1600" dirty="0"/>
              <a:t>from test papers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06CDCC-A302-444B-8F5C-B69BDD71D705}"/>
              </a:ext>
            </a:extLst>
          </p:cNvPr>
          <p:cNvSpPr txBox="1"/>
          <p:nvPr/>
        </p:nvSpPr>
        <p:spPr>
          <a:xfrm>
            <a:off x="4392097" y="6493805"/>
            <a:ext cx="2024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updated classifier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2ACD03-1BF7-2A43-9816-4CA6DF4463A1}"/>
              </a:ext>
            </a:extLst>
          </p:cNvPr>
          <p:cNvSpPr txBox="1"/>
          <p:nvPr/>
        </p:nvSpPr>
        <p:spPr>
          <a:xfrm>
            <a:off x="6723615" y="940580"/>
            <a:ext cx="111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Test </a:t>
            </a:r>
          </a:p>
          <a:p>
            <a:r>
              <a:rPr lang="en-US" sz="1600" dirty="0"/>
              <a:t>documents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8054654" y="5134547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876048" y="447295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F2C89A-C960-5D4B-9E4E-BEB965E79ADB}"/>
              </a:ext>
            </a:extLst>
          </p:cNvPr>
          <p:cNvSpPr/>
          <p:nvPr/>
        </p:nvSpPr>
        <p:spPr>
          <a:xfrm>
            <a:off x="879996" y="5460730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1A2753-551E-8744-A6F8-9C56D694D549}"/>
              </a:ext>
            </a:extLst>
          </p:cNvPr>
          <p:cNvSpPr/>
          <p:nvPr/>
        </p:nvSpPr>
        <p:spPr>
          <a:xfrm>
            <a:off x="7868726" y="38959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824428" y="2537645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3579387" y="3685253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5ACF19-CF4F-8C42-BFF0-5A9F1BC760A3}"/>
              </a:ext>
            </a:extLst>
          </p:cNvPr>
          <p:cNvCxnSpPr>
            <a:cxnSpLocks/>
            <a:stCxn id="56" idx="1"/>
            <a:endCxn id="27" idx="3"/>
          </p:cNvCxnSpPr>
          <p:nvPr/>
        </p:nvCxnSpPr>
        <p:spPr>
          <a:xfrm flipH="1">
            <a:off x="3189634" y="3106609"/>
            <a:ext cx="634794" cy="53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1454211" y="1500781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3326959" y="317915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5684942" y="445871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5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0B2E614-6473-4F4B-9DBD-09AD693D0F0A}"/>
              </a:ext>
            </a:extLst>
          </p:cNvPr>
          <p:cNvGrpSpPr/>
          <p:nvPr/>
        </p:nvGrpSpPr>
        <p:grpSpPr>
          <a:xfrm>
            <a:off x="2901825" y="250921"/>
            <a:ext cx="1450848" cy="1138428"/>
            <a:chOff x="2036064" y="438912"/>
            <a:chExt cx="1450848" cy="113842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0B1EF7C3-A5D5-5E4C-8A94-6C13D10351C0}"/>
                </a:ext>
              </a:extLst>
            </p:cNvPr>
            <p:cNvSpPr/>
            <p:nvPr/>
          </p:nvSpPr>
          <p:spPr>
            <a:xfrm>
              <a:off x="2426208" y="438912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1D23696E-18D7-AF4E-B728-055DC8144082}"/>
                </a:ext>
              </a:extLst>
            </p:cNvPr>
            <p:cNvSpPr/>
            <p:nvPr/>
          </p:nvSpPr>
          <p:spPr>
            <a:xfrm>
              <a:off x="2212848" y="6278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Multidocument 5">
              <a:extLst>
                <a:ext uri="{FF2B5EF4-FFF2-40B4-BE49-F238E27FC236}">
                  <a16:creationId xmlns:a16="http://schemas.microsoft.com/office/drawing/2014/main" id="{E27E8947-FD13-B941-843D-BA456771EE13}"/>
                </a:ext>
              </a:extLst>
            </p:cNvPr>
            <p:cNvSpPr/>
            <p:nvPr/>
          </p:nvSpPr>
          <p:spPr>
            <a:xfrm>
              <a:off x="2036064" y="818388"/>
              <a:ext cx="1060704" cy="758952"/>
            </a:xfrm>
            <a:prstGeom prst="flowChartMultidocument">
              <a:avLst/>
            </a:prstGeom>
            <a:grpFill/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90D0A2F-9E5D-DA48-BE52-F190AD14C9B7}"/>
              </a:ext>
            </a:extLst>
          </p:cNvPr>
          <p:cNvSpPr/>
          <p:nvPr/>
        </p:nvSpPr>
        <p:spPr>
          <a:xfrm>
            <a:off x="2459922" y="0"/>
            <a:ext cx="5619583" cy="1743456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9C1C1-281A-FF4D-85C5-C9B3EFA893EB}"/>
              </a:ext>
            </a:extLst>
          </p:cNvPr>
          <p:cNvSpPr txBox="1"/>
          <p:nvPr/>
        </p:nvSpPr>
        <p:spPr>
          <a:xfrm>
            <a:off x="4389404" y="74546"/>
            <a:ext cx="22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Corpus of publications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76E0A8-2E44-F04B-B0DC-ACADBE52587C}"/>
              </a:ext>
            </a:extLst>
          </p:cNvPr>
          <p:cNvSpPr/>
          <p:nvPr/>
        </p:nvSpPr>
        <p:spPr>
          <a:xfrm>
            <a:off x="4811467" y="875374"/>
            <a:ext cx="1438656" cy="8198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Word embedding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3C889-FEAA-674A-BB34-35BB1B948A4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530795" y="1695269"/>
            <a:ext cx="0" cy="52556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974B08-B944-D14E-B02D-50D623068DDA}"/>
              </a:ext>
            </a:extLst>
          </p:cNvPr>
          <p:cNvGrpSpPr/>
          <p:nvPr/>
        </p:nvGrpSpPr>
        <p:grpSpPr>
          <a:xfrm>
            <a:off x="4976803" y="3009365"/>
            <a:ext cx="1036926" cy="583692"/>
            <a:chOff x="1809906" y="3159252"/>
            <a:chExt cx="1036926" cy="583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8CAED-CEB2-174B-A073-C12F28FB5767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6EC0C4-9C22-1143-8B57-D5863C2A3BF8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65E68C-9844-B046-8FB0-8B4F80C827DF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29E4B7-7F98-D042-9277-A1C78008DB71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AB85DA-1BD5-C24C-9DE0-CD415E928B55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771DAA2-6A90-D54A-A654-DDCC886E327D}"/>
              </a:ext>
            </a:extLst>
          </p:cNvPr>
          <p:cNvSpPr txBox="1"/>
          <p:nvPr/>
        </p:nvSpPr>
        <p:spPr>
          <a:xfrm>
            <a:off x="4975379" y="2268337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DC92DC-CF26-AB43-8AFD-7E0E729B23D0}"/>
              </a:ext>
            </a:extLst>
          </p:cNvPr>
          <p:cNvSpPr/>
          <p:nvPr/>
        </p:nvSpPr>
        <p:spPr>
          <a:xfrm>
            <a:off x="4649171" y="4246215"/>
            <a:ext cx="1672037" cy="3474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7345A-13C0-AD43-B757-3951C5580808}"/>
              </a:ext>
            </a:extLst>
          </p:cNvPr>
          <p:cNvSpPr txBox="1"/>
          <p:nvPr/>
        </p:nvSpPr>
        <p:spPr>
          <a:xfrm>
            <a:off x="2447386" y="4073458"/>
            <a:ext cx="157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Save classifier </a:t>
            </a:r>
          </a:p>
          <a:p>
            <a:r>
              <a:rPr lang="en-US" sz="1600" dirty="0"/>
              <a:t>for uncertainty sampling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DDA2FC5-3C85-EC4D-A098-28453E04189B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257514" y="3821363"/>
            <a:ext cx="64012" cy="1608660"/>
          </a:xfrm>
          <a:prstGeom prst="bentConnector3">
            <a:avLst>
              <a:gd name="adj1" fmla="val 4571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7BAC2F-F56C-414D-A5DF-15551A0341F4}"/>
              </a:ext>
            </a:extLst>
          </p:cNvPr>
          <p:cNvCxnSpPr>
            <a:cxnSpLocks/>
          </p:cNvCxnSpPr>
          <p:nvPr/>
        </p:nvCxnSpPr>
        <p:spPr>
          <a:xfrm>
            <a:off x="7113878" y="1184796"/>
            <a:ext cx="0" cy="2106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80A82B-216C-7445-838A-2A7DA03DEA0F}"/>
              </a:ext>
            </a:extLst>
          </p:cNvPr>
          <p:cNvSpPr txBox="1"/>
          <p:nvPr/>
        </p:nvSpPr>
        <p:spPr>
          <a:xfrm>
            <a:off x="6539471" y="3353562"/>
            <a:ext cx="116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NLP-filtered</a:t>
            </a:r>
          </a:p>
          <a:p>
            <a:r>
              <a:rPr lang="en-US" sz="1600" dirty="0"/>
              <a:t>candidates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ACDB3-4D11-0549-9432-C6174A587E05}"/>
              </a:ext>
            </a:extLst>
          </p:cNvPr>
          <p:cNvGrpSpPr/>
          <p:nvPr/>
        </p:nvGrpSpPr>
        <p:grpSpPr>
          <a:xfrm>
            <a:off x="6660372" y="613042"/>
            <a:ext cx="1060704" cy="758952"/>
            <a:chOff x="7915656" y="627888"/>
            <a:chExt cx="1060704" cy="758952"/>
          </a:xfrm>
        </p:grpSpPr>
        <p:sp>
          <p:nvSpPr>
            <p:cNvPr id="7" name="Multidocument 6">
              <a:extLst>
                <a:ext uri="{FF2B5EF4-FFF2-40B4-BE49-F238E27FC236}">
                  <a16:creationId xmlns:a16="http://schemas.microsoft.com/office/drawing/2014/main" id="{4EE15282-3E1A-924B-A883-6ED9A54C9B52}"/>
                </a:ext>
              </a:extLst>
            </p:cNvPr>
            <p:cNvSpPr/>
            <p:nvPr/>
          </p:nvSpPr>
          <p:spPr>
            <a:xfrm>
              <a:off x="7915656" y="627888"/>
              <a:ext cx="1060704" cy="758952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2ACD03-1BF7-2A43-9816-4CA6DF4463A1}"/>
                </a:ext>
              </a:extLst>
            </p:cNvPr>
            <p:cNvSpPr txBox="1"/>
            <p:nvPr/>
          </p:nvSpPr>
          <p:spPr>
            <a:xfrm>
              <a:off x="7947375" y="786326"/>
              <a:ext cx="896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Test </a:t>
              </a:r>
            </a:p>
            <a:p>
              <a:r>
                <a:rPr lang="en-US" sz="1200" b="1" dirty="0"/>
                <a:t>documents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D6BA1-C699-1448-9F43-B00B7381A252}"/>
              </a:ext>
            </a:extLst>
          </p:cNvPr>
          <p:cNvGrpSpPr/>
          <p:nvPr/>
        </p:nvGrpSpPr>
        <p:grpSpPr>
          <a:xfrm>
            <a:off x="6744775" y="3994495"/>
            <a:ext cx="1036926" cy="583692"/>
            <a:chOff x="1809906" y="3159252"/>
            <a:chExt cx="1036926" cy="5836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FC6F63-B8EA-494D-AC91-3B7D216758D3}"/>
                </a:ext>
              </a:extLst>
            </p:cNvPr>
            <p:cNvSpPr/>
            <p:nvPr/>
          </p:nvSpPr>
          <p:spPr>
            <a:xfrm>
              <a:off x="1809906" y="3159252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2DD6EA-0764-1042-A978-222C3236C17F}"/>
                </a:ext>
              </a:extLst>
            </p:cNvPr>
            <p:cNvSpPr/>
            <p:nvPr/>
          </p:nvSpPr>
          <p:spPr>
            <a:xfrm>
              <a:off x="1901346" y="3228975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20F9B0B-DE86-AE44-8F34-246D841635E0}"/>
                </a:ext>
              </a:extLst>
            </p:cNvPr>
            <p:cNvSpPr/>
            <p:nvPr/>
          </p:nvSpPr>
          <p:spPr>
            <a:xfrm>
              <a:off x="1989738" y="3298698"/>
              <a:ext cx="652878" cy="2804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BF473A-F0B9-494D-A629-96128085A550}"/>
                </a:ext>
              </a:extLst>
            </p:cNvPr>
            <p:cNvSpPr/>
            <p:nvPr/>
          </p:nvSpPr>
          <p:spPr>
            <a:xfrm>
              <a:off x="2081178" y="3380613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poly(x)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128-49B9-4644-AADE-E0B8CE0BA8F4}"/>
                </a:ext>
              </a:extLst>
            </p:cNvPr>
            <p:cNvSpPr/>
            <p:nvPr/>
          </p:nvSpPr>
          <p:spPr>
            <a:xfrm>
              <a:off x="2193954" y="3462528"/>
              <a:ext cx="652878" cy="2804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target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5E5D0B-20AB-CB4D-AE45-A77F4F4024CA}"/>
              </a:ext>
            </a:extLst>
          </p:cNvPr>
          <p:cNvSpPr/>
          <p:nvPr/>
        </p:nvSpPr>
        <p:spPr>
          <a:xfrm>
            <a:off x="3873445" y="3709737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1E2069-D92F-B24C-8C88-A6DADE187DA5}"/>
              </a:ext>
            </a:extLst>
          </p:cNvPr>
          <p:cNvGrpSpPr/>
          <p:nvPr/>
        </p:nvGrpSpPr>
        <p:grpSpPr>
          <a:xfrm>
            <a:off x="3675382" y="2004400"/>
            <a:ext cx="973789" cy="1131468"/>
            <a:chOff x="6153873" y="4315382"/>
            <a:chExt cx="1314913" cy="1510006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94EDC2-9CBA-C44E-B182-316A2A6EC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EDFE5C-A84E-5D44-95C0-10BCCA8A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A7D201D-4F85-7F49-B6A2-45313C3CF6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E18E75-833D-B145-868D-EC2C0852186E}"/>
              </a:ext>
            </a:extLst>
          </p:cNvPr>
          <p:cNvSpPr txBox="1"/>
          <p:nvPr/>
        </p:nvSpPr>
        <p:spPr>
          <a:xfrm>
            <a:off x="2290498" y="2291408"/>
            <a:ext cx="163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Expert/Untrained</a:t>
            </a:r>
          </a:p>
          <a:p>
            <a:pPr algn="ctr"/>
            <a:r>
              <a:rPr lang="en-US" sz="1600" dirty="0"/>
              <a:t>Labeling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20365-D3DA-4445-931A-8A2DDDAE1F8C}"/>
              </a:ext>
            </a:extLst>
          </p:cNvPr>
          <p:cNvSpPr/>
          <p:nvPr/>
        </p:nvSpPr>
        <p:spPr>
          <a:xfrm>
            <a:off x="5267664" y="357146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3A70C9-3094-484B-902C-E3135FEEAEB1}"/>
              </a:ext>
            </a:extLst>
          </p:cNvPr>
          <p:cNvSpPr/>
          <p:nvPr/>
        </p:nvSpPr>
        <p:spPr>
          <a:xfrm>
            <a:off x="2990961" y="1763633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2800DF-3C0C-A448-8CB5-915178A90DCC}"/>
              </a:ext>
            </a:extLst>
          </p:cNvPr>
          <p:cNvSpPr/>
          <p:nvPr/>
        </p:nvSpPr>
        <p:spPr>
          <a:xfrm>
            <a:off x="7348885" y="2853112"/>
            <a:ext cx="457200" cy="457200"/>
          </a:xfrm>
          <a:prstGeom prst="ellipse">
            <a:avLst/>
          </a:prstGeom>
          <a:solidFill>
            <a:srgbClr val="FF7E7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23DA65-3EA1-C04A-A02D-138937016D38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 flipV="1">
            <a:off x="4536259" y="2560725"/>
            <a:ext cx="439120" cy="1263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331CD-1E6C-9747-89CE-D83290F5512F}"/>
              </a:ext>
            </a:extLst>
          </p:cNvPr>
          <p:cNvCxnSpPr>
            <a:cxnSpLocks/>
          </p:cNvCxnSpPr>
          <p:nvPr/>
        </p:nvCxnSpPr>
        <p:spPr>
          <a:xfrm>
            <a:off x="5557844" y="3593057"/>
            <a:ext cx="0" cy="6118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D9A797-31BF-9246-A674-6BFB8DF01B62}"/>
              </a:ext>
            </a:extLst>
          </p:cNvPr>
          <p:cNvCxnSpPr>
            <a:cxnSpLocks/>
          </p:cNvCxnSpPr>
          <p:nvPr/>
        </p:nvCxnSpPr>
        <p:spPr>
          <a:xfrm flipH="1">
            <a:off x="4063402" y="4419951"/>
            <a:ext cx="5764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BA9929-00B8-3C4D-A532-21326DC709F2}"/>
              </a:ext>
            </a:extLst>
          </p:cNvPr>
          <p:cNvSpPr txBox="1"/>
          <p:nvPr/>
        </p:nvSpPr>
        <p:spPr>
          <a:xfrm>
            <a:off x="6063605" y="4915805"/>
            <a:ext cx="520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8A19FE-48F8-144A-8103-51A3A577DEA9}"/>
              </a:ext>
            </a:extLst>
          </p:cNvPr>
          <p:cNvSpPr txBox="1"/>
          <p:nvPr/>
        </p:nvSpPr>
        <p:spPr>
          <a:xfrm>
            <a:off x="2893556" y="767679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Other </a:t>
            </a:r>
          </a:p>
          <a:p>
            <a:pPr algn="ctr"/>
            <a:r>
              <a:rPr lang="en-US" sz="1200" b="1" dirty="0"/>
              <a:t>documents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1385D-A6FB-8D47-B688-44A134FA84E5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4139313" y="819373"/>
            <a:ext cx="672154" cy="46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4FC6C-8BC7-0449-9178-941BA6581495}"/>
              </a:ext>
            </a:extLst>
          </p:cNvPr>
          <p:cNvCxnSpPr>
            <a:stCxn id="47" idx="1"/>
            <a:endCxn id="17" idx="3"/>
          </p:cNvCxnSpPr>
          <p:nvPr/>
        </p:nvCxnSpPr>
        <p:spPr>
          <a:xfrm flipH="1">
            <a:off x="6250123" y="1002313"/>
            <a:ext cx="441968" cy="2830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8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B3361-49C5-0143-9A2E-A8EBF1E3A073}"/>
              </a:ext>
            </a:extLst>
          </p:cNvPr>
          <p:cNvSpPr/>
          <p:nvPr/>
        </p:nvSpPr>
        <p:spPr>
          <a:xfrm>
            <a:off x="5576459" y="2417274"/>
            <a:ext cx="988101" cy="86555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0E716-57C7-C348-96F3-B77D8C2CA47A}"/>
              </a:ext>
            </a:extLst>
          </p:cNvPr>
          <p:cNvGrpSpPr/>
          <p:nvPr/>
        </p:nvGrpSpPr>
        <p:grpSpPr>
          <a:xfrm>
            <a:off x="10028641" y="2549282"/>
            <a:ext cx="1381293" cy="1174346"/>
            <a:chOff x="10751600" y="1889032"/>
            <a:chExt cx="1381293" cy="1174346"/>
          </a:xfrm>
        </p:grpSpPr>
        <p:pic>
          <p:nvPicPr>
            <p:cNvPr id="6" name="Picture 2" descr="http://www.clker.com/cliparts/T/5/6/9/y/1/dictionary-md.png">
              <a:extLst>
                <a:ext uri="{FF2B5EF4-FFF2-40B4-BE49-F238E27FC236}">
                  <a16:creationId xmlns:a16="http://schemas.microsoft.com/office/drawing/2014/main" id="{34576EA3-E667-7845-9007-780065D5C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188">
              <a:off x="10751600" y="1889032"/>
              <a:ext cx="1381293" cy="1174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F9C4A5-55FF-9545-A483-6F631B7CE6EA}"/>
                </a:ext>
              </a:extLst>
            </p:cNvPr>
            <p:cNvSpPr txBox="1"/>
            <p:nvPr/>
          </p:nvSpPr>
          <p:spPr>
            <a:xfrm rot="831429">
              <a:off x="11141825" y="2124593"/>
              <a:ext cx="681597" cy="2308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Dictionary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6720AD-6E2E-F94A-BE3F-E7A9D85688A4}"/>
              </a:ext>
            </a:extLst>
          </p:cNvPr>
          <p:cNvGrpSpPr/>
          <p:nvPr/>
        </p:nvGrpSpPr>
        <p:grpSpPr>
          <a:xfrm>
            <a:off x="111662" y="2268261"/>
            <a:ext cx="1209176" cy="1402233"/>
            <a:chOff x="1294558" y="1891050"/>
            <a:chExt cx="3944792" cy="48250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74A74C-FDFA-F540-B503-A6B9D5B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4558" y="1891050"/>
              <a:ext cx="3291510" cy="433220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4E5706-0474-D741-B702-214831D6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306" y="2221932"/>
              <a:ext cx="3507990" cy="4217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9E570E-2540-7948-89C1-551524E82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950" y="2550476"/>
              <a:ext cx="3454400" cy="416560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950CB7-721E-F64A-8376-4F0B260D7EE8}"/>
              </a:ext>
            </a:extLst>
          </p:cNvPr>
          <p:cNvSpPr txBox="1"/>
          <p:nvPr/>
        </p:nvSpPr>
        <p:spPr>
          <a:xfrm>
            <a:off x="0" y="1248536"/>
            <a:ext cx="1891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 embedding </a:t>
            </a:r>
          </a:p>
          <a:p>
            <a:r>
              <a:rPr lang="en-US" b="1" dirty="0"/>
              <a:t>model generated</a:t>
            </a:r>
          </a:p>
          <a:p>
            <a:r>
              <a:rPr lang="en-US" b="1" dirty="0"/>
              <a:t>from publications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C470-218C-6240-9866-9E4F8CDD0FE0}"/>
              </a:ext>
            </a:extLst>
          </p:cNvPr>
          <p:cNvSpPr txBox="1"/>
          <p:nvPr/>
        </p:nvSpPr>
        <p:spPr>
          <a:xfrm>
            <a:off x="8610815" y="1504988"/>
            <a:ext cx="15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(5) </a:t>
            </a:r>
            <a:br>
              <a:rPr lang="en-US" b="1" dirty="0"/>
            </a:br>
            <a:r>
              <a:rPr lang="en-US" b="1" dirty="0"/>
              <a:t>Candidate </a:t>
            </a:r>
          </a:p>
          <a:p>
            <a:pPr algn="ctr"/>
            <a:r>
              <a:rPr lang="en-US" b="1" dirty="0"/>
              <a:t>discrimination</a:t>
            </a:r>
          </a:p>
        </p:txBody>
      </p:sp>
      <p:pic>
        <p:nvPicPr>
          <p:cNvPr id="14" name="Picture 2" descr="Related image">
            <a:extLst>
              <a:ext uri="{FF2B5EF4-FFF2-40B4-BE49-F238E27FC236}">
                <a16:creationId xmlns:a16="http://schemas.microsoft.com/office/drawing/2014/main" id="{AE9717AD-226B-5644-A3C1-B89B1CAFFD7E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6175" r="8776" b="9322"/>
          <a:stretch/>
        </p:blipFill>
        <p:spPr bwMode="auto">
          <a:xfrm>
            <a:off x="8982278" y="2616072"/>
            <a:ext cx="880491" cy="83259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B2B26F-243E-4B47-BA32-4181423D3CC0}"/>
              </a:ext>
            </a:extLst>
          </p:cNvPr>
          <p:cNvCxnSpPr>
            <a:cxnSpLocks/>
          </p:cNvCxnSpPr>
          <p:nvPr/>
        </p:nvCxnSpPr>
        <p:spPr>
          <a:xfrm>
            <a:off x="1338733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CC001E-82FC-3747-AB9C-3C8FCE00DC4A}"/>
              </a:ext>
            </a:extLst>
          </p:cNvPr>
          <p:cNvGrpSpPr/>
          <p:nvPr/>
        </p:nvGrpSpPr>
        <p:grpSpPr>
          <a:xfrm>
            <a:off x="5300599" y="2673999"/>
            <a:ext cx="1003532" cy="772973"/>
            <a:chOff x="8068850" y="4791016"/>
            <a:chExt cx="616098" cy="67566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E9F823-E27D-A846-B85F-355D8B22A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5346" y="4886325"/>
              <a:ext cx="325162" cy="2857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F4222-A276-9348-AD91-001084E895E4}"/>
                </a:ext>
              </a:extLst>
            </p:cNvPr>
            <p:cNvSpPr txBox="1"/>
            <p:nvPr/>
          </p:nvSpPr>
          <p:spPr>
            <a:xfrm>
              <a:off x="8068850" y="4791016"/>
              <a:ext cx="401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C44068-00AE-7945-A8E6-B994EBE2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214" y="5186363"/>
              <a:ext cx="301872" cy="1381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50B6B1A-285F-D542-A09D-DFB5299CB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1325" y="5219034"/>
              <a:ext cx="261259" cy="2476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34402B-8289-5D4C-9078-91062882C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0825" y="5006580"/>
              <a:ext cx="364123" cy="842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1F935-7309-1644-BAC3-C5B1541A5FF5}"/>
              </a:ext>
            </a:extLst>
          </p:cNvPr>
          <p:cNvSpPr/>
          <p:nvPr/>
        </p:nvSpPr>
        <p:spPr>
          <a:xfrm>
            <a:off x="5425554" y="2600182"/>
            <a:ext cx="1041235" cy="93936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228915-19D3-F747-833A-D6F8E31379CE}"/>
              </a:ext>
            </a:extLst>
          </p:cNvPr>
          <p:cNvSpPr txBox="1"/>
          <p:nvPr/>
        </p:nvSpPr>
        <p:spPr>
          <a:xfrm>
            <a:off x="5467523" y="1504988"/>
            <a:ext cx="1106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(3)</a:t>
            </a:r>
          </a:p>
          <a:p>
            <a:pPr algn="ctr"/>
            <a:r>
              <a:rPr lang="en-US" b="1" dirty="0"/>
              <a:t>Sampling</a:t>
            </a:r>
          </a:p>
          <a:p>
            <a:pPr algn="ctr"/>
            <a:r>
              <a:rPr lang="en-US" b="1" dirty="0"/>
              <a:t>strategies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3B96B2-A231-3A41-B106-7411D78F6B82}"/>
              </a:ext>
            </a:extLst>
          </p:cNvPr>
          <p:cNvCxnSpPr>
            <a:cxnSpLocks/>
          </p:cNvCxnSpPr>
          <p:nvPr/>
        </p:nvCxnSpPr>
        <p:spPr>
          <a:xfrm>
            <a:off x="4967759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0CC7A-4F99-1A41-9806-AB1BBBAF2995}"/>
              </a:ext>
            </a:extLst>
          </p:cNvPr>
          <p:cNvCxnSpPr>
            <a:cxnSpLocks/>
          </p:cNvCxnSpPr>
          <p:nvPr/>
        </p:nvCxnSpPr>
        <p:spPr>
          <a:xfrm>
            <a:off x="6435642" y="2982601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AC3C9-F0CE-E448-AD0F-4639118B88C0}"/>
              </a:ext>
            </a:extLst>
          </p:cNvPr>
          <p:cNvGrpSpPr/>
          <p:nvPr/>
        </p:nvGrpSpPr>
        <p:grpSpPr>
          <a:xfrm>
            <a:off x="5240418" y="2778295"/>
            <a:ext cx="1075466" cy="865550"/>
            <a:chOff x="5827342" y="1982364"/>
            <a:chExt cx="1075466" cy="9762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44F690-C6FA-8C41-A99B-5DBE6F83EE51}"/>
                </a:ext>
              </a:extLst>
            </p:cNvPr>
            <p:cNvSpPr/>
            <p:nvPr/>
          </p:nvSpPr>
          <p:spPr>
            <a:xfrm>
              <a:off x="5914707" y="1982364"/>
              <a:ext cx="988101" cy="9762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964240-B3ED-5445-93FA-C21D80240D94}"/>
                </a:ext>
              </a:extLst>
            </p:cNvPr>
            <p:cNvGrpSpPr/>
            <p:nvPr/>
          </p:nvGrpSpPr>
          <p:grpSpPr>
            <a:xfrm>
              <a:off x="5827342" y="1982364"/>
              <a:ext cx="1003532" cy="871817"/>
              <a:chOff x="8068850" y="4791016"/>
              <a:chExt cx="616098" cy="67566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8016E9F-D42E-6A48-AFC4-40B8605C6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346" y="5187241"/>
                <a:ext cx="146917" cy="1233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1B39BE-82FF-5143-89F9-947A37965838}"/>
                  </a:ext>
                </a:extLst>
              </p:cNvPr>
              <p:cNvSpPr txBox="1"/>
              <p:nvPr/>
            </p:nvSpPr>
            <p:spPr>
              <a:xfrm>
                <a:off x="8068850" y="4791016"/>
                <a:ext cx="401099" cy="26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b="1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0648741-4243-4444-989C-932A48B1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1214" y="5282280"/>
                <a:ext cx="301872" cy="13811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EB96B8B-C50B-904C-A3F2-C990EE621F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1325" y="5219034"/>
                <a:ext cx="261259" cy="2476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37A9485-A9E1-B14A-8B31-0FB89A818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0825" y="5145124"/>
                <a:ext cx="364123" cy="842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BF139A7-210E-0643-9B17-C98AB5F359E5}"/>
              </a:ext>
            </a:extLst>
          </p:cNvPr>
          <p:cNvSpPr txBox="1"/>
          <p:nvPr/>
        </p:nvSpPr>
        <p:spPr>
          <a:xfrm>
            <a:off x="5284533" y="2742019"/>
            <a:ext cx="111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UBS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5D1A4-1C3F-4844-84C0-576EDA4F387E}"/>
              </a:ext>
            </a:extLst>
          </p:cNvPr>
          <p:cNvSpPr txBox="1"/>
          <p:nvPr/>
        </p:nvSpPr>
        <p:spPr>
          <a:xfrm>
            <a:off x="5095169" y="2547057"/>
            <a:ext cx="171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UBS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B361A7-B18F-4F4A-B854-5C69BB6862AB}"/>
              </a:ext>
            </a:extLst>
          </p:cNvPr>
          <p:cNvSpPr/>
          <p:nvPr/>
        </p:nvSpPr>
        <p:spPr>
          <a:xfrm>
            <a:off x="1722958" y="2659916"/>
            <a:ext cx="1169854" cy="6858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4E85-92B1-BA45-8355-EBA45016F5A1}"/>
              </a:ext>
            </a:extLst>
          </p:cNvPr>
          <p:cNvSpPr txBox="1"/>
          <p:nvPr/>
        </p:nvSpPr>
        <p:spPr>
          <a:xfrm>
            <a:off x="1703653" y="1504988"/>
            <a:ext cx="139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(1)</a:t>
            </a:r>
          </a:p>
          <a:p>
            <a:pPr algn="ctr"/>
            <a:r>
              <a:rPr lang="en-US" b="1" dirty="0"/>
              <a:t>NLP </a:t>
            </a:r>
            <a:br>
              <a:rPr lang="en-US" b="1" dirty="0"/>
            </a:br>
            <a:r>
              <a:rPr lang="en-US" b="1" dirty="0"/>
              <a:t>filtering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65170-E8FA-D74E-9BEC-E4DC45DAD24E}"/>
              </a:ext>
            </a:extLst>
          </p:cNvPr>
          <p:cNvSpPr txBox="1"/>
          <p:nvPr/>
        </p:nvSpPr>
        <p:spPr>
          <a:xfrm>
            <a:off x="1774998" y="2710687"/>
            <a:ext cx="11441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Cut numbers, 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cut adjectives,  trim </a:t>
            </a:r>
            <a:r>
              <a:rPr lang="mr-IN" sz="1100" b="1" dirty="0">
                <a:solidFill>
                  <a:schemeClr val="bg1"/>
                </a:solidFill>
              </a:rPr>
              <a:t>:.,:-</a:t>
            </a:r>
            <a:r>
              <a:rPr lang="en-US" sz="1100" b="1" dirty="0">
                <a:solidFill>
                  <a:schemeClr val="bg1"/>
                </a:solidFill>
              </a:rPr>
              <a:t> etc.</a:t>
            </a:r>
            <a:endParaRPr lang="mr-IN" sz="1100" b="1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E19413-C160-3A46-90CD-3846B198EBF3}"/>
              </a:ext>
            </a:extLst>
          </p:cNvPr>
          <p:cNvGrpSpPr/>
          <p:nvPr/>
        </p:nvGrpSpPr>
        <p:grpSpPr>
          <a:xfrm>
            <a:off x="6812996" y="2569414"/>
            <a:ext cx="842593" cy="751326"/>
            <a:chOff x="6153873" y="4315382"/>
            <a:chExt cx="1314913" cy="15100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B388B96-FA17-D24B-A738-A6F5E5337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13C7A7-572B-774C-88F8-0F2B6F943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485E0C9-B148-6B49-8612-4D6343C35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1515E-CA7A-5C40-A297-308950772326}"/>
              </a:ext>
            </a:extLst>
          </p:cNvPr>
          <p:cNvCxnSpPr>
            <a:cxnSpLocks/>
          </p:cNvCxnSpPr>
          <p:nvPr/>
        </p:nvCxnSpPr>
        <p:spPr>
          <a:xfrm>
            <a:off x="7478415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29C4A8-B9B5-FC4A-9709-1608440F92B8}"/>
              </a:ext>
            </a:extLst>
          </p:cNvPr>
          <p:cNvSpPr txBox="1"/>
          <p:nvPr/>
        </p:nvSpPr>
        <p:spPr>
          <a:xfrm>
            <a:off x="6867744" y="1504988"/>
            <a:ext cx="1916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(4) </a:t>
            </a:r>
            <a:br>
              <a:rPr lang="en-US" b="1" dirty="0"/>
            </a:br>
            <a:r>
              <a:rPr lang="en-US" b="1" dirty="0"/>
              <a:t>Expert/Untrained </a:t>
            </a:r>
            <a:br>
              <a:rPr lang="en-US" b="1" dirty="0"/>
            </a:br>
            <a:r>
              <a:rPr lang="en-US" b="1" dirty="0"/>
              <a:t>labeling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F97EAE-15F8-C349-95C6-B833095F037B}"/>
              </a:ext>
            </a:extLst>
          </p:cNvPr>
          <p:cNvGrpSpPr/>
          <p:nvPr/>
        </p:nvGrpSpPr>
        <p:grpSpPr>
          <a:xfrm>
            <a:off x="7759928" y="2575530"/>
            <a:ext cx="999014" cy="908656"/>
            <a:chOff x="7978524" y="1964856"/>
            <a:chExt cx="965214" cy="908656"/>
          </a:xfrm>
        </p:grpSpPr>
        <p:sp>
          <p:nvSpPr>
            <p:cNvPr id="50" name="Vertical Scroll 49">
              <a:extLst>
                <a:ext uri="{FF2B5EF4-FFF2-40B4-BE49-F238E27FC236}">
                  <a16:creationId xmlns:a16="http://schemas.microsoft.com/office/drawing/2014/main" id="{6CD2E30E-28E0-1048-A32D-0A13983927D1}"/>
                </a:ext>
              </a:extLst>
            </p:cNvPr>
            <p:cNvSpPr/>
            <p:nvPr/>
          </p:nvSpPr>
          <p:spPr>
            <a:xfrm>
              <a:off x="7978524" y="1964856"/>
              <a:ext cx="965214" cy="908656"/>
            </a:xfrm>
            <a:prstGeom prst="verticalScrol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550C64-9ECA-B647-AA21-A42826EFEE55}"/>
                </a:ext>
              </a:extLst>
            </p:cNvPr>
            <p:cNvSpPr/>
            <p:nvPr/>
          </p:nvSpPr>
          <p:spPr>
            <a:xfrm>
              <a:off x="8021278" y="2129867"/>
              <a:ext cx="85901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Labeled</a:t>
              </a:r>
            </a:p>
            <a:p>
              <a:pPr algn="ctr"/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entity</a:t>
              </a:r>
              <a:b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</a:b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referents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18CBA5-E33A-2B42-BEAC-59090D4EC97F}"/>
              </a:ext>
            </a:extLst>
          </p:cNvPr>
          <p:cNvCxnSpPr>
            <a:cxnSpLocks/>
          </p:cNvCxnSpPr>
          <p:nvPr/>
        </p:nvCxnSpPr>
        <p:spPr>
          <a:xfrm>
            <a:off x="8633430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24C7AC-1BFD-C94A-8F0A-72868683EC50}"/>
              </a:ext>
            </a:extLst>
          </p:cNvPr>
          <p:cNvCxnSpPr>
            <a:cxnSpLocks/>
          </p:cNvCxnSpPr>
          <p:nvPr/>
        </p:nvCxnSpPr>
        <p:spPr>
          <a:xfrm>
            <a:off x="9901084" y="2982601"/>
            <a:ext cx="3657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AB0316-3974-CE4E-A001-7EA079131829}"/>
              </a:ext>
            </a:extLst>
          </p:cNvPr>
          <p:cNvSpPr txBox="1"/>
          <p:nvPr/>
        </p:nvSpPr>
        <p:spPr>
          <a:xfrm>
            <a:off x="5463620" y="2364002"/>
            <a:ext cx="103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Random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521E214-A51D-3F4B-89FD-8B377FF32B66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7703711" y="-177875"/>
            <a:ext cx="12700" cy="3365725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C8095E-D79B-C74B-B606-7D90B5B6DD94}"/>
              </a:ext>
            </a:extLst>
          </p:cNvPr>
          <p:cNvSpPr txBox="1"/>
          <p:nvPr/>
        </p:nvSpPr>
        <p:spPr>
          <a:xfrm>
            <a:off x="6835830" y="974177"/>
            <a:ext cx="16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Active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BE1AD-D386-ED44-AE67-C7C78C2DC16C}"/>
              </a:ext>
            </a:extLst>
          </p:cNvPr>
          <p:cNvGrpSpPr/>
          <p:nvPr/>
        </p:nvGrpSpPr>
        <p:grpSpPr>
          <a:xfrm>
            <a:off x="3327757" y="2586200"/>
            <a:ext cx="959237" cy="818570"/>
            <a:chOff x="3109173" y="4308691"/>
            <a:chExt cx="1130911" cy="90182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E5BA03C-81DA-4A45-B482-BBE7D966D42D}"/>
                </a:ext>
              </a:extLst>
            </p:cNvPr>
            <p:cNvGrpSpPr/>
            <p:nvPr/>
          </p:nvGrpSpPr>
          <p:grpSpPr>
            <a:xfrm>
              <a:off x="3109173" y="4344967"/>
              <a:ext cx="1075466" cy="865550"/>
              <a:chOff x="5827342" y="1982364"/>
              <a:chExt cx="1075466" cy="9762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5CFE49-6EAC-364C-ACC0-765774FA7EED}"/>
                  </a:ext>
                </a:extLst>
              </p:cNvPr>
              <p:cNvSpPr/>
              <p:nvPr/>
            </p:nvSpPr>
            <p:spPr>
              <a:xfrm>
                <a:off x="5914707" y="1982364"/>
                <a:ext cx="988101" cy="9762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E377BD-A620-A249-86C0-1B23F99BC4FC}"/>
                  </a:ext>
                </a:extLst>
              </p:cNvPr>
              <p:cNvGrpSpPr/>
              <p:nvPr/>
            </p:nvGrpSpPr>
            <p:grpSpPr>
              <a:xfrm>
                <a:off x="5827342" y="1982364"/>
                <a:ext cx="1003532" cy="871817"/>
                <a:chOff x="8068850" y="4791016"/>
                <a:chExt cx="616098" cy="675668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F11EBE-2817-484E-B2F7-52118F221A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45346" y="5187241"/>
                  <a:ext cx="146917" cy="12337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DFDFA74-08B2-D64B-BFE6-8F72375CAD86}"/>
                    </a:ext>
                  </a:extLst>
                </p:cNvPr>
                <p:cNvSpPr txBox="1"/>
                <p:nvPr/>
              </p:nvSpPr>
              <p:spPr>
                <a:xfrm>
                  <a:off x="8068850" y="4791016"/>
                  <a:ext cx="401099" cy="269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b="1" dirty="0"/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E098B-7D0F-6145-8F52-20761AE15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01214" y="5282280"/>
                  <a:ext cx="301872" cy="13811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AE8C34C-518E-B640-8C95-7F541EF1B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01325" y="5219034"/>
                  <a:ext cx="261259" cy="24765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A127BBD-7515-364E-8279-9056759A5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20825" y="5145124"/>
                  <a:ext cx="364123" cy="8423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114A90-EE87-4E44-A18B-46D694255C15}"/>
                </a:ext>
              </a:extLst>
            </p:cNvPr>
            <p:cNvSpPr txBox="1"/>
            <p:nvPr/>
          </p:nvSpPr>
          <p:spPr>
            <a:xfrm>
              <a:off x="3126881" y="4308691"/>
              <a:ext cx="1113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Distance UBS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10E462-D5F2-9A4A-AA5C-5C98721B751D}"/>
              </a:ext>
            </a:extLst>
          </p:cNvPr>
          <p:cNvGrpSpPr/>
          <p:nvPr/>
        </p:nvGrpSpPr>
        <p:grpSpPr>
          <a:xfrm>
            <a:off x="4257498" y="2642645"/>
            <a:ext cx="809742" cy="738605"/>
            <a:chOff x="6153873" y="4315382"/>
            <a:chExt cx="1314913" cy="1510006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25DB721-CA74-F042-8F31-0C6159287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483377" y="4315382"/>
              <a:ext cx="985409" cy="150138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248C432-3D34-C543-AA49-23E72A3D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330910" y="4324003"/>
              <a:ext cx="985410" cy="1501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7AC8F0D-3A1E-AF46-83EC-0982A817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53" r="71840"/>
            <a:stretch/>
          </p:blipFill>
          <p:spPr>
            <a:xfrm>
              <a:off x="6153873" y="4324003"/>
              <a:ext cx="985409" cy="1501385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6B0C97-4B66-3548-9E2A-FE38982875B4}"/>
              </a:ext>
            </a:extLst>
          </p:cNvPr>
          <p:cNvCxnSpPr>
            <a:cxnSpLocks/>
          </p:cNvCxnSpPr>
          <p:nvPr/>
        </p:nvCxnSpPr>
        <p:spPr>
          <a:xfrm>
            <a:off x="2910747" y="2977233"/>
            <a:ext cx="37751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CF459C-7013-FB47-8CA1-C426808B4379}"/>
              </a:ext>
            </a:extLst>
          </p:cNvPr>
          <p:cNvSpPr txBox="1"/>
          <p:nvPr/>
        </p:nvSpPr>
        <p:spPr>
          <a:xfrm>
            <a:off x="3254577" y="1504988"/>
            <a:ext cx="175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(2)</a:t>
            </a:r>
          </a:p>
          <a:p>
            <a:pPr algn="ctr"/>
            <a:r>
              <a:rPr lang="en-US" b="1" dirty="0"/>
              <a:t>Bootstrapping &amp;</a:t>
            </a:r>
          </a:p>
          <a:p>
            <a:pPr algn="ctr"/>
            <a:r>
              <a:rPr lang="en-US" b="1" dirty="0"/>
              <a:t>Initial labeling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F798FE8-0DEE-9E44-83DA-E5B70E65454E}"/>
              </a:ext>
            </a:extLst>
          </p:cNvPr>
          <p:cNvSpPr/>
          <p:nvPr/>
        </p:nvSpPr>
        <p:spPr>
          <a:xfrm rot="16200000">
            <a:off x="4065741" y="1635444"/>
            <a:ext cx="180234" cy="1577887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6B761F-45B7-4342-B9E9-86F3C70F27AE}"/>
              </a:ext>
            </a:extLst>
          </p:cNvPr>
          <p:cNvSpPr txBox="1"/>
          <p:nvPr/>
        </p:nvSpPr>
        <p:spPr>
          <a:xfrm>
            <a:off x="10281793" y="1643488"/>
            <a:ext cx="114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</a:t>
            </a:r>
          </a:p>
          <a:p>
            <a:r>
              <a:rPr lang="en-US" b="1" dirty="0"/>
              <a:t>dictionary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E2AF4DC0-26D3-4847-97B8-7A0899E604C4}"/>
              </a:ext>
            </a:extLst>
          </p:cNvPr>
          <p:cNvSpPr/>
          <p:nvPr/>
        </p:nvSpPr>
        <p:spPr>
          <a:xfrm rot="16200000">
            <a:off x="7743039" y="1530776"/>
            <a:ext cx="139257" cy="1761224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1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205</Words>
  <Application>Microsoft Macintosh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Scientific (polymer) NER Workflow</dc:title>
  <dc:creator>Roselyne Barreto Tchoua</dc:creator>
  <cp:lastModifiedBy>Roselyne Barreto Tchoua</cp:lastModifiedBy>
  <cp:revision>60</cp:revision>
  <cp:lastPrinted>2019-03-18T17:55:40Z</cp:lastPrinted>
  <dcterms:created xsi:type="dcterms:W3CDTF">2018-06-04T19:19:13Z</dcterms:created>
  <dcterms:modified xsi:type="dcterms:W3CDTF">2019-04-28T06:26:03Z</dcterms:modified>
</cp:coreProperties>
</file>