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  <p:sldMasterId id="2147483693" r:id="rId3"/>
    <p:sldMasterId id="2147483707" r:id="rId4"/>
  </p:sldMasterIdLst>
  <p:notesMasterIdLst>
    <p:notesMasterId r:id="rId108"/>
  </p:notesMasterIdLst>
  <p:handoutMasterIdLst>
    <p:handoutMasterId r:id="rId109"/>
  </p:handoutMasterIdLst>
  <p:sldIdLst>
    <p:sldId id="1008" r:id="rId5"/>
    <p:sldId id="1091" r:id="rId6"/>
    <p:sldId id="1117" r:id="rId7"/>
    <p:sldId id="1102" r:id="rId8"/>
    <p:sldId id="114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1118" r:id="rId25"/>
    <p:sldId id="1105" r:id="rId26"/>
    <p:sldId id="1103" r:id="rId27"/>
    <p:sldId id="1106" r:id="rId28"/>
    <p:sldId id="1142" r:id="rId29"/>
    <p:sldId id="1107" r:id="rId30"/>
    <p:sldId id="1109" r:id="rId31"/>
    <p:sldId id="1113" r:id="rId32"/>
    <p:sldId id="1110" r:id="rId33"/>
    <p:sldId id="1114" r:id="rId34"/>
    <p:sldId id="1108" r:id="rId35"/>
    <p:sldId id="1146" r:id="rId36"/>
    <p:sldId id="1148" r:id="rId37"/>
    <p:sldId id="1144" r:id="rId38"/>
    <p:sldId id="1149" r:id="rId39"/>
    <p:sldId id="1111" r:id="rId40"/>
    <p:sldId id="1115" r:id="rId41"/>
    <p:sldId id="1112" r:id="rId42"/>
    <p:sldId id="1150" r:id="rId43"/>
    <p:sldId id="1147" r:id="rId44"/>
    <p:sldId id="1152" r:id="rId45"/>
    <p:sldId id="1145" r:id="rId46"/>
    <p:sldId id="1099" r:id="rId47"/>
    <p:sldId id="816" r:id="rId48"/>
    <p:sldId id="817" r:id="rId49"/>
    <p:sldId id="818" r:id="rId50"/>
    <p:sldId id="819" r:id="rId51"/>
    <p:sldId id="820" r:id="rId52"/>
    <p:sldId id="821" r:id="rId53"/>
    <p:sldId id="822" r:id="rId54"/>
    <p:sldId id="823" r:id="rId55"/>
    <p:sldId id="824" r:id="rId56"/>
    <p:sldId id="825" r:id="rId57"/>
    <p:sldId id="826" r:id="rId58"/>
    <p:sldId id="827" r:id="rId59"/>
    <p:sldId id="828" r:id="rId60"/>
    <p:sldId id="829" r:id="rId61"/>
    <p:sldId id="830" r:id="rId62"/>
    <p:sldId id="831" r:id="rId63"/>
    <p:sldId id="832" r:id="rId64"/>
    <p:sldId id="833" r:id="rId65"/>
    <p:sldId id="834" r:id="rId66"/>
    <p:sldId id="835" r:id="rId67"/>
    <p:sldId id="836" r:id="rId68"/>
    <p:sldId id="837" r:id="rId69"/>
    <p:sldId id="838" r:id="rId70"/>
    <p:sldId id="839" r:id="rId71"/>
    <p:sldId id="840" r:id="rId72"/>
    <p:sldId id="841" r:id="rId73"/>
    <p:sldId id="842" r:id="rId74"/>
    <p:sldId id="843" r:id="rId75"/>
    <p:sldId id="844" r:id="rId76"/>
    <p:sldId id="845" r:id="rId77"/>
    <p:sldId id="846" r:id="rId78"/>
    <p:sldId id="847" r:id="rId79"/>
    <p:sldId id="848" r:id="rId80"/>
    <p:sldId id="849" r:id="rId81"/>
    <p:sldId id="850" r:id="rId82"/>
    <p:sldId id="851" r:id="rId83"/>
    <p:sldId id="852" r:id="rId84"/>
    <p:sldId id="853" r:id="rId85"/>
    <p:sldId id="854" r:id="rId86"/>
    <p:sldId id="855" r:id="rId87"/>
    <p:sldId id="856" r:id="rId88"/>
    <p:sldId id="857" r:id="rId89"/>
    <p:sldId id="858" r:id="rId90"/>
    <p:sldId id="859" r:id="rId91"/>
    <p:sldId id="860" r:id="rId92"/>
    <p:sldId id="861" r:id="rId93"/>
    <p:sldId id="862" r:id="rId94"/>
    <p:sldId id="863" r:id="rId95"/>
    <p:sldId id="864" r:id="rId96"/>
    <p:sldId id="865" r:id="rId97"/>
    <p:sldId id="867" r:id="rId98"/>
    <p:sldId id="868" r:id="rId99"/>
    <p:sldId id="869" r:id="rId100"/>
    <p:sldId id="870" r:id="rId101"/>
    <p:sldId id="871" r:id="rId102"/>
    <p:sldId id="1097" r:id="rId103"/>
    <p:sldId id="1119" r:id="rId104"/>
    <p:sldId id="1138" r:id="rId105"/>
    <p:sldId id="1139" r:id="rId106"/>
    <p:sldId id="1141" r:id="rId107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1E"/>
    <a:srgbClr val="FF2A42"/>
    <a:srgbClr val="FF2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 autoAdjust="0"/>
    <p:restoredTop sz="87238" autoAdjust="0"/>
  </p:normalViewPr>
  <p:slideViewPr>
    <p:cSldViewPr snapToGrid="0" snapToObjects="1">
      <p:cViewPr varScale="1">
        <p:scale>
          <a:sx n="136" d="100"/>
          <a:sy n="136" d="100"/>
        </p:scale>
        <p:origin x="8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2832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EDCD3CFA-FF35-4945-A28B-853D279C47A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36E12D1D-4320-4F77-8C7B-3400E6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A3401E6-E51F-4546-8926-834654E7D9FD}" type="datetimeFigureOut">
              <a:rPr lang="en-US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E74C63F3-381A-49EE-B18D-86331860D1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3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5713">
              <a:defRPr/>
            </a:pPr>
            <a:r>
              <a:rPr lang="en-US" altLang="ja-JP" dirty="0"/>
              <a:t>U(tau) &lt;=m^2/(3m-2) on m identical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U(tau) &lt;=m^2/(3m-2) on m identical processors</a:t>
            </a:r>
          </a:p>
          <a:p>
            <a:r>
              <a:rPr lang="en-US" dirty="0" err="1"/>
              <a:t>Dhall’s</a:t>
            </a:r>
            <a:r>
              <a:rPr lang="en-US" dirty="0"/>
              <a:t> effect:</a:t>
            </a:r>
          </a:p>
          <a:p>
            <a:r>
              <a:rPr lang="en-US" dirty="0"/>
              <a:t>U-&gt;1</a:t>
            </a:r>
            <a:r>
              <a:rPr lang="en-US" baseline="0" dirty="0"/>
              <a:t> no matter how many processors are used </a:t>
            </a:r>
          </a:p>
          <a:p>
            <a:r>
              <a:rPr lang="en-US" baseline="0" dirty="0"/>
              <a:t>   for T1=T2=…=Tm=(2e,1), T_(m+1)=(1,1+e) on m identical unit-speed processors where Ti=(</a:t>
            </a:r>
            <a:r>
              <a:rPr lang="en-US" baseline="0" dirty="0" err="1"/>
              <a:t>Ci</a:t>
            </a:r>
            <a:r>
              <a:rPr lang="en-US" baseline="0" dirty="0"/>
              <a:t>, Pi)</a:t>
            </a:r>
          </a:p>
          <a:p>
            <a:r>
              <a:rPr lang="en-US" baseline="0" dirty="0"/>
              <a:t>I.e., it is possible to find a task set that is </a:t>
            </a:r>
            <a:r>
              <a:rPr lang="en-US" baseline="0" dirty="0" err="1"/>
              <a:t>unschedulable</a:t>
            </a:r>
            <a:r>
              <a:rPr lang="en-US" baseline="0" dirty="0"/>
              <a:t> although it consumes only an arbitrarily small fraction of the multiprocessor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5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6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C63F3-381A-49EE-B18D-86331860D1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4960" y="1788160"/>
            <a:ext cx="8402320" cy="70104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Rectangle 6"/>
          <p:cNvSpPr/>
          <p:nvPr userDrawn="1"/>
        </p:nvSpPr>
        <p:spPr>
          <a:xfrm>
            <a:off x="0" y="6508988"/>
            <a:ext cx="9144000" cy="34901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150"/>
            <a:ext cx="9144000" cy="547416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819807"/>
            <a:ext cx="8402320" cy="5884598"/>
          </a:xfrm>
        </p:spPr>
        <p:txBody>
          <a:bodyPr/>
          <a:lstStyle>
            <a:lvl1pPr>
              <a:defRPr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D11110-A9CD-4BAA-A2FC-3DB0B3609F9E}"/>
              </a:ext>
            </a:extLst>
          </p:cNvPr>
          <p:cNvCxnSpPr/>
          <p:nvPr userDrawn="1"/>
        </p:nvCxnSpPr>
        <p:spPr>
          <a:xfrm>
            <a:off x="386080" y="773755"/>
            <a:ext cx="8402320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inkyu.lee\Desktop\Signature01_3.jpg">
            <a:extLst>
              <a:ext uri="{FF2B5EF4-FFF2-40B4-BE49-F238E27FC236}">
                <a16:creationId xmlns:a16="http://schemas.microsoft.com/office/drawing/2014/main" id="{D8054F42-FEB4-403A-9090-550F05FC6A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40" y="6431907"/>
            <a:ext cx="163576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46">
            <a:extLst>
              <a:ext uri="{FF2B5EF4-FFF2-40B4-BE49-F238E27FC236}">
                <a16:creationId xmlns:a16="http://schemas.microsoft.com/office/drawing/2014/main" id="{8D23CC49-63E2-483D-9332-8504B2D076CB}"/>
              </a:ext>
            </a:extLst>
          </p:cNvPr>
          <p:cNvSpPr txBox="1">
            <a:spLocks/>
          </p:cNvSpPr>
          <p:nvPr userDrawn="1"/>
        </p:nvSpPr>
        <p:spPr>
          <a:xfrm>
            <a:off x="4451647" y="6539468"/>
            <a:ext cx="606465" cy="28460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fld id="{C716743E-0283-4E3C-A71C-0A398C4C4EAB}" type="slidenum">
              <a:rPr lang="ko-KR" altLang="en-US" sz="1600" b="1" i="0" strike="noStrike" baseline="0" smtClean="0">
                <a:ln w="317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pPr algn="l" latinLnBrk="0"/>
              <a:t>‹#›</a:t>
            </a:fld>
            <a:endParaRPr lang="ko-KR" altLang="en-US" sz="1000" b="1" i="0" strike="noStrike" baseline="0" dirty="0">
              <a:ln w="3175" cmpd="sng">
                <a:noFill/>
                <a:prstDash val="solid"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EFC5F-DC6E-40A9-BBDD-8C0FFE1ECA8B}"/>
              </a:ext>
            </a:extLst>
          </p:cNvPr>
          <p:cNvSpPr txBox="1"/>
          <p:nvPr userDrawn="1"/>
        </p:nvSpPr>
        <p:spPr>
          <a:xfrm>
            <a:off x="0" y="6498828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Jinkyu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Lee</a:t>
            </a:r>
          </a:p>
          <a:p>
            <a:pPr algn="l"/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Dept. </a:t>
            </a:r>
            <a:r>
              <a:rPr lang="en-US" altLang="ko-KR" sz="9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of Computer Science and Engineering</a:t>
            </a:r>
            <a:r>
              <a:rPr lang="en-US" altLang="ko-KR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  </a:t>
            </a:r>
            <a:endParaRPr lang="ko-KR" alt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8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8312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495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608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986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5661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531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7566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90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286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6491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46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07633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03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02399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8168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1392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8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12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1744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2691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128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13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176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5904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4035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5322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5396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685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8654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24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4896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056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2784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08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31849EB-A5C0-8D42-A735-320950AAD73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1B98A84E-3B48-8940-A06C-554EE71674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310469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182539" cy="458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나눔고딕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나눔고딕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2700" y="0"/>
            <a:ext cx="9153525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8EC264-7E0D-4EB4-9A59-AA56BBFDEFA2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1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518E2C3C-43C2-44FE-86A7-F86E573FC49E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-11113" y="0"/>
            <a:ext cx="9153526" cy="685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ko-KR" sz="1800">
              <a:solidFill>
                <a:srgbClr val="1D4940"/>
              </a:solidFill>
              <a:latin typeface="Arial" charset="0"/>
              <a:ea typeface="굴림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단계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1" name="Picture 7" descr="Beginner_logo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AC50441B-D44E-43BF-898F-6E0D47C5DF51}" type="slidenum">
              <a:rPr kumimoji="1" lang="en-US" altLang="ko-KR" sz="1300" smtClean="0">
                <a:solidFill>
                  <a:srgbClr val="000000"/>
                </a:solidFill>
                <a:latin typeface="Comic Sans MS" pitchFamily="66" charset="0"/>
                <a:ea typeface="HY견고딕" pitchFamily="18" charset="-127"/>
              </a:rPr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Comic Sans MS" pitchFamily="66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2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ssdc.gsfc.nasa.gov/planetary/mesur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81480"/>
            <a:ext cx="9144000" cy="70104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</a:t>
            </a: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Real-Time System Perspective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" y="3705352"/>
            <a:ext cx="9144000" cy="1683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나눔고딕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Jinkyu</a:t>
            </a: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</a:t>
            </a:r>
          </a:p>
          <a:p>
            <a:r>
              <a:rPr lang="en-US" altLang="ko-K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(SKKU)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98828"/>
            <a:ext cx="699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2022.9.21-22 Samsung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SDI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harmful, most of time.</a:t>
            </a:r>
          </a:p>
          <a:p>
            <a:pPr lvl="1"/>
            <a:r>
              <a:rPr lang="en-US" dirty="0"/>
              <a:t>Some additional delays for higher-priority tasks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</a:t>
            </a:r>
            <a:r>
              <a:rPr lang="en-US" dirty="0"/>
              <a:t>, it can be very critical at some point</a:t>
            </a:r>
          </a:p>
          <a:p>
            <a:pPr lvl="1"/>
            <a:r>
              <a:rPr lang="en-US" dirty="0"/>
              <a:t>Example: Mars Pathfinder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아래 예제로 돌아와서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무슨 </a:t>
            </a:r>
            <a:r>
              <a:rPr lang="en-US" altLang="ko-KR" dirty="0">
                <a:highlight>
                  <a:srgbClr val="FFFF00"/>
                </a:highlight>
              </a:rPr>
              <a:t>algorithm</a:t>
            </a:r>
            <a:r>
              <a:rPr lang="ko-KR" altLang="en-US" dirty="0">
                <a:highlight>
                  <a:srgbClr val="FFFF00"/>
                </a:highlight>
              </a:rPr>
              <a:t>을 쓰고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어떤 조건을 만족하면 모든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영원히</a:t>
            </a:r>
            <a:r>
              <a:rPr lang="en-US" altLang="ko-KR" dirty="0">
                <a:highlight>
                  <a:srgbClr val="FFFF00"/>
                </a:highlight>
              </a:rPr>
              <a:t>) schedulable </a:t>
            </a:r>
            <a:r>
              <a:rPr lang="ko-KR" altLang="en-US" dirty="0">
                <a:highlight>
                  <a:srgbClr val="FFFF00"/>
                </a:highlight>
              </a:rPr>
              <a:t>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3404F88-B38A-94D0-5268-BE0369D8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6516E4C-7655-F51E-388D-955B613D1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8F7825C-F900-D417-0001-B7C7DAA44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A770815-F872-40C0-E497-C4ADCEBB1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16F1FE7-42E2-834E-6541-C3192D872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68A8E70-6ABF-8153-6920-9B8EB4B0F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D1A1197-2EF1-1063-0F86-1DBD0C6AB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AC9A223-A17A-C858-27AB-952C2642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04DBAAB-258D-890C-82FF-B2C8BD26D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CF858A-D4F1-7430-58B9-25699E0EC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0BEDB85-15E3-7DFF-E3CA-34313DB4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25F6842C-C140-02E7-F003-522F177C0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3ACD2C8-3D73-6731-5AC7-652D36F1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45EA458-2679-FB07-1AEE-EC13C4E3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A2EC8D1-4F2C-7279-D610-7B906594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F1B4A5A2-928B-7EB8-2A6E-C8F9DED7F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4229EF2-D4CA-7BCF-D434-49D4AC5DB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406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3071A-69C9-85B6-0F7E-C4C32984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CA8AA52-59AA-3F4C-63D5-B186AD9D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8EF1FFA-62E6-B1C7-1F50-A9C74A7B4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D99ECE-F6D4-F3EB-8046-C8769085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BF6BB6-1A59-A889-F16B-84D9E054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AF9D4-F899-03CC-6C13-2FF27C4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10166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63ACD220-3BA0-F278-2673-7233E859C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1BFDBF5-781E-7DA1-DB52-A761643E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A13E2046-1618-3D21-36EE-7664EF7D4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87306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CDF721A-7B0D-190E-3400-CEE1148B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025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(4,1)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FC19204-629E-8C6F-BC07-818DF6986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482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FF80D58-20E3-E3D3-FB5C-C34F74C3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2482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03579B4A-ECFF-954A-E347-D17BE06E6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2446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D815D22-68D9-E2ED-0A51-40635A16C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BF3B662-19B6-83A6-A264-B57DC81C2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FF1DF20-0132-35A3-9043-50857AD9D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8F1F94F8-9975-698A-F190-6DDBBACF4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52224372-31C1-3694-72B8-914C711A8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A0ABF9F-5194-9B64-4483-0BC7AE3B5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19B7913C-CA01-70A6-6EBC-E054B5CE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95512330-9A33-E19B-602D-5C68C19F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8C249CAF-D3F4-5070-1208-ACDE25AA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8E4F81E1-166A-7F22-0AD9-270384D61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86D4FB39-05DD-B163-6011-21C64186D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C252AD3F-2B08-1926-2B9F-383AEFBEF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10934648-58E1-FD54-F356-AA049D0D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E9354E4A-21E3-48A8-3B4C-57FF5623F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DDB57DEC-037F-0B6D-ED88-9F41A73A8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866F20C8-4533-C419-EC49-154F8D8AC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1684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AB0F318C-DF38-7C4C-A5E3-186B688E3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2446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122F50C1-2CD9-118B-38E3-57C0E47AB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0D5C8-1B43-78AC-9592-3D92D5BE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BE55AD-32C8-054A-E68E-C27BFFE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27AE9E-6541-D2A7-464A-C78607AA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63665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193EF7C-5607-B5E1-C036-D5774DC18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986FA0BE-2AA9-BC9D-1CC8-0EE40437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593955C6-4370-486D-292A-93C4F59E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63506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5D8C41D5-4A90-1B5F-F541-D2C160F1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7112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(5,2)</a:t>
            </a: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C7E9BAB3-0C38-3BB5-563A-58AAB0CAF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8286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E128A230-B18D-E9B5-214B-FEC97F35E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46FC55B-BC0B-86E8-C6BF-34AF1EC15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2EAA3EE2-5F27-CEAD-DE0F-FBA51E093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2202306A-E114-BE72-D75C-A759AF32C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67B510D4-1C18-9179-79AC-B23879680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B1391507-0917-5305-C87E-0C59008A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96C61B3D-808B-0B2B-7F3E-346FCDB5E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B1C77E8C-CE6A-08E4-1CD5-267C146C6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A6799B82-A50A-16C5-17C8-E60A8540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4058E8FD-23C2-A255-71AE-5AD4875D6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3A902EE1-348F-2DD9-C0A8-6FF5840D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69778BE6-CFAB-2544-7963-390CEC801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C71494D9-0084-1C5F-10E4-996B66641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4EDB9AC9-E2F3-8BDD-56E7-8A0C68831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6B8878B1-7E3F-9B24-DCF1-30576E8F8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252B382D-8A32-03CA-544A-E0949A0E9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00666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37A1A84E-9024-3474-6AE2-45CE57E17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408286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57DCC4E6-0001-2A9A-0F48-C193D5742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59F8A3-890F-3A31-595A-218505EA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D89F7-6EDB-A62F-E077-FE565D4F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701865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A0F6B519-932B-E314-97A7-65AE288FA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2DB62667-BC12-03E2-EFD1-95AE0661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47326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259AE3E6-B7D8-298C-5291-B32EA78A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4946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(7,2)</a:t>
            </a:r>
          </a:p>
        </p:txBody>
      </p:sp>
      <p:grpSp>
        <p:nvGrpSpPr>
          <p:cNvPr id="84" name="Group 88">
            <a:extLst>
              <a:ext uri="{FF2B5EF4-FFF2-40B4-BE49-F238E27FC236}">
                <a16:creationId xmlns:a16="http://schemas.microsoft.com/office/drawing/2014/main" id="{7EFD5BEC-415B-85CD-4241-05BDF90A60AF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3244665"/>
            <a:ext cx="4984750" cy="1295400"/>
            <a:chOff x="2208" y="3120"/>
            <a:chExt cx="3140" cy="816"/>
          </a:xfrm>
        </p:grpSpPr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E550DFB4-44F1-8E83-0B2D-CE9BA78EB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6" name="Text Box 83">
              <a:extLst>
                <a:ext uri="{FF2B5EF4-FFF2-40B4-BE49-F238E27FC236}">
                  <a16:creationId xmlns:a16="http://schemas.microsoft.com/office/drawing/2014/main" id="{BDD503FD-6F9F-AE7E-8CD7-10351E6C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 dirty="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5</a:t>
              </a:r>
            </a:p>
          </p:txBody>
        </p: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E6E0AE8C-7963-CB3C-B693-F68C6BE5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359DC1A8-8C9E-D894-1391-555257D0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10</a:t>
              </a:r>
            </a:p>
          </p:txBody>
        </p:sp>
        <p:sp>
          <p:nvSpPr>
            <p:cNvPr id="89" name="Text Box 86">
              <a:extLst>
                <a:ext uri="{FF2B5EF4-FFF2-40B4-BE49-F238E27FC236}">
                  <a16:creationId xmlns:a16="http://schemas.microsoft.com/office/drawing/2014/main" id="{C5374726-1FEC-AF4B-44ED-926D3854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C6ED5158-D55D-7045-20E8-4E1D82E50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6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914400" latinLnBrk="1"/>
              <a:r>
                <a:rPr lang="en-US" altLang="ko-KR" sz="2400">
                  <a:solidFill>
                    <a:prstClr val="black"/>
                  </a:solidFill>
                  <a:latin typeface="Perpetua"/>
                  <a:ea typeface="굴림" charset="-127"/>
                  <a:cs typeface="Arial" charset="0"/>
                </a:rPr>
                <a:t>15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53FF9D0-B648-9239-71C5-A0D0DB09F785}"/>
              </a:ext>
            </a:extLst>
          </p:cNvPr>
          <p:cNvSpPr txBox="1"/>
          <p:nvPr/>
        </p:nvSpPr>
        <p:spPr>
          <a:xfrm>
            <a:off x="176531" y="1980668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E89A99-2972-2476-A85C-F9B288954F96}"/>
              </a:ext>
            </a:extLst>
          </p:cNvPr>
          <p:cNvSpPr txBox="1"/>
          <p:nvPr/>
        </p:nvSpPr>
        <p:spPr>
          <a:xfrm>
            <a:off x="176531" y="2684337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5CA19B-AC99-0DBB-D39E-CB0ACB2821B4}"/>
              </a:ext>
            </a:extLst>
          </p:cNvPr>
          <p:cNvSpPr txBox="1"/>
          <p:nvPr/>
        </p:nvSpPr>
        <p:spPr>
          <a:xfrm>
            <a:off x="158751" y="3501820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3</a:t>
            </a:r>
          </a:p>
        </p:txBody>
      </p:sp>
      <p:sp>
        <p:nvSpPr>
          <p:cNvPr id="94" name="Line 4">
            <a:extLst>
              <a:ext uri="{FF2B5EF4-FFF2-40B4-BE49-F238E27FC236}">
                <a16:creationId xmlns:a16="http://schemas.microsoft.com/office/drawing/2014/main" id="{12745346-CCB0-E721-7D64-1B8DD03F1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A25B9118-A3A7-E2C7-08F2-E5A88E57A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E6A13FE2-EA03-A163-8346-188BE48C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">
            <a:extLst>
              <a:ext uri="{FF2B5EF4-FFF2-40B4-BE49-F238E27FC236}">
                <a16:creationId xmlns:a16="http://schemas.microsoft.com/office/drawing/2014/main" id="{57B25EA5-3EBB-6950-3379-18282C0F7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">
            <a:extLst>
              <a:ext uri="{FF2B5EF4-FFF2-40B4-BE49-F238E27FC236}">
                <a16:creationId xmlns:a16="http://schemas.microsoft.com/office/drawing/2014/main" id="{8EE2A9BD-480C-DBB0-A695-ED05CCDA5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9" name="Line 9">
            <a:extLst>
              <a:ext uri="{FF2B5EF4-FFF2-40B4-BE49-F238E27FC236}">
                <a16:creationId xmlns:a16="http://schemas.microsoft.com/office/drawing/2014/main" id="{4CCDF498-482F-FCC2-DC31-73CE43C07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0" name="Line 10">
            <a:extLst>
              <a:ext uri="{FF2B5EF4-FFF2-40B4-BE49-F238E27FC236}">
                <a16:creationId xmlns:a16="http://schemas.microsoft.com/office/drawing/2014/main" id="{8451AB21-09DE-8FD3-5C14-9C86BA2F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1" name="Line 11">
            <a:extLst>
              <a:ext uri="{FF2B5EF4-FFF2-40B4-BE49-F238E27FC236}">
                <a16:creationId xmlns:a16="http://schemas.microsoft.com/office/drawing/2014/main" id="{B2908A46-4A0A-0A39-B240-20F74D8BF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2" name="Line 12">
            <a:extLst>
              <a:ext uri="{FF2B5EF4-FFF2-40B4-BE49-F238E27FC236}">
                <a16:creationId xmlns:a16="http://schemas.microsoft.com/office/drawing/2014/main" id="{1E7B0FF5-8629-A5CE-89A9-71F6585B7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6EA0602-C521-DF43-8387-A6A6724DD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B6E6A6AE-8D4A-40E1-4273-E8D77B3B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BD6A4B30-C9DE-F774-A39F-A512CF38E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2A29DD06-A623-BCB1-95C2-AB12CE79C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71862156-2362-C7D5-00EB-D50E84532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8" name="Line 18">
            <a:extLst>
              <a:ext uri="{FF2B5EF4-FFF2-40B4-BE49-F238E27FC236}">
                <a16:creationId xmlns:a16="http://schemas.microsoft.com/office/drawing/2014/main" id="{BEA22412-70C0-2422-F8BE-C1CE21CE2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9" name="Line 19">
            <a:extLst>
              <a:ext uri="{FF2B5EF4-FFF2-40B4-BE49-F238E27FC236}">
                <a16:creationId xmlns:a16="http://schemas.microsoft.com/office/drawing/2014/main" id="{D2ADBD60-645C-30B8-43A2-568976C52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0" name="Line 20">
            <a:extLst>
              <a:ext uri="{FF2B5EF4-FFF2-40B4-BE49-F238E27FC236}">
                <a16:creationId xmlns:a16="http://schemas.microsoft.com/office/drawing/2014/main" id="{D749617F-3BDC-DEAB-21CF-882B44D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531176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3D33C959-EC57-24AD-7690-AA5005B2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2" name="Line 31">
            <a:extLst>
              <a:ext uri="{FF2B5EF4-FFF2-40B4-BE49-F238E27FC236}">
                <a16:creationId xmlns:a16="http://schemas.microsoft.com/office/drawing/2014/main" id="{DA753C95-B3C0-DC26-2133-39E08B706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538796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3" name="Line 32">
            <a:extLst>
              <a:ext uri="{FF2B5EF4-FFF2-40B4-BE49-F238E27FC236}">
                <a16:creationId xmlns:a16="http://schemas.microsoft.com/office/drawing/2014/main" id="{0A0FC073-A733-172E-6886-0EBF42BC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538796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4" name="Rectangle 21">
            <a:extLst>
              <a:ext uri="{FF2B5EF4-FFF2-40B4-BE49-F238E27FC236}">
                <a16:creationId xmlns:a16="http://schemas.microsoft.com/office/drawing/2014/main" id="{72A85223-14C8-90E7-8592-B1DF32FB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5" name="Rectangle 53">
            <a:extLst>
              <a:ext uri="{FF2B5EF4-FFF2-40B4-BE49-F238E27FC236}">
                <a16:creationId xmlns:a16="http://schemas.microsoft.com/office/drawing/2014/main" id="{EF7C0B07-61C2-5234-E1B0-E1A87AAA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499680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6" name="Rectangle 78">
            <a:extLst>
              <a:ext uri="{FF2B5EF4-FFF2-40B4-BE49-F238E27FC236}">
                <a16:creationId xmlns:a16="http://schemas.microsoft.com/office/drawing/2014/main" id="{BA6D502D-24BA-F799-098D-D6823107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5000618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7" name="Rectangle 24">
            <a:extLst>
              <a:ext uri="{FF2B5EF4-FFF2-40B4-BE49-F238E27FC236}">
                <a16:creationId xmlns:a16="http://schemas.microsoft.com/office/drawing/2014/main" id="{3457E9AD-D61B-C9B9-E0D8-2C689CC5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089" y="50069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8" name="Rectangle 52">
            <a:extLst>
              <a:ext uri="{FF2B5EF4-FFF2-40B4-BE49-F238E27FC236}">
                <a16:creationId xmlns:a16="http://schemas.microsoft.com/office/drawing/2014/main" id="{75045B62-DA28-7555-BD31-308FD376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9" y="5020754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4C79CDBA-B10D-840A-1B26-5B53B871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40" y="501331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0" name="Rectangle 79">
            <a:extLst>
              <a:ext uri="{FF2B5EF4-FFF2-40B4-BE49-F238E27FC236}">
                <a16:creationId xmlns:a16="http://schemas.microsoft.com/office/drawing/2014/main" id="{B37E5690-6B63-7E71-6F7D-A01E9A63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640" y="4994267"/>
            <a:ext cx="914400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1" name="Rectangle 54">
            <a:extLst>
              <a:ext uri="{FF2B5EF4-FFF2-40B4-BE49-F238E27FC236}">
                <a16:creationId xmlns:a16="http://schemas.microsoft.com/office/drawing/2014/main" id="{BCF001CE-26B5-F271-5DD1-40791F52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340" y="5019667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id="{4917FD31-05E8-EA09-F2A2-58191757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9" y="501966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23" name="Line 4">
            <a:extLst>
              <a:ext uri="{FF2B5EF4-FFF2-40B4-BE49-F238E27FC236}">
                <a16:creationId xmlns:a16="http://schemas.microsoft.com/office/drawing/2014/main" id="{85455145-CC07-BBB6-950D-5F3CBEB07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4" name="Line 5">
            <a:extLst>
              <a:ext uri="{FF2B5EF4-FFF2-40B4-BE49-F238E27FC236}">
                <a16:creationId xmlns:a16="http://schemas.microsoft.com/office/drawing/2014/main" id="{074AD822-5147-7600-10C9-A1DF1FE1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5" name="Line 6">
            <a:extLst>
              <a:ext uri="{FF2B5EF4-FFF2-40B4-BE49-F238E27FC236}">
                <a16:creationId xmlns:a16="http://schemas.microsoft.com/office/drawing/2014/main" id="{C07D2DB5-52B5-D4EB-87D4-547DE2286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9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6" name="Line 7">
            <a:extLst>
              <a:ext uri="{FF2B5EF4-FFF2-40B4-BE49-F238E27FC236}">
                <a16:creationId xmlns:a16="http://schemas.microsoft.com/office/drawing/2014/main" id="{A90110F8-1A12-635A-3C4A-5F83A18C3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7" name="Line 8">
            <a:extLst>
              <a:ext uri="{FF2B5EF4-FFF2-40B4-BE49-F238E27FC236}">
                <a16:creationId xmlns:a16="http://schemas.microsoft.com/office/drawing/2014/main" id="{747F1988-EE47-920A-847C-3A643CA36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8" name="Line 9">
            <a:extLst>
              <a:ext uri="{FF2B5EF4-FFF2-40B4-BE49-F238E27FC236}">
                <a16:creationId xmlns:a16="http://schemas.microsoft.com/office/drawing/2014/main" id="{BB06ACF2-5FEA-BCFD-0531-43B5AC69C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9" name="Line 10">
            <a:extLst>
              <a:ext uri="{FF2B5EF4-FFF2-40B4-BE49-F238E27FC236}">
                <a16:creationId xmlns:a16="http://schemas.microsoft.com/office/drawing/2014/main" id="{7725616B-809E-E11D-A5B4-660BDEC06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0" name="Line 11">
            <a:extLst>
              <a:ext uri="{FF2B5EF4-FFF2-40B4-BE49-F238E27FC236}">
                <a16:creationId xmlns:a16="http://schemas.microsoft.com/office/drawing/2014/main" id="{56F74DB6-E098-236A-6EBB-92D71FE0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5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1" name="Line 12">
            <a:extLst>
              <a:ext uri="{FF2B5EF4-FFF2-40B4-BE49-F238E27FC236}">
                <a16:creationId xmlns:a16="http://schemas.microsoft.com/office/drawing/2014/main" id="{9C5B2579-54E8-D9FF-6BDE-A8F309F66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2" name="Line 13">
            <a:extLst>
              <a:ext uri="{FF2B5EF4-FFF2-40B4-BE49-F238E27FC236}">
                <a16:creationId xmlns:a16="http://schemas.microsoft.com/office/drawing/2014/main" id="{DBD7A982-C4E3-0B04-1823-22DF4CBA0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3" name="Line 14">
            <a:extLst>
              <a:ext uri="{FF2B5EF4-FFF2-40B4-BE49-F238E27FC236}">
                <a16:creationId xmlns:a16="http://schemas.microsoft.com/office/drawing/2014/main" id="{22D659A3-D48C-83A3-E1DC-2C83DEF2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4" name="Line 15">
            <a:extLst>
              <a:ext uri="{FF2B5EF4-FFF2-40B4-BE49-F238E27FC236}">
                <a16:creationId xmlns:a16="http://schemas.microsoft.com/office/drawing/2014/main" id="{F9517068-CAE8-EBA7-9911-5DD77B1E6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42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5" name="Line 16">
            <a:extLst>
              <a:ext uri="{FF2B5EF4-FFF2-40B4-BE49-F238E27FC236}">
                <a16:creationId xmlns:a16="http://schemas.microsoft.com/office/drawing/2014/main" id="{4776405D-C0CB-6C21-E69F-DDFB10A6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6" name="Line 17">
            <a:extLst>
              <a:ext uri="{FF2B5EF4-FFF2-40B4-BE49-F238E27FC236}">
                <a16:creationId xmlns:a16="http://schemas.microsoft.com/office/drawing/2014/main" id="{AF091ACC-526D-221A-CCC9-B2EE3170D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6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7" name="Line 18">
            <a:extLst>
              <a:ext uri="{FF2B5EF4-FFF2-40B4-BE49-F238E27FC236}">
                <a16:creationId xmlns:a16="http://schemas.microsoft.com/office/drawing/2014/main" id="{3AC6AC73-AB3B-38E4-5285-33B2DC6FB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4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8" name="Line 19">
            <a:extLst>
              <a:ext uri="{FF2B5EF4-FFF2-40B4-BE49-F238E27FC236}">
                <a16:creationId xmlns:a16="http://schemas.microsoft.com/office/drawing/2014/main" id="{6D19442C-868A-0282-80AB-979707975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0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9" name="Line 20">
            <a:extLst>
              <a:ext uri="{FF2B5EF4-FFF2-40B4-BE49-F238E27FC236}">
                <a16:creationId xmlns:a16="http://schemas.microsoft.com/office/drawing/2014/main" id="{D10B5977-FF5F-D6DD-7B0F-849648759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889" y="6496527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0" name="Line 22">
            <a:extLst>
              <a:ext uri="{FF2B5EF4-FFF2-40B4-BE49-F238E27FC236}">
                <a16:creationId xmlns:a16="http://schemas.microsoft.com/office/drawing/2014/main" id="{5F524F0D-451A-E559-186A-8C0D2BEB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1" name="Line 31">
            <a:extLst>
              <a:ext uri="{FF2B5EF4-FFF2-40B4-BE49-F238E27FC236}">
                <a16:creationId xmlns:a16="http://schemas.microsoft.com/office/drawing/2014/main" id="{8C12CD73-AA8F-D9BD-1DB8-931C8BBCC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089" y="6572727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2" name="Line 32">
            <a:extLst>
              <a:ext uri="{FF2B5EF4-FFF2-40B4-BE49-F238E27FC236}">
                <a16:creationId xmlns:a16="http://schemas.microsoft.com/office/drawing/2014/main" id="{B1B76301-F3AA-6204-A8C9-34622319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89" y="6572727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56697F02-F935-43DF-C3FD-926064D2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89" y="61917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4" name="Rectangle 53">
            <a:extLst>
              <a:ext uri="{FF2B5EF4-FFF2-40B4-BE49-F238E27FC236}">
                <a16:creationId xmlns:a16="http://schemas.microsoft.com/office/drawing/2014/main" id="{335C49B5-3F9F-5A56-CBCD-592960E9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9" y="618156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2A9315B9-0CAD-020E-334C-AAC0CA1C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89" y="6185378"/>
            <a:ext cx="457199" cy="381000"/>
          </a:xfrm>
          <a:prstGeom prst="rect">
            <a:avLst/>
          </a:prstGeom>
          <a:solidFill>
            <a:srgbClr val="00808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4B8E2690-1B70-0A53-4AF8-FCF3F24E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8" y="6204427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7" name="Rectangle 52">
            <a:extLst>
              <a:ext uri="{FF2B5EF4-FFF2-40B4-BE49-F238E27FC236}">
                <a16:creationId xmlns:a16="http://schemas.microsoft.com/office/drawing/2014/main" id="{D8E3DAD6-6376-A0B9-73E5-76A4FC9F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39" y="6176876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148" name="폭발: 8pt 147">
            <a:extLst>
              <a:ext uri="{FF2B5EF4-FFF2-40B4-BE49-F238E27FC236}">
                <a16:creationId xmlns:a16="http://schemas.microsoft.com/office/drawing/2014/main" id="{C9232EAE-F2E8-2FF6-DE05-BD16A178AD61}"/>
              </a:ext>
            </a:extLst>
          </p:cNvPr>
          <p:cNvSpPr/>
          <p:nvPr/>
        </p:nvSpPr>
        <p:spPr>
          <a:xfrm>
            <a:off x="4304813" y="5775895"/>
            <a:ext cx="695811" cy="59148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167117-6A75-FCEA-13FE-A27653276AF7}"/>
              </a:ext>
            </a:extLst>
          </p:cNvPr>
          <p:cNvSpPr txBox="1"/>
          <p:nvPr/>
        </p:nvSpPr>
        <p:spPr>
          <a:xfrm>
            <a:off x="4972689" y="5807544"/>
            <a:ext cx="25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Deadline miss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D8269B-7B32-9C25-1D54-2D31F3C92684}"/>
              </a:ext>
            </a:extLst>
          </p:cNvPr>
          <p:cNvSpPr txBox="1"/>
          <p:nvPr/>
        </p:nvSpPr>
        <p:spPr>
          <a:xfrm>
            <a:off x="158751" y="4489581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non-preemptive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3356BC-2F3A-7C2D-F7DF-19013EBEF389}"/>
              </a:ext>
            </a:extLst>
          </p:cNvPr>
          <p:cNvSpPr txBox="1"/>
          <p:nvPr/>
        </p:nvSpPr>
        <p:spPr>
          <a:xfrm>
            <a:off x="148177" y="5649469"/>
            <a:ext cx="38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2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400" baseline="-25000" dirty="0"/>
              <a:t>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preemptive</a:t>
            </a:r>
            <a:endParaRPr lang="en-US" altLang="ko-KR" sz="2400" baseline="-250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017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  <a:r>
              <a:rPr lang="ko-KR" altLang="en-US" dirty="0"/>
              <a:t>가 필요한가</a:t>
            </a:r>
            <a:r>
              <a:rPr lang="en-US" altLang="ko-KR" dirty="0"/>
              <a:t>? Simulation </a:t>
            </a:r>
            <a:r>
              <a:rPr lang="ko-KR" altLang="en-US" dirty="0"/>
              <a:t>해 보면 </a:t>
            </a:r>
            <a:r>
              <a:rPr lang="en-US" altLang="ko-KR" dirty="0" err="1"/>
              <a:t>schedulability</a:t>
            </a:r>
            <a:r>
              <a:rPr lang="ko-KR" altLang="en-US" dirty="0"/>
              <a:t>를 알 수 있지 않나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</a:t>
            </a:r>
            <a:r>
              <a:rPr lang="ko-KR" altLang="en-US" dirty="0"/>
              <a:t>이 바뀌어도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 </a:t>
            </a:r>
            <a:r>
              <a:rPr lang="ko-KR" altLang="en-US" dirty="0"/>
              <a:t>모든 </a:t>
            </a:r>
            <a:r>
              <a:rPr lang="en-US" altLang="ko-KR" dirty="0"/>
              <a:t>offset</a:t>
            </a:r>
            <a:r>
              <a:rPr lang="ko-KR" altLang="en-US" dirty="0"/>
              <a:t>에 대해서 </a:t>
            </a:r>
            <a:r>
              <a:rPr lang="en-US" altLang="ko-KR" dirty="0"/>
              <a:t>simulation?</a:t>
            </a:r>
          </a:p>
          <a:p>
            <a:pPr lvl="1"/>
            <a:r>
              <a:rPr lang="en-US" altLang="ko-KR" dirty="0"/>
              <a:t>Execution</a:t>
            </a:r>
            <a:r>
              <a:rPr lang="ko-KR" altLang="en-US" dirty="0"/>
              <a:t>이 </a:t>
            </a:r>
            <a:r>
              <a:rPr lang="en-US" altLang="ko-KR" dirty="0"/>
              <a:t>max </a:t>
            </a:r>
            <a:r>
              <a:rPr lang="ko-KR" altLang="en-US" dirty="0"/>
              <a:t>보다 작게 되어도 여전히 </a:t>
            </a:r>
            <a:r>
              <a:rPr lang="en-US" altLang="ko-KR" dirty="0"/>
              <a:t>schedulable </a:t>
            </a:r>
            <a:r>
              <a:rPr lang="ko-KR" altLang="en-US" dirty="0"/>
              <a:t>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크면 </a:t>
            </a:r>
            <a:r>
              <a:rPr lang="en-US" altLang="ko-KR" dirty="0"/>
              <a:t>simulation</a:t>
            </a:r>
            <a:r>
              <a:rPr lang="ko-KR" altLang="en-US" dirty="0"/>
              <a:t>은 어떻게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C0CE-A956-45FB-60BA-34C830B674FC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무슨 </a:t>
            </a:r>
            <a:r>
              <a:rPr lang="en-US" altLang="ko-KR" dirty="0"/>
              <a:t>scheduling algorithm</a:t>
            </a:r>
            <a:r>
              <a:rPr lang="ko-KR" altLang="en-US" dirty="0"/>
              <a:t>을 쓰고</a:t>
            </a:r>
            <a:r>
              <a:rPr lang="en-US" altLang="ko-KR" dirty="0"/>
              <a:t>, </a:t>
            </a:r>
            <a:r>
              <a:rPr lang="ko-KR" altLang="en-US" dirty="0"/>
              <a:t>어떤 조건을 만족하면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analysis) </a:t>
            </a:r>
            <a:r>
              <a:rPr lang="ko-KR" altLang="en-US" dirty="0"/>
              <a:t>모든 </a:t>
            </a:r>
            <a:r>
              <a:rPr lang="en-US" altLang="ko-KR" dirty="0"/>
              <a:t>job</a:t>
            </a:r>
            <a:r>
              <a:rPr lang="ko-KR" altLang="en-US" dirty="0"/>
              <a:t>이 영원히 </a:t>
            </a:r>
            <a:r>
              <a:rPr lang="en-US" altLang="ko-KR" dirty="0"/>
              <a:t>deadline miss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하지 않는가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Offset </a:t>
            </a:r>
            <a:r>
              <a:rPr lang="ko-KR" altLang="en-US" dirty="0"/>
              <a:t>에 관계없이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모든 실제 실행시간 ≤ </a:t>
            </a:r>
            <a:r>
              <a:rPr lang="en-US" altLang="ko-KR" dirty="0"/>
              <a:t>WCET</a:t>
            </a:r>
            <a:r>
              <a:rPr lang="ko-KR" altLang="en-US" dirty="0"/>
              <a:t>에 대해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주기의 최소 공배수가 매우 커도 보장이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D869B-10FD-4882-14AA-8357FA8C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3134067"/>
            <a:ext cx="5335328" cy="31341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2A739D-0106-6DC4-08B0-E141E6083545}"/>
              </a:ext>
            </a:extLst>
          </p:cNvPr>
          <p:cNvSpPr/>
          <p:nvPr/>
        </p:nvSpPr>
        <p:spPr>
          <a:xfrm>
            <a:off x="1769583" y="4913697"/>
            <a:ext cx="997680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AD043-F2AD-3137-247E-DB2531FA52DC}"/>
              </a:ext>
            </a:extLst>
          </p:cNvPr>
          <p:cNvSpPr txBox="1"/>
          <p:nvPr/>
        </p:nvSpPr>
        <p:spPr>
          <a:xfrm>
            <a:off x="423512" y="470112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Scheduling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Algorithm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97F038-1688-0B23-376A-9A1082823601}"/>
              </a:ext>
            </a:extLst>
          </p:cNvPr>
          <p:cNvCxnSpPr/>
          <p:nvPr/>
        </p:nvCxnSpPr>
        <p:spPr>
          <a:xfrm flipV="1">
            <a:off x="6517303" y="4846320"/>
            <a:ext cx="697832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89FED-C9CC-4415-3399-539A2774CB4F}"/>
              </a:ext>
            </a:extLst>
          </p:cNvPr>
          <p:cNvSpPr txBox="1"/>
          <p:nvPr/>
        </p:nvSpPr>
        <p:spPr>
          <a:xfrm>
            <a:off x="7257448" y="5139259"/>
            <a:ext cx="171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Schedulability</a:t>
            </a:r>
            <a:r>
              <a:rPr lang="en-US" altLang="ko-KR" dirty="0">
                <a:solidFill>
                  <a:srgbClr val="FF0000"/>
                </a:solidFill>
              </a:rPr>
              <a:t> Analysis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0806F-4CE1-39A4-81CF-63B77B3A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42" y="1621791"/>
            <a:ext cx="4290553" cy="63107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C4B0D-A37B-8587-C958-21E4DE44A2DB}"/>
              </a:ext>
            </a:extLst>
          </p:cNvPr>
          <p:cNvSpPr txBox="1"/>
          <p:nvPr/>
        </p:nvSpPr>
        <p:spPr>
          <a:xfrm>
            <a:off x="3965859" y="16334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4E3DF-B764-AFAB-523C-4D4BACC6D98A}"/>
              </a:ext>
            </a:extLst>
          </p:cNvPr>
          <p:cNvSpPr txBox="1"/>
          <p:nvPr/>
        </p:nvSpPr>
        <p:spPr>
          <a:xfrm>
            <a:off x="7215134" y="4231891"/>
            <a:ext cx="1717109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guarantee no deadline miss in the future?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ko-KR" altLang="en-US" dirty="0"/>
              <a:t>초기화 작업을 제외하고는 </a:t>
            </a:r>
            <a:r>
              <a:rPr lang="en-US" altLang="ko-KR" dirty="0"/>
              <a:t>periodic tasks</a:t>
            </a:r>
          </a:p>
          <a:p>
            <a:pPr lvl="2"/>
            <a:r>
              <a:rPr lang="en-US" altLang="ko-KR" dirty="0"/>
              <a:t>Initialization task</a:t>
            </a:r>
            <a:r>
              <a:rPr lang="ko-KR" altLang="en-US" dirty="0"/>
              <a:t>가 존재하나 </a:t>
            </a:r>
            <a:r>
              <a:rPr lang="en-US" altLang="ko-KR" dirty="0"/>
              <a:t>start-up, shutdown </a:t>
            </a:r>
            <a:r>
              <a:rPr lang="ko-KR" altLang="en-US" dirty="0"/>
              <a:t>시에만 수행</a:t>
            </a:r>
            <a:endParaRPr lang="en-US" altLang="ko-KR" dirty="0"/>
          </a:p>
          <a:p>
            <a:pPr lvl="1"/>
            <a:r>
              <a:rPr lang="ko-KR" altLang="en-US" dirty="0"/>
              <a:t>실행시간</a:t>
            </a:r>
            <a:endParaRPr lang="en-US" altLang="ko-KR" dirty="0"/>
          </a:p>
          <a:p>
            <a:pPr lvl="2"/>
            <a:r>
              <a:rPr lang="en-US" altLang="ko-KR" dirty="0"/>
              <a:t>max execution time</a:t>
            </a:r>
            <a:r>
              <a:rPr lang="ko-KR" altLang="en-US" dirty="0"/>
              <a:t>을 측정</a:t>
            </a:r>
            <a:endParaRPr lang="en-US" altLang="ko-KR" dirty="0"/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 dependency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2"/>
            <a:r>
              <a:rPr lang="en-US" altLang="ko-KR" dirty="0"/>
              <a:t>Shared resource </a:t>
            </a:r>
            <a:r>
              <a:rPr lang="ko-KR" altLang="en-US" dirty="0"/>
              <a:t>경쟁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13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Landed on the Mars on July 4</a:t>
            </a:r>
            <a:r>
              <a:rPr lang="en-US" baseline="30000" dirty="0"/>
              <a:t>th</a:t>
            </a:r>
            <a:r>
              <a:rPr lang="en-US" dirty="0"/>
              <a:t>, 1997.</a:t>
            </a:r>
          </a:p>
          <a:p>
            <a:pPr lvl="1"/>
            <a:r>
              <a:rPr lang="en-US" dirty="0"/>
              <a:t>Surface operations</a:t>
            </a:r>
          </a:p>
          <a:p>
            <a:pPr lvl="1"/>
            <a:r>
              <a:rPr lang="en-US" dirty="0"/>
              <a:t>Daily images of Mars</a:t>
            </a:r>
          </a:p>
          <a:p>
            <a:pPr lvl="1"/>
            <a:r>
              <a:rPr lang="en-US" dirty="0"/>
              <a:t>Daily weather reports from the surface of Mars</a:t>
            </a:r>
          </a:p>
          <a:p>
            <a:r>
              <a:rPr lang="en-US" dirty="0"/>
              <a:t>Out-of-control, due to a software problem</a:t>
            </a:r>
          </a:p>
        </p:txBody>
      </p:sp>
      <p:pic>
        <p:nvPicPr>
          <p:cNvPr id="4" name="Picture 2" descr="C:\Users\Jinkyu\Desktop\marsr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468986"/>
            <a:ext cx="2521176" cy="19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1" y="4932900"/>
            <a:ext cx="631525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6683" y="5793909"/>
            <a:ext cx="77434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21" y="4932900"/>
            <a:ext cx="1406878" cy="8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ghtning Bolt 7"/>
          <p:cNvSpPr/>
          <p:nvPr/>
        </p:nvSpPr>
        <p:spPr>
          <a:xfrm>
            <a:off x="4734017" y="4893339"/>
            <a:ext cx="497711" cy="90057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7413581" y="4932900"/>
            <a:ext cx="682906" cy="766675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58" y="5944117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4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84" y="5909393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12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2758" y="5918989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July 19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458" y="4532790"/>
            <a:ext cx="120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346" y="4247803"/>
            <a:ext cx="1959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Successful</a:t>
            </a:r>
          </a:p>
          <a:p>
            <a:r>
              <a:rPr lang="en-US" sz="2000" dirty="0"/>
              <a:t>operations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9716" y="4259378"/>
            <a:ext cx="219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 errors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1382" y="4249728"/>
            <a:ext cx="1433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solved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6497" y="5115094"/>
            <a:ext cx="244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happened?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1880" y="34026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>
                <a:hlinkClick r:id="rId6"/>
              </a:rPr>
              <a:t>http://nssdc.gsfc.nasa.gov/planetary/mesur.html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4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Pathfinder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H</a:t>
            </a:r>
            <a:r>
              <a:rPr lang="en-US" dirty="0"/>
              <a:t>: information bus task </a:t>
            </a:r>
            <a:r>
              <a:rPr lang="en-US" dirty="0">
                <a:solidFill>
                  <a:srgbClr val="FF0000"/>
                </a:solidFill>
              </a:rPr>
              <a:t>(short, frequent)</a:t>
            </a:r>
          </a:p>
          <a:p>
            <a:pPr lvl="2"/>
            <a:r>
              <a:rPr lang="en-US" dirty="0"/>
              <a:t>Should have quick responses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  <a:r>
              <a:rPr lang="en-US" dirty="0"/>
              <a:t>: communication task</a:t>
            </a:r>
          </a:p>
          <a:p>
            <a:pPr lvl="1"/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aseline="-25000" dirty="0"/>
              <a:t>L</a:t>
            </a:r>
            <a:r>
              <a:rPr lang="en-US" dirty="0"/>
              <a:t>: meteorological task</a:t>
            </a: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02052" y="4928852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90593" y="3394181"/>
            <a:ext cx="395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system reset!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588869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588870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53237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Lightning Bolt 68"/>
          <p:cNvSpPr/>
          <p:nvPr/>
        </p:nvSpPr>
        <p:spPr>
          <a:xfrm rot="2176838">
            <a:off x="4730308" y="3857558"/>
            <a:ext cx="529388" cy="132163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5" grpId="0" animBg="1"/>
      <p:bldP spid="97" grpId="0"/>
      <p:bldP spid="98" grpId="0"/>
      <p:bldP spid="101" grpId="0"/>
      <p:bldP spid="103" grpId="0"/>
      <p:bldP spid="105" grpId="0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  <a:p>
            <a:r>
              <a:rPr lang="en-US" dirty="0"/>
              <a:t>Priority ceiling protocol (PCP)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Sha</a:t>
            </a:r>
            <a:r>
              <a:rPr lang="en-US" dirty="0"/>
              <a:t>, Raj </a:t>
            </a:r>
            <a:r>
              <a:rPr lang="en-US" dirty="0" err="1"/>
              <a:t>Rajkumar</a:t>
            </a:r>
            <a:r>
              <a:rPr lang="en-US" dirty="0"/>
              <a:t>, John </a:t>
            </a:r>
            <a:r>
              <a:rPr lang="en-US" dirty="0" err="1"/>
              <a:t>Lehoczky</a:t>
            </a:r>
            <a:r>
              <a:rPr lang="en-US" dirty="0"/>
              <a:t>, “Priority Inheritance Protocols: An Approach to Real-Time Synchronization,” IEEE Transactions on Computers, vol. 39, no. 9, page 1175-1185, 1990.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higher-priority task </a:t>
            </a:r>
            <a:r>
              <a:rPr lang="en-US" b="1" dirty="0">
                <a:solidFill>
                  <a:srgbClr val="FF0000"/>
                </a:solidFill>
              </a:rPr>
              <a:t>inherits</a:t>
            </a:r>
            <a:r>
              <a:rPr lang="en-US" dirty="0"/>
              <a:t> its priority to a lower-priority task </a:t>
            </a:r>
          </a:p>
          <a:p>
            <a:pPr lvl="1"/>
            <a:r>
              <a:rPr lang="en-US" dirty="0"/>
              <a:t>When the higher-priority task waits for the resource locked by the lower-priority task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4401" y="5888425"/>
            <a:ext cx="18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91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4" grpId="0" animBg="1"/>
      <p:bldP spid="96" grpId="0"/>
      <p:bldP spid="97" grpId="0"/>
      <p:bldP spid="100" grpId="0"/>
      <p:bldP spid="102" grpId="0"/>
      <p:bldP spid="104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5841" y="5888425"/>
            <a:ext cx="17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L</a:t>
            </a:r>
            <a:r>
              <a:rPr lang="en-US" dirty="0"/>
              <a:t> inherits 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H</a:t>
            </a:r>
            <a:r>
              <a:rPr lang="en-US" dirty="0"/>
              <a:t>’s priority</a:t>
            </a:r>
            <a:endParaRPr lang="en-US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3385" y="444905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1401" y="51308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49417" y="582470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675" y="397536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2659" y="468123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75" y="536304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42673" y="548088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38076" y="548088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38656" y="41172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17740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3143" y="478902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94266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9670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79985" y="479012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직선 화살표 연결선 17"/>
          <p:cNvCxnSpPr/>
          <p:nvPr/>
        </p:nvCxnSpPr>
        <p:spPr>
          <a:xfrm rot="5400000">
            <a:off x="1324481" y="568103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17"/>
          <p:cNvCxnSpPr/>
          <p:nvPr/>
        </p:nvCxnSpPr>
        <p:spPr>
          <a:xfrm rot="5400000">
            <a:off x="2100654" y="43053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7"/>
          <p:cNvCxnSpPr/>
          <p:nvPr/>
        </p:nvCxnSpPr>
        <p:spPr>
          <a:xfrm rot="5400000">
            <a:off x="2889378" y="497516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27808" y="549002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23212" y="549291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18616" y="41201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20798" y="41201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856854" y="536304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6601" y="513086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1412" y="457211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357841" y="4489951"/>
            <a:ext cx="292400" cy="108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3418616" y="5859413"/>
            <a:ext cx="364918" cy="20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3534" y="5877589"/>
            <a:ext cx="35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  <a:r>
              <a:rPr lang="en-US" dirty="0"/>
              <a:t>, the inheritance ends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3418616" y="4481319"/>
            <a:ext cx="287488" cy="1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815" y="449992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814979" y="4001845"/>
            <a:ext cx="402761" cy="115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2603" y="387488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2346158" y="5877838"/>
            <a:ext cx="280019" cy="158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33385" y="214869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401" y="283049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49417" y="352433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675" y="1674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2659" y="2380866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30626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319480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38076" y="319480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38656" y="18168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4923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40326" y="24886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21449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16853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07168" y="248975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직선 화살표 연결선 17"/>
          <p:cNvCxnSpPr/>
          <p:nvPr/>
        </p:nvCxnSpPr>
        <p:spPr>
          <a:xfrm rot="5400000">
            <a:off x="1324481" y="33949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7"/>
          <p:cNvCxnSpPr/>
          <p:nvPr/>
        </p:nvCxnSpPr>
        <p:spPr>
          <a:xfrm rot="5400000">
            <a:off x="2100654" y="200502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2889378" y="2674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27808" y="320394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02572" y="318965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97976" y="180776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88869" y="180776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856854" y="3062674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16601" y="283049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15363" y="169386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2647661" y="1816894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28462" y="3195734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93380" y="310167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933633" y="1784734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9464" y="176234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588870" y="2180864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1948" y="2209302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71692" y="4655358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37560" y="233816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3" name="Oval 2"/>
          <p:cNvSpPr/>
          <p:nvPr/>
        </p:nvSpPr>
        <p:spPr>
          <a:xfrm>
            <a:off x="2838813" y="224922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825510" y="5223767"/>
            <a:ext cx="723547" cy="91450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 (PIP):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are two types of critical sections?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9321" y="23584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81557" y="2277865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8825" y="28508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0234" y="2830682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82540" y="28508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0422" y="3303567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422" y="3836975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61450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6853" y="33699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52257" y="3369950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42572" y="33699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46686" y="39274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42089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37493" y="392742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27808" y="392742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24977" y="332951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6957" y="3940186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37976" y="3368065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23212" y="392459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36064" y="4842327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56749" y="452584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418616" y="4657661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840274" y="4694274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38076" y="4472995"/>
            <a:ext cx="11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18616" y="576376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828938" y="559822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48396" y="540060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102" name="Lightning Bolt 101"/>
          <p:cNvSpPr/>
          <p:nvPr/>
        </p:nvSpPr>
        <p:spPr>
          <a:xfrm rot="8508549">
            <a:off x="3971669" y="5863488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61468" y="6202083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886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31" grpId="0"/>
      <p:bldP spid="37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/>
      <p:bldP spid="59" grpId="0" animBg="1"/>
      <p:bldP spid="60" grpId="0" animBg="1"/>
      <p:bldP spid="64" grpId="0"/>
      <p:bldP spid="66" grpId="0"/>
      <p:bldP spid="67" grpId="0" animBg="1"/>
      <p:bldP spid="68" grpId="0" animBg="1"/>
      <p:bldP spid="69" grpId="0" animBg="1"/>
      <p:bldP spid="80" grpId="0" animBg="1"/>
      <p:bldP spid="87" grpId="0"/>
      <p:bldP spid="88" grpId="0"/>
      <p:bldP spid="96" grpId="0" animBg="1"/>
      <p:bldP spid="98" grpId="0"/>
      <p:bldP spid="99" grpId="0" animBg="1"/>
      <p:bldP spid="101" grpId="0"/>
      <p:bldP spid="102" grpId="0" animBg="1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PIP + the following mechanism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task can lock a resource only if its priority is </a:t>
            </a:r>
            <a:r>
              <a:rPr lang="en-US" dirty="0">
                <a:solidFill>
                  <a:srgbClr val="FF0000"/>
                </a:solidFill>
              </a:rPr>
              <a:t>strictly higher</a:t>
            </a:r>
            <a:r>
              <a:rPr lang="en-US" dirty="0"/>
              <a:t> than </a:t>
            </a:r>
            <a:r>
              <a:rPr lang="en-US" dirty="0">
                <a:solidFill>
                  <a:srgbClr val="FF0000"/>
                </a:solidFill>
              </a:rPr>
              <a:t>all the ceilings of the resources currently locked by other tasks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12156" y="2984931"/>
            <a:ext cx="239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70C0"/>
                </a:solidFill>
              </a:rPr>
              <a:t>(R2)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  <p:bldP spid="46" grpId="0"/>
      <p:bldP spid="47" grpId="0" animBg="1"/>
      <p:bldP spid="49" grpId="0" animBg="1"/>
      <p:bldP spid="50" grpId="0" animBg="1"/>
      <p:bldP spid="55" grpId="0"/>
      <p:bldP spid="58" grpId="0" animBg="1"/>
      <p:bldP spid="62" grpId="0" animBg="1"/>
      <p:bldP spid="67" grpId="0" animBg="1"/>
      <p:bldP spid="68" grpId="0" animBg="1"/>
      <p:bldP spid="69" grpId="0"/>
      <p:bldP spid="70" grpId="0"/>
      <p:bldP spid="72" grpId="0"/>
      <p:bldP spid="74" grpId="0" animBg="1"/>
      <p:bldP spid="75" grpId="0" animBg="1"/>
      <p:bldP spid="76" grpId="0" animBg="1"/>
      <p:bldP spid="78" grpId="0"/>
      <p:bldP spid="80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277" y="3751099"/>
            <a:ext cx="23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  <a:p>
            <a:r>
              <a:rPr lang="en-US" dirty="0"/>
              <a:t>Ceiling</a:t>
            </a:r>
            <a:r>
              <a:rPr lang="en-US" dirty="0">
                <a:solidFill>
                  <a:srgbClr val="00B050"/>
                </a:solidFill>
              </a:rPr>
              <a:t>(R1)</a:t>
            </a:r>
            <a:r>
              <a:rPr lang="en-US" dirty="0"/>
              <a:t>=</a:t>
            </a:r>
            <a:r>
              <a:rPr lang="el-G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No 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675" y="469427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2673" y="57809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38076" y="57809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38656" y="4836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7"/>
          <p:cNvCxnSpPr/>
          <p:nvPr/>
        </p:nvCxnSpPr>
        <p:spPr>
          <a:xfrm rot="5400000">
            <a:off x="2100654" y="502430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540" y="48405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33385" y="5167971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61889" y="4525848"/>
            <a:ext cx="414043" cy="29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5944" y="5778055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09326" y="5607284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21348" y="576664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16752" y="57781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795" y="53410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59622" y="6193514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445413" y="6148611"/>
            <a:ext cx="364446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3640" y="6263396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12156" y="6148610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12156" y="4837299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02471" y="483729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97875" y="4835414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05676" y="4674429"/>
            <a:ext cx="188924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44193" y="434363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640427" y="4674429"/>
            <a:ext cx="98849" cy="13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09858" y="4326669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393280" y="4694274"/>
            <a:ext cx="307155" cy="129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0960" y="4489763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889" y="5327585"/>
            <a:ext cx="14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5019405" y="5212799"/>
            <a:ext cx="249897" cy="229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49417" y="3319043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675" y="1902850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0675" y="2857378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42673" y="298950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38076" y="2989507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38656" y="204475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직선 화살표 연결선 17"/>
          <p:cNvCxnSpPr/>
          <p:nvPr/>
        </p:nvCxnSpPr>
        <p:spPr>
          <a:xfrm rot="5400000">
            <a:off x="1324481" y="31753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7"/>
          <p:cNvCxnSpPr/>
          <p:nvPr/>
        </p:nvCxnSpPr>
        <p:spPr>
          <a:xfrm rot="5400000">
            <a:off x="2100654" y="223287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36064" y="205090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56854" y="2857378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16601" y="262520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56749" y="1734424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(R2)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18616" y="1866237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30540" y="204909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433385" y="237654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40274" y="1902850"/>
            <a:ext cx="235658" cy="128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96844" y="1681571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18616" y="298663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828938" y="2806803"/>
            <a:ext cx="407426" cy="14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48396" y="2609178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B050"/>
                </a:solidFill>
              </a:rPr>
              <a:t>(R1)</a:t>
            </a:r>
          </a:p>
        </p:txBody>
      </p:sp>
      <p:sp>
        <p:nvSpPr>
          <p:cNvPr id="90" name="Lightning Bolt 89"/>
          <p:cNvSpPr/>
          <p:nvPr/>
        </p:nvSpPr>
        <p:spPr>
          <a:xfrm rot="8508549">
            <a:off x="3971669" y="3072064"/>
            <a:ext cx="529388" cy="80475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661468" y="3410659"/>
            <a:ext cx="22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9639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Proved that </a:t>
            </a:r>
          </a:p>
          <a:p>
            <a:pPr lvl="1"/>
            <a:r>
              <a:rPr lang="en-US" dirty="0"/>
              <a:t>PCP prevents chained blocking and deadlocks; and </a:t>
            </a:r>
          </a:p>
          <a:p>
            <a:pPr lvl="1"/>
            <a:r>
              <a:rPr lang="en-US" dirty="0"/>
              <a:t>A task can be blocked for at most the duration of one critical section.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차시 </a:t>
            </a:r>
            <a:r>
              <a:rPr lang="en-US" altLang="ko-KR" dirty="0"/>
              <a:t>(</a:t>
            </a:r>
            <a:r>
              <a:rPr lang="ko-KR" altLang="en-US" dirty="0"/>
              <a:t>신동화 교수님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9/19(</a:t>
            </a:r>
            <a:r>
              <a:rPr lang="ko-KR" altLang="en-US" dirty="0"/>
              <a:t>월</a:t>
            </a:r>
            <a:r>
              <a:rPr lang="en-US" altLang="ko-KR" dirty="0"/>
              <a:t>) 13~16</a:t>
            </a:r>
            <a:r>
              <a:rPr lang="ko-KR" altLang="en-US" dirty="0"/>
              <a:t>시 </a:t>
            </a:r>
            <a:endParaRPr lang="en-US" altLang="ko-KR" dirty="0"/>
          </a:p>
          <a:p>
            <a:pPr lvl="1"/>
            <a:r>
              <a:rPr lang="ko-KR" altLang="en-US" dirty="0"/>
              <a:t>실시간 시스템의 개념</a:t>
            </a:r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9/21(</a:t>
            </a:r>
            <a:r>
              <a:rPr lang="ko-KR" altLang="en-US" dirty="0"/>
              <a:t>수</a:t>
            </a:r>
            <a:r>
              <a:rPr lang="en-US" altLang="ko-KR" dirty="0"/>
              <a:t>) 9~12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기법</a:t>
            </a:r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차시</a:t>
            </a:r>
            <a:endParaRPr lang="en-US" altLang="ko-KR" b="1" dirty="0"/>
          </a:p>
          <a:p>
            <a:pPr lvl="1"/>
            <a:r>
              <a:rPr lang="en-US" altLang="ko-KR" dirty="0"/>
              <a:t>9/22(</a:t>
            </a:r>
            <a:r>
              <a:rPr lang="ko-KR" altLang="en-US" dirty="0"/>
              <a:t>목</a:t>
            </a:r>
            <a:r>
              <a:rPr lang="en-US" altLang="ko-KR" dirty="0"/>
              <a:t>) 13~16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b="1" dirty="0"/>
              <a:t>실시간 태스크 스케줄링 가능성 </a:t>
            </a:r>
            <a:r>
              <a:rPr lang="en-US" altLang="ko-KR" b="1" dirty="0"/>
              <a:t>(</a:t>
            </a:r>
            <a:r>
              <a:rPr lang="en-US" altLang="ko-KR" b="1" dirty="0" err="1"/>
              <a:t>Schedulability</a:t>
            </a:r>
            <a:r>
              <a:rPr lang="en-US" altLang="ko-KR" b="1" dirty="0"/>
              <a:t>) </a:t>
            </a:r>
            <a:r>
              <a:rPr lang="ko-KR" altLang="en-US" b="1" dirty="0"/>
              <a:t>분석 기법</a:t>
            </a:r>
            <a:endParaRPr lang="en-US" altLang="ko-KR" b="1" dirty="0"/>
          </a:p>
          <a:p>
            <a:r>
              <a:rPr lang="ko-KR" altLang="en-US" dirty="0"/>
              <a:t>추후</a:t>
            </a:r>
            <a:endParaRPr lang="en-US" altLang="ko-KR" dirty="0"/>
          </a:p>
          <a:p>
            <a:pPr lvl="1"/>
            <a:r>
              <a:rPr lang="ko-KR" altLang="en-US" dirty="0"/>
              <a:t>배터리 관리 시스템의 태스크 구성과 스펙에 따른 실시간 시스템 성능 요구 분석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BMS </a:t>
            </a:r>
            <a:r>
              <a:rPr lang="ko-KR" altLang="en-US" dirty="0"/>
              <a:t>스펙 등을 검토 및 토의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A6BE4-714E-9FF3-6AF9-AE5B862A53AC}"/>
              </a:ext>
            </a:extLst>
          </p:cNvPr>
          <p:cNvSpPr txBox="1"/>
          <p:nvPr/>
        </p:nvSpPr>
        <p:spPr>
          <a:xfrm>
            <a:off x="3672843" y="906564"/>
            <a:ext cx="5085077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Battery Management System From a Real-Time System Perspective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171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protocols: Where </a:t>
            </a:r>
            <a:r>
              <a:rPr lang="en-US" dirty="0"/>
              <a:t>are we?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59076" y="1671825"/>
            <a:ext cx="2795912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Synchronization Protocols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99234" y="1683857"/>
            <a:ext cx="2691313" cy="56756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Schedulability Analyses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331" y="3628661"/>
            <a:ext cx="23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Uniprocessor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331" y="4568174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Identical multicore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61" y="5782121"/>
            <a:ext cx="237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Heterogeneousmulticore</a:t>
            </a:r>
            <a:r>
              <a:rPr lang="en-US" sz="2400" u="sng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57" y="2381551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Periodic resources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87685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Fully mature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4988" y="3697563"/>
            <a:ext cx="231528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Fully mature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83948" y="257475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87685" y="4761379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studies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87685" y="5975326"/>
            <a:ext cx="4886326" cy="47739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Few studies</a:t>
            </a:r>
          </a:p>
        </p:txBody>
      </p:sp>
    </p:spTree>
    <p:extLst>
      <p:ext uri="{BB962C8B-B14F-4D97-AF65-F5344CB8AC3E}">
        <p14:creationId xmlns:p14="http://schemas.microsoft.com/office/powerpoint/2010/main" val="2441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F682-6234-7D8E-2916-73F9EA9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STUDY: BMS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66756-B113-B553-42D0-5E34310D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4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Task model</a:t>
            </a:r>
          </a:p>
          <a:p>
            <a:pPr lvl="2"/>
            <a:r>
              <a:rPr lang="en-US" altLang="ko-KR" dirty="0"/>
              <a:t>Periodic tasks except for initialization tasks (start-up &amp; shutdown)</a:t>
            </a:r>
          </a:p>
          <a:p>
            <a:pPr lvl="2"/>
            <a:r>
              <a:rPr lang="en-US" altLang="ko-KR" dirty="0"/>
              <a:t>Initialization tasks perform only for start-up and shutdown</a:t>
            </a:r>
          </a:p>
          <a:p>
            <a:pPr lvl="1"/>
            <a:r>
              <a:rPr lang="en-US" altLang="ko-KR" dirty="0"/>
              <a:t>The source of WCET</a:t>
            </a:r>
          </a:p>
          <a:p>
            <a:pPr lvl="2"/>
            <a:r>
              <a:rPr lang="en-US" altLang="ko-KR" dirty="0"/>
              <a:t>Measuring the max execution time</a:t>
            </a:r>
          </a:p>
          <a:p>
            <a:pPr lvl="1"/>
            <a:r>
              <a:rPr lang="en-US" altLang="ko-KR" dirty="0"/>
              <a:t>Task dependency</a:t>
            </a:r>
          </a:p>
          <a:p>
            <a:pPr lvl="2"/>
            <a:r>
              <a:rPr lang="en-US" altLang="ko-KR" dirty="0"/>
              <a:t>No control</a:t>
            </a:r>
            <a:r>
              <a:rPr lang="ko-KR" altLang="en-US" dirty="0"/>
              <a:t> </a:t>
            </a:r>
            <a:r>
              <a:rPr lang="en-US" altLang="ko-KR" dirty="0"/>
              <a:t>flow dependency</a:t>
            </a:r>
          </a:p>
          <a:p>
            <a:pPr lvl="2"/>
            <a:r>
              <a:rPr lang="en-US" altLang="ko-KR" dirty="0"/>
              <a:t>No shared resource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40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/>
              <a:t>Prioritization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D485EA-F939-CD98-4257-2F9BE4F0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8" y="1819100"/>
            <a:ext cx="8877452" cy="4263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FE5094-89E9-62A0-B3B3-A42D345DF459}"/>
              </a:ext>
            </a:extLst>
          </p:cNvPr>
          <p:cNvSpPr/>
          <p:nvPr/>
        </p:nvSpPr>
        <p:spPr>
          <a:xfrm>
            <a:off x="4164495" y="4149586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7CEE45-1337-6D0F-AF64-A7D49E0466A6}"/>
              </a:ext>
            </a:extLst>
          </p:cNvPr>
          <p:cNvSpPr/>
          <p:nvPr/>
        </p:nvSpPr>
        <p:spPr>
          <a:xfrm>
            <a:off x="3352800" y="4300329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74146-A201-5DEE-14D3-AC2BEF11E355}"/>
              </a:ext>
            </a:extLst>
          </p:cNvPr>
          <p:cNvSpPr/>
          <p:nvPr/>
        </p:nvSpPr>
        <p:spPr>
          <a:xfrm>
            <a:off x="5059016" y="44891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6EC29-B3C7-F695-1D7A-C8D19ED9B8D7}"/>
              </a:ext>
            </a:extLst>
          </p:cNvPr>
          <p:cNvSpPr/>
          <p:nvPr/>
        </p:nvSpPr>
        <p:spPr>
          <a:xfrm>
            <a:off x="2726634" y="4641573"/>
            <a:ext cx="1477618" cy="18884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161240-2D2E-D8B5-A9D5-7308D73B273B}"/>
              </a:ext>
            </a:extLst>
          </p:cNvPr>
          <p:cNvSpPr/>
          <p:nvPr/>
        </p:nvSpPr>
        <p:spPr>
          <a:xfrm>
            <a:off x="4432850" y="4641573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1EF8-5385-6804-8F3D-A76E0297D79D}"/>
              </a:ext>
            </a:extLst>
          </p:cNvPr>
          <p:cNvSpPr txBox="1"/>
          <p:nvPr/>
        </p:nvSpPr>
        <p:spPr>
          <a:xfrm>
            <a:off x="7083775" y="4646542"/>
            <a:ext cx="1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Rate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Monotonic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D90E0C-6198-E1AB-DBD4-8BF216015881}"/>
              </a:ext>
            </a:extLst>
          </p:cNvPr>
          <p:cNvSpPr/>
          <p:nvPr/>
        </p:nvSpPr>
        <p:spPr>
          <a:xfrm>
            <a:off x="4720747" y="4800001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C288FD-DACF-3720-9684-62D7A6EC3CB6}"/>
              </a:ext>
            </a:extLst>
          </p:cNvPr>
          <p:cNvSpPr/>
          <p:nvPr/>
        </p:nvSpPr>
        <p:spPr>
          <a:xfrm>
            <a:off x="5059015" y="4981160"/>
            <a:ext cx="894521" cy="1888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99CDC-43B2-18E1-DEC2-17EF2112F4F2}"/>
              </a:ext>
            </a:extLst>
          </p:cNvPr>
          <p:cNvSpPr txBox="1"/>
          <p:nvPr/>
        </p:nvSpPr>
        <p:spPr>
          <a:xfrm>
            <a:off x="7132982" y="3809976"/>
            <a:ext cx="18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Priority-driven,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TFP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C6993E-D5CE-33A5-AD5C-8715BA298D4B}"/>
              </a:ext>
            </a:extLst>
          </p:cNvPr>
          <p:cNvSpPr/>
          <p:nvPr/>
        </p:nvSpPr>
        <p:spPr>
          <a:xfrm>
            <a:off x="5059014" y="5362160"/>
            <a:ext cx="1510751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8539B-7132-951C-ECB6-D67C58E7D9F6}"/>
              </a:ext>
            </a:extLst>
          </p:cNvPr>
          <p:cNvSpPr/>
          <p:nvPr/>
        </p:nvSpPr>
        <p:spPr>
          <a:xfrm>
            <a:off x="5136870" y="5554316"/>
            <a:ext cx="1323565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C2F2C7-2162-BA67-18E5-A09566FAE622}"/>
              </a:ext>
            </a:extLst>
          </p:cNvPr>
          <p:cNvSpPr/>
          <p:nvPr/>
        </p:nvSpPr>
        <p:spPr>
          <a:xfrm>
            <a:off x="4432850" y="5735288"/>
            <a:ext cx="1520687" cy="188844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AD815-81C0-AB40-6411-5BEA9BE84927}"/>
              </a:ext>
            </a:extLst>
          </p:cNvPr>
          <p:cNvSpPr/>
          <p:nvPr/>
        </p:nvSpPr>
        <p:spPr>
          <a:xfrm>
            <a:off x="4376526" y="5909018"/>
            <a:ext cx="1368291" cy="129175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CC399B-BB64-044B-36B1-0E828A427EC6}"/>
              </a:ext>
            </a:extLst>
          </p:cNvPr>
          <p:cNvSpPr txBox="1"/>
          <p:nvPr/>
        </p:nvSpPr>
        <p:spPr>
          <a:xfrm>
            <a:off x="6715445" y="5287305"/>
            <a:ext cx="19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Mixture of </a:t>
            </a:r>
          </a:p>
          <a:p>
            <a:r>
              <a:rPr lang="en-US" altLang="ko-KR" sz="1600" b="1" dirty="0">
                <a:solidFill>
                  <a:srgbClr val="00B050"/>
                </a:solidFill>
              </a:rPr>
              <a:t>Non-preemptive &amp; Preemptive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6" grpId="0"/>
      <p:bldP spid="20" grpId="0" animBg="1"/>
      <p:bldP spid="22" grpId="0" animBg="1"/>
      <p:bldP spid="24" grpId="0"/>
      <p:bldP spid="26" grpId="0" animBg="1"/>
      <p:bldP spid="28" grpId="0" animBg="1"/>
      <p:bldP spid="30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465B-31F3-92A1-9FED-13D6C0A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6A0A-D433-E3B2-0B42-FEF5DE4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ECDA0-20A1-2C8D-79EE-DA9BB17E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573"/>
            <a:ext cx="9144000" cy="49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A26F-2E74-5F0C-9A4D-E6F9DBA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3E774-6525-C55F-ED3D-572F28DF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80F9C-AD29-000F-9B86-295EF169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9" y="0"/>
            <a:ext cx="762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dirty="0"/>
              <a:t>No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730AF9-9587-6D1C-8616-293C37A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27903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004CA4-6521-7953-D7CC-BD347AF67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82306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90AB22-4C52-EED7-82C8-7F5B8BD6B42E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62413-F243-802F-FBFB-D05B7F1BC1C1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638F-9244-7216-D653-64CE6E2FBB9F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FD106-9379-BC8E-D285-9B1409D2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19" y="709820"/>
            <a:ext cx="3964223" cy="1405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16E96-5560-CF47-6CE3-A30948CD303D}"/>
              </a:ext>
            </a:extLst>
          </p:cNvPr>
          <p:cNvSpPr txBox="1"/>
          <p:nvPr/>
        </p:nvSpPr>
        <p:spPr>
          <a:xfrm>
            <a:off x="3175552" y="461692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0A8E12-A7E8-7F50-A569-E5ACEDD49923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/>
      <p:bldP spid="8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 = 6 </a:t>
            </a:r>
            <a:r>
              <a:rPr lang="en-US" altLang="ko-KR" dirty="0">
                <a:solidFill>
                  <a:srgbClr val="0070C0"/>
                </a:solidFill>
              </a:rPr>
              <a:t>(≤ 100,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</a:p>
          <a:p>
            <a:pPr lvl="2"/>
            <a:r>
              <a:rPr lang="en-US" altLang="ko-KR" dirty="0"/>
              <a:t>a=6+4=10 =&gt; 10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 =10 </a:t>
            </a:r>
            <a:r>
              <a:rPr lang="en-US" altLang="ko-KR" dirty="0">
                <a:solidFill>
                  <a:srgbClr val="0070C0"/>
                </a:solidFill>
              </a:rPr>
              <a:t>(≤ 10, schedulable)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a=6+4+1=11 =&gt; 15</a:t>
            </a:r>
          </a:p>
          <a:p>
            <a:pPr lvl="2"/>
            <a:r>
              <a:rPr lang="en-US" altLang="ko-KR" dirty="0"/>
              <a:t>a=15 =&gt; 15</a:t>
            </a:r>
          </a:p>
          <a:p>
            <a:pPr lvl="2"/>
            <a:r>
              <a:rPr lang="en-US" altLang="ko-KR" dirty="0"/>
              <a:t>R3 =15 (≤ 20,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</a:p>
          <a:p>
            <a:pPr lvl="2"/>
            <a:r>
              <a:rPr lang="en-US" altLang="ko-KR" dirty="0"/>
              <a:t>a=6+4+1+20=31 =&gt; 44</a:t>
            </a:r>
          </a:p>
          <a:p>
            <a:pPr lvl="2"/>
            <a:r>
              <a:rPr lang="en-US" altLang="ko-KR" dirty="0"/>
              <a:t>a=44 =&gt; 49</a:t>
            </a:r>
          </a:p>
          <a:p>
            <a:pPr lvl="2"/>
            <a:r>
              <a:rPr lang="en-US" altLang="ko-KR" dirty="0"/>
              <a:t>a=49 =&gt; 49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  <a:r>
              <a:rPr lang="en-US" altLang="ko-KR" dirty="0"/>
              <a:t> =49 </a:t>
            </a:r>
            <a:r>
              <a:rPr lang="en-US" altLang="ko-KR" dirty="0">
                <a:solidFill>
                  <a:srgbClr val="0070C0"/>
                </a:solidFill>
              </a:rPr>
              <a:t>(≤ 50, schedulable)</a:t>
            </a:r>
            <a:endParaRPr lang="en-US" altLang="ko-KR" baseline="-25000" dirty="0"/>
          </a:p>
          <a:p>
            <a:pPr lvl="2"/>
            <a:endParaRPr lang="en-US" altLang="ko-KR" dirty="0"/>
          </a:p>
          <a:p>
            <a:pPr lvl="2"/>
            <a:endParaRPr lang="en-US" altLang="ko-KR" baseline="-25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75170BC-1735-CF4D-AF2D-F197312F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74809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964EED7-0957-2601-B1D8-78B05754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23" y="1328568"/>
            <a:ext cx="4095899" cy="11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dirty="0"/>
              <a:t>Preemptive, no preemption cost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5412A08-1F23-F0D7-1DA7-7903694F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94061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66EDCE-4120-B8C0-5B0D-47FDA8A1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97712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562782-9597-3B5B-538E-9A5B19095618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DC122-350B-CCB7-7C15-DE3BFFD7A38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702AD-87B8-C41A-10EB-FFCFA0001AA7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DC1BBE-4AB8-EE01-1CF9-FF364E150B41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 </a:t>
            </a:r>
            <a:r>
              <a:rPr lang="en-US" altLang="ko-KR" dirty="0">
                <a:solidFill>
                  <a:srgbClr val="FF0000"/>
                </a:solidFill>
              </a:rPr>
              <a:t>AS IT IS </a:t>
            </a:r>
          </a:p>
          <a:p>
            <a:pPr lvl="1"/>
            <a:r>
              <a:rPr lang="en-US" altLang="ko-KR" dirty="0"/>
              <a:t>Why?</a:t>
            </a:r>
          </a:p>
          <a:p>
            <a:pPr lvl="2"/>
            <a:r>
              <a:rPr lang="en-US" altLang="ko-KR" dirty="0"/>
              <a:t>Critical instances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FD00B-7B6C-B4CA-1EF4-4BCA1468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57" y="906438"/>
            <a:ext cx="3713374" cy="1639006"/>
          </a:xfrm>
          <a:prstGeom prst="rect">
            <a:avLst/>
          </a:prstGeom>
        </p:spPr>
      </p:pic>
      <p:sp>
        <p:nvSpPr>
          <p:cNvPr id="6" name="Line 59">
            <a:extLst>
              <a:ext uri="{FF2B5EF4-FFF2-40B4-BE49-F238E27FC236}">
                <a16:creationId xmlns:a16="http://schemas.microsoft.com/office/drawing/2014/main" id="{3D6489CA-F110-69D4-8560-0B1FC145F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230775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" name="Line 60">
            <a:extLst>
              <a:ext uri="{FF2B5EF4-FFF2-40B4-BE49-F238E27FC236}">
                <a16:creationId xmlns:a16="http://schemas.microsoft.com/office/drawing/2014/main" id="{090BAECF-659C-29BE-3F25-83B19D9A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61">
            <a:extLst>
              <a:ext uri="{FF2B5EF4-FFF2-40B4-BE49-F238E27FC236}">
                <a16:creationId xmlns:a16="http://schemas.microsoft.com/office/drawing/2014/main" id="{ABD86C92-36EA-7CCC-A39D-F427507B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62">
            <a:extLst>
              <a:ext uri="{FF2B5EF4-FFF2-40B4-BE49-F238E27FC236}">
                <a16:creationId xmlns:a16="http://schemas.microsoft.com/office/drawing/2014/main" id="{3D164B1E-8068-2BEB-B1C7-414BBB60B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FD256B16-7B08-D6AE-FDCB-F45F6B50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07E9051F-1DD7-400F-72F6-045FD3D99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65">
            <a:extLst>
              <a:ext uri="{FF2B5EF4-FFF2-40B4-BE49-F238E27FC236}">
                <a16:creationId xmlns:a16="http://schemas.microsoft.com/office/drawing/2014/main" id="{78B239E8-6360-E632-E235-448A41D02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66">
            <a:extLst>
              <a:ext uri="{FF2B5EF4-FFF2-40B4-BE49-F238E27FC236}">
                <a16:creationId xmlns:a16="http://schemas.microsoft.com/office/drawing/2014/main" id="{EC0AF1CC-B453-5C21-DDB5-CBC518043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67">
            <a:extLst>
              <a:ext uri="{FF2B5EF4-FFF2-40B4-BE49-F238E27FC236}">
                <a16:creationId xmlns:a16="http://schemas.microsoft.com/office/drawing/2014/main" id="{F2DD64CA-2572-38B4-E369-7A61F4B8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68">
            <a:extLst>
              <a:ext uri="{FF2B5EF4-FFF2-40B4-BE49-F238E27FC236}">
                <a16:creationId xmlns:a16="http://schemas.microsoft.com/office/drawing/2014/main" id="{E4B7E1D9-AA24-AE89-02FB-C16F984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69">
            <a:extLst>
              <a:ext uri="{FF2B5EF4-FFF2-40B4-BE49-F238E27FC236}">
                <a16:creationId xmlns:a16="http://schemas.microsoft.com/office/drawing/2014/main" id="{67985C87-C778-6E35-07CE-612A6BCA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70">
            <a:extLst>
              <a:ext uri="{FF2B5EF4-FFF2-40B4-BE49-F238E27FC236}">
                <a16:creationId xmlns:a16="http://schemas.microsoft.com/office/drawing/2014/main" id="{B14677B6-3086-90C0-C82D-B3367B03F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8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D2E859FA-0EFE-5DEE-8344-E3AE74F2E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72">
            <a:extLst>
              <a:ext uri="{FF2B5EF4-FFF2-40B4-BE49-F238E27FC236}">
                <a16:creationId xmlns:a16="http://schemas.microsoft.com/office/drawing/2014/main" id="{05A5F40F-364E-8592-DFFD-789BFBAB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2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73">
            <a:extLst>
              <a:ext uri="{FF2B5EF4-FFF2-40B4-BE49-F238E27FC236}">
                <a16:creationId xmlns:a16="http://schemas.microsoft.com/office/drawing/2014/main" id="{410AD4D4-0C16-38EF-BBEE-A55DD70BF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0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74">
            <a:extLst>
              <a:ext uri="{FF2B5EF4-FFF2-40B4-BE49-F238E27FC236}">
                <a16:creationId xmlns:a16="http://schemas.microsoft.com/office/drawing/2014/main" id="{7381F0DB-E152-4485-2D41-F3483708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6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Line 75">
            <a:extLst>
              <a:ext uri="{FF2B5EF4-FFF2-40B4-BE49-F238E27FC236}">
                <a16:creationId xmlns:a16="http://schemas.microsoft.com/office/drawing/2014/main" id="{99D204EC-9BB3-2156-6681-5BE079580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499" y="4154575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3" name="Line 76">
            <a:extLst>
              <a:ext uri="{FF2B5EF4-FFF2-40B4-BE49-F238E27FC236}">
                <a16:creationId xmlns:a16="http://schemas.microsoft.com/office/drawing/2014/main" id="{7F2075DA-37EF-D27C-86FA-C7B59A60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599" y="4230775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8" name="Line 81">
            <a:extLst>
              <a:ext uri="{FF2B5EF4-FFF2-40B4-BE49-F238E27FC236}">
                <a16:creationId xmlns:a16="http://schemas.microsoft.com/office/drawing/2014/main" id="{67FD6CB0-0363-7230-CAFC-0D5D748D7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699" y="3621175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9" name="Text Box 82">
            <a:extLst>
              <a:ext uri="{FF2B5EF4-FFF2-40B4-BE49-F238E27FC236}">
                <a16:creationId xmlns:a16="http://schemas.microsoft.com/office/drawing/2014/main" id="{0DBDDF19-317D-73A4-7470-BA0B0BF0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57" y="3682521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B93DA-E215-5CFB-6D5B-142CB06F03E9}"/>
              </a:ext>
            </a:extLst>
          </p:cNvPr>
          <p:cNvSpPr txBox="1"/>
          <p:nvPr/>
        </p:nvSpPr>
        <p:spPr>
          <a:xfrm>
            <a:off x="551958" y="3634876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5B810332-D570-309B-B0D1-A1433D514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46488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69060C6C-166D-4291-E9DB-5469EF1BF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CE9DCA57-BE15-B968-EB54-218FB0EC5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357442D-CFDF-6592-7259-577A5BAF6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6F1CCF24-5FBF-12CE-34D9-BD83E4AB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8471D928-3236-DBCE-62D7-14E69919D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432EFC2E-386E-6054-3A20-144DA48A9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0C9255DB-D0B4-1B4F-CF17-762B143D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022181D1-2F18-3592-0702-D1E17B093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DE5AFD89-ACB6-A2F5-A4E9-E16D58B2D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3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855075FB-2265-F1DC-41A6-E8B2B9376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E16C00B5-E3EE-1AD1-08B0-02F9D10AD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1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7663F315-B02D-FE76-F3A4-2DBF86306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08D29B92-562C-3451-64E3-224EC9E25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47">
            <a:extLst>
              <a:ext uri="{FF2B5EF4-FFF2-40B4-BE49-F238E27FC236}">
                <a16:creationId xmlns:a16="http://schemas.microsoft.com/office/drawing/2014/main" id="{688A13F8-46F1-1B0E-D8E4-038516918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3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065461F5-7C5D-19E5-B781-833BC58D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21E917FB-39C6-1D85-4E9B-F623829C3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9703" y="53886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3D4840D4-D1AC-8A83-30E6-4F3FCC1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8803" y="546488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51">
            <a:extLst>
              <a:ext uri="{FF2B5EF4-FFF2-40B4-BE49-F238E27FC236}">
                <a16:creationId xmlns:a16="http://schemas.microsoft.com/office/drawing/2014/main" id="{7704F000-CAFC-1EA4-3B51-83DEF946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E07B2BF4-CB88-4DBB-7465-8DBA7D0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8DFCF5DC-B559-ECB3-CCD4-FA740FC5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0396CFEC-0C84-F91A-6F7C-471AA7B9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903" y="50838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53" name="Line 55">
            <a:extLst>
              <a:ext uri="{FF2B5EF4-FFF2-40B4-BE49-F238E27FC236}">
                <a16:creationId xmlns:a16="http://schemas.microsoft.com/office/drawing/2014/main" id="{A98D213F-867F-45F7-04EF-F12478F6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4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6FF447FD-6CF4-8A28-90DF-727BE37C7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EDA5FEDA-48C0-8A83-F720-FD9BCF422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903" y="48552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A6DD6F87-2245-D829-C768-79E2C742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03" y="4931482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125C18-69E5-1971-0280-207156C6E131}"/>
              </a:ext>
            </a:extLst>
          </p:cNvPr>
          <p:cNvSpPr txBox="1"/>
          <p:nvPr/>
        </p:nvSpPr>
        <p:spPr>
          <a:xfrm>
            <a:off x="323684" y="4904554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427DD4AA-7D12-1FD6-B62F-8D27F50A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264811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64A30CE3-F5A6-76E5-67B8-214E7B1FC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0" name="Line 35">
            <a:extLst>
              <a:ext uri="{FF2B5EF4-FFF2-40B4-BE49-F238E27FC236}">
                <a16:creationId xmlns:a16="http://schemas.microsoft.com/office/drawing/2014/main" id="{A729957C-7192-6D27-F452-33B59C35D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88179FA6-95B1-8F40-065A-C6F7E3242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3AD89E07-2AD5-6CA9-C9E9-B83A3C7EF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1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7932977B-6553-715E-DE8C-FA48ED431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9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02DF687D-DB2A-5EA5-A6F3-3793647F2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5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03D8970A-7D02-D344-6783-B0B730BB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28C4D802-FD36-65AB-C3B8-A4ED51BB7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7" name="Line 42">
            <a:extLst>
              <a:ext uri="{FF2B5EF4-FFF2-40B4-BE49-F238E27FC236}">
                <a16:creationId xmlns:a16="http://schemas.microsoft.com/office/drawing/2014/main" id="{686B32CE-90E7-C3FD-818E-8C43DA0E2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7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0EC774A7-D726-01A2-E655-A93946487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69" name="Line 44">
            <a:extLst>
              <a:ext uri="{FF2B5EF4-FFF2-40B4-BE49-F238E27FC236}">
                <a16:creationId xmlns:a16="http://schemas.microsoft.com/office/drawing/2014/main" id="{2C4FDCE4-FDFE-CC47-DEA3-709F60AB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5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0" name="Line 45">
            <a:extLst>
              <a:ext uri="{FF2B5EF4-FFF2-40B4-BE49-F238E27FC236}">
                <a16:creationId xmlns:a16="http://schemas.microsoft.com/office/drawing/2014/main" id="{5C05774C-7B48-3B68-BC6B-7E9A7BDE0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1" name="Line 46">
            <a:extLst>
              <a:ext uri="{FF2B5EF4-FFF2-40B4-BE49-F238E27FC236}">
                <a16:creationId xmlns:a16="http://schemas.microsoft.com/office/drawing/2014/main" id="{809B0920-4732-C152-E743-50B2A9A4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9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2" name="Line 47">
            <a:extLst>
              <a:ext uri="{FF2B5EF4-FFF2-40B4-BE49-F238E27FC236}">
                <a16:creationId xmlns:a16="http://schemas.microsoft.com/office/drawing/2014/main" id="{D4A8FA8E-13DD-91A8-BD52-6B65C80DC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7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79A41DBF-B292-03C0-3B30-23565D4A7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4" name="Line 49">
            <a:extLst>
              <a:ext uri="{FF2B5EF4-FFF2-40B4-BE49-F238E27FC236}">
                <a16:creationId xmlns:a16="http://schemas.microsoft.com/office/drawing/2014/main" id="{301552B9-1282-0D17-1198-38CC97308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3165" y="3188611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5" name="Line 50">
            <a:extLst>
              <a:ext uri="{FF2B5EF4-FFF2-40B4-BE49-F238E27FC236}">
                <a16:creationId xmlns:a16="http://schemas.microsoft.com/office/drawing/2014/main" id="{096901B2-AA29-66A2-EBD3-20F39A69D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2265" y="3264811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B2743D7E-2CAF-B726-551A-F3A9AC25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2B2D3F2C-9B8A-4EFA-05FC-83646C16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BF3B7275-21D0-AFEC-B480-9B69EE33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833224D8-58A3-9E60-B0C8-83B42345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365" y="2883811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80" name="Line 55">
            <a:extLst>
              <a:ext uri="{FF2B5EF4-FFF2-40B4-BE49-F238E27FC236}">
                <a16:creationId xmlns:a16="http://schemas.microsoft.com/office/drawing/2014/main" id="{9CA1117A-863C-020E-F9B3-26BDEFBB4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1" name="Line 56">
            <a:extLst>
              <a:ext uri="{FF2B5EF4-FFF2-40B4-BE49-F238E27FC236}">
                <a16:creationId xmlns:a16="http://schemas.microsoft.com/office/drawing/2014/main" id="{E3967B3F-BB1B-D2DD-3488-F50FA1F1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2" name="Line 57">
            <a:extLst>
              <a:ext uri="{FF2B5EF4-FFF2-40B4-BE49-F238E27FC236}">
                <a16:creationId xmlns:a16="http://schemas.microsoft.com/office/drawing/2014/main" id="{3F905185-E6C2-08A4-B91E-988A7C334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2365" y="2655211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552E80B3-6A9A-B311-9D97-C8DCEA02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65" y="2731411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FBFD2B-6349-4102-DCEA-9C41099E75CD}"/>
              </a:ext>
            </a:extLst>
          </p:cNvPr>
          <p:cNvSpPr txBox="1"/>
          <p:nvPr/>
        </p:nvSpPr>
        <p:spPr>
          <a:xfrm>
            <a:off x="1047146" y="270448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4" name="Line 59">
            <a:extLst>
              <a:ext uri="{FF2B5EF4-FFF2-40B4-BE49-F238E27FC236}">
                <a16:creationId xmlns:a16="http://schemas.microsoft.com/office/drawing/2014/main" id="{7EEB9F60-19D1-9586-0D6F-D7CCBBA9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33979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60">
            <a:extLst>
              <a:ext uri="{FF2B5EF4-FFF2-40B4-BE49-F238E27FC236}">
                <a16:creationId xmlns:a16="http://schemas.microsoft.com/office/drawing/2014/main" id="{974784C1-8B92-566A-6BC0-E40387BA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5" name="Line 61">
            <a:extLst>
              <a:ext uri="{FF2B5EF4-FFF2-40B4-BE49-F238E27FC236}">
                <a16:creationId xmlns:a16="http://schemas.microsoft.com/office/drawing/2014/main" id="{AAA94245-E2CC-1A89-0379-3650FC4C7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6" name="Line 62">
            <a:extLst>
              <a:ext uri="{FF2B5EF4-FFF2-40B4-BE49-F238E27FC236}">
                <a16:creationId xmlns:a16="http://schemas.microsoft.com/office/drawing/2014/main" id="{E55EEA72-921B-FE68-7F75-43E0982E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7" name="Line 63">
            <a:extLst>
              <a:ext uri="{FF2B5EF4-FFF2-40B4-BE49-F238E27FC236}">
                <a16:creationId xmlns:a16="http://schemas.microsoft.com/office/drawing/2014/main" id="{04647661-31C5-252A-4241-43C3210AE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5" name="Line 64">
            <a:extLst>
              <a:ext uri="{FF2B5EF4-FFF2-40B4-BE49-F238E27FC236}">
                <a16:creationId xmlns:a16="http://schemas.microsoft.com/office/drawing/2014/main" id="{083672E3-63AE-3421-3FF3-C2D3604F6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6" name="Line 65">
            <a:extLst>
              <a:ext uri="{FF2B5EF4-FFF2-40B4-BE49-F238E27FC236}">
                <a16:creationId xmlns:a16="http://schemas.microsoft.com/office/drawing/2014/main" id="{2F6DEF0B-EB75-1FB4-13AC-D8E074F4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79B40E47-F333-0C95-AFA0-72D5C21E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5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8" name="Line 67">
            <a:extLst>
              <a:ext uri="{FF2B5EF4-FFF2-40B4-BE49-F238E27FC236}">
                <a16:creationId xmlns:a16="http://schemas.microsoft.com/office/drawing/2014/main" id="{037D8BD3-62A1-0E40-C92C-7778BA7A1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B07EDEA3-3F08-B0FC-6394-10800635E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0" name="Line 69">
            <a:extLst>
              <a:ext uri="{FF2B5EF4-FFF2-40B4-BE49-F238E27FC236}">
                <a16:creationId xmlns:a16="http://schemas.microsoft.com/office/drawing/2014/main" id="{ED1A34C5-CB0A-020C-2BA0-10E8B554C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1" name="Line 70">
            <a:extLst>
              <a:ext uri="{FF2B5EF4-FFF2-40B4-BE49-F238E27FC236}">
                <a16:creationId xmlns:a16="http://schemas.microsoft.com/office/drawing/2014/main" id="{E47E32F3-2415-9EE2-78F7-C7D16884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6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2" name="Line 71">
            <a:extLst>
              <a:ext uri="{FF2B5EF4-FFF2-40B4-BE49-F238E27FC236}">
                <a16:creationId xmlns:a16="http://schemas.microsoft.com/office/drawing/2014/main" id="{9C242EAC-71F8-4BF9-9968-F6E4D32D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3" name="Line 72">
            <a:extLst>
              <a:ext uri="{FF2B5EF4-FFF2-40B4-BE49-F238E27FC236}">
                <a16:creationId xmlns:a16="http://schemas.microsoft.com/office/drawing/2014/main" id="{A7DF5627-186E-6D46-90D6-CDA65D81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0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754590AF-70E2-0361-3F06-BAD98952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18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5" name="Line 74">
            <a:extLst>
              <a:ext uri="{FF2B5EF4-FFF2-40B4-BE49-F238E27FC236}">
                <a16:creationId xmlns:a16="http://schemas.microsoft.com/office/drawing/2014/main" id="{DDF1CB05-51F5-B99A-BABE-913BCF07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4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6" name="Line 75">
            <a:extLst>
              <a:ext uri="{FF2B5EF4-FFF2-40B4-BE49-F238E27FC236}">
                <a16:creationId xmlns:a16="http://schemas.microsoft.com/office/drawing/2014/main" id="{21D27AFB-C514-000E-B520-F36E49E34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235" y="62635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7" name="Line 76">
            <a:extLst>
              <a:ext uri="{FF2B5EF4-FFF2-40B4-BE49-F238E27FC236}">
                <a16:creationId xmlns:a16="http://schemas.microsoft.com/office/drawing/2014/main" id="{BBDBB22C-62B0-D5DC-0739-5BAC0F70F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335" y="633979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8" name="Line 81">
            <a:extLst>
              <a:ext uri="{FF2B5EF4-FFF2-40B4-BE49-F238E27FC236}">
                <a16:creationId xmlns:a16="http://schemas.microsoft.com/office/drawing/2014/main" id="{B12326A0-E15D-3E1F-F122-A795F154A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435" y="5730192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99" name="Text Box 82">
            <a:extLst>
              <a:ext uri="{FF2B5EF4-FFF2-40B4-BE49-F238E27FC236}">
                <a16:creationId xmlns:a16="http://schemas.microsoft.com/office/drawing/2014/main" id="{53EB57FE-C5CC-4C08-8C3F-376689EB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93" y="5791538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5242EC-3081-08A2-3E44-5FB5B4DCA2DD}"/>
              </a:ext>
            </a:extLst>
          </p:cNvPr>
          <p:cNvSpPr txBox="1"/>
          <p:nvPr/>
        </p:nvSpPr>
        <p:spPr>
          <a:xfrm>
            <a:off x="605694" y="574389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1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4" grpId="0" animBg="1"/>
      <p:bldP spid="24" grpId="0" animBg="1"/>
      <p:bldP spid="25" grpId="0" animBg="1"/>
      <p:bldP spid="26" grpId="0" animBg="1"/>
      <p:bldP spid="2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95F-FA0B-668A-203B-A33F175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for each 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06F12-4FF8-6FFD-0D45-620F42B1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819807"/>
            <a:ext cx="4900411" cy="588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(9/21)</a:t>
            </a:r>
          </a:p>
          <a:p>
            <a:r>
              <a:rPr lang="en-US" altLang="ko-KR" dirty="0"/>
              <a:t>09:00 – 10:15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10:15 – 10:30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10:30 – 11:45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11:45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82F832-9CA0-9B26-6870-27D62F2A4416}"/>
              </a:ext>
            </a:extLst>
          </p:cNvPr>
          <p:cNvSpPr txBox="1">
            <a:spLocks/>
          </p:cNvSpPr>
          <p:nvPr/>
        </p:nvSpPr>
        <p:spPr>
          <a:xfrm>
            <a:off x="5204902" y="819807"/>
            <a:ext cx="3172129" cy="588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200" b="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(9/22)</a:t>
            </a:r>
          </a:p>
          <a:p>
            <a:r>
              <a:rPr lang="en-US" altLang="ko-KR" dirty="0"/>
              <a:t>13:00 – 14:15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14:15 – 14:30 </a:t>
            </a:r>
          </a:p>
          <a:p>
            <a:pPr lvl="1"/>
            <a:r>
              <a:rPr lang="en-US" altLang="ko-KR" dirty="0"/>
              <a:t>Break</a:t>
            </a:r>
          </a:p>
          <a:p>
            <a:r>
              <a:rPr lang="en-US" altLang="ko-KR" dirty="0"/>
              <a:t>14:30 – 15:45</a:t>
            </a:r>
          </a:p>
          <a:p>
            <a:pPr lvl="1"/>
            <a:r>
              <a:rPr lang="en-US" altLang="ko-KR" dirty="0"/>
              <a:t>Lecture</a:t>
            </a:r>
          </a:p>
          <a:p>
            <a:r>
              <a:rPr lang="en-US" altLang="ko-KR" dirty="0"/>
              <a:t>15:45 –</a:t>
            </a:r>
          </a:p>
          <a:p>
            <a:pPr lvl="1"/>
            <a:r>
              <a:rPr lang="en-US" altLang="ko-KR" dirty="0"/>
              <a:t>Q&amp;A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5CDB8E-BD18-3E10-42C1-706E5652F29F}"/>
              </a:ext>
            </a:extLst>
          </p:cNvPr>
          <p:cNvCxnSpPr/>
          <p:nvPr/>
        </p:nvCxnSpPr>
        <p:spPr>
          <a:xfrm>
            <a:off x="4575782" y="865348"/>
            <a:ext cx="0" cy="512730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4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Preemptive, no preemption cost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2410331F-8EA8-0021-274A-C928FC12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E71724-DFF1-53CF-399C-31CA7D9E3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53757-3040-1690-DB25-D8CEC3A2BFD3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7406-C343-D81D-AD29-E69D56E2140C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DA60-83A4-FF72-4475-02A511E619F0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704D0-8992-A541-0EF3-D15F6205B26E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6B7D0-3CE4-8345-8ACD-2A2242E4B633}"/>
              </a:ext>
            </a:extLst>
          </p:cNvPr>
          <p:cNvSpPr txBox="1"/>
          <p:nvPr/>
        </p:nvSpPr>
        <p:spPr>
          <a:xfrm>
            <a:off x="5266407" y="3494086"/>
            <a:ext cx="64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34E8-8DB4-6EB9-8BBE-66EBC1BB6403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B159E-5D2A-9CB8-A481-8C678F6E3239}"/>
              </a:ext>
            </a:extLst>
          </p:cNvPr>
          <p:cNvSpPr txBox="1"/>
          <p:nvPr/>
        </p:nvSpPr>
        <p:spPr>
          <a:xfrm>
            <a:off x="5262770" y="467990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D1927-15A5-4A51-334E-A5C843C44E8D}"/>
              </a:ext>
            </a:extLst>
          </p:cNvPr>
          <p:cNvSpPr txBox="1"/>
          <p:nvPr/>
        </p:nvSpPr>
        <p:spPr>
          <a:xfrm>
            <a:off x="5266407" y="4279791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dirty="0"/>
              <a:t>Can a lower-priority block a higher-priority task?</a:t>
            </a:r>
          </a:p>
          <a:p>
            <a:pPr lvl="1"/>
            <a:r>
              <a:rPr lang="en-US" altLang="ko-KR" dirty="0"/>
              <a:t>When?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What are the differences?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In terms of interfering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In terms of being interfered </a:t>
            </a:r>
            <a:endParaRPr lang="ko-KR" altLang="en-US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What is the critical instance?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lowest-priority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highest-priority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other tasks?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90A3C-DAE1-9050-C3C9-64C0290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14" y="2525900"/>
            <a:ext cx="4092173" cy="180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F4AF51-24EF-9EBC-3572-6DEC47282ACE}"/>
              </a:ext>
            </a:extLst>
          </p:cNvPr>
          <p:cNvSpPr/>
          <p:nvPr/>
        </p:nvSpPr>
        <p:spPr>
          <a:xfrm>
            <a:off x="5284763" y="3976468"/>
            <a:ext cx="722142" cy="18288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33">
            <a:extLst>
              <a:ext uri="{FF2B5EF4-FFF2-40B4-BE49-F238E27FC236}">
                <a16:creationId xmlns:a16="http://schemas.microsoft.com/office/drawing/2014/main" id="{D0F65AC6-8D1F-6568-0F53-7AD9FA9C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319" y="527438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8" name="Line 34">
            <a:extLst>
              <a:ext uri="{FF2B5EF4-FFF2-40B4-BE49-F238E27FC236}">
                <a16:creationId xmlns:a16="http://schemas.microsoft.com/office/drawing/2014/main" id="{C769DCAC-27E3-6301-CEDA-FB7025C4D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9" name="Line 35">
            <a:extLst>
              <a:ext uri="{FF2B5EF4-FFF2-40B4-BE49-F238E27FC236}">
                <a16:creationId xmlns:a16="http://schemas.microsoft.com/office/drawing/2014/main" id="{ED99B2E6-F1FB-DF4A-0460-8B44F0A7C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18969474-0960-C3DE-DB60-1AF00D11C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958E827D-6008-A0FF-5F26-002D25179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F64F2B74-C02F-FCA3-F3C0-308DA6AC5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22C5B63D-B8DA-0595-C070-E49173CAE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0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2FCC5988-241F-04F3-B70B-9CD6B9D21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A7FF33AC-92E8-6D1E-2600-27407DC9A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2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305C5AB1-3B6B-1079-DD62-4AAD299E0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1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7" name="Line 43">
            <a:extLst>
              <a:ext uri="{FF2B5EF4-FFF2-40B4-BE49-F238E27FC236}">
                <a16:creationId xmlns:a16="http://schemas.microsoft.com/office/drawing/2014/main" id="{97EE3DA6-8B04-AC0E-0057-A91C978E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4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03BB8453-A7E2-4E4E-C94C-04C93BE01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61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EAFED6D1-31ED-71FF-08D9-8AAEFAB94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8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B272BF20-9A08-B4A0-D9CE-4EF4D5101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05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1FA57F42-E029-CC31-D429-32FC0B7A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33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9274FC3A-C04C-B4FC-455F-7616B9D60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49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3" name="Line 49">
            <a:extLst>
              <a:ext uri="{FF2B5EF4-FFF2-40B4-BE49-F238E27FC236}">
                <a16:creationId xmlns:a16="http://schemas.microsoft.com/office/drawing/2014/main" id="{382A318A-F37E-3EC4-7298-50E6AA5DC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7787" y="519818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D6C30270-DD52-FD72-BAC0-CA4CDA5D7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219" y="527438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3F7D58FF-9102-3DC9-4222-2EBB031E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4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739769CE-2AB1-5607-2537-BF5725E4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7" name="Rectangle 53">
            <a:extLst>
              <a:ext uri="{FF2B5EF4-FFF2-40B4-BE49-F238E27FC236}">
                <a16:creationId xmlns:a16="http://schemas.microsoft.com/office/drawing/2014/main" id="{4141F670-2D93-DA85-166D-4514B95C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8" name="Rectangle 54">
            <a:extLst>
              <a:ext uri="{FF2B5EF4-FFF2-40B4-BE49-F238E27FC236}">
                <a16:creationId xmlns:a16="http://schemas.microsoft.com/office/drawing/2014/main" id="{E2AB24F3-F0D2-1A8C-8F73-D5A00F67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987" y="4893382"/>
            <a:ext cx="914400" cy="381000"/>
          </a:xfrm>
          <a:prstGeom prst="rect">
            <a:avLst/>
          </a:prstGeom>
          <a:solidFill>
            <a:srgbClr val="FF9900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굴림" charset="-127"/>
            </a:endParaRPr>
          </a:p>
        </p:txBody>
      </p:sp>
      <p:sp>
        <p:nvSpPr>
          <p:cNvPr id="29" name="Line 55">
            <a:extLst>
              <a:ext uri="{FF2B5EF4-FFF2-40B4-BE49-F238E27FC236}">
                <a16:creationId xmlns:a16="http://schemas.microsoft.com/office/drawing/2014/main" id="{126332FB-6071-A4CB-292B-9F2AD0702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2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0" name="Line 56">
            <a:extLst>
              <a:ext uri="{FF2B5EF4-FFF2-40B4-BE49-F238E27FC236}">
                <a16:creationId xmlns:a16="http://schemas.microsoft.com/office/drawing/2014/main" id="{EE10424F-7C73-F1E6-EE15-A4927273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8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1" name="Line 57">
            <a:extLst>
              <a:ext uri="{FF2B5EF4-FFF2-40B4-BE49-F238E27FC236}">
                <a16:creationId xmlns:a16="http://schemas.microsoft.com/office/drawing/2014/main" id="{26138D23-F11F-C954-49A8-F2FA36BCF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987" y="4664782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76382464-76C4-0650-53C4-7370AC68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787" y="4740982"/>
            <a:ext cx="8912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(10,4)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03BE2-77EE-288D-FDDB-375005B8E61A}"/>
              </a:ext>
            </a:extLst>
          </p:cNvPr>
          <p:cNvSpPr txBox="1"/>
          <p:nvPr/>
        </p:nvSpPr>
        <p:spPr>
          <a:xfrm>
            <a:off x="5081768" y="4714054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2</a:t>
            </a:r>
          </a:p>
        </p:txBody>
      </p:sp>
      <p:sp>
        <p:nvSpPr>
          <p:cNvPr id="34" name="Line 59">
            <a:extLst>
              <a:ext uri="{FF2B5EF4-FFF2-40B4-BE49-F238E27FC236}">
                <a16:creationId xmlns:a16="http://schemas.microsoft.com/office/drawing/2014/main" id="{14EAC871-8EC6-BEBD-D50E-EE9CAD6E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647" y="6149292"/>
            <a:ext cx="68961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5" name="Line 60">
            <a:extLst>
              <a:ext uri="{FF2B5EF4-FFF2-40B4-BE49-F238E27FC236}">
                <a16:creationId xmlns:a16="http://schemas.microsoft.com/office/drawing/2014/main" id="{E5B3A23D-D0B1-B248-4031-E256296CC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6" name="Line 61">
            <a:extLst>
              <a:ext uri="{FF2B5EF4-FFF2-40B4-BE49-F238E27FC236}">
                <a16:creationId xmlns:a16="http://schemas.microsoft.com/office/drawing/2014/main" id="{9B3F86CF-D4F7-C672-5AF0-834D3BDDE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7" name="Line 62">
            <a:extLst>
              <a:ext uri="{FF2B5EF4-FFF2-40B4-BE49-F238E27FC236}">
                <a16:creationId xmlns:a16="http://schemas.microsoft.com/office/drawing/2014/main" id="{B4833B77-E943-EA02-209E-FD35833AB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8" name="Line 63">
            <a:extLst>
              <a:ext uri="{FF2B5EF4-FFF2-40B4-BE49-F238E27FC236}">
                <a16:creationId xmlns:a16="http://schemas.microsoft.com/office/drawing/2014/main" id="{B2BAEB03-2411-ABB1-D74B-D5037743D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39" name="Line 64">
            <a:extLst>
              <a:ext uri="{FF2B5EF4-FFF2-40B4-BE49-F238E27FC236}">
                <a16:creationId xmlns:a16="http://schemas.microsoft.com/office/drawing/2014/main" id="{C77A43B0-0BE4-DB47-612C-2A19F78B2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0" name="Line 65">
            <a:extLst>
              <a:ext uri="{FF2B5EF4-FFF2-40B4-BE49-F238E27FC236}">
                <a16:creationId xmlns:a16="http://schemas.microsoft.com/office/drawing/2014/main" id="{DA329D61-EA31-432E-EC53-4EDC90B97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1" name="Line 66">
            <a:extLst>
              <a:ext uri="{FF2B5EF4-FFF2-40B4-BE49-F238E27FC236}">
                <a16:creationId xmlns:a16="http://schemas.microsoft.com/office/drawing/2014/main" id="{1C0E93B4-DCA5-CC0A-8621-899DF2919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3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2" name="Line 67">
            <a:extLst>
              <a:ext uri="{FF2B5EF4-FFF2-40B4-BE49-F238E27FC236}">
                <a16:creationId xmlns:a16="http://schemas.microsoft.com/office/drawing/2014/main" id="{F3B9445B-699C-5F86-24DA-5490591A5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8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3" name="Line 68">
            <a:extLst>
              <a:ext uri="{FF2B5EF4-FFF2-40B4-BE49-F238E27FC236}">
                <a16:creationId xmlns:a16="http://schemas.microsoft.com/office/drawing/2014/main" id="{22CE2666-DCD4-FFF8-9697-8CC8B3C70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7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4" name="Line 69">
            <a:extLst>
              <a:ext uri="{FF2B5EF4-FFF2-40B4-BE49-F238E27FC236}">
                <a16:creationId xmlns:a16="http://schemas.microsoft.com/office/drawing/2014/main" id="{3AC21C71-79A9-2D14-E61A-7C4F595D6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0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5" name="Line 70">
            <a:extLst>
              <a:ext uri="{FF2B5EF4-FFF2-40B4-BE49-F238E27FC236}">
                <a16:creationId xmlns:a16="http://schemas.microsoft.com/office/drawing/2014/main" id="{8A4373E1-7758-14DB-04DF-03EC4C37B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20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6" name="Line 71">
            <a:extLst>
              <a:ext uri="{FF2B5EF4-FFF2-40B4-BE49-F238E27FC236}">
                <a16:creationId xmlns:a16="http://schemas.microsoft.com/office/drawing/2014/main" id="{5ED88234-F4AD-52EC-72B9-82E51FCE7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48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7" name="Line 72">
            <a:extLst>
              <a:ext uri="{FF2B5EF4-FFF2-40B4-BE49-F238E27FC236}">
                <a16:creationId xmlns:a16="http://schemas.microsoft.com/office/drawing/2014/main" id="{2A630508-E323-A98E-0E99-50A87BCC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64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8" name="Line 73">
            <a:extLst>
              <a:ext uri="{FF2B5EF4-FFF2-40B4-BE49-F238E27FC236}">
                <a16:creationId xmlns:a16="http://schemas.microsoft.com/office/drawing/2014/main" id="{6415F841-B9F8-60CB-5896-4A35DB024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92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49" name="Line 74">
            <a:extLst>
              <a:ext uri="{FF2B5EF4-FFF2-40B4-BE49-F238E27FC236}">
                <a16:creationId xmlns:a16="http://schemas.microsoft.com/office/drawing/2014/main" id="{F0969811-E73A-5D22-0EBD-0886F640E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1519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0" name="Line 75">
            <a:extLst>
              <a:ext uri="{FF2B5EF4-FFF2-40B4-BE49-F238E27FC236}">
                <a16:creationId xmlns:a16="http://schemas.microsoft.com/office/drawing/2014/main" id="{2574A0B4-587F-5426-1560-FDFEBF239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23651" y="6073092"/>
            <a:ext cx="0" cy="76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1" name="Line 76">
            <a:extLst>
              <a:ext uri="{FF2B5EF4-FFF2-40B4-BE49-F238E27FC236}">
                <a16:creationId xmlns:a16="http://schemas.microsoft.com/office/drawing/2014/main" id="{E4767A45-F4CD-20A6-A053-3EB5E5583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03419" y="6149292"/>
            <a:ext cx="228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맑은 고딕"/>
            </a:endParaRPr>
          </a:p>
        </p:txBody>
      </p:sp>
      <p:sp>
        <p:nvSpPr>
          <p:cNvPr id="52" name="Line 81">
            <a:extLst>
              <a:ext uri="{FF2B5EF4-FFF2-40B4-BE49-F238E27FC236}">
                <a16:creationId xmlns:a16="http://schemas.microsoft.com/office/drawing/2014/main" id="{B4A11A03-CE04-0F80-B540-37A058A14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851" y="5539692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lg"/>
            <a:tailEnd type="triangle" w="med" len="lg"/>
          </a:ln>
        </p:spPr>
        <p:txBody>
          <a:bodyPr wrap="none" lIns="92075" tIns="46038" rIns="92075" bIns="46038" anchor="ctr"/>
          <a:lstStyle/>
          <a:p>
            <a:pPr defTabSz="914400" latinLnBrk="1"/>
            <a:endParaRPr lang="ko-KR" altLang="en-US">
              <a:solidFill>
                <a:prstClr val="black"/>
              </a:solidFill>
              <a:latin typeface="Perpetua"/>
              <a:ea typeface="맑은 고딕"/>
            </a:endParaRPr>
          </a:p>
        </p:txBody>
      </p:sp>
      <p:sp>
        <p:nvSpPr>
          <p:cNvPr id="53" name="Text Box 82">
            <a:extLst>
              <a:ext uri="{FF2B5EF4-FFF2-40B4-BE49-F238E27FC236}">
                <a16:creationId xmlns:a16="http://schemas.microsoft.com/office/drawing/2014/main" id="{B2E87065-9E85-DCBD-F799-19C89893B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09" y="5601038"/>
            <a:ext cx="103233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prstClr val="black"/>
                </a:solidFill>
                <a:latin typeface="Perpetua"/>
                <a:ea typeface="굴림" charset="-127"/>
                <a:cs typeface="Arial" charset="0"/>
              </a:rPr>
              <a:t>(50,20)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67343C-4551-7769-70A7-8241D67B7DF4}"/>
              </a:ext>
            </a:extLst>
          </p:cNvPr>
          <p:cNvSpPr txBox="1"/>
          <p:nvPr/>
        </p:nvSpPr>
        <p:spPr>
          <a:xfrm>
            <a:off x="4703110" y="5553393"/>
            <a:ext cx="5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F9C8-6EDA-96BC-F519-152D2C3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B51A-9598-DD2C-F5C7-E2629D4F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Modifying the response-time analysis</a:t>
            </a:r>
          </a:p>
          <a:p>
            <a:pPr lvl="1"/>
            <a:r>
              <a:rPr lang="en-US" altLang="ko-KR" dirty="0"/>
              <a:t>A job of the lower-priority task </a:t>
            </a:r>
            <a:r>
              <a:rPr lang="el-GR" altLang="ko-KR" dirty="0"/>
              <a:t>τ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can block a job of the higher-priority task </a:t>
            </a:r>
            <a:r>
              <a:rPr lang="el-GR" altLang="ko-KR" dirty="0"/>
              <a:t>τ</a:t>
            </a:r>
            <a:r>
              <a:rPr lang="en-US" altLang="ko-KR" baseline="-25000" dirty="0"/>
              <a:t>k</a:t>
            </a:r>
            <a:r>
              <a:rPr lang="en-US" altLang="ko-KR" dirty="0"/>
              <a:t> only when </a:t>
            </a:r>
            <a:r>
              <a:rPr lang="el-GR" altLang="ko-KR" dirty="0"/>
              <a:t>τ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starts its execution before is </a:t>
            </a:r>
            <a:r>
              <a:rPr lang="el-GR" altLang="ko-KR" dirty="0"/>
              <a:t>τ</a:t>
            </a:r>
            <a:r>
              <a:rPr lang="en-US" altLang="ko-KR" baseline="-25000" dirty="0"/>
              <a:t>k</a:t>
            </a:r>
            <a:r>
              <a:rPr lang="en-US" altLang="ko-KR" dirty="0"/>
              <a:t> released.</a:t>
            </a:r>
          </a:p>
          <a:p>
            <a:pPr lvl="1"/>
            <a:r>
              <a:rPr lang="en-US" altLang="ko-KR" dirty="0"/>
              <a:t>A job of the higher-priority task can be blocked by </a:t>
            </a:r>
            <a:r>
              <a:rPr lang="en-US" altLang="ko-KR" i="1" dirty="0">
                <a:solidFill>
                  <a:srgbClr val="FF0000"/>
                </a:solidFill>
              </a:rPr>
              <a:t>only one </a:t>
            </a:r>
            <a:r>
              <a:rPr lang="en-US" altLang="ko-KR" dirty="0"/>
              <a:t>job of any lower-priority tasks.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/>
              <p:nvPr/>
            </p:nvSpPr>
            <p:spPr bwMode="auto">
              <a:xfrm>
                <a:off x="2429761" y="3772365"/>
                <a:ext cx="607133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1A4CE28-59E5-2AA0-C790-6D74CE6E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9761" y="3772365"/>
                <a:ext cx="6071333" cy="1025525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">
            <a:extLst>
              <a:ext uri="{FF2B5EF4-FFF2-40B4-BE49-F238E27FC236}">
                <a16:creationId xmlns:a16="http://schemas.microsoft.com/office/drawing/2014/main" id="{7AD980CE-A462-1F0C-BED7-C69BB3790B59}"/>
              </a:ext>
            </a:extLst>
          </p:cNvPr>
          <p:cNvSpPr/>
          <p:nvPr/>
        </p:nvSpPr>
        <p:spPr>
          <a:xfrm>
            <a:off x="4047116" y="3756842"/>
            <a:ext cx="608729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14D8-E711-BADA-E1B0-C02032F85D70}"/>
              </a:ext>
            </a:extLst>
          </p:cNvPr>
          <p:cNvSpPr txBox="1"/>
          <p:nvPr/>
        </p:nvSpPr>
        <p:spPr>
          <a:xfrm>
            <a:off x="3734931" y="3320424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9A22DB9-FE54-1787-675D-5C03A61C9CA9}"/>
                  </a:ext>
                </a:extLst>
              </p:cNvPr>
              <p:cNvSpPr txBox="1"/>
              <p:nvPr/>
            </p:nvSpPr>
            <p:spPr bwMode="auto">
              <a:xfrm>
                <a:off x="3601856" y="5292437"/>
                <a:ext cx="2241732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:r>
                  <a:rPr lang="en-US" altLang="ko-KR" sz="2400" dirty="0">
                    <a:solidFill>
                      <a:srgbClr val="000000"/>
                    </a:solidFill>
                  </a:rPr>
                  <a:t>+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9A22DB9-FE54-1787-675D-5C03A61C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856" y="5292437"/>
                <a:ext cx="2241732" cy="1025525"/>
              </a:xfrm>
              <a:prstGeom prst="rect">
                <a:avLst/>
              </a:prstGeom>
              <a:blipFill>
                <a:blip r:embed="rId3"/>
                <a:stretch>
                  <a:fillRect l="-4348" t="-53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5">
            <a:extLst>
              <a:ext uri="{FF2B5EF4-FFF2-40B4-BE49-F238E27FC236}">
                <a16:creationId xmlns:a16="http://schemas.microsoft.com/office/drawing/2014/main" id="{4588EDF3-446F-CDF0-AC19-077B3238F348}"/>
              </a:ext>
            </a:extLst>
          </p:cNvPr>
          <p:cNvSpPr/>
          <p:nvPr/>
        </p:nvSpPr>
        <p:spPr>
          <a:xfrm>
            <a:off x="3945978" y="5213222"/>
            <a:ext cx="608729" cy="6075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3C591-227D-9E29-2781-5C7407C1B124}"/>
              </a:ext>
            </a:extLst>
          </p:cNvPr>
          <p:cNvSpPr txBox="1"/>
          <p:nvPr/>
        </p:nvSpPr>
        <p:spPr>
          <a:xfrm>
            <a:off x="3734930" y="5782394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lower-priority tasks </a:t>
            </a:r>
          </a:p>
        </p:txBody>
      </p:sp>
    </p:spTree>
    <p:extLst>
      <p:ext uri="{BB962C8B-B14F-4D97-AF65-F5344CB8AC3E}">
        <p14:creationId xmlns:p14="http://schemas.microsoft.com/office/powerpoint/2010/main" val="40344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response-time analysis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en-US" altLang="ko-KR" dirty="0"/>
              <a:t> = 6+19 </a:t>
            </a:r>
            <a:r>
              <a:rPr lang="en-US" altLang="ko-KR" dirty="0">
                <a:solidFill>
                  <a:srgbClr val="0070C0"/>
                </a:solidFill>
              </a:rPr>
              <a:t>(≤ 56, schedulable)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</a:p>
          <a:p>
            <a:pPr lvl="2"/>
            <a:r>
              <a:rPr lang="en-US" altLang="ko-KR" dirty="0"/>
              <a:t>a=6+4+19=29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2</a:t>
            </a:r>
            <a:r>
              <a:rPr lang="en-US" altLang="ko-KR" dirty="0"/>
              <a:t> ≥ 29 </a:t>
            </a:r>
            <a:r>
              <a:rPr lang="en-US" altLang="ko-KR" dirty="0">
                <a:solidFill>
                  <a:srgbClr val="FF0000"/>
                </a:solidFill>
              </a:rPr>
              <a:t>(&gt;10, </a:t>
            </a:r>
            <a:r>
              <a:rPr lang="en-US" altLang="ko-KR" dirty="0" err="1">
                <a:solidFill>
                  <a:srgbClr val="FF0000"/>
                </a:solidFill>
              </a:rPr>
              <a:t>unschedulable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a=6+4+1+19 =30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  <a:r>
              <a:rPr lang="en-US" altLang="ko-KR" dirty="0"/>
              <a:t> ≥ 30 </a:t>
            </a:r>
            <a:r>
              <a:rPr lang="en-US" altLang="ko-KR" dirty="0">
                <a:solidFill>
                  <a:srgbClr val="FF0000"/>
                </a:solidFill>
              </a:rPr>
              <a:t>(&gt;20, </a:t>
            </a:r>
            <a:r>
              <a:rPr lang="en-US" altLang="ko-KR" dirty="0" err="1">
                <a:solidFill>
                  <a:srgbClr val="FF0000"/>
                </a:solidFill>
              </a:rPr>
              <a:t>unschedulable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</a:p>
          <a:p>
            <a:pPr lvl="2"/>
            <a:r>
              <a:rPr lang="en-US" altLang="ko-KR" dirty="0"/>
              <a:t>a=6+4+1+20=31 =&gt; 44</a:t>
            </a:r>
          </a:p>
          <a:p>
            <a:pPr lvl="2"/>
            <a:r>
              <a:rPr lang="en-US" altLang="ko-KR" dirty="0"/>
              <a:t>a=44 =&gt; 49</a:t>
            </a:r>
          </a:p>
          <a:p>
            <a:pPr lvl="2"/>
            <a:r>
              <a:rPr lang="en-US" altLang="ko-KR" dirty="0"/>
              <a:t>a=49 =&gt; 49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4</a:t>
            </a:r>
            <a:r>
              <a:rPr lang="en-US" altLang="ko-KR" dirty="0"/>
              <a:t> =49 </a:t>
            </a:r>
            <a:r>
              <a:rPr lang="en-US" altLang="ko-KR" dirty="0">
                <a:solidFill>
                  <a:srgbClr val="0070C0"/>
                </a:solidFill>
              </a:rPr>
              <a:t>(≤ 50, schedulable)</a:t>
            </a:r>
            <a:endParaRPr lang="en-US" altLang="ko-KR" baseline="-25000" dirty="0"/>
          </a:p>
          <a:p>
            <a:pPr lvl="2"/>
            <a:endParaRPr lang="en-US" altLang="ko-KR" dirty="0"/>
          </a:p>
          <a:p>
            <a:pPr lvl="2"/>
            <a:endParaRPr lang="en-US" altLang="ko-KR" baseline="-25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75170BC-1735-CF4D-AF2D-F197312F979A}"/>
              </a:ext>
            </a:extLst>
          </p:cNvPr>
          <p:cNvGraphicFramePr>
            <a:graphicFrameLocks noGrp="1"/>
          </p:cNvGraphicFramePr>
          <p:nvPr/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D2F60E3-4DF7-3647-7C7B-E5764A30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48" y="971038"/>
            <a:ext cx="3296479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a task starts its execution at t,</a:t>
            </a:r>
          </a:p>
          <a:p>
            <a:pPr lvl="1"/>
            <a:r>
              <a:rPr lang="en-US" altLang="ko-KR" dirty="0"/>
              <a:t>Instead of whether a task finishes its execution at t.</a:t>
            </a:r>
          </a:p>
          <a:p>
            <a:r>
              <a:rPr lang="en-US" altLang="ko-KR" dirty="0"/>
              <a:t>What is the difference?</a:t>
            </a:r>
          </a:p>
          <a:p>
            <a:pPr lvl="1"/>
            <a:r>
              <a:rPr lang="en-US" altLang="ko-KR" dirty="0"/>
              <a:t>Example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4552B71-4E23-E961-1C76-23023A7C4E80}"/>
                  </a:ext>
                </a:extLst>
              </p:cNvPr>
              <p:cNvSpPr txBox="1"/>
              <p:nvPr/>
            </p:nvSpPr>
            <p:spPr bwMode="auto">
              <a:xfrm>
                <a:off x="2429760" y="2558528"/>
                <a:ext cx="607133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4552B71-4E23-E961-1C76-23023A7C4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9760" y="2558528"/>
                <a:ext cx="6071333" cy="1025525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">
            <a:extLst>
              <a:ext uri="{FF2B5EF4-FFF2-40B4-BE49-F238E27FC236}">
                <a16:creationId xmlns:a16="http://schemas.microsoft.com/office/drawing/2014/main" id="{1E765150-E673-4296-A487-09CC3C8640C4}"/>
              </a:ext>
            </a:extLst>
          </p:cNvPr>
          <p:cNvSpPr/>
          <p:nvPr/>
        </p:nvSpPr>
        <p:spPr>
          <a:xfrm>
            <a:off x="4047115" y="2543005"/>
            <a:ext cx="608729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8881-E470-8A3B-3DEF-AF8BA4FE0E1B}"/>
              </a:ext>
            </a:extLst>
          </p:cNvPr>
          <p:cNvSpPr txBox="1"/>
          <p:nvPr/>
        </p:nvSpPr>
        <p:spPr>
          <a:xfrm>
            <a:off x="3734930" y="2106587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1DE76B7C-E55F-804F-8526-3A949EF67335}"/>
                  </a:ext>
                </a:extLst>
              </p:cNvPr>
              <p:cNvSpPr txBox="1"/>
              <p:nvPr/>
            </p:nvSpPr>
            <p:spPr bwMode="auto">
              <a:xfrm>
                <a:off x="3601854" y="4078600"/>
                <a:ext cx="2348889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:r>
                  <a:rPr lang="en-US" altLang="ko-KR" sz="2400" dirty="0">
                    <a:solidFill>
                      <a:srgbClr val="000000"/>
                    </a:solidFill>
                  </a:rPr>
                  <a:t>+ max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1DE76B7C-E55F-804F-8526-3A949EF6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854" y="4078600"/>
                <a:ext cx="2348889" cy="1025525"/>
              </a:xfrm>
              <a:prstGeom prst="rect">
                <a:avLst/>
              </a:prstGeom>
              <a:blipFill>
                <a:blip r:embed="rId3"/>
                <a:stretch>
                  <a:fillRect l="-4156" t="-53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5">
            <a:extLst>
              <a:ext uri="{FF2B5EF4-FFF2-40B4-BE49-F238E27FC236}">
                <a16:creationId xmlns:a16="http://schemas.microsoft.com/office/drawing/2014/main" id="{74B14312-CDFC-7684-E840-68830F957EC9}"/>
              </a:ext>
            </a:extLst>
          </p:cNvPr>
          <p:cNvSpPr/>
          <p:nvPr/>
        </p:nvSpPr>
        <p:spPr>
          <a:xfrm>
            <a:off x="3945977" y="3999385"/>
            <a:ext cx="608729" cy="6075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2E6E1-4C56-C612-57B3-8FCBEC85B59B}"/>
              </a:ext>
            </a:extLst>
          </p:cNvPr>
          <p:cNvSpPr txBox="1"/>
          <p:nvPr/>
        </p:nvSpPr>
        <p:spPr>
          <a:xfrm>
            <a:off x="3734929" y="4568557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lower-priority tasks </a:t>
            </a:r>
          </a:p>
        </p:txBody>
      </p:sp>
      <p:sp>
        <p:nvSpPr>
          <p:cNvPr id="10" name="모서리가 둥근 직사각형 49">
            <a:extLst>
              <a:ext uri="{FF2B5EF4-FFF2-40B4-BE49-F238E27FC236}">
                <a16:creationId xmlns:a16="http://schemas.microsoft.com/office/drawing/2014/main" id="{0F8059C6-D946-4EE6-9181-1756167854CE}"/>
              </a:ext>
            </a:extLst>
          </p:cNvPr>
          <p:cNvSpPr/>
          <p:nvPr/>
        </p:nvSpPr>
        <p:spPr>
          <a:xfrm>
            <a:off x="3470999" y="2995453"/>
            <a:ext cx="351992" cy="39393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1" y="819807"/>
            <a:ext cx="4300220" cy="5884598"/>
          </a:xfrm>
        </p:spPr>
        <p:txBody>
          <a:bodyPr/>
          <a:lstStyle/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a=6+3+5=14 =&gt; 17</a:t>
            </a:r>
          </a:p>
          <a:p>
            <a:pPr lvl="2"/>
            <a:r>
              <a:rPr lang="en-US" altLang="ko-KR" dirty="0"/>
              <a:t>a=17 =&gt; 17</a:t>
            </a:r>
          </a:p>
          <a:p>
            <a:pPr lvl="2"/>
            <a:r>
              <a:rPr lang="en-US" altLang="ko-KR" dirty="0"/>
              <a:t>R</a:t>
            </a:r>
            <a:r>
              <a:rPr lang="en-US" altLang="ko-KR" baseline="-25000" dirty="0"/>
              <a:t>3</a:t>
            </a:r>
            <a:r>
              <a:rPr lang="en-US" altLang="ko-KR" dirty="0"/>
              <a:t> =17 </a:t>
            </a:r>
            <a:r>
              <a:rPr lang="en-US" altLang="ko-KR" dirty="0">
                <a:solidFill>
                  <a:srgbClr val="0070C0"/>
                </a:solidFill>
              </a:rPr>
              <a:t>(≤ 20, schedulable)</a:t>
            </a:r>
          </a:p>
          <a:p>
            <a:endParaRPr lang="en-US" altLang="ko-KR" dirty="0"/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FFDE9F37-665D-D0B5-7712-23FE06EE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49982"/>
              </p:ext>
            </p:extLst>
          </p:nvPr>
        </p:nvGraphicFramePr>
        <p:xfrm>
          <a:off x="3067223" y="51236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9BB6248-6182-38C5-4889-541DD738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7" y="1019832"/>
            <a:ext cx="3723250" cy="1857887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EBDF8D8-7334-AF59-48FD-153007B5F391}"/>
              </a:ext>
            </a:extLst>
          </p:cNvPr>
          <p:cNvSpPr txBox="1">
            <a:spLocks/>
          </p:cNvSpPr>
          <p:nvPr/>
        </p:nvSpPr>
        <p:spPr>
          <a:xfrm>
            <a:off x="4808919" y="834751"/>
            <a:ext cx="4300220" cy="588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200" b="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고딕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3</a:t>
            </a:r>
          </a:p>
          <a:p>
            <a:pPr lvl="2"/>
            <a:r>
              <a:rPr lang="en-US" altLang="ko-KR" dirty="0"/>
              <a:t>a=6+3+1=10 =&gt; 10</a:t>
            </a:r>
          </a:p>
          <a:p>
            <a:pPr lvl="2"/>
            <a:r>
              <a:rPr lang="en-US" altLang="ko-KR" dirty="0"/>
              <a:t>F</a:t>
            </a:r>
            <a:r>
              <a:rPr lang="en-US" altLang="ko-KR" baseline="-25000" dirty="0"/>
              <a:t>3</a:t>
            </a:r>
            <a:r>
              <a:rPr lang="en-US" altLang="ko-KR" dirty="0"/>
              <a:t> =10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dirty="0"/>
              <a:t>R</a:t>
            </a:r>
            <a:r>
              <a:rPr lang="en-US" altLang="ko-KR" baseline="-25000" dirty="0"/>
              <a:t>3 </a:t>
            </a:r>
            <a:r>
              <a:rPr lang="en-US" altLang="ko-KR" dirty="0"/>
              <a:t>= F</a:t>
            </a:r>
            <a:r>
              <a:rPr lang="en-US" altLang="ko-KR" baseline="-25000" dirty="0"/>
              <a:t>3 </a:t>
            </a:r>
            <a:r>
              <a:rPr lang="en-US" altLang="ko-KR" dirty="0"/>
              <a:t>+(C</a:t>
            </a:r>
            <a:r>
              <a:rPr lang="en-US" altLang="ko-KR" baseline="-25000" dirty="0"/>
              <a:t>3</a:t>
            </a:r>
            <a:r>
              <a:rPr lang="en-US" altLang="ko-KR" dirty="0"/>
              <a:t>-1) = 10+4=14</a:t>
            </a:r>
          </a:p>
          <a:p>
            <a:pPr marL="457200" lvl="2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0070C0"/>
                </a:solidFill>
              </a:rPr>
              <a:t>(≤ 20, schedulable)</a:t>
            </a:r>
          </a:p>
          <a:p>
            <a:endParaRPr lang="en-US" altLang="ko-KR" dirty="0"/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DBAFD8-AACF-56D5-692F-B7737FB6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46" y="1143000"/>
            <a:ext cx="3723250" cy="18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왜 </a:t>
            </a:r>
            <a:r>
              <a:rPr lang="en-US" altLang="ko-KR" dirty="0">
                <a:highlight>
                  <a:srgbClr val="FFFF00"/>
                </a:highlight>
              </a:rPr>
              <a:t>analysis</a:t>
            </a:r>
            <a:r>
              <a:rPr lang="ko-KR" altLang="en-US" dirty="0">
                <a:highlight>
                  <a:srgbClr val="FFFF00"/>
                </a:highlight>
              </a:rPr>
              <a:t>가 필요한가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Q: (T,C)</a:t>
            </a:r>
            <a:r>
              <a:rPr lang="ko-KR" altLang="en-US" dirty="0">
                <a:highlight>
                  <a:srgbClr val="FFFF00"/>
                </a:highlight>
              </a:rPr>
              <a:t>에서 최대 실행 시간대로 시간에 맞게 </a:t>
            </a:r>
            <a:r>
              <a:rPr lang="en-US" altLang="ko-KR" dirty="0">
                <a:highlight>
                  <a:srgbClr val="FFFF00"/>
                </a:highlight>
              </a:rPr>
              <a:t>simulation </a:t>
            </a:r>
            <a:r>
              <a:rPr lang="ko-KR" altLang="en-US" dirty="0">
                <a:highlight>
                  <a:srgbClr val="FFFF00"/>
                </a:highlight>
              </a:rPr>
              <a:t>하면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알 수 있지 않는가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A: task model</a:t>
            </a:r>
            <a:r>
              <a:rPr lang="ko-KR" altLang="en-US" dirty="0">
                <a:highlight>
                  <a:srgbClr val="FFFF00"/>
                </a:highlight>
              </a:rPr>
              <a:t>에 따라 </a:t>
            </a:r>
            <a:r>
              <a:rPr lang="en-US" altLang="ko-KR" dirty="0">
                <a:highlight>
                  <a:srgbClr val="FFFF00"/>
                </a:highlight>
              </a:rPr>
              <a:t>scheduling anomaly </a:t>
            </a:r>
            <a:r>
              <a:rPr lang="ko-KR" altLang="en-US" dirty="0">
                <a:highlight>
                  <a:srgbClr val="FFFF00"/>
                </a:highlight>
              </a:rPr>
              <a:t>때문에 </a:t>
            </a:r>
            <a:r>
              <a:rPr lang="en-US" altLang="ko-KR" dirty="0" err="1">
                <a:highlight>
                  <a:srgbClr val="FFFF00"/>
                </a:highlight>
              </a:rPr>
              <a:t>schedulability</a:t>
            </a:r>
            <a:r>
              <a:rPr lang="ko-KR" altLang="en-US" dirty="0">
                <a:highlight>
                  <a:srgbClr val="FFFF00"/>
                </a:highlight>
              </a:rPr>
              <a:t>를 </a:t>
            </a:r>
            <a:r>
              <a:rPr lang="en-US" altLang="ko-KR" dirty="0">
                <a:highlight>
                  <a:srgbClr val="FFFF00"/>
                </a:highlight>
              </a:rPr>
              <a:t>guarantee </a:t>
            </a:r>
            <a:r>
              <a:rPr lang="ko-KR" altLang="en-US" dirty="0">
                <a:highlight>
                  <a:srgbClr val="FFFF00"/>
                </a:highlight>
              </a:rPr>
              <a:t>할 수 없다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4F67-4C66-ACD6-5722-A28AEC53B03F}"/>
              </a:ext>
            </a:extLst>
          </p:cNvPr>
          <p:cNvSpPr txBox="1"/>
          <p:nvPr/>
        </p:nvSpPr>
        <p:spPr>
          <a:xfrm>
            <a:off x="223630" y="3384274"/>
            <a:ext cx="317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Execution</a:t>
            </a:r>
            <a:r>
              <a:rPr lang="ko-KR" altLang="en-US" dirty="0">
                <a:highlight>
                  <a:srgbClr val="FFFF00"/>
                </a:highlight>
              </a:rPr>
              <a:t>이 더 </a:t>
            </a:r>
            <a:r>
              <a:rPr lang="ko-KR" altLang="en-US" dirty="0" err="1">
                <a:highlight>
                  <a:srgbClr val="FFFF00"/>
                </a:highlight>
              </a:rPr>
              <a:t>짧아지는게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deadline  miss</a:t>
            </a:r>
            <a:r>
              <a:rPr lang="ko-KR" altLang="en-US" dirty="0">
                <a:highlight>
                  <a:srgbClr val="FFFF00"/>
                </a:highlight>
              </a:rPr>
              <a:t>를 일으키는 예제 설명</a:t>
            </a:r>
          </a:p>
        </p:txBody>
      </p:sp>
    </p:spTree>
    <p:extLst>
      <p:ext uri="{BB962C8B-B14F-4D97-AF65-F5344CB8AC3E}">
        <p14:creationId xmlns:p14="http://schemas.microsoft.com/office/powerpoint/2010/main" val="266414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56DB21B-3674-B899-BAF1-4FFD07C2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4517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1663"/>
              </p:ext>
            </p:extLst>
          </p:nvPr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3D0120-E8A8-BA32-7A33-8E44ED0E5EF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92A6-92E2-E95C-CDD4-A1389EDE55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6932B-27F5-D66F-3E14-672B47108E21}"/>
              </a:ext>
            </a:extLst>
          </p:cNvPr>
          <p:cNvSpPr txBox="1"/>
          <p:nvPr/>
        </p:nvSpPr>
        <p:spPr>
          <a:xfrm>
            <a:off x="4665968" y="557208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aseline="-25000" dirty="0"/>
          </a:p>
          <a:p>
            <a:pPr algn="ctr" latinLnBrk="1"/>
            <a:endParaRPr lang="ko-KR" altLang="en-US" baseline="-2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A14DB-FBE7-BEF7-0BEC-12D09B29D7B3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1EFE-698A-7CDE-B168-1BFA3B54BDC8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B36CE-57B9-7E19-437F-EA6CB61E34D5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56F02-5253-168A-456B-34FDD4351DCC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apply response-time analysis as it is?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What are the differences?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4 cases (interfering, interfered)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P: preemptive, NP: non-preemptive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(P ← P), (P ← NP), (NP ← P), (NP ← NP)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What is the critical instance?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lowest-priority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the highest-priority task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For other tasks?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 ← 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(P ← NP)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(NP ← 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(NP ← NP)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C503D-E704-889B-C4A2-E633EF51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50" y="911979"/>
            <a:ext cx="3723250" cy="1857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3BC693-6534-BB20-A270-14E7B03F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50" y="3684564"/>
            <a:ext cx="3723250" cy="185788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CBF806-85C1-620D-C2F8-99A1479A3802}"/>
              </a:ext>
            </a:extLst>
          </p:cNvPr>
          <p:cNvCxnSpPr/>
          <p:nvPr/>
        </p:nvCxnSpPr>
        <p:spPr>
          <a:xfrm>
            <a:off x="515815" y="3526302"/>
            <a:ext cx="85015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6F84BC-D30A-A983-1BC0-6BA3AC9B0FE7}"/>
              </a:ext>
            </a:extLst>
          </p:cNvPr>
          <p:cNvSpPr txBox="1"/>
          <p:nvPr/>
        </p:nvSpPr>
        <p:spPr>
          <a:xfrm>
            <a:off x="3880468" y="2645412"/>
            <a:ext cx="529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→ </a:t>
            </a:r>
            <a:r>
              <a:rPr lang="en-US" dirty="0"/>
              <a:t>A set of </a:t>
            </a:r>
            <a:r>
              <a:rPr lang="en-US" i="1" dirty="0">
                <a:solidFill>
                  <a:srgbClr val="FF0000"/>
                </a:solidFill>
              </a:rPr>
              <a:t>non-preemptive</a:t>
            </a:r>
            <a:r>
              <a:rPr lang="en-US" dirty="0"/>
              <a:t> lower-priority tasks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E90DB-CE96-1D71-1F9D-7B44944DF729}"/>
              </a:ext>
            </a:extLst>
          </p:cNvPr>
          <p:cNvSpPr txBox="1"/>
          <p:nvPr/>
        </p:nvSpPr>
        <p:spPr>
          <a:xfrm>
            <a:off x="3971191" y="5414402"/>
            <a:ext cx="529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→ </a:t>
            </a:r>
            <a:r>
              <a:rPr lang="en-US" dirty="0"/>
              <a:t>A set of </a:t>
            </a:r>
            <a:r>
              <a:rPr lang="en-US" i="1" dirty="0">
                <a:solidFill>
                  <a:srgbClr val="FF0000"/>
                </a:solidFill>
              </a:rPr>
              <a:t>non-preemptive</a:t>
            </a:r>
            <a:r>
              <a:rPr lang="en-US" dirty="0"/>
              <a:t> lower-priority tasks </a:t>
            </a:r>
          </a:p>
        </p:txBody>
      </p:sp>
    </p:spTree>
    <p:extLst>
      <p:ext uri="{BB962C8B-B14F-4D97-AF65-F5344CB8AC3E}">
        <p14:creationId xmlns:p14="http://schemas.microsoft.com/office/powerpoint/2010/main" val="37315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THE PREVIOUS LECTURE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927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387-AD77-591E-0ECC-E5259A1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E9980-2553-090B-0AE7-71B0795F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(T, C) task model </a:t>
            </a:r>
            <a:r>
              <a:rPr lang="en-US" altLang="ko-KR" dirty="0">
                <a:solidFill>
                  <a:srgbClr val="0070C0"/>
                </a:solidFill>
              </a:rPr>
              <a:t>+ initialization task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 mixture of preemptive and non-preemptive</a:t>
            </a:r>
          </a:p>
          <a:p>
            <a:pPr lvl="1"/>
            <a:r>
              <a:rPr lang="en-US" altLang="ko-KR" strike="sngStrike" dirty="0">
                <a:solidFill>
                  <a:srgbClr val="FF0000"/>
                </a:solidFill>
              </a:rPr>
              <a:t>No offset</a:t>
            </a:r>
            <a:r>
              <a:rPr lang="en-US" altLang="ko-KR" dirty="0"/>
              <a:t> Non-trivial offset</a:t>
            </a:r>
          </a:p>
          <a:p>
            <a:pPr lvl="1"/>
            <a:r>
              <a:rPr lang="en-US" altLang="ko-KR" dirty="0"/>
              <a:t>Fixed-priority scheduling (e.g., Rate Monotonic scheduling)</a:t>
            </a:r>
          </a:p>
          <a:p>
            <a:pPr lvl="1"/>
            <a:r>
              <a:rPr lang="en-US" altLang="ko-KR" dirty="0"/>
              <a:t>Focus on a single processor (i.e., no interference between cores)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FC53F-E73F-E72B-D4A9-B82D8D9839E1}"/>
              </a:ext>
            </a:extLst>
          </p:cNvPr>
          <p:cNvGraphicFramePr>
            <a:graphicFrameLocks noGrp="1"/>
          </p:cNvGraphicFramePr>
          <p:nvPr/>
        </p:nvGraphicFramePr>
        <p:xfrm>
          <a:off x="386080" y="3478404"/>
          <a:ext cx="4710705" cy="1028530"/>
        </p:xfrm>
        <a:graphic>
          <a:graphicData uri="http://schemas.openxmlformats.org/drawingml/2006/table">
            <a:tbl>
              <a:tblPr/>
              <a:tblGrid>
                <a:gridCol w="2106329">
                  <a:extLst>
                    <a:ext uri="{9D8B030D-6E8A-4147-A177-3AD203B41FA5}">
                      <a16:colId xmlns:a16="http://schemas.microsoft.com/office/drawing/2014/main" val="2698305390"/>
                    </a:ext>
                  </a:extLst>
                </a:gridCol>
                <a:gridCol w="539552">
                  <a:extLst>
                    <a:ext uri="{9D8B030D-6E8A-4147-A177-3AD203B41FA5}">
                      <a16:colId xmlns:a16="http://schemas.microsoft.com/office/drawing/2014/main" val="3929317199"/>
                    </a:ext>
                  </a:extLst>
                </a:gridCol>
                <a:gridCol w="612184">
                  <a:extLst>
                    <a:ext uri="{9D8B030D-6E8A-4147-A177-3AD203B41FA5}">
                      <a16:colId xmlns:a16="http://schemas.microsoft.com/office/drawing/2014/main" val="589578046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3394157780"/>
                    </a:ext>
                  </a:extLst>
                </a:gridCol>
                <a:gridCol w="601808">
                  <a:extLst>
                    <a:ext uri="{9D8B030D-6E8A-4147-A177-3AD203B41FA5}">
                      <a16:colId xmlns:a16="http://schemas.microsoft.com/office/drawing/2014/main" val="3844727899"/>
                    </a:ext>
                  </a:extLst>
                </a:gridCol>
              </a:tblGrid>
              <a:tr h="45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execution time [ns]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Period[ms]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911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515520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45528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SbcM_MainFunction_10ms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0341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R_DIS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7684"/>
                  </a:ext>
                </a:extLst>
              </a:tr>
              <a:tr h="142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R_MCI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633280</a:t>
                      </a:r>
                    </a:p>
                  </a:txBody>
                  <a:tcPr marL="5188" marR="5188" marT="518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188" marR="5188" marT="518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472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8393A6-59AC-6BBA-0647-8CBEE163E57B}"/>
              </a:ext>
            </a:extLst>
          </p:cNvPr>
          <p:cNvSpPr/>
          <p:nvPr/>
        </p:nvSpPr>
        <p:spPr>
          <a:xfrm>
            <a:off x="3175552" y="4368248"/>
            <a:ext cx="372718" cy="256927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1B5A2209-7EFB-C08A-99CC-1A8DCC7E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40852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35581E-2B9C-3379-24F3-80C51693FE46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E3707-F0BF-F3BF-FA75-B6A621327BE5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8B22A-62EC-8D4B-70C6-9513A24CA8CE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AEB7B-FFF0-0D78-DC6B-2EB8FC13AD01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1389-CE69-8C4C-05D4-55F69F6EF7D7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E34B9-650C-324A-FDD2-C7EC04B96C30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0F0-E0BE-FE78-BBE3-EB7BC03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CFD6-B3C7-564D-8AB3-BFD76D8F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the execution time of the initialization task only once.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about the shut-down task?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4EED7-0957-2601-B1D8-78B05754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23" y="1328568"/>
            <a:ext cx="4095899" cy="110622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EBB9EBD-0BB7-FE02-057C-C32AFE4CD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38249"/>
              </p:ext>
            </p:extLst>
          </p:nvPr>
        </p:nvGraphicFramePr>
        <p:xfrm>
          <a:off x="5631829" y="3180522"/>
          <a:ext cx="32964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151115499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6537375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1868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WCET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6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ko-K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7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C9B30-4DE4-0AAC-37CD-FAAD627E35B9}"/>
              </a:ext>
            </a:extLst>
          </p:cNvPr>
          <p:cNvSpPr txBox="1"/>
          <p:nvPr/>
        </p:nvSpPr>
        <p:spPr>
          <a:xfrm>
            <a:off x="6788082" y="2821157"/>
            <a:ext cx="8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DED4-6EFF-51F1-DEF7-E419EB3C4CF1}"/>
              </a:ext>
            </a:extLst>
          </p:cNvPr>
          <p:cNvSpPr txBox="1"/>
          <p:nvPr/>
        </p:nvSpPr>
        <p:spPr>
          <a:xfrm>
            <a:off x="7757491" y="2827737"/>
            <a:ext cx="13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regulated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7F8AD-D943-2462-963D-0174EA0F6267}"/>
              </a:ext>
            </a:extLst>
          </p:cNvPr>
          <p:cNvSpPr txBox="1"/>
          <p:nvPr/>
        </p:nvSpPr>
        <p:spPr>
          <a:xfrm>
            <a:off x="5266408" y="3494086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0468-A80C-1DD7-3ECA-937D6F9ABE1C}"/>
              </a:ext>
            </a:extLst>
          </p:cNvPr>
          <p:cNvSpPr txBox="1"/>
          <p:nvPr/>
        </p:nvSpPr>
        <p:spPr>
          <a:xfrm>
            <a:off x="5266408" y="3891223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E0F88-B868-EC95-E09C-5FFE78A5A01F}"/>
              </a:ext>
            </a:extLst>
          </p:cNvPr>
          <p:cNvSpPr txBox="1"/>
          <p:nvPr/>
        </p:nvSpPr>
        <p:spPr>
          <a:xfrm>
            <a:off x="5262770" y="4278872"/>
            <a:ext cx="6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NP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05109-690A-222F-34C1-BD5DA5910C01}"/>
              </a:ext>
            </a:extLst>
          </p:cNvPr>
          <p:cNvSpPr txBox="1"/>
          <p:nvPr/>
        </p:nvSpPr>
        <p:spPr>
          <a:xfrm>
            <a:off x="5282091" y="4669804"/>
            <a:ext cx="5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4827-F15A-1BAB-1C71-682F85D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43E15-224D-4A58-1CC8-52825A24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general, complex case</a:t>
            </a:r>
          </a:p>
          <a:p>
            <a:pPr lvl="1"/>
            <a:r>
              <a:rPr lang="en-US" altLang="ko-KR" dirty="0"/>
              <a:t>Interference between cores</a:t>
            </a:r>
          </a:p>
          <a:p>
            <a:pPr lvl="1"/>
            <a:r>
              <a:rPr lang="en-US" altLang="ko-KR" dirty="0"/>
              <a:t>Dependency between tasks	</a:t>
            </a:r>
          </a:p>
          <a:p>
            <a:pPr lvl="2"/>
            <a:r>
              <a:rPr lang="en-US" altLang="ko-KR" dirty="0"/>
              <a:t>Example: shared resources, precedency relationship</a:t>
            </a:r>
          </a:p>
          <a:p>
            <a:pPr lvl="1"/>
            <a:r>
              <a:rPr lang="en-US" altLang="ko-KR" dirty="0"/>
              <a:t>Limited preemption</a:t>
            </a:r>
          </a:p>
          <a:p>
            <a:pPr lvl="1"/>
            <a:r>
              <a:rPr lang="en-US" altLang="ko-KR" dirty="0"/>
              <a:t>More general, complex task model</a:t>
            </a:r>
          </a:p>
          <a:p>
            <a:pPr lvl="2"/>
            <a:r>
              <a:rPr lang="en-US" altLang="ko-KR" dirty="0"/>
              <a:t>E.g., DAG-structured tasks</a:t>
            </a:r>
          </a:p>
          <a:p>
            <a:pPr lvl="1"/>
            <a:r>
              <a:rPr lang="en-US" altLang="ko-KR" dirty="0"/>
              <a:t>Multiple computing cores</a:t>
            </a:r>
          </a:p>
          <a:p>
            <a:pPr lvl="2"/>
            <a:r>
              <a:rPr lang="en-US" altLang="ko-KR" dirty="0"/>
              <a:t>Global scheduling</a:t>
            </a:r>
          </a:p>
          <a:p>
            <a:pPr lvl="2"/>
            <a:r>
              <a:rPr lang="en-US" altLang="ko-KR" dirty="0"/>
              <a:t>Partitioned scheduling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F597D-826B-CF6F-4413-257F1A9FB6E2}"/>
              </a:ext>
            </a:extLst>
          </p:cNvPr>
          <p:cNvSpPr txBox="1"/>
          <p:nvPr/>
        </p:nvSpPr>
        <p:spPr>
          <a:xfrm>
            <a:off x="546425" y="5543357"/>
            <a:ext cx="836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Each issue is a research topic, yielding a number of academic papers.</a:t>
            </a:r>
          </a:p>
        </p:txBody>
      </p:sp>
    </p:spTree>
    <p:extLst>
      <p:ext uri="{BB962C8B-B14F-4D97-AF65-F5344CB8AC3E}">
        <p14:creationId xmlns:p14="http://schemas.microsoft.com/office/powerpoint/2010/main" val="20929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46AB-0324-66D1-B3DA-50E02D5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44469-6E77-986E-37FE-2A15A9A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40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3206E0B-17E0-286A-4E26-052902E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What have we done so far for task scheduling?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 set of tasks with various constraints on a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/>
              <a:t> processor.</a:t>
            </a:r>
          </a:p>
          <a:p>
            <a:r>
              <a:rPr lang="en-US" dirty="0"/>
              <a:t>What should we do if schedulability condition for the given task set cannot be met?</a:t>
            </a:r>
          </a:p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which tasks should be assigned to which processors and why?</a:t>
            </a:r>
          </a:p>
          <a:p>
            <a:r>
              <a:rPr lang="en-US" dirty="0"/>
              <a:t>Ideally, </a:t>
            </a:r>
            <a:r>
              <a:rPr lang="en-US" dirty="0">
                <a:solidFill>
                  <a:srgbClr val="FF0000"/>
                </a:solidFill>
              </a:rPr>
              <a:t>combined</a:t>
            </a:r>
            <a:r>
              <a:rPr lang="en-US" dirty="0"/>
              <a:t> task assignment and scheduling is desirable, but this is very hard.</a:t>
            </a:r>
          </a:p>
          <a:p>
            <a:r>
              <a:rPr lang="en-US" i="1" dirty="0">
                <a:solidFill>
                  <a:srgbClr val="0070C0"/>
                </a:solidFill>
              </a:rPr>
              <a:t>Common approach</a:t>
            </a:r>
            <a:r>
              <a:rPr lang="en-US" dirty="0"/>
              <a:t>: assign tasks and then schedule them on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4236914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periodic tasks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91344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4648" y="6070126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8426" y="5605381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=4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8620" y="6083626"/>
            <a:ext cx="87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=5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7805" y="6078307"/>
            <a:ext cx="5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T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175" y="5322769"/>
            <a:ext cx="12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0014" y="4650940"/>
            <a:ext cx="17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of Task 1</a:t>
            </a:r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279009" y="2727424"/>
            <a:ext cx="2895600" cy="1752600"/>
            <a:chOff x="384" y="1584"/>
            <a:chExt cx="1824" cy="1104"/>
          </a:xfrm>
        </p:grpSpPr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384" y="1584"/>
              <a:ext cx="1824" cy="1104"/>
              <a:chOff x="576" y="1392"/>
              <a:chExt cx="1824" cy="1104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576" y="139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H="1">
                <a:off x="2400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4B4B4B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 flipH="1">
                <a:off x="576" y="13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1824" cy="1104"/>
              </a:xfrm>
              <a:prstGeom prst="rect">
                <a:avLst/>
              </a:prstGeom>
              <a:solidFill>
                <a:srgbClr val="1F1F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</p:grpSp>
        <p:pic>
          <p:nvPicPr>
            <p:cNvPr id="30" name="Picture 12" descr="cart_pend_anim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632"/>
              <a:ext cx="172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Rectangle 35"/>
          <p:cNvSpPr/>
          <p:nvPr/>
        </p:nvSpPr>
        <p:spPr>
          <a:xfrm>
            <a:off x="1270398" y="4250352"/>
            <a:ext cx="30482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http://aar.faculty.asu.edu/research/mosart/mosart.html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-63990" y="37140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4010558" y="385808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actuator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8345" y="204394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law</a:t>
            </a:r>
          </a:p>
          <a:p>
            <a:pPr algn="ctr"/>
            <a:r>
              <a:rPr lang="en-US" sz="1400" dirty="0"/>
              <a:t>computation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99872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5209" y="2053817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A/D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0213" y="23917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0213" y="2391792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10213" y="1815728"/>
            <a:ext cx="563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197" y="145568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input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534921" y="2391792"/>
            <a:ext cx="121575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8585" y="2084015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D/A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750673" y="2391792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74609" y="35439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"/>
          <p:cNvCxnSpPr/>
          <p:nvPr/>
        </p:nvCxnSpPr>
        <p:spPr>
          <a:xfrm>
            <a:off x="1954423" y="56779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4876" y="560730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88535" y="5594946"/>
            <a:ext cx="7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D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583860" y="5556644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389131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84534" y="522484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직선 화살표 연결선 17"/>
          <p:cNvCxnSpPr/>
          <p:nvPr/>
        </p:nvCxnSpPr>
        <p:spPr>
          <a:xfrm rot="5400000">
            <a:off x="1846004" y="540139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/>
          <p:cNvCxnSpPr/>
          <p:nvPr/>
        </p:nvCxnSpPr>
        <p:spPr>
          <a:xfrm rot="5400000">
            <a:off x="3850351" y="54268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7"/>
          <p:cNvCxnSpPr/>
          <p:nvPr/>
        </p:nvCxnSpPr>
        <p:spPr>
          <a:xfrm rot="5400000">
            <a:off x="3503113" y="542766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4"/>
          <p:cNvCxnSpPr/>
          <p:nvPr/>
        </p:nvCxnSpPr>
        <p:spPr>
          <a:xfrm flipV="1">
            <a:off x="3988591" y="6151551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4"/>
          <p:cNvCxnSpPr/>
          <p:nvPr/>
        </p:nvCxnSpPr>
        <p:spPr>
          <a:xfrm flipV="1">
            <a:off x="6091268" y="6143152"/>
            <a:ext cx="2102677" cy="83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7"/>
          <p:cNvCxnSpPr/>
          <p:nvPr/>
        </p:nvCxnSpPr>
        <p:spPr>
          <a:xfrm rot="5400000">
            <a:off x="5951654" y="54048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7"/>
          <p:cNvCxnSpPr/>
          <p:nvPr/>
        </p:nvCxnSpPr>
        <p:spPr>
          <a:xfrm rot="5400000">
            <a:off x="5507462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7"/>
          <p:cNvCxnSpPr/>
          <p:nvPr/>
        </p:nvCxnSpPr>
        <p:spPr>
          <a:xfrm rot="5400000">
            <a:off x="762708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4"/>
          <p:cNvCxnSpPr/>
          <p:nvPr/>
        </p:nvCxnSpPr>
        <p:spPr>
          <a:xfrm>
            <a:off x="3947884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"/>
          <p:cNvCxnSpPr/>
          <p:nvPr/>
        </p:nvCxnSpPr>
        <p:spPr>
          <a:xfrm>
            <a:off x="6060073" y="5686266"/>
            <a:ext cx="16923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7"/>
          <p:cNvCxnSpPr/>
          <p:nvPr/>
        </p:nvCxnSpPr>
        <p:spPr>
          <a:xfrm rot="5400000">
            <a:off x="7992326" y="541721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19611" y="5133281"/>
            <a:ext cx="94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C</a:t>
            </a:r>
            <a:r>
              <a:rPr lang="en-US" altLang="ko-KR" sz="2400" baseline="-25000" dirty="0">
                <a:cs typeface="Arial" pitchFamily="34" charset="0"/>
              </a:rPr>
              <a:t>1</a:t>
            </a:r>
            <a:r>
              <a:rPr lang="en-US" altLang="ko-KR" sz="2400" dirty="0">
                <a:cs typeface="Arial" pitchFamily="34" charset="0"/>
              </a:rPr>
              <a:t>=2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661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94064" y="521273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49501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44904" y="52145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35" y="2327343"/>
            <a:ext cx="3495940" cy="236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816194" y="4563727"/>
            <a:ext cx="3048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 dirty="0"/>
              <a:t>Source: “Task Scheduling for Control Oriented Requirements for Cyber-Physical Systems,” RTSS 2008.</a:t>
            </a:r>
          </a:p>
        </p:txBody>
      </p:sp>
    </p:spTree>
    <p:extLst>
      <p:ext uri="{BB962C8B-B14F-4D97-AF65-F5344CB8AC3E}">
        <p14:creationId xmlns:p14="http://schemas.microsoft.com/office/powerpoint/2010/main" val="3099100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243855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single processor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29851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uniprocessor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Task-level fixed-priority (TFP)</a:t>
            </a:r>
          </a:p>
          <a:p>
            <a:pPr lvl="1"/>
            <a:r>
              <a:rPr lang="en-US" dirty="0"/>
              <a:t>RM (Rate-monotonic): optimal TFP</a:t>
            </a:r>
          </a:p>
          <a:p>
            <a:pPr lvl="2"/>
            <a:r>
              <a:rPr lang="en-US" dirty="0"/>
              <a:t>Utilization-based analysis: U ≤ n(2</a:t>
            </a:r>
            <a:r>
              <a:rPr lang="en-US" baseline="30000" dirty="0"/>
              <a:t>1/n</a:t>
            </a:r>
            <a:r>
              <a:rPr lang="en-US" dirty="0"/>
              <a:t> – 1.0)         (only sufficient)</a:t>
            </a:r>
          </a:p>
          <a:p>
            <a:pPr lvl="2"/>
            <a:r>
              <a:rPr lang="en-US" dirty="0"/>
              <a:t>Response-time analysis                                           (exact)</a:t>
            </a:r>
          </a:p>
          <a:p>
            <a:r>
              <a:rPr lang="en-US" dirty="0"/>
              <a:t>Job-level fixed-priority (JFP)</a:t>
            </a:r>
          </a:p>
          <a:p>
            <a:pPr lvl="1"/>
            <a:r>
              <a:rPr lang="en-US" dirty="0"/>
              <a:t>EDF (Earliest Deadline First): optimal</a:t>
            </a:r>
          </a:p>
          <a:p>
            <a:pPr lvl="2"/>
            <a:r>
              <a:rPr lang="en-US" dirty="0"/>
              <a:t>U ≤ 1.0 (exact)</a:t>
            </a:r>
          </a:p>
          <a:p>
            <a:r>
              <a:rPr lang="en-US" dirty="0"/>
              <a:t>Job-level dynamic-priority (JDP)</a:t>
            </a:r>
          </a:p>
          <a:p>
            <a:pPr lvl="1"/>
            <a:r>
              <a:rPr lang="en-US" altLang="ja-JP" dirty="0"/>
              <a:t>Least Laxity First (LLF)</a:t>
            </a:r>
            <a:r>
              <a:rPr lang="en-US" dirty="0"/>
              <a:t>: optimal</a:t>
            </a:r>
          </a:p>
          <a:p>
            <a:pPr lvl="2"/>
            <a:r>
              <a:rPr lang="en-US" dirty="0"/>
              <a:t>U ≤ 1.0 (exact)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identical processors (homogeneous)</a:t>
            </a:r>
          </a:p>
          <a:p>
            <a:pPr lvl="1"/>
            <a:r>
              <a:rPr lang="en-US" dirty="0"/>
              <a:t>Hard deadlines</a:t>
            </a:r>
          </a:p>
          <a:p>
            <a:pPr lvl="1"/>
            <a:r>
              <a:rPr lang="en-US" dirty="0"/>
              <a:t>Independent periodic tasks</a:t>
            </a:r>
          </a:p>
          <a:p>
            <a:pPr lvl="1"/>
            <a:r>
              <a:rPr lang="en-US" dirty="0"/>
              <a:t>Relative deadline = period (D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Preemptable</a:t>
            </a:r>
            <a:r>
              <a:rPr lang="en-US" dirty="0"/>
              <a:t> without any limit</a:t>
            </a:r>
          </a:p>
          <a:p>
            <a:pPr lvl="1"/>
            <a:r>
              <a:rPr lang="en-US" dirty="0"/>
              <a:t>No overhead for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827825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tasks assigned to processors?</a:t>
            </a:r>
          </a:p>
          <a:p>
            <a:r>
              <a:rPr lang="en-US" dirty="0">
                <a:solidFill>
                  <a:srgbClr val="FF0000"/>
                </a:solidFill>
              </a:rPr>
              <a:t>Static assignment (static binding)</a:t>
            </a:r>
          </a:p>
          <a:p>
            <a:pPr lvl="1"/>
            <a:r>
              <a:rPr lang="en-US" dirty="0"/>
              <a:t>The processor(s) used for executing a task are determined before system is put in mission (“off-line”) </a:t>
            </a:r>
          </a:p>
          <a:p>
            <a:pPr lvl="1"/>
            <a:r>
              <a:rPr lang="en-US" dirty="0"/>
              <a:t> Approach: </a:t>
            </a:r>
            <a:r>
              <a:rPr lang="en-US" dirty="0">
                <a:solidFill>
                  <a:srgbClr val="0070C0"/>
                </a:solidFill>
              </a:rPr>
              <a:t>partitioned scheduling </a:t>
            </a:r>
          </a:p>
          <a:p>
            <a:r>
              <a:rPr lang="en-US" dirty="0">
                <a:solidFill>
                  <a:srgbClr val="FF0000"/>
                </a:solidFill>
              </a:rPr>
              <a:t>Dynamic assignment </a:t>
            </a:r>
          </a:p>
          <a:p>
            <a:pPr lvl="1"/>
            <a:r>
              <a:rPr lang="en-US" dirty="0"/>
              <a:t>The processor(s) used for executing a task/job are determined during system operation ( “on-line”) </a:t>
            </a:r>
          </a:p>
          <a:p>
            <a:pPr lvl="1"/>
            <a:r>
              <a:rPr lang="en-US" dirty="0"/>
              <a:t>Approach: </a:t>
            </a:r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F125-7F29-6ADA-01E7-ED37F7E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486-333A-4822-49FB-0FA699B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task model</a:t>
            </a:r>
          </a:p>
          <a:p>
            <a:r>
              <a:rPr lang="en-US" altLang="ko-KR" dirty="0"/>
              <a:t>Concept of scheduling algorithm and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r>
              <a:rPr lang="en-US" altLang="ko-KR" dirty="0"/>
              <a:t>Priority-driven scheduling algorithm</a:t>
            </a:r>
          </a:p>
          <a:p>
            <a:pPr lvl="1"/>
            <a:r>
              <a:rPr lang="en-US" altLang="ko-KR" dirty="0"/>
              <a:t>Fixed-priority scheduling (e.g., Rate Monotonic)</a:t>
            </a:r>
          </a:p>
          <a:p>
            <a:pPr lvl="1"/>
            <a:r>
              <a:rPr lang="en-US" altLang="ko-KR" dirty="0"/>
              <a:t>EDF 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Utilization-based analysis</a:t>
            </a:r>
          </a:p>
          <a:p>
            <a:pPr lvl="1"/>
            <a:r>
              <a:rPr lang="en-US" altLang="ko-KR" dirty="0"/>
              <a:t>Response time analysis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031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3752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tasks allowed to migrate?</a:t>
            </a:r>
          </a:p>
          <a:p>
            <a:r>
              <a:rPr lang="en-US" dirty="0">
                <a:solidFill>
                  <a:srgbClr val="0070C0"/>
                </a:solidFill>
              </a:rPr>
              <a:t>Partitioned scheduling </a:t>
            </a:r>
            <a:r>
              <a:rPr lang="en-US" dirty="0"/>
              <a:t>– No migration </a:t>
            </a:r>
          </a:p>
          <a:p>
            <a:pPr lvl="1"/>
            <a:r>
              <a:rPr lang="en-US" dirty="0"/>
              <a:t>Each instance of a task must execute on the same processor </a:t>
            </a:r>
          </a:p>
          <a:p>
            <a:pPr lvl="1"/>
            <a:r>
              <a:rPr lang="en-US" dirty="0"/>
              <a:t>Equivalent to multiple </a:t>
            </a:r>
            <a:r>
              <a:rPr lang="en-US" i="1" dirty="0"/>
              <a:t>uniprocessor</a:t>
            </a:r>
            <a:r>
              <a:rPr lang="en-US" dirty="0"/>
              <a:t> systems </a:t>
            </a:r>
          </a:p>
          <a:p>
            <a:r>
              <a:rPr lang="en-US" dirty="0">
                <a:solidFill>
                  <a:srgbClr val="0070C0"/>
                </a:solidFill>
              </a:rPr>
              <a:t>Global scheduling </a:t>
            </a:r>
          </a:p>
          <a:p>
            <a:pPr lvl="1"/>
            <a:r>
              <a:rPr lang="en-US" dirty="0"/>
              <a:t>Full migration </a:t>
            </a:r>
          </a:p>
          <a:p>
            <a:pPr lvl="1"/>
            <a:r>
              <a:rPr lang="en-US" dirty="0"/>
              <a:t>A task is allowed to execute on any processor </a:t>
            </a:r>
          </a:p>
          <a:p>
            <a:pPr lvl="1"/>
            <a:r>
              <a:rPr lang="en-US" dirty="0"/>
              <a:t>Migration can occur even </a:t>
            </a:r>
            <a:r>
              <a:rPr lang="en-US" i="1" dirty="0">
                <a:solidFill>
                  <a:srgbClr val="FF0000"/>
                </a:solidFill>
              </a:rPr>
              <a:t>during execution </a:t>
            </a:r>
            <a:r>
              <a:rPr lang="en-US" dirty="0"/>
              <a:t>of an instance of a task (for example, after being preempted) </a:t>
            </a:r>
          </a:p>
          <a:p>
            <a:r>
              <a:rPr lang="en-US" dirty="0">
                <a:solidFill>
                  <a:srgbClr val="0070C0"/>
                </a:solidFill>
              </a:rPr>
              <a:t>Semi-partitioned scheduling</a:t>
            </a:r>
          </a:p>
          <a:p>
            <a:pPr lvl="1"/>
            <a:r>
              <a:rPr lang="en-US" dirty="0"/>
              <a:t>No migration for some tasks, and full migration for other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4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processors; and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sz="1800" dirty="0"/>
              <a:t>Leung and Whitehead, “On the complexity of fixed priority scheduling of periodic, real-time </a:t>
            </a:r>
            <a:r>
              <a:rPr lang="en-US" sz="1800"/>
              <a:t>tasks,”</a:t>
            </a:r>
            <a:r>
              <a:rPr lang="en-US" sz="1800" i="1"/>
              <a:t> </a:t>
            </a:r>
            <a:r>
              <a:rPr lang="en-US" sz="1800" i="1" dirty="0"/>
              <a:t>Performance Evaluation</a:t>
            </a:r>
            <a:r>
              <a:rPr lang="en-US" sz="1800" dirty="0"/>
              <a:t>, 2(4), Dec. 1982</a:t>
            </a:r>
          </a:p>
        </p:txBody>
      </p:sp>
    </p:spTree>
    <p:extLst>
      <p:ext uri="{BB962C8B-B14F-4D97-AF65-F5344CB8AC3E}">
        <p14:creationId xmlns:p14="http://schemas.microsoft.com/office/powerpoint/2010/main" val="1944705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(A)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partitioned approach but for which no priority assignment exists which would cause all jobs of tasks to meet their deadlines under global scheduling on </a:t>
            </a:r>
            <a:r>
              <a:rPr lang="en-US" i="1" dirty="0"/>
              <a:t>m</a:t>
            </a:r>
            <a:r>
              <a:rPr lang="en-US" dirty="0"/>
              <a:t> processors.</a:t>
            </a:r>
          </a:p>
          <a:p>
            <a:pPr lvl="2"/>
            <a:r>
              <a:rPr lang="en-US" altLang="ko-KR" dirty="0"/>
              <a:t>Example: m=2, Task 1(2,1), Task 2(4,2), Task 3(3,2), Task 4(6,2)</a:t>
            </a:r>
          </a:p>
          <a:p>
            <a:pPr lvl="3"/>
            <a:r>
              <a:rPr lang="en-US" altLang="ko-KR" dirty="0"/>
              <a:t>Easily schedulable by partitioned scheduling</a:t>
            </a:r>
          </a:p>
          <a:p>
            <a:pPr lvl="3"/>
            <a:r>
              <a:rPr lang="en-US" altLang="ko-KR" dirty="0"/>
              <a:t>But, there exists no task-level assignment that makes the task set schedulable 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475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vs. global static-priority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528"/>
            <a:ext cx="8182539" cy="4803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Incomparable </a:t>
            </a:r>
            <a:r>
              <a:rPr lang="en-US" dirty="0"/>
              <a:t>[Leung and Whitehead’82] for TFP</a:t>
            </a:r>
          </a:p>
          <a:p>
            <a:pPr lvl="1"/>
            <a:r>
              <a:rPr lang="en-US" dirty="0"/>
              <a:t>(B) There are task systems that are feasible on </a:t>
            </a:r>
            <a:r>
              <a:rPr lang="en-US" i="1" dirty="0"/>
              <a:t>m</a:t>
            </a:r>
            <a:r>
              <a:rPr lang="en-US" dirty="0"/>
              <a:t> processors under global approach, but which cannot be partitioned into </a:t>
            </a:r>
            <a:r>
              <a:rPr lang="en-US" i="1" dirty="0"/>
              <a:t>m</a:t>
            </a:r>
            <a:r>
              <a:rPr lang="en-US" dirty="0"/>
              <a:t> distinct subsets such that each partition is uniprocessor static-priority feasible.</a:t>
            </a:r>
          </a:p>
          <a:p>
            <a:pPr lvl="2"/>
            <a:r>
              <a:rPr lang="en-US" dirty="0"/>
              <a:t>Example: m=2, Task 1(3,2), Task 2(6,4), Task 3(12,5)</a:t>
            </a:r>
          </a:p>
          <a:p>
            <a:pPr lvl="3"/>
            <a:r>
              <a:rPr lang="en-US" dirty="0"/>
              <a:t>Never be schedulable by any partitioned scheduling</a:t>
            </a:r>
          </a:p>
          <a:p>
            <a:pPr lvl="3"/>
            <a:r>
              <a:rPr lang="en-US" dirty="0"/>
              <a:t>But, schedulable by TFP with priority (Task 1 &gt; 2 &gt; 3)</a:t>
            </a:r>
          </a:p>
        </p:txBody>
      </p:sp>
    </p:spTree>
    <p:extLst>
      <p:ext uri="{BB962C8B-B14F-4D97-AF65-F5344CB8AC3E}">
        <p14:creationId xmlns:p14="http://schemas.microsoft.com/office/powerpoint/2010/main" val="2930322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7800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</a:t>
            </a:r>
            <a:r>
              <a:rPr lang="en-US" baseline="30000" dirty="0"/>
              <a:t>[ABJ01]</a:t>
            </a:r>
          </a:p>
          <a:p>
            <a:pPr lvl="1"/>
            <a:r>
              <a:rPr lang="en-US" dirty="0"/>
              <a:t>For any scheduling (partitioned or global)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T</a:t>
            </a:r>
            <a:r>
              <a:rPr lang="en-US" baseline="-25000" dirty="0"/>
              <a:t>i</a:t>
            </a:r>
            <a:r>
              <a:rPr lang="en-US" dirty="0"/>
              <a:t>=2L-1, C</a:t>
            </a:r>
            <a:r>
              <a:rPr lang="en-US" baseline="-25000" dirty="0"/>
              <a:t>i</a:t>
            </a:r>
            <a:r>
              <a:rPr lang="en-US" dirty="0"/>
              <a:t>=L, released at 0</a:t>
            </a:r>
          </a:p>
          <a:p>
            <a:pPr lvl="2"/>
            <a:r>
              <a:rPr lang="en-US" dirty="0"/>
              <a:t>Utilization: L/(2L-1)*(m+1)</a:t>
            </a:r>
            <a:r>
              <a:rPr lang="en-US" dirty="0">
                <a:latin typeface="Times New Roman"/>
                <a:cs typeface="Times New Roman"/>
              </a:rPr>
              <a:t> →</a:t>
            </a:r>
            <a:r>
              <a:rPr lang="en-US" dirty="0"/>
              <a:t> ½*m, if L </a:t>
            </a:r>
            <a:r>
              <a:rPr lang="en-US" dirty="0">
                <a:latin typeface="Times New Roman"/>
                <a:cs typeface="Times New Roman"/>
              </a:rPr>
              <a:t>→ ∞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What happens with partitioned scheduling in [0, 2L-1]?</a:t>
            </a:r>
          </a:p>
          <a:p>
            <a:pPr lvl="2"/>
            <a:r>
              <a:rPr lang="en-US" dirty="0"/>
              <a:t>What happens with global scheduling in [0, 2L-1]?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014" y="598142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07" y="2499752"/>
            <a:ext cx="589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BTW, what is the utilization bound?</a:t>
            </a:r>
          </a:p>
        </p:txBody>
      </p:sp>
    </p:spTree>
    <p:extLst>
      <p:ext uri="{BB962C8B-B14F-4D97-AF65-F5344CB8AC3E}">
        <p14:creationId xmlns:p14="http://schemas.microsoft.com/office/powerpoint/2010/main" val="12062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partitioned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</p:spTree>
    <p:extLst>
      <p:ext uri="{BB962C8B-B14F-4D97-AF65-F5344CB8AC3E}">
        <p14:creationId xmlns:p14="http://schemas.microsoft.com/office/powerpoint/2010/main" val="27790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any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9753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158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46562" y="265732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638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9042" y="264970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1892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237295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32699" y="267328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29775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425179" y="26656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74568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69971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65375" y="335146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62451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457855" y="334384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91095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6498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81902" y="403211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78978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74382" y="402449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0338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75741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71145" y="54603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068221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63625" y="5452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feasible!</a:t>
            </a:r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happens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scheduling in [0, 2L-1]?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JDP </a:t>
            </a:r>
            <a:r>
              <a:rPr lang="en-US" dirty="0"/>
              <a:t>(e.g., LLF)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803" y="299456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0455" y="266566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858" y="266566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1262" y="266566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17"/>
          <p:cNvCxnSpPr/>
          <p:nvPr/>
        </p:nvCxnSpPr>
        <p:spPr>
          <a:xfrm rot="5400000">
            <a:off x="689593" y="285378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8338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742" y="2658042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1833" y="3097530"/>
            <a:ext cx="36126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7082" y="304038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2L-1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613" y="36727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853" y="436235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6272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81675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7079" y="280591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74155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69559" y="279829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7702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93105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8509" y="34536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85585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80989" y="345745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512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6915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92319" y="418897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9395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84799" y="4181356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88663" y="5806340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05322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0725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96129" y="563296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93205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88609" y="563677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09132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04535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99939" y="634543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97015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92419" y="63492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63943" y="487360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89238" y="485898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60" y="280972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570" y="34764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950" y="418894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" y="562150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0948" y="277107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64758" y="34149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57138" y="413886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60948" y="561714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4758" y="6306755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cxnSp>
        <p:nvCxnSpPr>
          <p:cNvPr id="68" name="직선 화살표 연결선 17"/>
          <p:cNvCxnSpPr/>
          <p:nvPr/>
        </p:nvCxnSpPr>
        <p:spPr>
          <a:xfrm rot="5400000">
            <a:off x="4292364" y="28462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50455" y="333224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45858" y="333224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41262" y="333224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38338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33742" y="3324621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61145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56548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51952" y="403345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49028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44432" y="402583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65051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60454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55858" y="544874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2934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448338" y="544112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447" y="265804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2851" y="2658042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39105" y="3324621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34509" y="3324621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36478" y="2661033"/>
            <a:ext cx="395404" cy="328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109132" y="2649703"/>
            <a:ext cx="1978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20587" y="2288710"/>
            <a:ext cx="9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37632" y="2187112"/>
            <a:ext cx="22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Feasible!</a:t>
            </a:r>
          </a:p>
        </p:txBody>
      </p:sp>
    </p:spTree>
    <p:extLst>
      <p:ext uri="{BB962C8B-B14F-4D97-AF65-F5344CB8AC3E}">
        <p14:creationId xmlns:p14="http://schemas.microsoft.com/office/powerpoint/2010/main" val="71786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/>
      <p:bldP spid="8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9352"/>
            <a:ext cx="8397170" cy="4803494"/>
          </a:xfrm>
        </p:spPr>
        <p:txBody>
          <a:bodyPr>
            <a:normAutofit/>
          </a:bodyPr>
          <a:lstStyle/>
          <a:p>
            <a:r>
              <a:rPr lang="en-US" dirty="0"/>
              <a:t>A fundamental limit – more accurate statement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For any partitioned scheduling (with </a:t>
            </a:r>
            <a:r>
              <a:rPr lang="en-US" dirty="0">
                <a:solidFill>
                  <a:srgbClr val="FF0000"/>
                </a:solidFill>
              </a:rPr>
              <a:t>TFP, JFP and JDP</a:t>
            </a:r>
            <a:r>
              <a:rPr lang="en-US" dirty="0"/>
              <a:t>),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(=m/2)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global scheduling with </a:t>
            </a:r>
            <a:r>
              <a:rPr lang="en-US" dirty="0">
                <a:solidFill>
                  <a:srgbClr val="FF0000"/>
                </a:solidFill>
              </a:rPr>
              <a:t>TFP and JFP</a:t>
            </a:r>
            <a:r>
              <a:rPr lang="en-US" dirty="0"/>
              <a:t>, the utilization bound cannot be higher than </a:t>
            </a:r>
            <a:r>
              <a:rPr lang="en-US" dirty="0">
                <a:solidFill>
                  <a:srgbClr val="FF0000"/>
                </a:solidFill>
              </a:rPr>
              <a:t>50% (=(m+1)/2)</a:t>
            </a:r>
          </a:p>
          <a:p>
            <a:pPr lvl="2"/>
            <a:r>
              <a:rPr lang="en-US" dirty="0"/>
              <a:t>What about global scheduling with JDP?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Dhall’s</a:t>
            </a:r>
            <a:r>
              <a:rPr lang="en-US" dirty="0">
                <a:solidFill>
                  <a:srgbClr val="FF0000"/>
                </a:solidFill>
              </a:rPr>
              <a:t> effect</a:t>
            </a:r>
            <a:r>
              <a:rPr lang="en-US" dirty="0"/>
              <a:t>: It is possible to find a task set that is </a:t>
            </a:r>
            <a:r>
              <a:rPr lang="en-US" dirty="0" err="1"/>
              <a:t>unschedulable</a:t>
            </a:r>
            <a:r>
              <a:rPr lang="en-US" dirty="0"/>
              <a:t> although it consumes any arbitrarily small fraction of the multiprocessor platform</a:t>
            </a:r>
          </a:p>
        </p:txBody>
      </p:sp>
    </p:spTree>
    <p:extLst>
      <p:ext uri="{BB962C8B-B14F-4D97-AF65-F5344CB8AC3E}">
        <p14:creationId xmlns:p14="http://schemas.microsoft.com/office/powerpoint/2010/main" val="770948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its own queue for ready tasks </a:t>
            </a:r>
          </a:p>
          <a:p>
            <a:r>
              <a:rPr lang="en-US" dirty="0"/>
              <a:t>Tasks are organized in groups, and each task group is assigned to a specific processor </a:t>
            </a:r>
          </a:p>
          <a:p>
            <a:pPr lvl="1"/>
            <a:r>
              <a:rPr lang="en-US" dirty="0"/>
              <a:t>For example, using a bin-packing algorithm </a:t>
            </a:r>
          </a:p>
          <a:p>
            <a:r>
              <a:rPr lang="en-US" dirty="0"/>
              <a:t>When selected for execution, a task can only be dispatched to its assigned processor, i.e.</a:t>
            </a:r>
            <a:r>
              <a:rPr lang="en-US" dirty="0">
                <a:solidFill>
                  <a:srgbClr val="FF0000"/>
                </a:solidFill>
              </a:rPr>
              <a:t>, static-binding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SYNCHORNIZATION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93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891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Mature scheduling framework</a:t>
            </a:r>
          </a:p>
          <a:p>
            <a:pPr lvl="1"/>
            <a:r>
              <a:rPr lang="en-US" dirty="0"/>
              <a:t>Most uniprocessor scheduling theory is also applicable</a:t>
            </a:r>
          </a:p>
          <a:p>
            <a:pPr lvl="1"/>
            <a:r>
              <a:rPr lang="en-US" dirty="0"/>
              <a:t>Uniprocessor resource-management protocols can be used </a:t>
            </a:r>
          </a:p>
          <a:p>
            <a:r>
              <a:rPr lang="en-US" dirty="0"/>
              <a:t>Supported by automotive industry</a:t>
            </a:r>
          </a:p>
          <a:p>
            <a:pPr lvl="1"/>
            <a:r>
              <a:rPr lang="en-US" dirty="0"/>
              <a:t>AUTOSAR adopts partitioned scheduling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Cannot exploit all unused execution time</a:t>
            </a:r>
          </a:p>
          <a:p>
            <a:pPr lvl="1"/>
            <a:r>
              <a:rPr lang="en-US" dirty="0"/>
              <a:t>Surplus capacity cannot be shared among processors</a:t>
            </a:r>
          </a:p>
          <a:p>
            <a:pPr lvl="1"/>
            <a:r>
              <a:rPr lang="en-US" dirty="0"/>
              <a:t>Will suffer from overly-pessimistic WCET derivation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7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0020"/>
            <a:ext cx="8182539" cy="48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Bin-packing algorithms: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Packs the objects of varying sizes in boxes (“bins”) with the objective of minimizing </a:t>
            </a:r>
            <a:r>
              <a:rPr lang="en-US" dirty="0">
                <a:solidFill>
                  <a:srgbClr val="000090"/>
                </a:solidFill>
              </a:rPr>
              <a:t># of boxes </a:t>
            </a:r>
            <a:r>
              <a:rPr lang="en-US" dirty="0"/>
              <a:t>to use. </a:t>
            </a:r>
          </a:p>
          <a:p>
            <a:r>
              <a:rPr lang="en-US" dirty="0"/>
              <a:t>Application to multiprocessor systems: </a:t>
            </a:r>
          </a:p>
          <a:p>
            <a:pPr lvl="1"/>
            <a:r>
              <a:rPr lang="en-US" dirty="0"/>
              <a:t>Bins are represented by processors and objects by tasks. </a:t>
            </a:r>
          </a:p>
          <a:p>
            <a:pPr lvl="1"/>
            <a:r>
              <a:rPr lang="en-US" dirty="0"/>
              <a:t>Whether a processor is “full” or not is determined by a </a:t>
            </a:r>
            <a:r>
              <a:rPr lang="en-US" dirty="0">
                <a:solidFill>
                  <a:srgbClr val="000090"/>
                </a:solidFill>
              </a:rPr>
              <a:t>utilization-based feasibility test</a:t>
            </a:r>
            <a:r>
              <a:rPr lang="en-US" dirty="0"/>
              <a:t>.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Independent, periodic tasks</a:t>
            </a:r>
          </a:p>
          <a:p>
            <a:pPr lvl="1"/>
            <a:r>
              <a:rPr lang="en-US" dirty="0"/>
              <a:t>Preemptive, uniprocessor scheduling (</a:t>
            </a:r>
            <a:r>
              <a:rPr lang="en-US" dirty="0" err="1"/>
              <a:t>e,g</a:t>
            </a:r>
            <a:r>
              <a:rPr lang="en-US" dirty="0"/>
              <a:t>., RM) </a:t>
            </a:r>
          </a:p>
        </p:txBody>
      </p:sp>
    </p:spTree>
    <p:extLst>
      <p:ext uri="{BB962C8B-B14F-4D97-AF65-F5344CB8AC3E}">
        <p14:creationId xmlns:p14="http://schemas.microsoft.com/office/powerpoint/2010/main" val="2580388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ready tasks/jobs are kept in a common (global) queue that is shared among the processors </a:t>
            </a:r>
          </a:p>
          <a:p>
            <a:r>
              <a:rPr lang="en-US" dirty="0"/>
              <a:t>Whenever a processor becomes idle, a task/job from the global queue is selected for execution on that processor. </a:t>
            </a:r>
          </a:p>
          <a:p>
            <a:r>
              <a:rPr lang="en-US" dirty="0"/>
              <a:t>After being preempted, a task/job may be dispatched to a processor other than the one that started executing it.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41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64244"/>
            <a:ext cx="8182539" cy="4803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Supported by most multiprocessor operating systems </a:t>
            </a:r>
          </a:p>
          <a:p>
            <a:pPr lvl="1"/>
            <a:r>
              <a:rPr lang="en-US" dirty="0"/>
              <a:t>Windows 7, Mac OS X, Linux, ... </a:t>
            </a:r>
          </a:p>
          <a:p>
            <a:r>
              <a:rPr lang="en-US" dirty="0"/>
              <a:t>Effective utilization of processing resources</a:t>
            </a:r>
          </a:p>
          <a:p>
            <a:pPr lvl="1"/>
            <a:r>
              <a:rPr lang="en-US" dirty="0"/>
              <a:t>Unused processor time can easily be reclaimed, e.g., when a task does not execute its full WCET.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 </a:t>
            </a:r>
          </a:p>
          <a:p>
            <a:r>
              <a:rPr lang="en-US" dirty="0"/>
              <a:t>Weak theoretical framework:</a:t>
            </a:r>
          </a:p>
          <a:p>
            <a:pPr marL="0" indent="0">
              <a:buNone/>
            </a:pPr>
            <a:r>
              <a:rPr lang="en-US" sz="1600" dirty="0"/>
              <a:t>“Few of the results obtained for a single processor generalize directly to the multiple processor case; bringing in additional processors adds a new dimension to the scheduling problem. The simple fact that a task can use only one processor even when several processors are free at the same time adds a surprising amount of difficulty to the scheduling of multiple processors” </a:t>
            </a:r>
            <a:r>
              <a:rPr lang="en-US" sz="1600" baseline="30000" dirty="0"/>
              <a:t>[Liu69]</a:t>
            </a:r>
            <a:r>
              <a:rPr lang="en-US" sz="1600" dirty="0"/>
              <a:t>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6103682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[Liu69] </a:t>
            </a:r>
            <a:r>
              <a:rPr lang="en-US" sz="1400" dirty="0" err="1"/>
              <a:t>C.L.Liu</a:t>
            </a:r>
            <a:r>
              <a:rPr lang="en-US" sz="1400" dirty="0"/>
              <a:t>, “Scheduling algorithms for multiprocessors in a hard real-time environment,” JPL Space Programs Summary, vol. 37-60, pp. 28-31, 1969.</a:t>
            </a:r>
          </a:p>
        </p:txBody>
      </p:sp>
    </p:spTree>
    <p:extLst>
      <p:ext uri="{BB962C8B-B14F-4D97-AF65-F5344CB8AC3E}">
        <p14:creationId xmlns:p14="http://schemas.microsoft.com/office/powerpoint/2010/main" val="68470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/>
              <a:t>Dhall’s</a:t>
            </a:r>
            <a:r>
              <a:rPr lang="en-US" dirty="0"/>
              <a:t> effect</a:t>
            </a:r>
            <a:r>
              <a:rPr lang="en-US" baseline="30000" dirty="0"/>
              <a:t>[DhLi78]</a:t>
            </a:r>
            <a:endParaRPr lang="en-US" dirty="0"/>
          </a:p>
          <a:p>
            <a:pPr lvl="1"/>
            <a:r>
              <a:rPr lang="en-US" sz="2000" dirty="0"/>
              <a:t>With RM and EDF, some low-utilization task sets can be unschedulable regardless of how many processors are used. Thus, any utilization guarantee bound would become so low that it would be useless in practice. </a:t>
            </a:r>
          </a:p>
          <a:p>
            <a:pPr lvl="1"/>
            <a:r>
              <a:rPr lang="en-US" sz="2000" dirty="0"/>
              <a:t>This is in contrast to the uniprocessor case where we have utilization guarantee bounds of 69.3% (RM) and 100% (EDF). </a:t>
            </a:r>
          </a:p>
          <a:p>
            <a:r>
              <a:rPr lang="en-US" dirty="0"/>
              <a:t>Hard-to-find critical instant</a:t>
            </a:r>
          </a:p>
          <a:p>
            <a:pPr lvl="1"/>
            <a:r>
              <a:rPr lang="en-US" sz="2000" dirty="0"/>
              <a:t>A critical instant does not always occur when a task arrives at the same time as all its higher-priority tasks.</a:t>
            </a:r>
          </a:p>
          <a:p>
            <a:pPr lvl="1"/>
            <a:r>
              <a:rPr lang="en-US" sz="2000" dirty="0"/>
              <a:t>This is in stark contrast to the uniprocessor case!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90" y="625221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[DhLi78] S.K. </a:t>
            </a:r>
            <a:r>
              <a:rPr lang="en-US" sz="1400" dirty="0" err="1"/>
              <a:t>Dhall</a:t>
            </a:r>
            <a:r>
              <a:rPr lang="en-US" sz="1400" dirty="0"/>
              <a:t> and C. L. Liu, “On a real-time scheduling problem,” Operations Research 26(1), 1978, pp.127-140.</a:t>
            </a:r>
          </a:p>
        </p:txBody>
      </p:sp>
    </p:spTree>
    <p:extLst>
      <p:ext uri="{BB962C8B-B14F-4D97-AF65-F5344CB8AC3E}">
        <p14:creationId xmlns:p14="http://schemas.microsoft.com/office/powerpoint/2010/main" val="23396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Dhall’s</a:t>
            </a:r>
            <a:r>
              <a:rPr lang="en-US" dirty="0"/>
              <a:t> effect </a:t>
            </a:r>
          </a:p>
          <a:p>
            <a:pPr lvl="1"/>
            <a:r>
              <a:rPr lang="en-US" dirty="0"/>
              <a:t>Example (EDF or RM)</a:t>
            </a:r>
          </a:p>
          <a:p>
            <a:pPr lvl="2"/>
            <a:r>
              <a:rPr lang="en-US" dirty="0"/>
              <a:t>m processors</a:t>
            </a:r>
          </a:p>
          <a:p>
            <a:pPr lvl="2"/>
            <a:r>
              <a:rPr lang="en-US" dirty="0"/>
              <a:t>m+1 tasks: m tasks (1, 2*∆), 1 task (1+ ∆, 1)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37303" y="3737510"/>
            <a:ext cx="5112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1113" y="4675337"/>
            <a:ext cx="51082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6353" y="5364947"/>
            <a:ext cx="5093037" cy="112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60163" y="6549290"/>
            <a:ext cx="50892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35443" y="5616559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7260" y="355267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1070" y="447907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3450" y="5191540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7260" y="6364453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92112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87515" y="265896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03542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98945" y="330669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07352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02755" y="404202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11162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06565" y="548601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114972" y="619848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74988" y="4712038"/>
            <a:ext cx="615553" cy="759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366688" y="26241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70498" y="3268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62878" y="39919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66688" y="547019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70498" y="6216953"/>
            <a:ext cx="7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m+1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437303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32706" y="340844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441113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36516" y="4334838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441113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36516" y="502709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63137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8540" y="62114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8047" y="617399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2357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607760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03164" y="339646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00240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95644" y="339965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190756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6159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981563" y="340027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367209" y="339265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762613" y="3392034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441113" y="3903802"/>
            <a:ext cx="3926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496341" y="386812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458045" y="4022335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90819" y="394895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sp>
        <p:nvSpPr>
          <p:cNvPr id="121" name="폭발 1 57"/>
          <p:cNvSpPr/>
          <p:nvPr/>
        </p:nvSpPr>
        <p:spPr>
          <a:xfrm>
            <a:off x="5481781" y="369188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335443" y="4096430"/>
            <a:ext cx="378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1+</a:t>
            </a:r>
            <a:r>
              <a:rPr lang="en-US" sz="2400" dirty="0">
                <a:solidFill>
                  <a:srgbClr val="FF0000"/>
                </a:solidFill>
              </a:rPr>
              <a:t> 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75461" y="1574686"/>
            <a:ext cx="468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Utilization= m*2*∆/1 + 1*1/(1+ ∆)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90756" y="1955951"/>
            <a:ext cx="45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∆</a:t>
            </a:r>
            <a:r>
              <a:rPr lang="en-US" sz="2000" dirty="0">
                <a:cs typeface="Times New Roman"/>
              </a:rPr>
              <a:t>→0, 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U</a:t>
            </a:r>
            <a:r>
              <a:rPr lang="en-US" sz="2000" dirty="0">
                <a:cs typeface="Times New Roman"/>
              </a:rPr>
              <a:t>→</a:t>
            </a:r>
            <a:r>
              <a:rPr lang="en-US" sz="2000" dirty="0">
                <a:solidFill>
                  <a:srgbClr val="FF0000"/>
                </a:solidFill>
                <a:cs typeface="Times New Roman"/>
              </a:rPr>
              <a:t>1 </a:t>
            </a:r>
            <a:r>
              <a:rPr lang="en-US" sz="2000" dirty="0">
                <a:cs typeface="Times New Roman"/>
              </a:rPr>
              <a:t>&lt;&lt; m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65834" y="3894113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3598" y="382073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72168" y="2547674"/>
            <a:ext cx="3746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4982" y="2174497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</a:t>
            </a:r>
          </a:p>
        </p:txBody>
      </p:sp>
    </p:spTree>
    <p:extLst>
      <p:ext uri="{BB962C8B-B14F-4D97-AF65-F5344CB8AC3E}">
        <p14:creationId xmlns:p14="http://schemas.microsoft.com/office/powerpoint/2010/main" val="27422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5" grpId="0" animBg="1"/>
      <p:bldP spid="56" grpId="0" animBg="1"/>
      <p:bldP spid="60" grpId="0" animBg="1"/>
      <p:bldP spid="61" grpId="0" animBg="1"/>
      <p:bldP spid="65" grpId="0" animBg="1"/>
      <p:bldP spid="66" grpId="0" animBg="1"/>
      <p:bldP spid="70" grpId="0" animBg="1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33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/>
      <p:bldP spid="120" grpId="0"/>
      <p:bldP spid="121" grpId="0" animBg="1"/>
      <p:bldP spid="122" grpId="0"/>
      <p:bldP spid="123" grpId="0"/>
      <p:bldP spid="124" grpId="0"/>
      <p:bldP spid="58" grpId="0"/>
      <p:bldP spid="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</a:t>
            </a:r>
          </a:p>
          <a:p>
            <a:pPr lvl="1"/>
            <a:r>
              <a:rPr lang="en-US" dirty="0"/>
              <a:t>RM on uniprocessor</a:t>
            </a:r>
          </a:p>
          <a:p>
            <a:pPr lvl="2"/>
            <a:r>
              <a:rPr lang="en-US" dirty="0"/>
              <a:t>Synchronous release is the critical instant</a:t>
            </a:r>
          </a:p>
          <a:p>
            <a:pPr lvl="1"/>
            <a:r>
              <a:rPr lang="en-US" dirty="0"/>
              <a:t>RM on multiprocessor</a:t>
            </a:r>
          </a:p>
          <a:p>
            <a:pPr lvl="2"/>
            <a:r>
              <a:rPr lang="en-US" dirty="0"/>
              <a:t>Synchronous release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critical instant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</p:txBody>
      </p:sp>
    </p:spTree>
    <p:extLst>
      <p:ext uri="{BB962C8B-B14F-4D97-AF65-F5344CB8AC3E}">
        <p14:creationId xmlns:p14="http://schemas.microsoft.com/office/powerpoint/2010/main" val="28102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Hard-to-find critical instant (RM)</a:t>
            </a:r>
          </a:p>
          <a:p>
            <a:pPr lvl="2"/>
            <a:r>
              <a:rPr lang="en-US" dirty="0"/>
              <a:t>2 processors, 4 tasks: (4,2), (4+∆,2), (4+2*∆,2) (4+3*∆,2) </a:t>
            </a:r>
          </a:p>
          <a:p>
            <a:pPr lvl="2"/>
            <a:r>
              <a:rPr lang="en-US" dirty="0"/>
              <a:t>Sync-release (released at t=0)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Task 2 released at t=1, and others released at t=0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8574" y="3569083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2384" y="4340212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531" y="335037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41" y="4130019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6902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2305" y="2863063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18332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3735" y="3510796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2142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7545" y="424612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5952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1355" y="5024065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6688" y="282822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0498" y="34721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2878" y="4196015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6688" y="500824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18574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13977" y="3228896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18573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3976" y="3985787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381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4784" y="322239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9381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4784" y="3985787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2441" y="5709055"/>
            <a:ext cx="2090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56251" y="6480184"/>
            <a:ext cx="20868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398" y="549035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6208" y="6269991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52441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47844" y="5368868"/>
            <a:ext cx="395404" cy="3288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47555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2958" y="6125759"/>
            <a:ext cx="395404" cy="328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32179" y="6125759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43248" y="5377576"/>
            <a:ext cx="395404" cy="328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38363" y="6125759"/>
            <a:ext cx="395404" cy="3288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43" name="폭발 1 57"/>
          <p:cNvSpPr/>
          <p:nvPr/>
        </p:nvSpPr>
        <p:spPr>
          <a:xfrm>
            <a:off x="2840945" y="6269991"/>
            <a:ext cx="561663" cy="5141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70633" y="6284087"/>
            <a:ext cx="393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Deadline Miss at 4+3*</a:t>
            </a:r>
            <a:r>
              <a:rPr lang="en-US" sz="2400" dirty="0">
                <a:solidFill>
                  <a:srgbClr val="FF0000"/>
                </a:solidFill>
              </a:rPr>
              <a:t>∆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0633" y="3551297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= 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3033" y="5544680"/>
            <a:ext cx="34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of Task 4 &gt; 4</a:t>
            </a:r>
          </a:p>
        </p:txBody>
      </p:sp>
    </p:spTree>
    <p:extLst>
      <p:ext uri="{BB962C8B-B14F-4D97-AF65-F5344CB8AC3E}">
        <p14:creationId xmlns:p14="http://schemas.microsoft.com/office/powerpoint/2010/main" val="42708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/>
      <p:bldP spid="16" grpId="0"/>
      <p:bldP spid="4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Research trend: how to beat the weak 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algorithm</a:t>
            </a:r>
          </a:p>
          <a:p>
            <a:pPr lvl="1"/>
            <a:r>
              <a:rPr lang="en-US" dirty="0"/>
              <a:t>Design better algorithms than EDF and RM</a:t>
            </a:r>
          </a:p>
          <a:p>
            <a:pPr lvl="1"/>
            <a:r>
              <a:rPr lang="en-US" dirty="0"/>
              <a:t>Make the algorithms ease the development of schedulability analyses</a:t>
            </a:r>
          </a:p>
          <a:p>
            <a:r>
              <a:rPr lang="en-US" dirty="0" err="1"/>
              <a:t>Schedulability</a:t>
            </a:r>
            <a:r>
              <a:rPr lang="en-US"/>
              <a:t> analysis</a:t>
            </a:r>
            <a:endParaRPr lang="en-US" dirty="0"/>
          </a:p>
          <a:p>
            <a:pPr lvl="1"/>
            <a:r>
              <a:rPr lang="en-US" dirty="0"/>
              <a:t>Develop schedulability analyses of EDF and RM, and then extend the developed techniques to more complex algorithms</a:t>
            </a:r>
          </a:p>
          <a:p>
            <a:pPr lvl="1"/>
            <a:r>
              <a:rPr lang="en-US" dirty="0"/>
              <a:t>Consider the worst-case release pattern (since we don’t know the critical instant)</a:t>
            </a:r>
          </a:p>
          <a:p>
            <a:r>
              <a:rPr lang="en-US" dirty="0"/>
              <a:t>The critical instant</a:t>
            </a:r>
          </a:p>
          <a:p>
            <a:pPr lvl="1"/>
            <a:r>
              <a:rPr lang="en-US" dirty="0"/>
              <a:t>Find some conditions for the critical instant, and incorporate the conditions to existing schedulability analyses</a:t>
            </a:r>
          </a:p>
        </p:txBody>
      </p:sp>
    </p:spTree>
    <p:extLst>
      <p:ext uri="{BB962C8B-B14F-4D97-AF65-F5344CB8AC3E}">
        <p14:creationId xmlns:p14="http://schemas.microsoft.com/office/powerpoint/2010/main" val="4225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m</a:t>
            </a:r>
            <a:r>
              <a:rPr lang="en-US" baseline="30000" dirty="0"/>
              <a:t>2</a:t>
            </a:r>
            <a:r>
              <a:rPr lang="en-US" dirty="0"/>
              <a:t>/(3m-1) ≈ 0.33*m, and more studies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m</a:t>
            </a:r>
            <a:r>
              <a:rPr lang="en-US" baseline="30000" dirty="0"/>
              <a:t>2</a:t>
            </a:r>
            <a:r>
              <a:rPr lang="en-US" dirty="0"/>
              <a:t>/(2m-1) ≈ 0.5*m, and more studies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scheduling: U ≤ m (optimal)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Priority-based preemptive scheduling</a:t>
            </a:r>
          </a:p>
          <a:p>
            <a:pPr lvl="1"/>
            <a:r>
              <a:rPr lang="en-US" dirty="0"/>
              <a:t>Priority represents importance or urgency.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However,</a:t>
            </a:r>
            <a:r>
              <a:rPr lang="en-US" dirty="0"/>
              <a:t> a higher-priority task can be blocked by a lower-priority task, i.e., </a:t>
            </a:r>
            <a:r>
              <a:rPr lang="en-US" i="1" dirty="0"/>
              <a:t>priority inversion</a:t>
            </a:r>
          </a:p>
          <a:p>
            <a:pPr lvl="1"/>
            <a:r>
              <a:rPr lang="en-US" dirty="0"/>
              <a:t>Execution with critical section</a:t>
            </a:r>
          </a:p>
          <a:p>
            <a:pPr lvl="2"/>
            <a:r>
              <a:rPr lang="en-US" dirty="0" err="1"/>
              <a:t>Mutex</a:t>
            </a:r>
            <a:r>
              <a:rPr lang="en-US" dirty="0"/>
              <a:t> for shared resource access</a:t>
            </a:r>
          </a:p>
          <a:p>
            <a:pPr lvl="2"/>
            <a:r>
              <a:rPr lang="en-US" dirty="0"/>
              <a:t>Non-preemptive sub-systems access, e.g., system bus, secondary storage, network, etc.</a:t>
            </a:r>
          </a:p>
        </p:txBody>
      </p:sp>
    </p:spTree>
    <p:extLst>
      <p:ext uri="{BB962C8B-B14F-4D97-AF65-F5344CB8AC3E}">
        <p14:creationId xmlns:p14="http://schemas.microsoft.com/office/powerpoint/2010/main" val="42455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RM-US</a:t>
            </a:r>
            <a:r>
              <a:rPr lang="en-US" baseline="30000" dirty="0"/>
              <a:t>[ABJ01] </a:t>
            </a:r>
          </a:p>
          <a:p>
            <a:pPr lvl="1"/>
            <a:r>
              <a:rPr lang="en-US" dirty="0"/>
              <a:t>The algorithm gives the highest priority to tasks with utilization greater than m/(3m-2), and otherwise assigns priorities in RM order.</a:t>
            </a:r>
          </a:p>
          <a:p>
            <a:pPr lvl="1"/>
            <a:r>
              <a:rPr lang="en-US" dirty="0"/>
              <a:t>Then, RM-US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/(3m-1) ≈ 0.33*m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1(8,1), Task 2(10,6), Task 3(20,1)</a:t>
            </a:r>
          </a:p>
          <a:p>
            <a:pPr lvl="3"/>
            <a:r>
              <a:rPr lang="en-US" dirty="0"/>
              <a:t>Priorities by RM: Task 1 &gt; Task 2 &gt; Task 3</a:t>
            </a:r>
          </a:p>
          <a:p>
            <a:pPr lvl="3"/>
            <a:r>
              <a:rPr lang="en-US" dirty="0"/>
              <a:t>Priorities by RM-US: Task 2 &gt; Task 1 &gt; Task 3</a:t>
            </a:r>
          </a:p>
          <a:p>
            <a:pPr lvl="3"/>
            <a:r>
              <a:rPr lang="en-US" dirty="0"/>
              <a:t>Schedulable by RM-US?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6086655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[ABJ01] Bjorn </a:t>
            </a:r>
            <a:r>
              <a:rPr lang="en-US" sz="1400" dirty="0" err="1"/>
              <a:t>Andersson</a:t>
            </a:r>
            <a:r>
              <a:rPr lang="en-US" sz="1400" dirty="0"/>
              <a:t>, </a:t>
            </a:r>
            <a:r>
              <a:rPr lang="en-US" sz="1400" dirty="0" err="1"/>
              <a:t>Sanjoy</a:t>
            </a:r>
            <a:r>
              <a:rPr lang="en-US" sz="1400" dirty="0"/>
              <a:t> </a:t>
            </a:r>
            <a:r>
              <a:rPr lang="en-US" sz="1400" dirty="0" err="1"/>
              <a:t>Baruah</a:t>
            </a:r>
            <a:r>
              <a:rPr lang="en-US" sz="1400" dirty="0"/>
              <a:t>, Jan </a:t>
            </a:r>
            <a:r>
              <a:rPr lang="en-US" sz="1400" dirty="0" err="1"/>
              <a:t>Jonsson</a:t>
            </a:r>
            <a:r>
              <a:rPr lang="en-US" sz="1400" dirty="0"/>
              <a:t>, “Static-priority scheduling on multiprocessor”, RTSS 2001, pp. 193-202.</a:t>
            </a:r>
          </a:p>
        </p:txBody>
      </p:sp>
    </p:spTree>
    <p:extLst>
      <p:ext uri="{BB962C8B-B14F-4D97-AF65-F5344CB8AC3E}">
        <p14:creationId xmlns:p14="http://schemas.microsoft.com/office/powerpoint/2010/main" val="2195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utilization-based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EDF-US</a:t>
            </a:r>
            <a:r>
              <a:rPr lang="en-US" baseline="30000" dirty="0"/>
              <a:t>[SrBa02] </a:t>
            </a:r>
          </a:p>
          <a:p>
            <a:pPr lvl="1"/>
            <a:r>
              <a:rPr lang="en-US" dirty="0"/>
              <a:t>The algorithm gives the highest priority to tasks with utilization greater than m/(2m-1), and otherwise assigns priorities in EDF order.</a:t>
            </a:r>
          </a:p>
          <a:p>
            <a:pPr lvl="1"/>
            <a:r>
              <a:rPr lang="en-US" dirty="0"/>
              <a:t>Then, EDF-US can schedule any task set with utilization less than m</a:t>
            </a:r>
            <a:r>
              <a:rPr lang="en-US" baseline="30000" dirty="0"/>
              <a:t>2</a:t>
            </a:r>
            <a:r>
              <a:rPr lang="en-US" dirty="0"/>
              <a:t>/(2m-1) ≈ 0.5*m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1(5,1), Task 2(5,1), Task 3(11,10)</a:t>
            </a:r>
          </a:p>
          <a:p>
            <a:pPr lvl="3"/>
            <a:r>
              <a:rPr lang="en-US" dirty="0"/>
              <a:t>Any job of Task 3 always has the highest priority.</a:t>
            </a:r>
          </a:p>
          <a:p>
            <a:pPr lvl="3"/>
            <a:r>
              <a:rPr lang="en-US" dirty="0"/>
              <a:t>Schedulable by EDF-US?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6263640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[SrBa02] A. </a:t>
            </a:r>
            <a:r>
              <a:rPr lang="en-US" sz="1400" dirty="0" err="1"/>
              <a:t>Srinivansan</a:t>
            </a:r>
            <a:r>
              <a:rPr lang="en-US" sz="1400" dirty="0"/>
              <a:t> and S.K. </a:t>
            </a:r>
            <a:r>
              <a:rPr lang="en-US" sz="1400" dirty="0" err="1"/>
              <a:t>Baruah</a:t>
            </a:r>
            <a:r>
              <a:rPr lang="en-US" sz="1400" dirty="0"/>
              <a:t>, “Deadline-based scheduling of periodic task systems on</a:t>
            </a:r>
          </a:p>
          <a:p>
            <a:r>
              <a:rPr lang="en-US" sz="1400" dirty="0"/>
              <a:t>Multiprocessors,” Information Processing Letters, 84:93–98, 2002.</a:t>
            </a:r>
          </a:p>
        </p:txBody>
      </p:sp>
    </p:spTree>
    <p:extLst>
      <p:ext uri="{BB962C8B-B14F-4D97-AF65-F5344CB8AC3E}">
        <p14:creationId xmlns:p14="http://schemas.microsoft.com/office/powerpoint/2010/main" val="30760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In any interval of length L, jobs of Task x execute exactly L*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lvl="1"/>
            <a:r>
              <a:rPr lang="en-US" dirty="0"/>
              <a:t>Example,</a:t>
            </a:r>
          </a:p>
          <a:p>
            <a:pPr lvl="2"/>
            <a:r>
              <a:rPr lang="en-US" dirty="0"/>
              <a:t>2 processors with </a:t>
            </a:r>
            <a:r>
              <a:rPr lang="en-US" dirty="0">
                <a:solidFill>
                  <a:srgbClr val="00B050"/>
                </a:solidFill>
              </a:rPr>
              <a:t>Task 1(3,2)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Task 2(4,3)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Task 3(12,7)</a:t>
            </a:r>
          </a:p>
          <a:p>
            <a:pPr lvl="2"/>
            <a:r>
              <a:rPr lang="en-US" dirty="0"/>
              <a:t>U=2/3 + 3/4 + 7/12 = 2</a:t>
            </a:r>
          </a:p>
          <a:p>
            <a:pPr lvl="2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23955" y="602785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925543" y="438873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25543" y="4144838"/>
            <a:ext cx="4694396" cy="18830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57508" y="3859086"/>
            <a:ext cx="4662431" cy="21857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19939" y="589926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9521" y="538959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957508" y="3650736"/>
            <a:ext cx="0" cy="2377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7508" y="385908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74998" y="41164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77498" y="438873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7596" y="3650736"/>
            <a:ext cx="53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3574" y="457406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5018" y="598563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87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Fluid scheduling</a:t>
            </a:r>
          </a:p>
          <a:p>
            <a:pPr lvl="1"/>
            <a:r>
              <a:rPr lang="en-US" dirty="0"/>
              <a:t>Fluid scheduling cannot work in reality.</a:t>
            </a:r>
          </a:p>
          <a:p>
            <a:pPr lvl="2"/>
            <a:r>
              <a:rPr lang="en-US" dirty="0"/>
              <a:t>Needs infinitesimal quantum length</a:t>
            </a:r>
          </a:p>
          <a:p>
            <a:pPr lvl="1"/>
            <a:r>
              <a:rPr lang="en-US" dirty="0"/>
              <a:t>What if the quantum length is a clock tick, e.g., 1?</a:t>
            </a:r>
          </a:p>
          <a:p>
            <a:pPr lvl="2"/>
            <a:r>
              <a:rPr lang="en-US" dirty="0"/>
              <a:t>In [0,1), the amount of execution for the two tasks is 1, while that of the unexecuted task is 0.</a:t>
            </a:r>
          </a:p>
          <a:p>
            <a:r>
              <a:rPr lang="en-US" dirty="0"/>
              <a:t>How to simulate fluid scheduling without any deadline miss?</a:t>
            </a:r>
          </a:p>
          <a:p>
            <a:pPr lvl="1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23955" y="6034833"/>
            <a:ext cx="50401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25543" y="4395716"/>
            <a:ext cx="4694396" cy="1639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19939" y="5906240"/>
            <a:ext cx="0" cy="28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49521" y="5396575"/>
            <a:ext cx="61459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57508" y="4211714"/>
            <a:ext cx="0" cy="1823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7498" y="4395716"/>
            <a:ext cx="4662431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319" y="4211714"/>
            <a:ext cx="53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3574" y="4581046"/>
            <a:ext cx="161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execution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95018" y="5992618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977498" y="6038306"/>
            <a:ext cx="8343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11844" y="5123274"/>
            <a:ext cx="1274163" cy="915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86007" y="5123274"/>
            <a:ext cx="14240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10072" y="4396380"/>
            <a:ext cx="1129858" cy="7268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Fluid scheduling</a:t>
            </a:r>
          </a:p>
          <a:p>
            <a:pPr lvl="1"/>
            <a:r>
              <a:rPr lang="en-US" dirty="0" err="1"/>
              <a:t>Pfair</a:t>
            </a:r>
            <a:r>
              <a:rPr lang="en-US" baseline="30000" dirty="0"/>
              <a:t>[BCP96]</a:t>
            </a:r>
            <a:r>
              <a:rPr lang="en-US" dirty="0"/>
              <a:t>, </a:t>
            </a:r>
            <a:r>
              <a:rPr lang="en-US" dirty="0" err="1"/>
              <a:t>ERfair</a:t>
            </a:r>
            <a:r>
              <a:rPr lang="en-US" baseline="30000" dirty="0"/>
              <a:t>[AnSr01]</a:t>
            </a:r>
            <a:r>
              <a:rPr lang="en-US" dirty="0"/>
              <a:t>, DP-fair</a:t>
            </a:r>
            <a:r>
              <a:rPr lang="en-US" baseline="30000" dirty="0"/>
              <a:t>[LFS10]</a:t>
            </a:r>
            <a:r>
              <a:rPr lang="en-US" dirty="0"/>
              <a:t>, RUN</a:t>
            </a:r>
            <a:r>
              <a:rPr lang="en-US" baseline="30000" dirty="0"/>
              <a:t>[RLM11]</a:t>
            </a:r>
            <a:r>
              <a:rPr lang="en-US" dirty="0"/>
              <a:t>, and more</a:t>
            </a:r>
          </a:p>
          <a:p>
            <a:pPr lvl="2"/>
            <a:r>
              <a:rPr lang="en-US" dirty="0"/>
              <a:t>These algorithms incur many preemptions/migrations</a:t>
            </a:r>
          </a:p>
          <a:p>
            <a:pPr lvl="3"/>
            <a:r>
              <a:rPr lang="en-US" dirty="0"/>
              <a:t>It is a very critical issue to reduce the number of preemptions/migrations</a:t>
            </a:r>
          </a:p>
          <a:p>
            <a:pPr lvl="1"/>
            <a:r>
              <a:rPr lang="en-US" dirty="0"/>
              <a:t>Exact analysis</a:t>
            </a:r>
          </a:p>
          <a:p>
            <a:pPr lvl="2"/>
            <a:r>
              <a:rPr lang="en-US" dirty="0"/>
              <a:t>U ≤ m (optimal)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" y="599142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[RLM11] P. </a:t>
            </a:r>
            <a:r>
              <a:rPr lang="en-US" sz="1400" dirty="0" err="1"/>
              <a:t>Regnier</a:t>
            </a:r>
            <a:r>
              <a:rPr lang="en-US" sz="1400" dirty="0"/>
              <a:t>, G. Lima, E. Massa, G. Levin, and S. A. Brandt, “Run: Optimal multiprocessor real-time scheduling via reduction to uniprocessor,” in RTSS, 2011.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3" y="5484822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[LFS10] G. Levin, S. Funk, C. </a:t>
            </a:r>
            <a:r>
              <a:rPr lang="en-US" sz="1400" dirty="0" err="1"/>
              <a:t>Sadowski</a:t>
            </a:r>
            <a:r>
              <a:rPr lang="en-US" sz="1400" dirty="0"/>
              <a:t>, I. </a:t>
            </a:r>
            <a:r>
              <a:rPr lang="en-US" sz="1400" dirty="0" err="1"/>
              <a:t>Pye</a:t>
            </a:r>
            <a:r>
              <a:rPr lang="en-US" sz="1400" dirty="0"/>
              <a:t>, and S. A. Brandt, “</a:t>
            </a:r>
            <a:r>
              <a:rPr lang="en-US" sz="1400" dirty="0" err="1"/>
              <a:t>Dp</a:t>
            </a:r>
            <a:r>
              <a:rPr lang="en-US" sz="1400" dirty="0"/>
              <a:t>-fair: A simple model for understanding optimal multiprocessor scheduling,” in ECRTS, 2010.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399" y="437668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[BCP96] S. </a:t>
            </a:r>
            <a:r>
              <a:rPr lang="en-US" sz="1400" dirty="0" err="1"/>
              <a:t>Baruah</a:t>
            </a:r>
            <a:r>
              <a:rPr lang="en-US" sz="1400" dirty="0"/>
              <a:t>, N. K. Cohen, C. G. </a:t>
            </a:r>
            <a:r>
              <a:rPr lang="en-US" sz="1400" dirty="0" err="1"/>
              <a:t>Plaxton</a:t>
            </a:r>
            <a:r>
              <a:rPr lang="en-US" sz="1400" dirty="0"/>
              <a:t>, and D. A. </a:t>
            </a:r>
            <a:r>
              <a:rPr lang="en-US" sz="1400" dirty="0" err="1"/>
              <a:t>Varvel</a:t>
            </a:r>
            <a:r>
              <a:rPr lang="en-US" sz="1400" dirty="0"/>
              <a:t>, “Proportionate progress: a notion of fairness in resource allocation,” </a:t>
            </a:r>
            <a:r>
              <a:rPr lang="en-US" sz="1400" dirty="0" err="1"/>
              <a:t>Algorithmica</a:t>
            </a:r>
            <a:r>
              <a:rPr lang="en-US" sz="1400" dirty="0"/>
              <a:t>, vol. 15, no. 6, pp. 600–625, 1996.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99" y="4933811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[AnSr01] </a:t>
            </a:r>
            <a:r>
              <a:rPr lang="en-US" sz="1400" dirty="0" err="1"/>
              <a:t>J.H.Anderson</a:t>
            </a:r>
            <a:r>
              <a:rPr lang="en-US" sz="1400" dirty="0"/>
              <a:t> and </a:t>
            </a:r>
            <a:r>
              <a:rPr lang="en-US" sz="1400" dirty="0" err="1"/>
              <a:t>A.Srinivasan</a:t>
            </a:r>
            <a:r>
              <a:rPr lang="en-US" sz="1400" dirty="0"/>
              <a:t>, “Mixed </a:t>
            </a:r>
            <a:r>
              <a:rPr lang="en-US" sz="1400" dirty="0" err="1"/>
              <a:t>Pfair</a:t>
            </a:r>
            <a:r>
              <a:rPr lang="en-US" sz="1400" dirty="0"/>
              <a:t>/</a:t>
            </a:r>
            <a:r>
              <a:rPr lang="en-US" sz="1400" dirty="0" err="1"/>
              <a:t>ERfair</a:t>
            </a:r>
            <a:r>
              <a:rPr lang="en-US" sz="1400" dirty="0"/>
              <a:t> scheduling of asynchronous periodic tasks,” in ECRTS, 2001.</a:t>
            </a:r>
          </a:p>
        </p:txBody>
      </p:sp>
    </p:spTree>
    <p:extLst>
      <p:ext uri="{BB962C8B-B14F-4D97-AF65-F5344CB8AC3E}">
        <p14:creationId xmlns:p14="http://schemas.microsoft.com/office/powerpoint/2010/main" val="2224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dirty="0"/>
          </a:p>
          <a:p>
            <a:pPr lvl="1"/>
            <a:r>
              <a:rPr lang="en-US" dirty="0"/>
              <a:t>Idea: split a task into multiple tasks with execution time 1, and then schedule split tasks by EDF</a:t>
            </a:r>
          </a:p>
          <a:p>
            <a:pPr lvl="2"/>
            <a:r>
              <a:rPr lang="en-US" dirty="0"/>
              <a:t>EDF can schedule a task set with U ≤ m if every task in the task set has execution time 1.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2 processors with Task 1(8,4), Task 2 (11,8), Task 3 (3,2)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How to split Task 2 and Task 3? (11/8,1) doesn’t make sense.</a:t>
            </a:r>
          </a:p>
          <a:p>
            <a:pPr lvl="2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2684" y="485333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6776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2179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7583" y="44344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7"/>
          <p:cNvCxnSpPr/>
          <p:nvPr/>
        </p:nvCxnSpPr>
        <p:spPr>
          <a:xfrm rot="5400000">
            <a:off x="1226474" y="47125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4659" y="444186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02641" y="466849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4454495" y="498984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0174" y="5650301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7"/>
          <p:cNvCxnSpPr/>
          <p:nvPr/>
        </p:nvCxnSpPr>
        <p:spPr>
          <a:xfrm rot="5400000">
            <a:off x="1243964" y="550953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0131" y="5465464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29" name="직선 화살표 연결선 17"/>
          <p:cNvCxnSpPr/>
          <p:nvPr/>
        </p:nvCxnSpPr>
        <p:spPr>
          <a:xfrm rot="5400000">
            <a:off x="4471985" y="58018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7"/>
          <p:cNvCxnSpPr/>
          <p:nvPr/>
        </p:nvCxnSpPr>
        <p:spPr>
          <a:xfrm rot="5400000">
            <a:off x="2083106" y="581132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7"/>
          <p:cNvCxnSpPr/>
          <p:nvPr/>
        </p:nvCxnSpPr>
        <p:spPr>
          <a:xfrm rot="5400000">
            <a:off x="2900804" y="57944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7"/>
          <p:cNvCxnSpPr/>
          <p:nvPr/>
        </p:nvCxnSpPr>
        <p:spPr>
          <a:xfrm rot="5400000">
            <a:off x="3715212" y="58264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7"/>
          <p:cNvCxnSpPr/>
          <p:nvPr/>
        </p:nvCxnSpPr>
        <p:spPr>
          <a:xfrm rot="5400000">
            <a:off x="2080741" y="550646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7"/>
          <p:cNvCxnSpPr/>
          <p:nvPr/>
        </p:nvCxnSpPr>
        <p:spPr>
          <a:xfrm rot="5400000">
            <a:off x="2902392" y="552557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7"/>
          <p:cNvCxnSpPr/>
          <p:nvPr/>
        </p:nvCxnSpPr>
        <p:spPr>
          <a:xfrm rot="5400000">
            <a:off x="3706024" y="551250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27641" y="522650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54591" y="5243996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4188" y="5244358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56668" y="523403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0" grpId="0"/>
      <p:bldP spid="28" grpId="0"/>
      <p:bldP spid="47" grpId="0" animBg="1"/>
      <p:bldP spid="48" grpId="0" animBg="1"/>
      <p:bldP spid="49" grpId="0" animBg="1"/>
      <p:bldP spid="5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Pfair</a:t>
            </a:r>
            <a:endParaRPr lang="en-US" baseline="30000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Task 2 (11,8)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scheduling: optimal scheduling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15444" y="574747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/>
          <p:cNvCxnSpPr/>
          <p:nvPr/>
        </p:nvCxnSpPr>
        <p:spPr>
          <a:xfrm rot="5400000">
            <a:off x="839234" y="560670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5401" y="556263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35" name="직선 화살표 연결선 17"/>
          <p:cNvCxnSpPr/>
          <p:nvPr/>
        </p:nvCxnSpPr>
        <p:spPr>
          <a:xfrm rot="5400000">
            <a:off x="5255929" y="59247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12944" y="3706335"/>
            <a:ext cx="4654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836734" y="356556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2901" y="3521498"/>
            <a:ext cx="5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62" name="직선 화살표 연결선 17"/>
          <p:cNvCxnSpPr/>
          <p:nvPr/>
        </p:nvCxnSpPr>
        <p:spPr>
          <a:xfrm rot="5400000">
            <a:off x="5254341" y="385675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4846" y="56104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82076" y="561297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4296" y="560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26516" y="560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33746" y="5605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75226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0629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66033" y="322753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63109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58513" y="3219912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75929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71333" y="321919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68409" y="3211573"/>
            <a:ext cx="395404" cy="3288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25986" y="5607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8226" y="56104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10466" y="561298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87716" y="56004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94946" y="5602990"/>
            <a:ext cx="0" cy="313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66906" y="529010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404116" y="5172684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759386" y="5010290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81595" y="4845399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33746" y="4668015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391182" y="4518113"/>
            <a:ext cx="12743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174273" y="4370710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53959" y="4253287"/>
            <a:ext cx="8095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0229" y="2221000"/>
            <a:ext cx="326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: Floor(11/8*(i-1))</a:t>
            </a:r>
          </a:p>
          <a:p>
            <a:r>
              <a:rPr lang="en-US" dirty="0">
                <a:solidFill>
                  <a:srgbClr val="FF0000"/>
                </a:solidFill>
              </a:rPr>
              <a:t>Deadline</a:t>
            </a:r>
            <a:r>
              <a:rPr lang="en-US" dirty="0"/>
              <a:t>: Ceil(11/8*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20229" y="3193704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Release: Floor (11/8*0)=0</a:t>
            </a:r>
          </a:p>
          <a:p>
            <a:r>
              <a:rPr lang="en-US" dirty="0"/>
              <a:t>Deadline: Ceil(11/8)=2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20229" y="4295379"/>
            <a:ext cx="32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  <a:p>
            <a:r>
              <a:rPr lang="en-US" dirty="0"/>
              <a:t>Release: Floor(11/8*2)=2</a:t>
            </a:r>
          </a:p>
          <a:p>
            <a:r>
              <a:rPr lang="en-US" dirty="0"/>
              <a:t>Deadline: Ceil(11/8*3)=5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65" y="6068394"/>
            <a:ext cx="82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release time </a:t>
            </a:r>
            <a:r>
              <a:rPr lang="en-US" dirty="0"/>
              <a:t>= max(virtual release time of i,  finishing time of (i-1))</a:t>
            </a:r>
          </a:p>
        </p:txBody>
      </p:sp>
    </p:spTree>
    <p:extLst>
      <p:ext uri="{BB962C8B-B14F-4D97-AF65-F5344CB8AC3E}">
        <p14:creationId xmlns:p14="http://schemas.microsoft.com/office/powerpoint/2010/main" val="2591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94" grpId="0"/>
      <p:bldP spid="95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uniprocessor</a:t>
            </a:r>
          </a:p>
          <a:p>
            <a:pPr lvl="2"/>
            <a:r>
              <a:rPr lang="en-US" dirty="0"/>
              <a:t>The critical instant: synchronous release</a:t>
            </a:r>
          </a:p>
          <a:p>
            <a:pPr lvl="3"/>
            <a:r>
              <a:rPr lang="en-US" dirty="0"/>
              <a:t>The maximum amount of execution of Task j in an interval of length L</a:t>
            </a:r>
          </a:p>
          <a:p>
            <a:pPr lvl="4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844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[BeCi07] M. </a:t>
            </a:r>
            <a:r>
              <a:rPr lang="en-US" sz="1400" dirty="0" err="1"/>
              <a:t>Bertogna</a:t>
            </a:r>
            <a:r>
              <a:rPr lang="en-US" sz="1400" dirty="0"/>
              <a:t>, M. </a:t>
            </a:r>
            <a:r>
              <a:rPr lang="en-US" sz="1400" dirty="0" err="1"/>
              <a:t>Cirinei</a:t>
            </a:r>
            <a:r>
              <a:rPr lang="en-US" sz="1400" dirty="0"/>
              <a:t>, Response-time analysis for globally scheduled symmetric multiprocessor platforms, in: Proceedings of IEEE Real-Time Systems Symposium, 2007, pp. 149-160.</a:t>
            </a:r>
          </a:p>
        </p:txBody>
      </p:sp>
      <p:sp>
        <p:nvSpPr>
          <p:cNvPr id="6" name="Oval 5"/>
          <p:cNvSpPr/>
          <p:nvPr/>
        </p:nvSpPr>
        <p:spPr>
          <a:xfrm>
            <a:off x="4154310" y="4235218"/>
            <a:ext cx="236281" cy="11839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1567" y="5470360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set of higher-priority tasks </a:t>
            </a:r>
          </a:p>
        </p:txBody>
      </p:sp>
      <p:cxnSp>
        <p:nvCxnSpPr>
          <p:cNvPr id="51" name="직선 연결선 68"/>
          <p:cNvCxnSpPr/>
          <p:nvPr/>
        </p:nvCxnSpPr>
        <p:spPr>
          <a:xfrm flipH="1">
            <a:off x="3260917" y="4103686"/>
            <a:ext cx="390002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4846" y="4032016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00897" y="360212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86567" y="362369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17"/>
          <p:cNvCxnSpPr/>
          <p:nvPr/>
        </p:nvCxnSpPr>
        <p:spPr>
          <a:xfrm rot="5400000">
            <a:off x="3132724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7"/>
          <p:cNvCxnSpPr/>
          <p:nvPr/>
        </p:nvCxnSpPr>
        <p:spPr>
          <a:xfrm rot="5400000">
            <a:off x="5509031" y="3787348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2"/>
          <p:cNvCxnSpPr/>
          <p:nvPr/>
        </p:nvCxnSpPr>
        <p:spPr>
          <a:xfrm>
            <a:off x="3260917" y="3936420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7"/>
          <p:cNvCxnSpPr/>
          <p:nvPr/>
        </p:nvCxnSpPr>
        <p:spPr>
          <a:xfrm rot="5400000">
            <a:off x="7911117" y="3792750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2957" y="4627140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47637" y="4627140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(3,1), (5,2), (20,3)</a:t>
            </a:r>
          </a:p>
        </p:txBody>
      </p:sp>
    </p:spTree>
    <p:extLst>
      <p:ext uri="{BB962C8B-B14F-4D97-AF65-F5344CB8AC3E}">
        <p14:creationId xmlns:p14="http://schemas.microsoft.com/office/powerpoint/2010/main" val="27497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4" grpId="0"/>
      <p:bldP spid="56" grpId="0" animBg="1"/>
      <p:bldP spid="58" grpId="0" animBg="1"/>
      <p:bldP spid="16" grpId="0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3"/>
            <a:r>
              <a:rPr lang="en-US" dirty="0"/>
              <a:t>Ceil(L/</a:t>
            </a:r>
            <a:r>
              <a:rPr lang="en-US" altLang="ko-KR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RM on a multiprocessor</a:t>
            </a:r>
          </a:p>
          <a:p>
            <a:pPr lvl="2"/>
            <a:r>
              <a:rPr lang="en-US" dirty="0"/>
              <a:t>We don’t know the critical instant</a:t>
            </a:r>
          </a:p>
          <a:p>
            <a:pPr lvl="2"/>
            <a:r>
              <a:rPr lang="en-US" dirty="0"/>
              <a:t>The maximum amount of execution of Task j in an interval of length 1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Ceil((L+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8" name="직선 연결선 68"/>
          <p:cNvCxnSpPr/>
          <p:nvPr/>
        </p:nvCxnSpPr>
        <p:spPr>
          <a:xfrm flipH="1">
            <a:off x="3181895" y="2871299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874" y="2369733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7544" y="2391306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7"/>
          <p:cNvCxnSpPr/>
          <p:nvPr/>
        </p:nvCxnSpPr>
        <p:spPr>
          <a:xfrm rot="5400000">
            <a:off x="3053701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7"/>
          <p:cNvCxnSpPr/>
          <p:nvPr/>
        </p:nvCxnSpPr>
        <p:spPr>
          <a:xfrm rot="5400000">
            <a:off x="5430008" y="255496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42"/>
          <p:cNvCxnSpPr/>
          <p:nvPr/>
        </p:nvCxnSpPr>
        <p:spPr>
          <a:xfrm>
            <a:off x="3181894" y="2704033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/>
          <p:nvPr/>
        </p:nvCxnSpPr>
        <p:spPr>
          <a:xfrm rot="5400000">
            <a:off x="7832094" y="256036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1409" y="2836297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5914761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5413195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543476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5747495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55902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5879759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540576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559842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5141" y="3025749"/>
            <a:ext cx="392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+∑Ceil(a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69342" y="6162736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36000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7" grpId="0" animBg="1"/>
      <p:bldP spid="2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RM on a multiprocessor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Why is this working? Why Floor?</a:t>
            </a:r>
          </a:p>
        </p:txBody>
      </p:sp>
      <p:cxnSp>
        <p:nvCxnSpPr>
          <p:cNvPr id="16" name="직선 연결선 68"/>
          <p:cNvCxnSpPr/>
          <p:nvPr/>
        </p:nvCxnSpPr>
        <p:spPr>
          <a:xfrm flipH="1">
            <a:off x="3131093" y="3711193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40325" y="3209627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995" y="323120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</a:t>
            </a:r>
            <a:r>
              <a:rPr lang="en-US" b="1" baseline="-2500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7"/>
          <p:cNvCxnSpPr/>
          <p:nvPr/>
        </p:nvCxnSpPr>
        <p:spPr>
          <a:xfrm rot="5400000">
            <a:off x="6248459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2"/>
          <p:cNvCxnSpPr/>
          <p:nvPr/>
        </p:nvCxnSpPr>
        <p:spPr>
          <a:xfrm>
            <a:off x="2032000" y="3543927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7"/>
          <p:cNvCxnSpPr/>
          <p:nvPr/>
        </p:nvCxnSpPr>
        <p:spPr>
          <a:xfrm rot="5400000">
            <a:off x="1889918" y="3386673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5763" y="3676191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756" y="3202199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7"/>
          <p:cNvCxnSpPr/>
          <p:nvPr/>
        </p:nvCxnSpPr>
        <p:spPr>
          <a:xfrm rot="5400000">
            <a:off x="3872152" y="339485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540" y="4154054"/>
            <a:ext cx="565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(∑Ceil((a</a:t>
            </a:r>
            <a:r>
              <a:rPr lang="en-US" sz="2000" baseline="-25000" dirty="0"/>
              <a:t>n</a:t>
            </a:r>
            <a:r>
              <a:rPr lang="en-US" sz="2000" dirty="0"/>
              <a:t>+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altLang="ko-KR" sz="2000" baseline="-25000" dirty="0"/>
              <a:t> </a:t>
            </a:r>
            <a:r>
              <a:rPr lang="en-US" sz="2000" dirty="0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</p:spTree>
    <p:extLst>
      <p:ext uri="{BB962C8B-B14F-4D97-AF65-F5344CB8AC3E}">
        <p14:creationId xmlns:p14="http://schemas.microsoft.com/office/powerpoint/2010/main" val="28206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52257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34059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29463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24867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20270" y="507569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1393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396797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787112" y="507679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2516" y="578156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577920" y="577578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6835" y="4916586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43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4" grpId="0"/>
      <p:bldP spid="49" grpId="0"/>
      <p:bldP spid="50" grpId="0"/>
      <p:bldP spid="55" grpId="0" animBg="1"/>
      <p:bldP spid="61" grpId="0" animBg="1"/>
      <p:bldP spid="64" grpId="0" animBg="1"/>
      <p:bldP spid="68" grpId="0" animBg="1"/>
      <p:bldP spid="69" grpId="0" animBg="1"/>
      <p:bldP spid="74" grpId="0" animBg="1"/>
      <p:bldP spid="75" grpId="0" animBg="1"/>
      <p:bldP spid="76" grpId="0" animBg="1"/>
      <p:bldP spid="82" grpId="0" animBg="1"/>
      <p:bldP spid="83" grpId="0" animBg="1"/>
      <p:bldP spid="84" grpId="0" animBg="1"/>
      <p:bldP spid="85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58" grpId="0"/>
      <p:bldP spid="5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Response-time analysis framework</a:t>
            </a:r>
            <a:r>
              <a:rPr lang="en-US" baseline="30000" dirty="0"/>
              <a:t>[BeCi07]</a:t>
            </a:r>
          </a:p>
          <a:p>
            <a:pPr lvl="1"/>
            <a:r>
              <a:rPr lang="en-US" dirty="0"/>
              <a:t>There are some more techniques that can decrease the upper-bound of the amount of higher-priority jobs’ execution.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framework can be applied to other scheduling algorithms</a:t>
            </a:r>
          </a:p>
          <a:p>
            <a:pPr lvl="2"/>
            <a:r>
              <a:rPr lang="en-US" dirty="0"/>
              <a:t>e.g., EDF, LLF, and potentially more</a:t>
            </a:r>
          </a:p>
          <a:p>
            <a:pPr lvl="2"/>
            <a:r>
              <a:rPr lang="en-US" dirty="0"/>
              <a:t>Need to calculate the amount of higher-priority jobs’ execution.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914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finding of RM’s critical instant</a:t>
            </a:r>
          </a:p>
          <a:p>
            <a:pPr lvl="1"/>
            <a:r>
              <a:rPr lang="en-US" dirty="0"/>
              <a:t>At most m-1 higher-priority carry-in jobs </a:t>
            </a:r>
            <a:r>
              <a:rPr lang="en-US" baseline="30000" dirty="0"/>
              <a:t>[GSY09] </a:t>
            </a:r>
          </a:p>
          <a:p>
            <a:pPr lvl="2"/>
            <a:r>
              <a:rPr lang="en-US" dirty="0"/>
              <a:t>Carry-in job in an interval: released before the interval and having remaining execution at the beginning of the interval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there are more than m-1 carry-in jobs?</a:t>
            </a:r>
          </a:p>
          <a:p>
            <a:pPr lvl="2"/>
            <a:r>
              <a:rPr lang="en-US" dirty="0"/>
              <a:t>We can shift the interval of interest, which can increase the response time.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to incorporate this finding to RTA framework?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969736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[GSY09] N. Guan, M. </a:t>
            </a:r>
            <a:r>
              <a:rPr lang="en-US" sz="1400" dirty="0" err="1"/>
              <a:t>Stigge</a:t>
            </a:r>
            <a:r>
              <a:rPr lang="en-US" sz="1400" dirty="0"/>
              <a:t>, W. Yi, G. Yu, New response time bounds for fixed priority multiprocessor scheduling, in: Proceedings of IEEE Real-Time Systems Symposium, 2009, pp. 387-397.</a:t>
            </a:r>
          </a:p>
        </p:txBody>
      </p:sp>
    </p:spTree>
    <p:extLst>
      <p:ext uri="{BB962C8B-B14F-4D97-AF65-F5344CB8AC3E}">
        <p14:creationId xmlns:p14="http://schemas.microsoft.com/office/powerpoint/2010/main" val="6482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Global scheduling: 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to incorporate this finding to RTA framework?</a:t>
            </a:r>
          </a:p>
          <a:p>
            <a:pPr lvl="2"/>
            <a:r>
              <a:rPr lang="en-US" dirty="0"/>
              <a:t>The amount of execution of Task j in an interval of length L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Ceil(L/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dirty="0"/>
              <a:t>)*</a:t>
            </a:r>
            <a:r>
              <a:rPr lang="en-US" altLang="ko-KR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marL="457200" lvl="2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Ceil((</a:t>
            </a:r>
            <a:r>
              <a:rPr lang="en-US" altLang="ko-KR" dirty="0" err="1">
                <a:solidFill>
                  <a:srgbClr val="FF0000"/>
                </a:solidFill>
              </a:rPr>
              <a:t>L+T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>
                <a:solidFill>
                  <a:srgbClr val="FF0000"/>
                </a:solidFill>
              </a:rPr>
              <a:t>-C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 /</a:t>
            </a:r>
            <a:r>
              <a:rPr lang="en-US" altLang="ko-KR" dirty="0" err="1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dirty="0">
                <a:solidFill>
                  <a:srgbClr val="FF0000"/>
                </a:solidFill>
              </a:rPr>
              <a:t>)*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>
                <a:solidFill>
                  <a:srgbClr val="FF0000"/>
                </a:solidFill>
              </a:rPr>
              <a:t>j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cxnSp>
        <p:nvCxnSpPr>
          <p:cNvPr id="5" name="직선 연결선 68"/>
          <p:cNvCxnSpPr/>
          <p:nvPr/>
        </p:nvCxnSpPr>
        <p:spPr>
          <a:xfrm flipH="1">
            <a:off x="3181895" y="2945477"/>
            <a:ext cx="4097513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21874" y="244391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7544" y="2465484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17"/>
          <p:cNvCxnSpPr/>
          <p:nvPr/>
        </p:nvCxnSpPr>
        <p:spPr>
          <a:xfrm rot="5400000">
            <a:off x="3053701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7"/>
          <p:cNvCxnSpPr/>
          <p:nvPr/>
        </p:nvCxnSpPr>
        <p:spPr>
          <a:xfrm rot="5400000">
            <a:off x="5430008" y="262913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42"/>
          <p:cNvCxnSpPr/>
          <p:nvPr/>
        </p:nvCxnSpPr>
        <p:spPr>
          <a:xfrm>
            <a:off x="3181894" y="2778211"/>
            <a:ext cx="5103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7"/>
          <p:cNvCxnSpPr/>
          <p:nvPr/>
        </p:nvCxnSpPr>
        <p:spPr>
          <a:xfrm rot="5400000">
            <a:off x="7832094" y="2634541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1409" y="2910475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3" name="직선 연결선 68"/>
          <p:cNvCxnSpPr/>
          <p:nvPr/>
        </p:nvCxnSpPr>
        <p:spPr>
          <a:xfrm flipH="1">
            <a:off x="3131093" y="4050644"/>
            <a:ext cx="4148315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40325" y="3549078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5995" y="3570651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7"/>
          <p:cNvCxnSpPr/>
          <p:nvPr/>
        </p:nvCxnSpPr>
        <p:spPr>
          <a:xfrm rot="5400000">
            <a:off x="6248459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42"/>
          <p:cNvCxnSpPr/>
          <p:nvPr/>
        </p:nvCxnSpPr>
        <p:spPr>
          <a:xfrm>
            <a:off x="2032000" y="3883378"/>
            <a:ext cx="6202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1889918" y="3726124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5763" y="4015642"/>
            <a:ext cx="8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41756" y="3541650"/>
            <a:ext cx="853413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17"/>
          <p:cNvCxnSpPr/>
          <p:nvPr/>
        </p:nvCxnSpPr>
        <p:spPr>
          <a:xfrm rot="5400000">
            <a:off x="3872152" y="373430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0642" y="4735355"/>
            <a:ext cx="521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n+1</a:t>
            </a:r>
            <a:r>
              <a:rPr lang="en-US" sz="2000" dirty="0"/>
              <a:t> = 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+Floor</a:t>
            </a:r>
            <a:r>
              <a:rPr lang="en-US" sz="2000" dirty="0"/>
              <a:t>(∑Ceil((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/m)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665" y="2211954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Non-carry-in job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4179" y="3500462"/>
            <a:ext cx="30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Carry-in job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5046133" y="5363238"/>
            <a:ext cx="304800" cy="38382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230" y="5650868"/>
            <a:ext cx="9169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all tasks</a:t>
            </a:r>
            <a:r>
              <a:rPr lang="en-US" sz="2000" dirty="0"/>
              <a:t> +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Summation of </a:t>
            </a:r>
            <a:r>
              <a:rPr lang="en-US" sz="2000" dirty="0"/>
              <a:t>Ceil((</a:t>
            </a:r>
            <a:r>
              <a:rPr lang="en-US" sz="2000" dirty="0" err="1"/>
              <a:t>a</a:t>
            </a:r>
            <a:r>
              <a:rPr lang="en-US" sz="2000" baseline="-25000" dirty="0" err="1"/>
              <a:t>n</a:t>
            </a:r>
            <a:r>
              <a:rPr lang="en-US" sz="2000" dirty="0" err="1"/>
              <a:t>+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 err="1"/>
              <a:t>-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)/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- Ceil(a</a:t>
            </a:r>
            <a:r>
              <a:rPr lang="en-US" sz="2000" baseline="-25000" dirty="0"/>
              <a:t>n</a:t>
            </a:r>
            <a:r>
              <a:rPr lang="en-US" sz="2000" dirty="0"/>
              <a:t>/</a:t>
            </a:r>
            <a:r>
              <a:rPr lang="en-US" altLang="ko-KR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)*</a:t>
            </a:r>
            <a:r>
              <a:rPr lang="en-US" altLang="ko-KR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for (m-1) largest task j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995169" y="5191910"/>
            <a:ext cx="2465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altLang="ko-KR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U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pPr lvl="2"/>
            <a:r>
              <a:rPr lang="en-US" dirty="0"/>
              <a:t>Some conditions for the critical instant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U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(optimal)</a:t>
            </a:r>
          </a:p>
          <a:p>
            <a:pPr lvl="2"/>
            <a:r>
              <a:rPr lang="en-US" dirty="0"/>
              <a:t>U ≤ m (the only exact analysis in multiprocessor scheduling)</a:t>
            </a:r>
          </a:p>
        </p:txBody>
      </p:sp>
    </p:spTree>
    <p:extLst>
      <p:ext uri="{BB962C8B-B14F-4D97-AF65-F5344CB8AC3E}">
        <p14:creationId xmlns:p14="http://schemas.microsoft.com/office/powerpoint/2010/main" val="26032089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   </a:t>
            </a:r>
            <a:r>
              <a:rPr lang="en-US" dirty="0">
                <a:latin typeface="Times New Roman"/>
                <a:cs typeface="Times New Roman"/>
              </a:rPr>
              <a:t>→  </a:t>
            </a:r>
            <a:r>
              <a:rPr lang="en-US" dirty="0"/>
              <a:t> 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TFP</a:t>
            </a:r>
          </a:p>
          <a:p>
            <a:pPr lvl="1"/>
            <a:r>
              <a:rPr lang="en-US" dirty="0"/>
              <a:t>RM-US: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0.33*m</a:t>
            </a:r>
          </a:p>
          <a:p>
            <a:pPr lvl="1"/>
            <a:r>
              <a:rPr lang="en-US" dirty="0"/>
              <a:t>RM: response-time analysis</a:t>
            </a:r>
          </a:p>
          <a:p>
            <a:r>
              <a:rPr lang="en-US" dirty="0"/>
              <a:t>JFP</a:t>
            </a:r>
          </a:p>
          <a:p>
            <a:pPr lvl="1"/>
            <a:r>
              <a:rPr lang="en-US" dirty="0"/>
              <a:t>EDF-US: 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0.5*m</a:t>
            </a:r>
          </a:p>
          <a:p>
            <a:pPr lvl="1"/>
            <a:r>
              <a:rPr lang="en-US" dirty="0"/>
              <a:t>EDF: response-time analysis</a:t>
            </a:r>
          </a:p>
          <a:p>
            <a:r>
              <a:rPr lang="en-US" dirty="0"/>
              <a:t>JDP</a:t>
            </a:r>
          </a:p>
          <a:p>
            <a:pPr lvl="1"/>
            <a:r>
              <a:rPr lang="en-US" dirty="0"/>
              <a:t>Fluid scheduling (not optimal any more)</a:t>
            </a:r>
          </a:p>
          <a:p>
            <a:pPr lvl="2"/>
            <a:r>
              <a:rPr lang="en-US" dirty="0"/>
              <a:t>∑ C</a:t>
            </a:r>
            <a:r>
              <a:rPr lang="en-US" baseline="-25000" dirty="0"/>
              <a:t>i</a:t>
            </a:r>
            <a:r>
              <a:rPr lang="en-US" dirty="0"/>
              <a:t>/D</a:t>
            </a:r>
            <a:r>
              <a:rPr lang="en-US" baseline="-25000" dirty="0"/>
              <a:t>i</a:t>
            </a:r>
            <a:r>
              <a:rPr lang="en-US" dirty="0"/>
              <a:t> ≤ m (not exact any more)</a:t>
            </a:r>
          </a:p>
          <a:p>
            <a:pPr lvl="1"/>
            <a:r>
              <a:rPr lang="en-US" dirty="0"/>
              <a:t>Schedulability analysis for EDZL, FPZL and LLF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375784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/>
              <a:t>Schedulability</a:t>
            </a:r>
            <a:r>
              <a:rPr lang="en-US" altLang="ko-KR" sz="2800" dirty="0"/>
              <a:t> analysis driven optimal scheduling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TFP</a:t>
            </a:r>
          </a:p>
          <a:p>
            <a:pPr lvl="1"/>
            <a:r>
              <a:rPr lang="en-US" altLang="ko-KR" dirty="0"/>
              <a:t>Why RM (DM)?</a:t>
            </a:r>
          </a:p>
          <a:p>
            <a:r>
              <a:rPr lang="en-US" altLang="ko-KR" dirty="0"/>
              <a:t>JFP</a:t>
            </a:r>
          </a:p>
          <a:p>
            <a:pPr lvl="1"/>
            <a:r>
              <a:rPr lang="en-US" altLang="ko-KR" dirty="0"/>
              <a:t>Why EDF?</a:t>
            </a:r>
          </a:p>
        </p:txBody>
      </p:sp>
    </p:spTree>
    <p:extLst>
      <p:ext uri="{BB962C8B-B14F-4D97-AF65-F5344CB8AC3E}">
        <p14:creationId xmlns:p14="http://schemas.microsoft.com/office/powerpoint/2010/main" val="13663010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exists</a:t>
            </a:r>
            <a:r>
              <a:rPr lang="en-US" altLang="ko-KR" dirty="0"/>
              <a:t> for any arbitrary task-priority assignment for TFP.</a:t>
            </a:r>
          </a:p>
          <a:p>
            <a:r>
              <a:rPr lang="en-US" altLang="ko-KR" dirty="0"/>
              <a:t>Answer how to find optimal task-level priority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85807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[DaBu11] R. I. Davis and </a:t>
            </a:r>
            <a:r>
              <a:rPr lang="en-US" sz="1400" dirty="0" err="1"/>
              <a:t>A.Burn</a:t>
            </a:r>
            <a:r>
              <a:rPr lang="en-US" sz="1400" dirty="0"/>
              <a:t>, Improved Priority Assignment for Global Fixed Priority Preemptive Scheduling in Multiprocessor Real-Time Systems, Real-Time Systems, 2011, pp. 1-40.</a:t>
            </a:r>
          </a:p>
        </p:txBody>
      </p:sp>
    </p:spTree>
    <p:extLst>
      <p:ext uri="{BB962C8B-B14F-4D97-AF65-F5344CB8AC3E}">
        <p14:creationId xmlns:p14="http://schemas.microsoft.com/office/powerpoint/2010/main" val="18095762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TFP for multicore: beyond 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880" y="1301658"/>
            <a:ext cx="8402320" cy="5079632"/>
          </a:xfrm>
        </p:spPr>
        <p:txBody>
          <a:bodyPr/>
          <a:lstStyle/>
          <a:p>
            <a:r>
              <a:rPr lang="en-US" altLang="ko-KR" dirty="0"/>
              <a:t>Task-level optimal priority assignment</a:t>
            </a:r>
          </a:p>
          <a:p>
            <a:pPr lvl="1"/>
            <a:r>
              <a:rPr lang="en-US" altLang="ko-KR" dirty="0"/>
              <a:t>Select iteratively a task for the lowest possible priority</a:t>
            </a:r>
          </a:p>
          <a:p>
            <a:pPr lvl="1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67744" y="2624479"/>
            <a:ext cx="1702058" cy="1694891"/>
            <a:chOff x="1564273" y="2209590"/>
            <a:chExt cx="1702058" cy="1694891"/>
          </a:xfrm>
        </p:grpSpPr>
        <p:sp>
          <p:nvSpPr>
            <p:cNvPr id="31" name="타원 30"/>
            <p:cNvSpPr/>
            <p:nvPr/>
          </p:nvSpPr>
          <p:spPr>
            <a:xfrm>
              <a:off x="1706618" y="2709380"/>
              <a:ext cx="408747" cy="3837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227339" y="2385559"/>
              <a:ext cx="408747" cy="38373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2676586" y="2709381"/>
              <a:ext cx="408747" cy="3837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532914" y="3226692"/>
              <a:ext cx="408747" cy="3837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930066" y="3226691"/>
              <a:ext cx="408747" cy="38373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</a:t>
              </a:r>
              <a:endParaRPr lang="ko-KR" altLang="en-US" sz="24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564273" y="2209590"/>
              <a:ext cx="1702058" cy="1694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3480" y="4041901"/>
            <a:ext cx="17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 rot="2613163">
            <a:off x="3887740" y="4152578"/>
            <a:ext cx="576064" cy="517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15616" y="49444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271840" y="4941168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457972" y="495395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687441" y="495069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915769" y="49730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145238" y="4969743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804248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Lowest Priority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Highest Priority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930810" y="3269701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79771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</a:t>
            </a:r>
            <a:r>
              <a:rPr lang="en-US" altLang="ko-KR" dirty="0">
                <a:solidFill>
                  <a:srgbClr val="FF0000"/>
                </a:solidFill>
              </a:rPr>
              <a:t>does not exist</a:t>
            </a:r>
            <a:r>
              <a:rPr lang="en-US" altLang="ko-KR" dirty="0"/>
              <a:t> for any arbitrary job-priority assignment for JFP.</a:t>
            </a:r>
          </a:p>
          <a:p>
            <a:r>
              <a:rPr lang="en-US" altLang="ko-KR" dirty="0"/>
              <a:t>How to assign job-priority?</a:t>
            </a:r>
          </a:p>
          <a:p>
            <a:pPr lvl="1"/>
            <a:r>
              <a:rPr lang="en-US" altLang="ko-KR" dirty="0"/>
              <a:t>Pseudo-deadlines: SPDF (Smallest Pseudo Deadline First)</a:t>
            </a:r>
          </a:p>
          <a:p>
            <a:r>
              <a:rPr lang="en-US" altLang="ko-KR" dirty="0"/>
              <a:t>Develop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 for any given job-priority assignment</a:t>
            </a:r>
          </a:p>
          <a:p>
            <a:r>
              <a:rPr lang="en-US" altLang="ko-KR" dirty="0"/>
              <a:t>Answer how to find optimal pseudo deadlines (job-level priority)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[CBC12] H. S. </a:t>
            </a:r>
            <a:r>
              <a:rPr lang="en-US" sz="1400" dirty="0" err="1">
                <a:solidFill>
                  <a:srgbClr val="FF0000"/>
                </a:solidFill>
              </a:rPr>
              <a:t>Chwa</a:t>
            </a:r>
            <a:r>
              <a:rPr lang="en-US" sz="1400" dirty="0">
                <a:solidFill>
                  <a:srgbClr val="FF0000"/>
                </a:solidFill>
              </a:rPr>
              <a:t>, H. Back, S. Chen, </a:t>
            </a:r>
            <a:r>
              <a:rPr lang="en-US" sz="1400" b="1" u="sng" dirty="0">
                <a:solidFill>
                  <a:srgbClr val="FF0000"/>
                </a:solidFill>
              </a:rPr>
              <a:t>J. Lee</a:t>
            </a:r>
            <a:r>
              <a:rPr lang="en-US" sz="1400" dirty="0">
                <a:solidFill>
                  <a:srgbClr val="FF0000"/>
                </a:solidFill>
              </a:rPr>
              <a:t>, A. </a:t>
            </a:r>
            <a:r>
              <a:rPr lang="en-US" sz="1400" dirty="0" err="1">
                <a:solidFill>
                  <a:srgbClr val="FF0000"/>
                </a:solidFill>
              </a:rPr>
              <a:t>Easwaran</a:t>
            </a:r>
            <a:r>
              <a:rPr lang="en-US" sz="1400" dirty="0">
                <a:solidFill>
                  <a:srgbClr val="FF0000"/>
                </a:solidFill>
              </a:rPr>
              <a:t>, I. Shin, and I. Lee, Extending Task-level to Job-level Fixed Priority Assignment and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 Analysis Using Pseudo-Deadlines, IEEE Real-Time Systems Symposium (RTSS), 2012, pp 51-62.</a:t>
            </a:r>
          </a:p>
        </p:txBody>
      </p:sp>
    </p:spTree>
    <p:extLst>
      <p:ext uri="{BB962C8B-B14F-4D97-AF65-F5344CB8AC3E}">
        <p14:creationId xmlns:p14="http://schemas.microsoft.com/office/powerpoint/2010/main" val="26154073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JFP for multicore: beyond EDF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Job-level optimal priority assignment</a:t>
            </a:r>
          </a:p>
          <a:p>
            <a:pPr lvl="1"/>
            <a:r>
              <a:rPr lang="en-US" altLang="ko-KR" dirty="0"/>
              <a:t>Optimal pseudo-deadline assignment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39473" y="4794071"/>
            <a:ext cx="5112567" cy="1440160"/>
            <a:chOff x="1835696" y="4219666"/>
            <a:chExt cx="5732233" cy="1441582"/>
          </a:xfrm>
        </p:grpSpPr>
        <p:grpSp>
          <p:nvGrpSpPr>
            <p:cNvPr id="6" name="그룹 5"/>
            <p:cNvGrpSpPr/>
            <p:nvPr/>
          </p:nvGrpSpPr>
          <p:grpSpPr>
            <a:xfrm>
              <a:off x="1835696" y="4219666"/>
              <a:ext cx="5732233" cy="1441582"/>
              <a:chOff x="1288039" y="4352847"/>
              <a:chExt cx="7068831" cy="1893594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288039" y="4361259"/>
                <a:ext cx="1952516" cy="1881337"/>
                <a:chOff x="3324530" y="1753025"/>
                <a:chExt cx="1952516" cy="1881337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3491880" y="2439750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4572000" y="2418771"/>
                  <a:ext cx="504056" cy="50405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324530" y="1753025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831994" y="4365104"/>
                <a:ext cx="1952516" cy="1881337"/>
                <a:chOff x="3435955" y="3391296"/>
                <a:chExt cx="1952516" cy="1881337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3565854" y="4078021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501958" y="3573965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4501958" y="4582077"/>
                  <a:ext cx="504056" cy="50405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E</a:t>
                  </a:r>
                  <a:endParaRPr lang="ko-KR" altLang="en-US" sz="2400" dirty="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435955" y="33912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6404354" y="4352847"/>
                <a:ext cx="1952516" cy="1881337"/>
                <a:chOff x="5983932" y="1602496"/>
                <a:chExt cx="1952516" cy="1881337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6708162" y="2280499"/>
                  <a:ext cx="504056" cy="50405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F</a:t>
                  </a:r>
                  <a:endParaRPr lang="ko-KR" altLang="en-US" sz="2400" dirty="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983932" y="1602496"/>
                  <a:ext cx="1952516" cy="188133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 rot="10800000">
              <a:off x="3472831" y="4508330"/>
              <a:ext cx="660804" cy="884049"/>
              <a:chOff x="2231975" y="-163299"/>
              <a:chExt cx="1008112" cy="1477154"/>
            </a:xfrm>
          </p:grpSpPr>
          <p:sp>
            <p:nvSpPr>
              <p:cNvPr id="35" name="원호 34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5557855" y="4498712"/>
              <a:ext cx="660804" cy="884049"/>
              <a:chOff x="2231975" y="-163299"/>
              <a:chExt cx="1008112" cy="1477154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8756405">
              <a:off x="4445124" y="4355704"/>
              <a:ext cx="445921" cy="663157"/>
              <a:chOff x="2231975" y="-163299"/>
              <a:chExt cx="1008112" cy="1477154"/>
            </a:xfrm>
          </p:grpSpPr>
          <p:sp>
            <p:nvSpPr>
              <p:cNvPr id="31" name="원호 30"/>
              <p:cNvSpPr/>
              <p:nvPr/>
            </p:nvSpPr>
            <p:spPr>
              <a:xfrm>
                <a:off x="2250459" y="575680"/>
                <a:ext cx="989628" cy="738175"/>
              </a:xfrm>
              <a:prstGeom prst="arc">
                <a:avLst>
                  <a:gd name="adj1" fmla="val 15713175"/>
                  <a:gd name="adj2" fmla="val 21049071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 flipH="1">
                <a:off x="2231975" y="-163299"/>
                <a:ext cx="989628" cy="738175"/>
              </a:xfrm>
              <a:prstGeom prst="arc">
                <a:avLst>
                  <a:gd name="adj1" fmla="val 5226410"/>
                  <a:gd name="adj2" fmla="val 10258862"/>
                </a:avLst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  <a:cs typeface="Arial Unicode MS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200000">
              <a:off x="4682779" y="4697931"/>
              <a:ext cx="596942" cy="491466"/>
              <a:chOff x="2221420" y="-990401"/>
              <a:chExt cx="1738747" cy="122494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9" name="원호 28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30" name="원호 29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7" name="원호 2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8" name="원호 2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 rot="12885188">
              <a:off x="4270221" y="4923459"/>
              <a:ext cx="596942" cy="491466"/>
              <a:chOff x="2221420" y="-990401"/>
              <a:chExt cx="1738747" cy="122494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3" name="원호 22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21" name="원호 20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22" name="원호 21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 rot="10800000">
              <a:off x="2328888" y="4719703"/>
              <a:ext cx="596942" cy="491466"/>
              <a:chOff x="2221420" y="-990401"/>
              <a:chExt cx="1738747" cy="122494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21420" y="-989999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7" name="원호 16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8" name="원호 17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 flipH="1">
                <a:off x="3148795" y="-990401"/>
                <a:ext cx="811372" cy="1224538"/>
                <a:chOff x="2231975" y="-163299"/>
                <a:chExt cx="1008112" cy="1477154"/>
              </a:xfrm>
            </p:grpSpPr>
            <p:sp>
              <p:nvSpPr>
                <p:cNvPr id="15" name="원호 14"/>
                <p:cNvSpPr/>
                <p:nvPr/>
              </p:nvSpPr>
              <p:spPr>
                <a:xfrm>
                  <a:off x="2250459" y="575680"/>
                  <a:ext cx="989628" cy="738175"/>
                </a:xfrm>
                <a:prstGeom prst="arc">
                  <a:avLst>
                    <a:gd name="adj1" fmla="val 15713175"/>
                    <a:gd name="adj2" fmla="val 21049071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  <p:sp>
              <p:nvSpPr>
                <p:cNvPr id="16" name="원호 15"/>
                <p:cNvSpPr/>
                <p:nvPr/>
              </p:nvSpPr>
              <p:spPr>
                <a:xfrm flipH="1">
                  <a:off x="2231975" y="-163299"/>
                  <a:ext cx="989628" cy="738175"/>
                </a:xfrm>
                <a:prstGeom prst="arc">
                  <a:avLst>
                    <a:gd name="adj1" fmla="val 5226410"/>
                    <a:gd name="adj2" fmla="val 10258862"/>
                  </a:avLst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  <a:cs typeface="Arial Unicode MS" pitchFamily="50" charset="-127"/>
                  </a:endParaRPr>
                </a:p>
              </p:txBody>
            </p:sp>
          </p:grpSp>
        </p:grpSp>
      </p:grpSp>
      <p:sp>
        <p:nvSpPr>
          <p:cNvPr id="49" name="타원 48"/>
          <p:cNvSpPr/>
          <p:nvPr/>
        </p:nvSpPr>
        <p:spPr>
          <a:xfrm>
            <a:off x="1115616" y="2278775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271840" y="2275509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457972" y="228830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687441" y="228503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915769" y="2307350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45238" y="2304084"/>
            <a:ext cx="811138" cy="80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331640" y="2478929"/>
            <a:ext cx="408747" cy="3837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56" name="타원 55"/>
          <p:cNvSpPr/>
          <p:nvPr/>
        </p:nvSpPr>
        <p:spPr>
          <a:xfrm>
            <a:off x="2481821" y="2462958"/>
            <a:ext cx="408747" cy="38373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57" name="타원 56"/>
          <p:cNvSpPr/>
          <p:nvPr/>
        </p:nvSpPr>
        <p:spPr>
          <a:xfrm>
            <a:off x="3654946" y="2481856"/>
            <a:ext cx="408747" cy="38373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58" name="타원 57"/>
          <p:cNvSpPr/>
          <p:nvPr/>
        </p:nvSpPr>
        <p:spPr>
          <a:xfrm>
            <a:off x="4879082" y="2479283"/>
            <a:ext cx="408747" cy="3837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59" name="타원 58"/>
          <p:cNvSpPr/>
          <p:nvPr/>
        </p:nvSpPr>
        <p:spPr>
          <a:xfrm>
            <a:off x="6126519" y="2479283"/>
            <a:ext cx="408747" cy="38373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0" name="타원 59"/>
          <p:cNvSpPr/>
          <p:nvPr/>
        </p:nvSpPr>
        <p:spPr>
          <a:xfrm>
            <a:off x="7350655" y="2494460"/>
            <a:ext cx="408747" cy="383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  <p:grpSp>
        <p:nvGrpSpPr>
          <p:cNvPr id="61" name="그룹 60"/>
          <p:cNvGrpSpPr/>
          <p:nvPr/>
        </p:nvGrpSpPr>
        <p:grpSpPr>
          <a:xfrm rot="10800000">
            <a:off x="1970188" y="2302294"/>
            <a:ext cx="469728" cy="789686"/>
            <a:chOff x="2231975" y="-163299"/>
            <a:chExt cx="1008112" cy="1477154"/>
          </a:xfrm>
        </p:grpSpPr>
        <p:sp>
          <p:nvSpPr>
            <p:cNvPr id="62" name="원호 61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3" name="원호 62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3166168" y="2311818"/>
            <a:ext cx="469728" cy="789686"/>
            <a:chOff x="2231975" y="-163299"/>
            <a:chExt cx="1008112" cy="1477154"/>
          </a:xfrm>
        </p:grpSpPr>
        <p:sp>
          <p:nvSpPr>
            <p:cNvPr id="65" name="원호 64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6" name="원호 65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rot="10800000">
            <a:off x="4380779" y="2309417"/>
            <a:ext cx="469728" cy="789686"/>
            <a:chOff x="2231975" y="-163299"/>
            <a:chExt cx="1008112" cy="1477154"/>
          </a:xfrm>
        </p:grpSpPr>
        <p:sp>
          <p:nvSpPr>
            <p:cNvPr id="68" name="원호 67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69" name="원호 68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rot="10800000">
            <a:off x="5580113" y="2299892"/>
            <a:ext cx="469728" cy="789686"/>
            <a:chOff x="2231975" y="-163299"/>
            <a:chExt cx="1008112" cy="1477154"/>
          </a:xfrm>
        </p:grpSpPr>
        <p:sp>
          <p:nvSpPr>
            <p:cNvPr id="71" name="원호 70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2" name="원호 71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0800000">
            <a:off x="6804249" y="2302294"/>
            <a:ext cx="469728" cy="789686"/>
            <a:chOff x="2231975" y="-163299"/>
            <a:chExt cx="1008112" cy="1477154"/>
          </a:xfrm>
        </p:grpSpPr>
        <p:sp>
          <p:nvSpPr>
            <p:cNvPr id="74" name="원호 73"/>
            <p:cNvSpPr/>
            <p:nvPr/>
          </p:nvSpPr>
          <p:spPr>
            <a:xfrm>
              <a:off x="2250459" y="575680"/>
              <a:ext cx="989628" cy="738175"/>
            </a:xfrm>
            <a:prstGeom prst="arc">
              <a:avLst>
                <a:gd name="adj1" fmla="val 15713175"/>
                <a:gd name="adj2" fmla="val 21049071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  <p:sp>
          <p:nvSpPr>
            <p:cNvPr id="75" name="원호 74"/>
            <p:cNvSpPr/>
            <p:nvPr/>
          </p:nvSpPr>
          <p:spPr>
            <a:xfrm flipH="1">
              <a:off x="2231975" y="-163299"/>
              <a:ext cx="989628" cy="738175"/>
            </a:xfrm>
            <a:prstGeom prst="arc">
              <a:avLst>
                <a:gd name="adj1" fmla="val 5226410"/>
                <a:gd name="adj2" fmla="val 10258862"/>
              </a:avLst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76" name="아래쪽 화살표 75"/>
          <p:cNvSpPr/>
          <p:nvPr/>
        </p:nvSpPr>
        <p:spPr>
          <a:xfrm>
            <a:off x="4063693" y="3555290"/>
            <a:ext cx="786814" cy="86963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3385" y="4734819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1401" y="541662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9417" y="6110467"/>
            <a:ext cx="6785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75" y="426112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659" y="4966994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675" y="5648802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422" y="193191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6406" y="2637791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4422" y="3319599"/>
            <a:ext cx="5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/>
              <a:t>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61450" y="199830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56853" y="1998302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6687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42090" y="2704174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23213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8617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08932" y="2705270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46686" y="3410046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2089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37493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27808" y="3410046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24977" y="1957868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6959" y="266374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36957" y="3422810"/>
            <a:ext cx="19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Released at t=0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42673" y="5766643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8076" y="5766643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38656" y="4403022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44923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40326" y="50747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621449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016853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07168" y="5075885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직선 화살표 연결선 17"/>
          <p:cNvCxnSpPr/>
          <p:nvPr/>
        </p:nvCxnSpPr>
        <p:spPr>
          <a:xfrm rot="5400000">
            <a:off x="1324481" y="5966797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7"/>
          <p:cNvCxnSpPr/>
          <p:nvPr/>
        </p:nvCxnSpPr>
        <p:spPr>
          <a:xfrm rot="5400000">
            <a:off x="2100654" y="4591149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7"/>
          <p:cNvCxnSpPr/>
          <p:nvPr/>
        </p:nvCxnSpPr>
        <p:spPr>
          <a:xfrm rot="5400000">
            <a:off x="2889378" y="5260925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20501" y="1178267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22737" y="1146700"/>
            <a:ext cx="26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execution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20500" y="167075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41414" y="1650533"/>
            <a:ext cx="192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with critical section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7808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02572" y="5775780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97976" y="4393889"/>
            <a:ext cx="395404" cy="3288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93380" y="4393889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56854" y="5648802"/>
            <a:ext cx="197701" cy="117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16601" y="5416627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15363" y="4279992"/>
            <a:ext cx="2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request_lock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2647661" y="4403022"/>
            <a:ext cx="253578" cy="8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228462" y="5781862"/>
            <a:ext cx="364918" cy="97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593380" y="5687805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933633" y="4370862"/>
            <a:ext cx="264343" cy="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49464" y="4348473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622737" y="4766992"/>
            <a:ext cx="213070" cy="136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75815" y="4795430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</a:t>
            </a:r>
            <a:r>
              <a:rPr lang="en-US" dirty="0">
                <a:solidFill>
                  <a:srgbClr val="0070C0"/>
                </a:solidFill>
              </a:rPr>
              <a:t>(R)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92661" y="2537210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08964" y="4900915"/>
            <a:ext cx="8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55196" y="1999231"/>
            <a:ext cx="395404" cy="328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90" grpId="0" animBg="1"/>
      <p:bldP spid="91" grpId="0" animBg="1"/>
      <p:bldP spid="92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58" grpId="0" animBg="1"/>
      <p:bldP spid="59" grpId="0" animBg="1"/>
      <p:bldP spid="60" grpId="0" animBg="1"/>
      <p:bldP spid="72" grpId="0" animBg="1"/>
      <p:bldP spid="77" grpId="0"/>
      <p:bldP spid="78" grpId="0"/>
      <p:bldP spid="81" grpId="0"/>
      <p:bldP spid="96" grpId="0"/>
      <p:bldP spid="109" grpId="0"/>
      <p:bldP spid="1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general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 or fork-join task model</a:t>
            </a:r>
          </a:p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1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51" y="118767"/>
            <a:ext cx="9144000" cy="701040"/>
          </a:xfrm>
        </p:spPr>
        <p:txBody>
          <a:bodyPr/>
          <a:lstStyle/>
          <a:p>
            <a:r>
              <a:rPr lang="en-US" dirty="0"/>
              <a:t>Task model for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 or fork-join task model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room for improvement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29" y="2381988"/>
            <a:ext cx="6497445" cy="23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[CLP13] H. S. </a:t>
            </a:r>
            <a:r>
              <a:rPr lang="en-US" sz="1400" dirty="0" err="1"/>
              <a:t>Chwa</a:t>
            </a:r>
            <a:r>
              <a:rPr lang="en-US" sz="1400" dirty="0"/>
              <a:t>, </a:t>
            </a:r>
            <a:r>
              <a:rPr lang="en-US" sz="1400" b="1" u="sng" dirty="0"/>
              <a:t>J. Lee</a:t>
            </a:r>
            <a:r>
              <a:rPr lang="en-US" sz="1400" dirty="0"/>
              <a:t>, K. Phan, A. </a:t>
            </a:r>
            <a:r>
              <a:rPr lang="en-US" sz="1400" dirty="0" err="1"/>
              <a:t>Easwaran</a:t>
            </a:r>
            <a:r>
              <a:rPr lang="en-US" sz="1400" dirty="0"/>
              <a:t>, and I. Shin, Global EDF </a:t>
            </a:r>
            <a:r>
              <a:rPr lang="en-US" sz="1400" dirty="0" err="1"/>
              <a:t>Schedulability</a:t>
            </a:r>
            <a:r>
              <a:rPr lang="en-US" sz="1400" dirty="0"/>
              <a:t> Analysis for Synchronous Parallel Tasks on Multicore Platforms, </a:t>
            </a:r>
            <a:r>
              <a:rPr lang="en-US" sz="1400" dirty="0" err="1"/>
              <a:t>Euromicro</a:t>
            </a:r>
            <a:r>
              <a:rPr lang="en-US" sz="1400" dirty="0"/>
              <a:t> Conference on Real-Time Systems (ECRTS), 2013, pp 25-34.</a:t>
            </a:r>
          </a:p>
        </p:txBody>
      </p:sp>
    </p:spTree>
    <p:extLst>
      <p:ext uri="{BB962C8B-B14F-4D97-AF65-F5344CB8AC3E}">
        <p14:creationId xmlns:p14="http://schemas.microsoft.com/office/powerpoint/2010/main" val="2298898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" y="191503"/>
            <a:ext cx="9144000" cy="701040"/>
          </a:xfrm>
        </p:spPr>
        <p:txBody>
          <a:bodyPr/>
          <a:lstStyle/>
          <a:p>
            <a:r>
              <a:rPr lang="en-US" altLang="ko-KR" dirty="0"/>
              <a:t>Mixed-criticality task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Tasks have different criticality.</a:t>
            </a:r>
          </a:p>
          <a:p>
            <a:r>
              <a:rPr lang="en-US" altLang="ko-KR" dirty="0"/>
              <a:t>Priority according to criticality yields low utilization.</a:t>
            </a:r>
          </a:p>
          <a:p>
            <a:r>
              <a:rPr lang="en-US" altLang="ko-KR" dirty="0"/>
              <a:t>Can we improve utilization without compromising time constraints of both low- and high-criticality tasks?</a:t>
            </a:r>
          </a:p>
          <a:p>
            <a:pPr lvl="1"/>
            <a:r>
              <a:rPr lang="en-US" altLang="ko-KR" dirty="0"/>
              <a:t>Exploit varying degrees of execution time assurance!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[LPG14] J. Lee, K. Phan, X. </a:t>
            </a:r>
            <a:r>
              <a:rPr lang="en-US" sz="1400" dirty="0" err="1"/>
              <a:t>Gu</a:t>
            </a:r>
            <a:r>
              <a:rPr lang="en-US" sz="1400" dirty="0"/>
              <a:t>, J. Lee, A. </a:t>
            </a:r>
            <a:r>
              <a:rPr lang="en-US" sz="1400" dirty="0" err="1"/>
              <a:t>Easwaran</a:t>
            </a:r>
            <a:r>
              <a:rPr lang="en-US" sz="1400" dirty="0"/>
              <a:t>, I. Shin, and I. Lee, MC-Fluid: Fluid Model-Based Mixed-Criticality Scheduling on Multiprocessors, IEEE Real-Time Systems (RTSS), 2014, pp. 41-52</a:t>
            </a:r>
          </a:p>
        </p:txBody>
      </p:sp>
      <p:pic>
        <p:nvPicPr>
          <p:cNvPr id="1026" name="Picture 2" descr="http://cps.kaist.ac.kr/img/figure/mc_fluid_thumbn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1" y="40304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67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998832" y="3475560"/>
            <a:ext cx="5293219" cy="293489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2809" y="3750215"/>
            <a:ext cx="4595149" cy="2280195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474" y="2801073"/>
            <a:ext cx="8275136" cy="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689" y="2326511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89" y="2884036"/>
            <a:ext cx="2141316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Down Arrow 9"/>
          <p:cNvSpPr/>
          <p:nvPr/>
        </p:nvSpPr>
        <p:spPr>
          <a:xfrm rot="3834592">
            <a:off x="2254169" y="5499861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234912">
            <a:off x="2063187" y="3885694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4028370" y="2419109"/>
            <a:ext cx="607671" cy="1288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316288">
            <a:off x="6000771" y="3448865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91033">
            <a:off x="5964939" y="5549948"/>
            <a:ext cx="607671" cy="885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217" y="6015261"/>
            <a:ext cx="16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22" y="3692328"/>
            <a:ext cx="207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task model, e.g., resource sharing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066" y="5568745"/>
            <a:ext cx="226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model (virtualization)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573" y="4064850"/>
            <a:ext cx="439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 identical cores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Hard deadline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Independent periodic tasks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Preemptable</a:t>
            </a:r>
            <a:r>
              <a:rPr lang="en-US" dirty="0"/>
              <a:t> without any limit and overhead for context switch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9724" y="3005784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Preemption cost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418" y="2050570"/>
            <a:ext cx="36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VxWorks</a:t>
            </a:r>
            <a:r>
              <a:rPr lang="en-US" dirty="0"/>
              <a:t>, </a:t>
            </a:r>
            <a:r>
              <a:rPr lang="en-US" dirty="0" err="1"/>
              <a:t>Xen</a:t>
            </a:r>
            <a:r>
              <a:rPr lang="en-US" dirty="0"/>
              <a:t>, RT Linux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8002" y="333869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6384" y="4243981"/>
            <a:ext cx="20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36125652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theory towards practice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lot of movement towards practice</a:t>
            </a:r>
          </a:p>
          <a:p>
            <a:r>
              <a:rPr lang="en-US" altLang="ko-KR" dirty="0"/>
              <a:t>For example,</a:t>
            </a:r>
          </a:p>
          <a:p>
            <a:pPr lvl="1"/>
            <a:r>
              <a:rPr lang="en-US" altLang="ko-KR" dirty="0"/>
              <a:t>[CBH14] Linux’s Processor Affinity API, Refined: Shifting Real-Time Tasks towards Higher </a:t>
            </a:r>
            <a:r>
              <a:rPr lang="en-US" altLang="ko-KR" dirty="0" err="1"/>
              <a:t>Schedulability</a:t>
            </a:r>
            <a:r>
              <a:rPr lang="en-US" altLang="ko-KR" dirty="0"/>
              <a:t>, RTSS 2014.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" y="5792757"/>
            <a:ext cx="858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[CGB14] F. </a:t>
            </a:r>
            <a:r>
              <a:rPr lang="en-US" sz="1400" dirty="0" err="1">
                <a:solidFill>
                  <a:srgbClr val="FF0000"/>
                </a:solidFill>
              </a:rPr>
              <a:t>Cerqueira</a:t>
            </a:r>
            <a:r>
              <a:rPr lang="en-US" sz="1400" dirty="0">
                <a:solidFill>
                  <a:srgbClr val="FF0000"/>
                </a:solidFill>
              </a:rPr>
              <a:t>, A. Gujarati, B. B. Brandenburg, Linux’s Processor Affinity API, Refined: Shifting Real-Time Tasks towards Higher </a:t>
            </a:r>
            <a:r>
              <a:rPr lang="en-US" sz="1400" dirty="0" err="1">
                <a:solidFill>
                  <a:srgbClr val="FF0000"/>
                </a:solidFill>
              </a:rPr>
              <a:t>Schedulability</a:t>
            </a:r>
            <a:r>
              <a:rPr lang="en-US" sz="1400" dirty="0">
                <a:solidFill>
                  <a:srgbClr val="FF0000"/>
                </a:solidFill>
              </a:rPr>
              <a:t>, IEEE Real-Time Systems Symposium (RTSS), 2014, pp 249-259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882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migration under current RTOSs</a:t>
            </a:r>
          </a:p>
          <a:p>
            <a:pPr lvl="1"/>
            <a:r>
              <a:rPr lang="en-US" altLang="ko-KR" dirty="0"/>
              <a:t>Arbitrary Processor Affinities </a:t>
            </a:r>
          </a:p>
          <a:p>
            <a:endParaRPr lang="en-US" altLang="ko-KR" dirty="0"/>
          </a:p>
          <a:p>
            <a:r>
              <a:rPr lang="en-US" altLang="ko-KR" dirty="0"/>
              <a:t>Why processor affinities?</a:t>
            </a:r>
          </a:p>
          <a:p>
            <a:pPr lvl="1"/>
            <a:r>
              <a:rPr lang="en-US" altLang="ko-KR" dirty="0"/>
              <a:t>Security: isolate tasks to prevent cache side-channel attacks</a:t>
            </a:r>
          </a:p>
          <a:p>
            <a:pPr lvl="1"/>
            <a:r>
              <a:rPr lang="en-US" altLang="ko-KR" dirty="0"/>
              <a:t>Cache locality: avoid migration-related cache misses</a:t>
            </a:r>
          </a:p>
          <a:p>
            <a:pPr lvl="1"/>
            <a:r>
              <a:rPr lang="en-US" altLang="ko-KR" dirty="0"/>
              <a:t>Energy efficiency: restrict non-critical tasks to small, power-efficient cores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789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</a:t>
            </a:r>
            <a:r>
              <a:rPr lang="en-US" altLang="ko-KR" dirty="0">
                <a:solidFill>
                  <a:srgbClr val="FF0000"/>
                </a:solidFill>
              </a:rPr>
              <a:t>Priority (X)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73319" y="200297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3319" y="322943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3319" y="52759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8341" y="2082797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8341" y="328748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8341" y="4858653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20805" y="239485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9" idx="1"/>
          </p:cNvCxnSpPr>
          <p:nvPr/>
        </p:nvCxnSpPr>
        <p:spPr>
          <a:xfrm>
            <a:off x="1320805" y="2402114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20805" y="2402114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0805" y="3650338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6"/>
          </p:cNvCxnSpPr>
          <p:nvPr/>
        </p:nvCxnSpPr>
        <p:spPr>
          <a:xfrm>
            <a:off x="1320805" y="3566890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320805" y="3657595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320805" y="5243281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20805" y="217714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20805" y="3454404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1100314">
            <a:off x="1312778" y="5310257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7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842005" y="2177142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42005" y="3454403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1100314">
            <a:off x="5833978" y="531025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49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Affinity (O) Priority (O)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094519" y="200297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94519" y="3229432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94519" y="5275931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9541" y="2082796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09541" y="3287481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9541" y="4858652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42005" y="2394856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8" idx="1"/>
          </p:cNvCxnSpPr>
          <p:nvPr/>
        </p:nvCxnSpPr>
        <p:spPr>
          <a:xfrm>
            <a:off x="5842005" y="2402113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42005" y="2402113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42005" y="3650337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6"/>
          </p:cNvCxnSpPr>
          <p:nvPr/>
        </p:nvCxnSpPr>
        <p:spPr>
          <a:xfrm>
            <a:off x="5842005" y="3566889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842005" y="3657594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842005" y="5243280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rot="2301395">
            <a:off x="5525569" y="2891455"/>
            <a:ext cx="214371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94519" y="4205513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6"/>
          </p:cNvCxnSpPr>
          <p:nvPr/>
        </p:nvCxnSpPr>
        <p:spPr>
          <a:xfrm flipV="1">
            <a:off x="5842005" y="2467424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56347" y="1981208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56347" y="3207665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56347" y="5254164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1369" y="2061029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369" y="3265714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71369" y="4836885"/>
            <a:ext cx="740228" cy="7692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603833" y="2373089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603833" y="2380346"/>
            <a:ext cx="1567536" cy="1269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03833" y="2380346"/>
            <a:ext cx="1567536" cy="2841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03833" y="3628570"/>
            <a:ext cx="1567536" cy="7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6"/>
          </p:cNvCxnSpPr>
          <p:nvPr/>
        </p:nvCxnSpPr>
        <p:spPr>
          <a:xfrm>
            <a:off x="1603833" y="3545122"/>
            <a:ext cx="1567536" cy="1676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603833" y="3635827"/>
            <a:ext cx="1567536" cy="1894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603833" y="5221513"/>
            <a:ext cx="1567536" cy="308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3654929">
            <a:off x="737118" y="3672424"/>
            <a:ext cx="3346071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03833" y="3432636"/>
            <a:ext cx="1567536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6347" y="4183746"/>
            <a:ext cx="747486" cy="67491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38" idx="6"/>
          </p:cNvCxnSpPr>
          <p:nvPr/>
        </p:nvCxnSpPr>
        <p:spPr>
          <a:xfrm flipV="1">
            <a:off x="1603833" y="2445657"/>
            <a:ext cx="1567536" cy="2075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 rot="18458420">
            <a:off x="1085140" y="3360097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458420">
            <a:off x="5292734" y="3324091"/>
            <a:ext cx="2650024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2740289">
            <a:off x="5420061" y="4266473"/>
            <a:ext cx="2346293" cy="22497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591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/>
              <a:t>Scheduling for Linux’s processor affinity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Scheduling algorithm</a:t>
            </a:r>
          </a:p>
          <a:p>
            <a:pPr lvl="1"/>
            <a:r>
              <a:rPr lang="en-US" altLang="ko-KR" dirty="0"/>
              <a:t>How to find the best matching?</a:t>
            </a:r>
          </a:p>
          <a:p>
            <a:r>
              <a:rPr lang="en-US" altLang="ko-KR" dirty="0" err="1"/>
              <a:t>Schedulability</a:t>
            </a:r>
            <a:r>
              <a:rPr lang="en-US" altLang="ko-KR" dirty="0"/>
              <a:t> analysis</a:t>
            </a:r>
          </a:p>
          <a:p>
            <a:pPr lvl="1"/>
            <a:r>
              <a:rPr lang="en-US" altLang="ko-KR" dirty="0"/>
              <a:t>How to incorporate the new matching into a </a:t>
            </a:r>
            <a:r>
              <a:rPr lang="en-US" altLang="ko-KR" dirty="0" err="1"/>
              <a:t>schedulability</a:t>
            </a:r>
            <a:r>
              <a:rPr lang="en-US" altLang="ko-KR" dirty="0"/>
              <a:t> analysis?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81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48F8-1FE5-A484-4C49-D1EBCA2C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33A0-8322-ACA1-D2E3-3AA033DD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궁금한 것이 있으시면 중간에 질문 부탁드립니다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쉬는 시간이나 </a:t>
            </a:r>
            <a:r>
              <a:rPr lang="en-US" altLang="ko-KR" dirty="0">
                <a:highlight>
                  <a:srgbClr val="FFFF00"/>
                </a:highlight>
              </a:rPr>
              <a:t>Q&amp;A </a:t>
            </a:r>
            <a:r>
              <a:rPr lang="ko-KR" altLang="en-US" dirty="0">
                <a:highlight>
                  <a:srgbClr val="FFFF00"/>
                </a:highlight>
              </a:rPr>
              <a:t>시간에 하셔도 좋습니다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현업의 어플리케이션에 필요한 관련 내용</a:t>
            </a:r>
            <a:r>
              <a:rPr lang="en-US" altLang="ko-KR" dirty="0">
                <a:highlight>
                  <a:srgbClr val="FFFF00"/>
                </a:highlight>
              </a:rPr>
              <a:t> (</a:t>
            </a:r>
            <a:r>
              <a:rPr lang="ko-KR" altLang="en-US" dirty="0">
                <a:highlight>
                  <a:srgbClr val="FFFF00"/>
                </a:highlight>
              </a:rPr>
              <a:t>작업 모델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시스템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을 말씀해 주시면 답변을 드리거나 반영가능한 내용은 내일 강의 내용에 반영하겠습니다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13761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51909</TotalTime>
  <Words>6982</Words>
  <Application>Microsoft Office PowerPoint</Application>
  <PresentationFormat>화면 슬라이드 쇼(4:3)</PresentationFormat>
  <Paragraphs>1446</Paragraphs>
  <Slides>103</Slides>
  <Notes>29</Notes>
  <HiddenSlides>5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103</vt:i4>
      </vt:variant>
    </vt:vector>
  </HeadingPairs>
  <TitlesOfParts>
    <vt:vector size="123" baseType="lpstr">
      <vt:lpstr>HY강M</vt:lpstr>
      <vt:lpstr>HY견고딕</vt:lpstr>
      <vt:lpstr>HY견명조</vt:lpstr>
      <vt:lpstr>HY그래픽</vt:lpstr>
      <vt:lpstr>돋움</vt:lpstr>
      <vt:lpstr>맑은 고딕</vt:lpstr>
      <vt:lpstr>Batang</vt:lpstr>
      <vt:lpstr>Arial</vt:lpstr>
      <vt:lpstr>Calibri</vt:lpstr>
      <vt:lpstr>Cambria Math</vt:lpstr>
      <vt:lpstr>Comic Sans MS</vt:lpstr>
      <vt:lpstr>Palatino Linotype</vt:lpstr>
      <vt:lpstr>Perpetua</vt:lpstr>
      <vt:lpstr>Rockwell</vt:lpstr>
      <vt:lpstr>Times New Roman</vt:lpstr>
      <vt:lpstr>Wingdings</vt:lpstr>
      <vt:lpstr>Advantage</vt:lpstr>
      <vt:lpstr>Default Design</vt:lpstr>
      <vt:lpstr>1_Default Design</vt:lpstr>
      <vt:lpstr>2_Default Design</vt:lpstr>
      <vt:lpstr>Designing a Battery Management System  From a Real-Time System Perspective</vt:lpstr>
      <vt:lpstr>Overall Schedule</vt:lpstr>
      <vt:lpstr>Schedule for each day</vt:lpstr>
      <vt:lpstr>REVIEW OF THE PREVIOUS LECTURE</vt:lpstr>
      <vt:lpstr>Real-Time Scheduling</vt:lpstr>
      <vt:lpstr>SYNCHORNIZATION</vt:lpstr>
      <vt:lpstr>Priority inversion</vt:lpstr>
      <vt:lpstr>No priority inversion</vt:lpstr>
      <vt:lpstr>Priority inversion</vt:lpstr>
      <vt:lpstr>Priority inversion</vt:lpstr>
      <vt:lpstr>Mars Pathfinder</vt:lpstr>
      <vt:lpstr>Mars Pathfinder</vt:lpstr>
      <vt:lpstr>Synchronization protocols</vt:lpstr>
      <vt:lpstr>Priority inheritance protocol (PIP)</vt:lpstr>
      <vt:lpstr>Priority inheritance protocol (PIP)</vt:lpstr>
      <vt:lpstr>Priority inheritance protocol (PIP): Deadlock</vt:lpstr>
      <vt:lpstr>Priority ceiling protocol (PCP)</vt:lpstr>
      <vt:lpstr>Priority ceiling protocol (PCP)</vt:lpstr>
      <vt:lpstr>Priority ceiling protocol (PCP)</vt:lpstr>
      <vt:lpstr>Synchronization protocols: Where are we?</vt:lpstr>
      <vt:lpstr>CASE STUDY: BMS SYSTEM</vt:lpstr>
      <vt:lpstr>Case Study</vt:lpstr>
      <vt:lpstr>Case Study</vt:lpstr>
      <vt:lpstr>Case Study</vt:lpstr>
      <vt:lpstr>PowerPoint 프레젠테이션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MULTIPROCESSOR SCHEDULING</vt:lpstr>
      <vt:lpstr>What have we done so far for task scheduling?</vt:lpstr>
      <vt:lpstr>Summary: periodic tasks</vt:lpstr>
      <vt:lpstr>Summary: uniprocessor scheduling</vt:lpstr>
      <vt:lpstr>Summary: uniprocessor scheduling</vt:lpstr>
      <vt:lpstr>Multiprocessor scheduling</vt:lpstr>
      <vt:lpstr>Multiprocessor scheduling</vt:lpstr>
      <vt:lpstr>Multiprocessor scheduling</vt:lpstr>
      <vt:lpstr>Partitioned vs. global static-priority scheduling</vt:lpstr>
      <vt:lpstr>Partitioned vs. global static-priority scheduling</vt:lpstr>
      <vt:lpstr>Partitioned vs. global static-priority scheduling</vt:lpstr>
      <vt:lpstr>Multiprocessor scheduling</vt:lpstr>
      <vt:lpstr>Multiprocessor scheduling</vt:lpstr>
      <vt:lpstr>Multiprocessor scheduling</vt:lpstr>
      <vt:lpstr>Multiprocessor scheduling</vt:lpstr>
      <vt:lpstr>Multiprocessor scheduling</vt:lpstr>
      <vt:lpstr>Partitioned scheduling</vt:lpstr>
      <vt:lpstr>Partitioned scheduling</vt:lpstr>
      <vt:lpstr>Partitioned scheduling</vt:lpstr>
      <vt:lpstr>Global scheduling</vt:lpstr>
      <vt:lpstr>Global scheduling</vt:lpstr>
      <vt:lpstr>Reasons for weak theoretical results</vt:lpstr>
      <vt:lpstr>Reasons for weak theoretical results</vt:lpstr>
      <vt:lpstr>Reasons for weak theoretical results</vt:lpstr>
      <vt:lpstr>Reasons for weak theoretical results</vt:lpstr>
      <vt:lpstr>Research trend: how to beat the weak theoretical results</vt:lpstr>
      <vt:lpstr>Global scheduling:  utilization-based analysis</vt:lpstr>
      <vt:lpstr>Global scheduling: utilization-based analysis</vt:lpstr>
      <vt:lpstr>Global scheduling:  utilization-based analysis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optimal scheduling</vt:lpstr>
      <vt:lpstr>Global scheduling:  response time analysis</vt:lpstr>
      <vt:lpstr>Global scheduling:  response time analysis</vt:lpstr>
      <vt:lpstr>Global scheduling:  response time analysis</vt:lpstr>
      <vt:lpstr>Global scheduling: response time analysis</vt:lpstr>
      <vt:lpstr>Global scheduling:  response time analysis</vt:lpstr>
      <vt:lpstr>Global scheduling:  response time analysis</vt:lpstr>
      <vt:lpstr>Summary: Di = Ti</vt:lpstr>
      <vt:lpstr>Extension: Di = Ti    →   Di ≤ Ti</vt:lpstr>
      <vt:lpstr>Schedulability analysis driven optimal scheduling</vt:lpstr>
      <vt:lpstr>TFP for multicore: beyond RM</vt:lpstr>
      <vt:lpstr>TFP for multicore: beyond RM</vt:lpstr>
      <vt:lpstr>JFP for multicore: beyond EDF</vt:lpstr>
      <vt:lpstr>JFP for multicore: beyond EDF</vt:lpstr>
      <vt:lpstr>More general task model</vt:lpstr>
      <vt:lpstr>Task model for parallel programming</vt:lpstr>
      <vt:lpstr>Mixed-criticality task model</vt:lpstr>
      <vt:lpstr>Scheduling theory towards practice</vt:lpstr>
      <vt:lpstr>Scheduling theory towards practice </vt:lpstr>
      <vt:lpstr>Scheduling for Linux’s processor affinity</vt:lpstr>
      <vt:lpstr>Scheduling for Linux’s processor affinity</vt:lpstr>
      <vt:lpstr>Scheduling for Linux’s processor affinity</vt:lpstr>
      <vt:lpstr>Scheduling for Linux’s processor affinity</vt:lpstr>
      <vt:lpstr>Notice</vt:lpstr>
      <vt:lpstr>Real-Time Scheduling</vt:lpstr>
      <vt:lpstr>Real-Time Scheduling</vt:lpstr>
      <vt:lpstr>Real-Time Scheduling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Jinkyu</dc:creator>
  <cp:lastModifiedBy>이진규</cp:lastModifiedBy>
  <cp:revision>2910</cp:revision>
  <cp:lastPrinted>2017-08-27T13:40:56Z</cp:lastPrinted>
  <dcterms:created xsi:type="dcterms:W3CDTF">2013-02-12T03:10:01Z</dcterms:created>
  <dcterms:modified xsi:type="dcterms:W3CDTF">2022-09-20T11:22:41Z</dcterms:modified>
</cp:coreProperties>
</file>