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343" r:id="rId3"/>
    <p:sldId id="257" r:id="rId4"/>
    <p:sldId id="429" r:id="rId5"/>
    <p:sldId id="375" r:id="rId6"/>
    <p:sldId id="474" r:id="rId7"/>
    <p:sldId id="479" r:id="rId8"/>
    <p:sldId id="477" r:id="rId9"/>
    <p:sldId id="495" r:id="rId10"/>
    <p:sldId id="494" r:id="rId11"/>
    <p:sldId id="473" r:id="rId12"/>
    <p:sldId id="488" r:id="rId13"/>
    <p:sldId id="490" r:id="rId14"/>
    <p:sldId id="310" r:id="rId15"/>
    <p:sldId id="489" r:id="rId16"/>
    <p:sldId id="491" r:id="rId17"/>
    <p:sldId id="497" r:id="rId18"/>
    <p:sldId id="500" r:id="rId19"/>
    <p:sldId id="265" r:id="rId20"/>
    <p:sldId id="302" r:id="rId21"/>
    <p:sldId id="268" r:id="rId22"/>
    <p:sldId id="269" r:id="rId23"/>
    <p:sldId id="283" r:id="rId24"/>
    <p:sldId id="501" r:id="rId25"/>
    <p:sldId id="502" r:id="rId26"/>
    <p:sldId id="303" r:id="rId27"/>
    <p:sldId id="309" r:id="rId28"/>
    <p:sldId id="476" r:id="rId29"/>
    <p:sldId id="306" r:id="rId30"/>
    <p:sldId id="504" r:id="rId31"/>
    <p:sldId id="314" r:id="rId32"/>
    <p:sldId id="503" r:id="rId33"/>
    <p:sldId id="498" r:id="rId34"/>
    <p:sldId id="304" r:id="rId35"/>
    <p:sldId id="311" r:id="rId36"/>
    <p:sldId id="373" r:id="rId37"/>
    <p:sldId id="320" r:id="rId38"/>
    <p:sldId id="326" r:id="rId39"/>
    <p:sldId id="49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055" autoAdjust="0"/>
  </p:normalViewPr>
  <p:slideViewPr>
    <p:cSldViewPr snapToGrid="0">
      <p:cViewPr varScale="1">
        <p:scale>
          <a:sx n="83" d="100"/>
          <a:sy n="83" d="100"/>
        </p:scale>
        <p:origin x="8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8EBBDC-48E6-44B9-9E87-29C19A04CA6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5BD8C30-754D-49CF-A93B-05C2E71EDD9C}">
      <dgm:prSet/>
      <dgm:spPr/>
      <dgm:t>
        <a:bodyPr/>
        <a:lstStyle/>
        <a:p>
          <a:r>
            <a:rPr lang="en-US" dirty="0"/>
            <a:t>Be able to build and run a C++ application </a:t>
          </a:r>
        </a:p>
        <a:p>
          <a:r>
            <a:rPr lang="en-US" dirty="0"/>
            <a:t>(bonus: get something running on Linux Lab)</a:t>
          </a:r>
        </a:p>
        <a:p>
          <a:endParaRPr lang="en-US" dirty="0"/>
        </a:p>
      </dgm:t>
    </dgm:pt>
    <dgm:pt modelId="{6D17679C-4CA8-4A0A-BAFC-4D65BDAF7447}" type="parTrans" cxnId="{74C7E899-568A-4687-BF22-E9A2573111F3}">
      <dgm:prSet/>
      <dgm:spPr/>
      <dgm:t>
        <a:bodyPr/>
        <a:lstStyle/>
        <a:p>
          <a:endParaRPr lang="en-US"/>
        </a:p>
      </dgm:t>
    </dgm:pt>
    <dgm:pt modelId="{37ECAD6D-8C3A-4DC3-AD35-C19020D88B28}" type="sibTrans" cxnId="{74C7E899-568A-4687-BF22-E9A2573111F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A9EFD38-97E2-444F-83D7-AE80E84730B5}">
      <dgm:prSet/>
      <dgm:spPr/>
      <dgm:t>
        <a:bodyPr/>
        <a:lstStyle/>
        <a:p>
          <a:r>
            <a:rPr lang="en-US" dirty="0"/>
            <a:t>Read Carrano Readings</a:t>
          </a:r>
        </a:p>
        <a:p>
          <a:r>
            <a:rPr lang="en-US" dirty="0"/>
            <a:t>Find C++ beginning materials</a:t>
          </a:r>
        </a:p>
      </dgm:t>
    </dgm:pt>
    <dgm:pt modelId="{2C506D07-5996-45DF-B104-ED038D325D54}" type="parTrans" cxnId="{38618C82-A6B1-4C9F-AD73-97F19B4B2DF8}">
      <dgm:prSet/>
      <dgm:spPr/>
      <dgm:t>
        <a:bodyPr/>
        <a:lstStyle/>
        <a:p>
          <a:endParaRPr lang="en-US"/>
        </a:p>
      </dgm:t>
    </dgm:pt>
    <dgm:pt modelId="{5DE0D7CE-B6A3-41F4-AC18-60BEBB36E182}" type="sibTrans" cxnId="{38618C82-A6B1-4C9F-AD73-97F19B4B2DF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0BDBB66-ECBA-4F24-898C-BE0A2D286B5C}">
      <dgm:prSet/>
      <dgm:spPr/>
      <dgm:t>
        <a:bodyPr/>
        <a:lstStyle/>
        <a:p>
          <a:r>
            <a:rPr lang="en-US" dirty="0"/>
            <a:t>Start Program One</a:t>
          </a:r>
        </a:p>
      </dgm:t>
    </dgm:pt>
    <dgm:pt modelId="{15CB3DAB-D0F2-417E-BAF1-76211507FA6B}" type="parTrans" cxnId="{0CB96DFD-8E22-4CF0-9A2F-B5D7C0F70B1F}">
      <dgm:prSet/>
      <dgm:spPr/>
      <dgm:t>
        <a:bodyPr/>
        <a:lstStyle/>
        <a:p>
          <a:endParaRPr lang="en-US"/>
        </a:p>
      </dgm:t>
    </dgm:pt>
    <dgm:pt modelId="{15E44124-374E-4A30-A5EA-BFB0862FA0C5}" type="sibTrans" cxnId="{0CB96DFD-8E22-4CF0-9A2F-B5D7C0F70B1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431BE9A-0105-42FF-B942-69BC02FF6D1E}" type="pres">
      <dgm:prSet presAssocID="{888EBBDC-48E6-44B9-9E87-29C19A04CA61}" presName="Name0" presStyleCnt="0">
        <dgm:presLayoutVars>
          <dgm:animLvl val="lvl"/>
          <dgm:resizeHandles val="exact"/>
        </dgm:presLayoutVars>
      </dgm:prSet>
      <dgm:spPr/>
    </dgm:pt>
    <dgm:pt modelId="{1FCE755A-C4D0-4F86-B641-3C7974767A57}" type="pres">
      <dgm:prSet presAssocID="{A5BD8C30-754D-49CF-A93B-05C2E71EDD9C}" presName="compositeNode" presStyleCnt="0">
        <dgm:presLayoutVars>
          <dgm:bulletEnabled val="1"/>
        </dgm:presLayoutVars>
      </dgm:prSet>
      <dgm:spPr/>
    </dgm:pt>
    <dgm:pt modelId="{3CB2B6BA-7BA0-4FD6-B76F-1FDDF328B6CC}" type="pres">
      <dgm:prSet presAssocID="{A5BD8C30-754D-49CF-A93B-05C2E71EDD9C}" presName="bgRect" presStyleLbl="alignNode1" presStyleIdx="0" presStyleCnt="3"/>
      <dgm:spPr/>
    </dgm:pt>
    <dgm:pt modelId="{3E47E210-C341-497A-A203-D3C4CC3F3E34}" type="pres">
      <dgm:prSet presAssocID="{37ECAD6D-8C3A-4DC3-AD35-C19020D88B2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063C806-D7C0-45BA-8CF2-0B10F90C151D}" type="pres">
      <dgm:prSet presAssocID="{A5BD8C30-754D-49CF-A93B-05C2E71EDD9C}" presName="nodeRect" presStyleLbl="alignNode1" presStyleIdx="0" presStyleCnt="3">
        <dgm:presLayoutVars>
          <dgm:bulletEnabled val="1"/>
        </dgm:presLayoutVars>
      </dgm:prSet>
      <dgm:spPr/>
    </dgm:pt>
    <dgm:pt modelId="{319AB207-C24B-4D36-954C-B825E8F15DC8}" type="pres">
      <dgm:prSet presAssocID="{37ECAD6D-8C3A-4DC3-AD35-C19020D88B28}" presName="sibTrans" presStyleCnt="0"/>
      <dgm:spPr/>
    </dgm:pt>
    <dgm:pt modelId="{AF2DFEBD-34F3-4207-9300-E10B8E61FDEB}" type="pres">
      <dgm:prSet presAssocID="{9A9EFD38-97E2-444F-83D7-AE80E84730B5}" presName="compositeNode" presStyleCnt="0">
        <dgm:presLayoutVars>
          <dgm:bulletEnabled val="1"/>
        </dgm:presLayoutVars>
      </dgm:prSet>
      <dgm:spPr/>
    </dgm:pt>
    <dgm:pt modelId="{FE980D30-2660-42EA-8126-D18D12F57A4D}" type="pres">
      <dgm:prSet presAssocID="{9A9EFD38-97E2-444F-83D7-AE80E84730B5}" presName="bgRect" presStyleLbl="alignNode1" presStyleIdx="1" presStyleCnt="3"/>
      <dgm:spPr/>
    </dgm:pt>
    <dgm:pt modelId="{B8BD85A2-982A-489A-8963-8DE15A3AC3CA}" type="pres">
      <dgm:prSet presAssocID="{5DE0D7CE-B6A3-41F4-AC18-60BEBB36E182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DA7103DC-3B42-45FD-A875-F609E58FF73D}" type="pres">
      <dgm:prSet presAssocID="{9A9EFD38-97E2-444F-83D7-AE80E84730B5}" presName="nodeRect" presStyleLbl="alignNode1" presStyleIdx="1" presStyleCnt="3">
        <dgm:presLayoutVars>
          <dgm:bulletEnabled val="1"/>
        </dgm:presLayoutVars>
      </dgm:prSet>
      <dgm:spPr/>
    </dgm:pt>
    <dgm:pt modelId="{27C5FFBD-100C-440B-9EFF-3906463F4600}" type="pres">
      <dgm:prSet presAssocID="{5DE0D7CE-B6A3-41F4-AC18-60BEBB36E182}" presName="sibTrans" presStyleCnt="0"/>
      <dgm:spPr/>
    </dgm:pt>
    <dgm:pt modelId="{0BA8C492-5651-4D5A-8E9E-5D5B07F842F3}" type="pres">
      <dgm:prSet presAssocID="{A0BDBB66-ECBA-4F24-898C-BE0A2D286B5C}" presName="compositeNode" presStyleCnt="0">
        <dgm:presLayoutVars>
          <dgm:bulletEnabled val="1"/>
        </dgm:presLayoutVars>
      </dgm:prSet>
      <dgm:spPr/>
    </dgm:pt>
    <dgm:pt modelId="{D68D43BE-6F08-4CAA-8C9B-7971A0601219}" type="pres">
      <dgm:prSet presAssocID="{A0BDBB66-ECBA-4F24-898C-BE0A2D286B5C}" presName="bgRect" presStyleLbl="alignNode1" presStyleIdx="2" presStyleCnt="3"/>
      <dgm:spPr/>
    </dgm:pt>
    <dgm:pt modelId="{CCCE50D0-639C-4CF9-8043-B9F4943C7545}" type="pres">
      <dgm:prSet presAssocID="{15E44124-374E-4A30-A5EA-BFB0862FA0C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4D8F296-5FDB-41B3-A5C4-223C75822491}" type="pres">
      <dgm:prSet presAssocID="{A0BDBB66-ECBA-4F24-898C-BE0A2D286B5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9104B19-5B79-47B4-B487-8E7DB3684DA4}" type="presOf" srcId="{9A9EFD38-97E2-444F-83D7-AE80E84730B5}" destId="{FE980D30-2660-42EA-8126-D18D12F57A4D}" srcOrd="0" destOrd="0" presId="urn:microsoft.com/office/officeart/2016/7/layout/LinearBlockProcessNumbered"/>
    <dgm:cxn modelId="{EBC84625-E30B-4F37-BA54-61D62F73C54F}" type="presOf" srcId="{A0BDBB66-ECBA-4F24-898C-BE0A2D286B5C}" destId="{D68D43BE-6F08-4CAA-8C9B-7971A0601219}" srcOrd="0" destOrd="0" presId="urn:microsoft.com/office/officeart/2016/7/layout/LinearBlockProcessNumbered"/>
    <dgm:cxn modelId="{93A2F734-D3AF-4610-A040-0B83DA7F1B9E}" type="presOf" srcId="{888EBBDC-48E6-44B9-9E87-29C19A04CA61}" destId="{7431BE9A-0105-42FF-B942-69BC02FF6D1E}" srcOrd="0" destOrd="0" presId="urn:microsoft.com/office/officeart/2016/7/layout/LinearBlockProcessNumbered"/>
    <dgm:cxn modelId="{5E553069-4BF5-4605-921A-F691FBEE96F7}" type="presOf" srcId="{A5BD8C30-754D-49CF-A93B-05C2E71EDD9C}" destId="{F063C806-D7C0-45BA-8CF2-0B10F90C151D}" srcOrd="1" destOrd="0" presId="urn:microsoft.com/office/officeart/2016/7/layout/LinearBlockProcessNumbered"/>
    <dgm:cxn modelId="{43F45978-B898-441D-ADCB-04C04A549202}" type="presOf" srcId="{5DE0D7CE-B6A3-41F4-AC18-60BEBB36E182}" destId="{B8BD85A2-982A-489A-8963-8DE15A3AC3CA}" srcOrd="0" destOrd="0" presId="urn:microsoft.com/office/officeart/2016/7/layout/LinearBlockProcessNumbered"/>
    <dgm:cxn modelId="{3B943F79-453F-41A0-A105-C7920E06BCA7}" type="presOf" srcId="{37ECAD6D-8C3A-4DC3-AD35-C19020D88B28}" destId="{3E47E210-C341-497A-A203-D3C4CC3F3E34}" srcOrd="0" destOrd="0" presId="urn:microsoft.com/office/officeart/2016/7/layout/LinearBlockProcessNumbered"/>
    <dgm:cxn modelId="{38618C82-A6B1-4C9F-AD73-97F19B4B2DF8}" srcId="{888EBBDC-48E6-44B9-9E87-29C19A04CA61}" destId="{9A9EFD38-97E2-444F-83D7-AE80E84730B5}" srcOrd="1" destOrd="0" parTransId="{2C506D07-5996-45DF-B104-ED038D325D54}" sibTransId="{5DE0D7CE-B6A3-41F4-AC18-60BEBB36E182}"/>
    <dgm:cxn modelId="{AA99D188-7759-49CF-82BD-2D4BD8F90983}" type="presOf" srcId="{9A9EFD38-97E2-444F-83D7-AE80E84730B5}" destId="{DA7103DC-3B42-45FD-A875-F609E58FF73D}" srcOrd="1" destOrd="0" presId="urn:microsoft.com/office/officeart/2016/7/layout/LinearBlockProcessNumbered"/>
    <dgm:cxn modelId="{74C7E899-568A-4687-BF22-E9A2573111F3}" srcId="{888EBBDC-48E6-44B9-9E87-29C19A04CA61}" destId="{A5BD8C30-754D-49CF-A93B-05C2E71EDD9C}" srcOrd="0" destOrd="0" parTransId="{6D17679C-4CA8-4A0A-BAFC-4D65BDAF7447}" sibTransId="{37ECAD6D-8C3A-4DC3-AD35-C19020D88B28}"/>
    <dgm:cxn modelId="{47B9129F-5C80-42E1-A681-33C253D28538}" type="presOf" srcId="{A5BD8C30-754D-49CF-A93B-05C2E71EDD9C}" destId="{3CB2B6BA-7BA0-4FD6-B76F-1FDDF328B6CC}" srcOrd="0" destOrd="0" presId="urn:microsoft.com/office/officeart/2016/7/layout/LinearBlockProcessNumbered"/>
    <dgm:cxn modelId="{76A9D6DD-044B-4059-9772-13E0EC4C7AF4}" type="presOf" srcId="{15E44124-374E-4A30-A5EA-BFB0862FA0C5}" destId="{CCCE50D0-639C-4CF9-8043-B9F4943C7545}" srcOrd="0" destOrd="0" presId="urn:microsoft.com/office/officeart/2016/7/layout/LinearBlockProcessNumbered"/>
    <dgm:cxn modelId="{40D1B6EC-D410-4DBE-9091-EA8AA345CFC3}" type="presOf" srcId="{A0BDBB66-ECBA-4F24-898C-BE0A2D286B5C}" destId="{64D8F296-5FDB-41B3-A5C4-223C75822491}" srcOrd="1" destOrd="0" presId="urn:microsoft.com/office/officeart/2016/7/layout/LinearBlockProcessNumbered"/>
    <dgm:cxn modelId="{0CB96DFD-8E22-4CF0-9A2F-B5D7C0F70B1F}" srcId="{888EBBDC-48E6-44B9-9E87-29C19A04CA61}" destId="{A0BDBB66-ECBA-4F24-898C-BE0A2D286B5C}" srcOrd="2" destOrd="0" parTransId="{15CB3DAB-D0F2-417E-BAF1-76211507FA6B}" sibTransId="{15E44124-374E-4A30-A5EA-BFB0862FA0C5}"/>
    <dgm:cxn modelId="{A5F53CE6-7C14-4FEA-A96B-7251FF533D5E}" type="presParOf" srcId="{7431BE9A-0105-42FF-B942-69BC02FF6D1E}" destId="{1FCE755A-C4D0-4F86-B641-3C7974767A57}" srcOrd="0" destOrd="0" presId="urn:microsoft.com/office/officeart/2016/7/layout/LinearBlockProcessNumbered"/>
    <dgm:cxn modelId="{41F3E757-C49D-4B34-8585-CCC11B75BA31}" type="presParOf" srcId="{1FCE755A-C4D0-4F86-B641-3C7974767A57}" destId="{3CB2B6BA-7BA0-4FD6-B76F-1FDDF328B6CC}" srcOrd="0" destOrd="0" presId="urn:microsoft.com/office/officeart/2016/7/layout/LinearBlockProcessNumbered"/>
    <dgm:cxn modelId="{45BB9E22-B86E-4ED1-8D7B-D4DB7C73C138}" type="presParOf" srcId="{1FCE755A-C4D0-4F86-B641-3C7974767A57}" destId="{3E47E210-C341-497A-A203-D3C4CC3F3E34}" srcOrd="1" destOrd="0" presId="urn:microsoft.com/office/officeart/2016/7/layout/LinearBlockProcessNumbered"/>
    <dgm:cxn modelId="{E9B65E2F-C433-4BAC-ABEB-F28730ED138B}" type="presParOf" srcId="{1FCE755A-C4D0-4F86-B641-3C7974767A57}" destId="{F063C806-D7C0-45BA-8CF2-0B10F90C151D}" srcOrd="2" destOrd="0" presId="urn:microsoft.com/office/officeart/2016/7/layout/LinearBlockProcessNumbered"/>
    <dgm:cxn modelId="{B448DC8B-94B8-438A-9B3B-90DD85E40AF0}" type="presParOf" srcId="{7431BE9A-0105-42FF-B942-69BC02FF6D1E}" destId="{319AB207-C24B-4D36-954C-B825E8F15DC8}" srcOrd="1" destOrd="0" presId="urn:microsoft.com/office/officeart/2016/7/layout/LinearBlockProcessNumbered"/>
    <dgm:cxn modelId="{0B874226-34FE-42C6-8B4B-8E3D67983A5C}" type="presParOf" srcId="{7431BE9A-0105-42FF-B942-69BC02FF6D1E}" destId="{AF2DFEBD-34F3-4207-9300-E10B8E61FDEB}" srcOrd="2" destOrd="0" presId="urn:microsoft.com/office/officeart/2016/7/layout/LinearBlockProcessNumbered"/>
    <dgm:cxn modelId="{7F3AD4F4-CC39-44A5-BE58-09F0CB87E73E}" type="presParOf" srcId="{AF2DFEBD-34F3-4207-9300-E10B8E61FDEB}" destId="{FE980D30-2660-42EA-8126-D18D12F57A4D}" srcOrd="0" destOrd="0" presId="urn:microsoft.com/office/officeart/2016/7/layout/LinearBlockProcessNumbered"/>
    <dgm:cxn modelId="{E2189F9D-50BD-4642-8EA0-6C95BDC0387C}" type="presParOf" srcId="{AF2DFEBD-34F3-4207-9300-E10B8E61FDEB}" destId="{B8BD85A2-982A-489A-8963-8DE15A3AC3CA}" srcOrd="1" destOrd="0" presId="urn:microsoft.com/office/officeart/2016/7/layout/LinearBlockProcessNumbered"/>
    <dgm:cxn modelId="{37017ABC-B17D-46CE-B0A2-8623F04222AD}" type="presParOf" srcId="{AF2DFEBD-34F3-4207-9300-E10B8E61FDEB}" destId="{DA7103DC-3B42-45FD-A875-F609E58FF73D}" srcOrd="2" destOrd="0" presId="urn:microsoft.com/office/officeart/2016/7/layout/LinearBlockProcessNumbered"/>
    <dgm:cxn modelId="{6F783BD7-DFD6-4F39-A056-7E3B4DBFF2EF}" type="presParOf" srcId="{7431BE9A-0105-42FF-B942-69BC02FF6D1E}" destId="{27C5FFBD-100C-440B-9EFF-3906463F4600}" srcOrd="3" destOrd="0" presId="urn:microsoft.com/office/officeart/2016/7/layout/LinearBlockProcessNumbered"/>
    <dgm:cxn modelId="{20F920C7-1170-4441-9BB0-17B6AB695933}" type="presParOf" srcId="{7431BE9A-0105-42FF-B942-69BC02FF6D1E}" destId="{0BA8C492-5651-4D5A-8E9E-5D5B07F842F3}" srcOrd="4" destOrd="0" presId="urn:microsoft.com/office/officeart/2016/7/layout/LinearBlockProcessNumbered"/>
    <dgm:cxn modelId="{61E5BA27-723B-4FA7-A52F-93C4F66ECB9A}" type="presParOf" srcId="{0BA8C492-5651-4D5A-8E9E-5D5B07F842F3}" destId="{D68D43BE-6F08-4CAA-8C9B-7971A0601219}" srcOrd="0" destOrd="0" presId="urn:microsoft.com/office/officeart/2016/7/layout/LinearBlockProcessNumbered"/>
    <dgm:cxn modelId="{6E72D578-B182-4FE2-B94A-FDCF7435FEBE}" type="presParOf" srcId="{0BA8C492-5651-4D5A-8E9E-5D5B07F842F3}" destId="{CCCE50D0-639C-4CF9-8043-B9F4943C7545}" srcOrd="1" destOrd="0" presId="urn:microsoft.com/office/officeart/2016/7/layout/LinearBlockProcessNumbered"/>
    <dgm:cxn modelId="{3CE32C77-5C60-4422-B17D-C623CB1D1BCB}" type="presParOf" srcId="{0BA8C492-5651-4D5A-8E9E-5D5B07F842F3}" destId="{64D8F296-5FDB-41B3-A5C4-223C7582249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814041-2D40-42BB-B26E-0AFF2BBE644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FE8487-899F-4560-A758-1200056426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 Solving</a:t>
          </a:r>
        </a:p>
      </dgm:t>
    </dgm:pt>
    <dgm:pt modelId="{0B42F432-92F3-4C30-B812-27A384C7E31B}" type="parTrans" cxnId="{A6AFA28B-CBFD-44FE-B27B-3B96C37B52F7}">
      <dgm:prSet/>
      <dgm:spPr/>
      <dgm:t>
        <a:bodyPr/>
        <a:lstStyle/>
        <a:p>
          <a:endParaRPr lang="en-US"/>
        </a:p>
      </dgm:t>
    </dgm:pt>
    <dgm:pt modelId="{9F67508A-70F7-4695-A77D-1EA3F69731E5}" type="sibTrans" cxnId="{A6AFA28B-CBFD-44FE-B27B-3B96C37B52F7}">
      <dgm:prSet/>
      <dgm:spPr/>
      <dgm:t>
        <a:bodyPr/>
        <a:lstStyle/>
        <a:p>
          <a:endParaRPr lang="en-US"/>
        </a:p>
      </dgm:t>
    </dgm:pt>
    <dgm:pt modelId="{5661B936-DB1E-4F39-8968-8326F4790F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Designing and coding industry quality applications</a:t>
          </a:r>
        </a:p>
      </dgm:t>
    </dgm:pt>
    <dgm:pt modelId="{71C43513-8996-4B2D-A96C-96DAC380A3FC}" type="parTrans" cxnId="{B0008293-1A22-4999-80C9-AE5DCFD03969}">
      <dgm:prSet/>
      <dgm:spPr/>
      <dgm:t>
        <a:bodyPr/>
        <a:lstStyle/>
        <a:p>
          <a:endParaRPr lang="en-US"/>
        </a:p>
      </dgm:t>
    </dgm:pt>
    <dgm:pt modelId="{8DD0638E-1E34-4AAD-9000-D6098345DE37}" type="sibTrans" cxnId="{B0008293-1A22-4999-80C9-AE5DCFD03969}">
      <dgm:prSet/>
      <dgm:spPr/>
      <dgm:t>
        <a:bodyPr/>
        <a:lstStyle/>
        <a:p>
          <a:endParaRPr lang="en-US"/>
        </a:p>
      </dgm:t>
    </dgm:pt>
    <dgm:pt modelId="{DF5E400B-3561-404E-A8F1-93F4669B2DF0}" type="pres">
      <dgm:prSet presAssocID="{FD814041-2D40-42BB-B26E-0AFF2BBE644B}" presName="root" presStyleCnt="0">
        <dgm:presLayoutVars>
          <dgm:dir/>
          <dgm:resizeHandles val="exact"/>
        </dgm:presLayoutVars>
      </dgm:prSet>
      <dgm:spPr/>
    </dgm:pt>
    <dgm:pt modelId="{AF02101F-8EA0-4426-9C2B-BDA5CF49D740}" type="pres">
      <dgm:prSet presAssocID="{C3FE8487-899F-4560-A758-1200056426E1}" presName="compNode" presStyleCnt="0"/>
      <dgm:spPr/>
    </dgm:pt>
    <dgm:pt modelId="{D2AB100D-3B58-4244-910D-E699981EC6C6}" type="pres">
      <dgm:prSet presAssocID="{C3FE8487-899F-4560-A758-1200056426E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A10FCF2-2321-4AF5-BB5A-3929235E83A4}" type="pres">
      <dgm:prSet presAssocID="{C3FE8487-899F-4560-A758-1200056426E1}" presName="spaceRect" presStyleCnt="0"/>
      <dgm:spPr/>
    </dgm:pt>
    <dgm:pt modelId="{B25C26B2-91FC-44EC-996C-950C0063B13A}" type="pres">
      <dgm:prSet presAssocID="{C3FE8487-899F-4560-A758-1200056426E1}" presName="textRect" presStyleLbl="revTx" presStyleIdx="0" presStyleCnt="2">
        <dgm:presLayoutVars>
          <dgm:chMax val="1"/>
          <dgm:chPref val="1"/>
        </dgm:presLayoutVars>
      </dgm:prSet>
      <dgm:spPr/>
    </dgm:pt>
    <dgm:pt modelId="{6C1431FC-A3D1-4351-9E84-12A342B68BBC}" type="pres">
      <dgm:prSet presAssocID="{9F67508A-70F7-4695-A77D-1EA3F69731E5}" presName="sibTrans" presStyleCnt="0"/>
      <dgm:spPr/>
    </dgm:pt>
    <dgm:pt modelId="{C9A27EA2-18FD-4BB5-9827-26BBB5A1E007}" type="pres">
      <dgm:prSet presAssocID="{5661B936-DB1E-4F39-8968-8326F4790FF9}" presName="compNode" presStyleCnt="0"/>
      <dgm:spPr/>
    </dgm:pt>
    <dgm:pt modelId="{F45368C1-B40C-4926-8C63-EF69ED71B3BA}" type="pres">
      <dgm:prSet presAssocID="{5661B936-DB1E-4F39-8968-8326F4790FF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1364D29-5ED5-4F3D-92B8-290428732197}" type="pres">
      <dgm:prSet presAssocID="{5661B936-DB1E-4F39-8968-8326F4790FF9}" presName="spaceRect" presStyleCnt="0"/>
      <dgm:spPr/>
    </dgm:pt>
    <dgm:pt modelId="{3451329B-26AA-46D3-89A3-3D3A9D865115}" type="pres">
      <dgm:prSet presAssocID="{5661B936-DB1E-4F39-8968-8326F4790FF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6AFA28B-CBFD-44FE-B27B-3B96C37B52F7}" srcId="{FD814041-2D40-42BB-B26E-0AFF2BBE644B}" destId="{C3FE8487-899F-4560-A758-1200056426E1}" srcOrd="0" destOrd="0" parTransId="{0B42F432-92F3-4C30-B812-27A384C7E31B}" sibTransId="{9F67508A-70F7-4695-A77D-1EA3F69731E5}"/>
    <dgm:cxn modelId="{97D1EC8C-8E0A-4C28-9655-81566AB43E67}" type="presOf" srcId="{C3FE8487-899F-4560-A758-1200056426E1}" destId="{B25C26B2-91FC-44EC-996C-950C0063B13A}" srcOrd="0" destOrd="0" presId="urn:microsoft.com/office/officeart/2018/2/layout/IconLabelList"/>
    <dgm:cxn modelId="{B0008293-1A22-4999-80C9-AE5DCFD03969}" srcId="{FD814041-2D40-42BB-B26E-0AFF2BBE644B}" destId="{5661B936-DB1E-4F39-8968-8326F4790FF9}" srcOrd="1" destOrd="0" parTransId="{71C43513-8996-4B2D-A96C-96DAC380A3FC}" sibTransId="{8DD0638E-1E34-4AAD-9000-D6098345DE37}"/>
    <dgm:cxn modelId="{76F213E4-0F52-49DF-8443-3108A2197EE1}" type="presOf" srcId="{5661B936-DB1E-4F39-8968-8326F4790FF9}" destId="{3451329B-26AA-46D3-89A3-3D3A9D865115}" srcOrd="0" destOrd="0" presId="urn:microsoft.com/office/officeart/2018/2/layout/IconLabelList"/>
    <dgm:cxn modelId="{716829F8-64E7-472A-BB00-55689AF09161}" type="presOf" srcId="{FD814041-2D40-42BB-B26E-0AFF2BBE644B}" destId="{DF5E400B-3561-404E-A8F1-93F4669B2DF0}" srcOrd="0" destOrd="0" presId="urn:microsoft.com/office/officeart/2018/2/layout/IconLabelList"/>
    <dgm:cxn modelId="{7199D2EA-65D1-4A12-9C67-AA75D2E78751}" type="presParOf" srcId="{DF5E400B-3561-404E-A8F1-93F4669B2DF0}" destId="{AF02101F-8EA0-4426-9C2B-BDA5CF49D740}" srcOrd="0" destOrd="0" presId="urn:microsoft.com/office/officeart/2018/2/layout/IconLabelList"/>
    <dgm:cxn modelId="{47CD3571-B294-4A80-B7EF-682F27B467E7}" type="presParOf" srcId="{AF02101F-8EA0-4426-9C2B-BDA5CF49D740}" destId="{D2AB100D-3B58-4244-910D-E699981EC6C6}" srcOrd="0" destOrd="0" presId="urn:microsoft.com/office/officeart/2018/2/layout/IconLabelList"/>
    <dgm:cxn modelId="{D30DB6BA-DD37-4FE4-827D-62FCC5C513DE}" type="presParOf" srcId="{AF02101F-8EA0-4426-9C2B-BDA5CF49D740}" destId="{AA10FCF2-2321-4AF5-BB5A-3929235E83A4}" srcOrd="1" destOrd="0" presId="urn:microsoft.com/office/officeart/2018/2/layout/IconLabelList"/>
    <dgm:cxn modelId="{FE12365F-7C33-4BF1-9F7C-C9504B1EBEAB}" type="presParOf" srcId="{AF02101F-8EA0-4426-9C2B-BDA5CF49D740}" destId="{B25C26B2-91FC-44EC-996C-950C0063B13A}" srcOrd="2" destOrd="0" presId="urn:microsoft.com/office/officeart/2018/2/layout/IconLabelList"/>
    <dgm:cxn modelId="{7CF7AED1-1D4D-424B-BB69-ACEA41FA6D17}" type="presParOf" srcId="{DF5E400B-3561-404E-A8F1-93F4669B2DF0}" destId="{6C1431FC-A3D1-4351-9E84-12A342B68BBC}" srcOrd="1" destOrd="0" presId="urn:microsoft.com/office/officeart/2018/2/layout/IconLabelList"/>
    <dgm:cxn modelId="{1FD962F8-B25A-4AFD-BD75-227249442FA2}" type="presParOf" srcId="{DF5E400B-3561-404E-A8F1-93F4669B2DF0}" destId="{C9A27EA2-18FD-4BB5-9827-26BBB5A1E007}" srcOrd="2" destOrd="0" presId="urn:microsoft.com/office/officeart/2018/2/layout/IconLabelList"/>
    <dgm:cxn modelId="{DEA21380-4AFB-4321-9D58-8DE652441FDF}" type="presParOf" srcId="{C9A27EA2-18FD-4BB5-9827-26BBB5A1E007}" destId="{F45368C1-B40C-4926-8C63-EF69ED71B3BA}" srcOrd="0" destOrd="0" presId="urn:microsoft.com/office/officeart/2018/2/layout/IconLabelList"/>
    <dgm:cxn modelId="{63095473-D178-4C71-B331-719AE3C78904}" type="presParOf" srcId="{C9A27EA2-18FD-4BB5-9827-26BBB5A1E007}" destId="{D1364D29-5ED5-4F3D-92B8-290428732197}" srcOrd="1" destOrd="0" presId="urn:microsoft.com/office/officeart/2018/2/layout/IconLabelList"/>
    <dgm:cxn modelId="{56A5292B-C168-4FA2-AFF3-54BFC380728F}" type="presParOf" srcId="{C9A27EA2-18FD-4BB5-9827-26BBB5A1E007}" destId="{3451329B-26AA-46D3-89A3-3D3A9D8651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2B6BA-7BA0-4FD6-B76F-1FDDF328B6CC}">
      <dsp:nvSpPr>
        <dsp:cNvPr id="0" name=""/>
        <dsp:cNvSpPr/>
      </dsp:nvSpPr>
      <dsp:spPr>
        <a:xfrm>
          <a:off x="785" y="0"/>
          <a:ext cx="3182540" cy="37860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Be able to build and run a C++ application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(bonus: get something running on Linux Lab)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785" y="1514431"/>
        <a:ext cx="3182540" cy="2271648"/>
      </dsp:txXfrm>
    </dsp:sp>
    <dsp:sp modelId="{3E47E210-C341-497A-A203-D3C4CC3F3E34}">
      <dsp:nvSpPr>
        <dsp:cNvPr id="0" name=""/>
        <dsp:cNvSpPr/>
      </dsp:nvSpPr>
      <dsp:spPr>
        <a:xfrm>
          <a:off x="785" y="0"/>
          <a:ext cx="3182540" cy="151443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85" y="0"/>
        <a:ext cx="3182540" cy="1514432"/>
      </dsp:txXfrm>
    </dsp:sp>
    <dsp:sp modelId="{FE980D30-2660-42EA-8126-D18D12F57A4D}">
      <dsp:nvSpPr>
        <dsp:cNvPr id="0" name=""/>
        <dsp:cNvSpPr/>
      </dsp:nvSpPr>
      <dsp:spPr>
        <a:xfrm>
          <a:off x="3437929" y="0"/>
          <a:ext cx="3182540" cy="3786080"/>
        </a:xfrm>
        <a:prstGeom prst="rect">
          <a:avLst/>
        </a:prstGeom>
        <a:solidFill>
          <a:schemeClr val="accent5">
            <a:hueOff val="-10661560"/>
            <a:satOff val="6060"/>
            <a:lumOff val="-5000"/>
            <a:alphaOff val="0"/>
          </a:schemeClr>
        </a:solidFill>
        <a:ln w="15875" cap="flat" cmpd="sng" algn="ctr">
          <a:solidFill>
            <a:schemeClr val="accent5">
              <a:hueOff val="-10661560"/>
              <a:satOff val="6060"/>
              <a:lumOff val="-5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Read Carrano Readings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Find C++ beginning materials</a:t>
          </a:r>
        </a:p>
      </dsp:txBody>
      <dsp:txXfrm>
        <a:off x="3437929" y="1514431"/>
        <a:ext cx="3182540" cy="2271648"/>
      </dsp:txXfrm>
    </dsp:sp>
    <dsp:sp modelId="{B8BD85A2-982A-489A-8963-8DE15A3AC3CA}">
      <dsp:nvSpPr>
        <dsp:cNvPr id="0" name=""/>
        <dsp:cNvSpPr/>
      </dsp:nvSpPr>
      <dsp:spPr>
        <a:xfrm>
          <a:off x="3437929" y="0"/>
          <a:ext cx="3182540" cy="151443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437929" y="0"/>
        <a:ext cx="3182540" cy="1514432"/>
      </dsp:txXfrm>
    </dsp:sp>
    <dsp:sp modelId="{D68D43BE-6F08-4CAA-8C9B-7971A0601219}">
      <dsp:nvSpPr>
        <dsp:cNvPr id="0" name=""/>
        <dsp:cNvSpPr/>
      </dsp:nvSpPr>
      <dsp:spPr>
        <a:xfrm>
          <a:off x="6875073" y="0"/>
          <a:ext cx="3182540" cy="3786080"/>
        </a:xfrm>
        <a:prstGeom prst="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5875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Start Program One</a:t>
          </a:r>
        </a:p>
      </dsp:txBody>
      <dsp:txXfrm>
        <a:off x="6875073" y="1514431"/>
        <a:ext cx="3182540" cy="2271648"/>
      </dsp:txXfrm>
    </dsp:sp>
    <dsp:sp modelId="{CCCE50D0-639C-4CF9-8043-B9F4943C7545}">
      <dsp:nvSpPr>
        <dsp:cNvPr id="0" name=""/>
        <dsp:cNvSpPr/>
      </dsp:nvSpPr>
      <dsp:spPr>
        <a:xfrm>
          <a:off x="6875073" y="0"/>
          <a:ext cx="3182540" cy="1514432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875073" y="0"/>
        <a:ext cx="3182540" cy="1514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AB100D-3B58-4244-910D-E699981EC6C6}">
      <dsp:nvSpPr>
        <dsp:cNvPr id="0" name=""/>
        <dsp:cNvSpPr/>
      </dsp:nvSpPr>
      <dsp:spPr>
        <a:xfrm>
          <a:off x="1519199" y="44452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C26B2-91FC-44EC-996C-950C0063B13A}">
      <dsp:nvSpPr>
        <dsp:cNvPr id="0" name=""/>
        <dsp:cNvSpPr/>
      </dsp:nvSpPr>
      <dsp:spPr>
        <a:xfrm>
          <a:off x="331199" y="285883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Problem Solving</a:t>
          </a:r>
        </a:p>
      </dsp:txBody>
      <dsp:txXfrm>
        <a:off x="331199" y="2858834"/>
        <a:ext cx="4320000" cy="720000"/>
      </dsp:txXfrm>
    </dsp:sp>
    <dsp:sp modelId="{F45368C1-B40C-4926-8C63-EF69ED71B3BA}">
      <dsp:nvSpPr>
        <dsp:cNvPr id="0" name=""/>
        <dsp:cNvSpPr/>
      </dsp:nvSpPr>
      <dsp:spPr>
        <a:xfrm>
          <a:off x="6595199" y="44452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1329B-26AA-46D3-89A3-3D3A9D865115}">
      <dsp:nvSpPr>
        <dsp:cNvPr id="0" name=""/>
        <dsp:cNvSpPr/>
      </dsp:nvSpPr>
      <dsp:spPr>
        <a:xfrm>
          <a:off x="5407199" y="285883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Designing and coding industry quality applications</a:t>
          </a:r>
        </a:p>
      </dsp:txBody>
      <dsp:txXfrm>
        <a:off x="5407199" y="2858834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72AC6D-9799-47E9-9694-8D643C867FA5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4E587-5810-40C5-8371-3C14A5EDE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1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D4E587-5810-40C5-8371-3C14A5EDEB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99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3FA2A-CB78-49CC-BB33-4B12FC8F03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48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Distinct phenotypes (morphs)</a:t>
            </a:r>
            <a:r>
              <a:rPr lang="en-US" baseline="0" dirty="0"/>
              <a:t> in a population of a species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73FA2A-CB78-49CC-BB33-4B12FC8F039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9/26/2024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visualstudio.microsoft.com/vs/community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ZxJ5IEyZrU8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docs/remote/ssh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uwnetid@csslabX.uwb.ed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dimpsey@uw.ed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rogramming.com/tutorial/string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sitesetup.org/best-ide-software/" TargetMode="External"/><Relationship Id="rId2" Type="http://schemas.openxmlformats.org/officeDocument/2006/relationships/hyperlink" Target="https://www.keycdn.com/blog/best-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ekflare.com/ide-for-programmer/" TargetMode="External"/><Relationship Id="rId5" Type="http://schemas.openxmlformats.org/officeDocument/2006/relationships/hyperlink" Target="https://hackr.io/blog/web-development-ide" TargetMode="External"/><Relationship Id="rId4" Type="http://schemas.openxmlformats.org/officeDocument/2006/relationships/hyperlink" Target="https://medium.com/issuehunt/10-best-ide-in-the-world-c4875d1300c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isualstudio.microsoft.com/vs/compar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sswiki.uwb.edu/c-toolchai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342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Structures, Algorithms, and Discrete Mathematics </a:t>
            </a:r>
          </a:p>
          <a:p>
            <a:r>
              <a:rPr lang="en-US" dirty="0"/>
              <a:t>Lecture 1</a:t>
            </a:r>
          </a:p>
          <a:p>
            <a:r>
              <a:rPr lang="en-US" dirty="0"/>
              <a:t>Carrano Ch 1, Appendix 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6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2E1D-4050-B2C4-F9D0-DAF24BEB6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FD1B0-33AF-A597-B884-4557B7693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what C++ toolchain you have used or will use, if any. Discuss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4240389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6500AE-B984-4170-A4BD-D34A0691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78459-B4EA-46A8-A7BF-0BAF79CB48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/>
              <a:t>ViSual</a:t>
            </a:r>
            <a:r>
              <a:rPr lang="en-US" dirty="0"/>
              <a:t> Studio Community EDITION Install </a:t>
            </a:r>
          </a:p>
          <a:p>
            <a:r>
              <a:rPr lang="en-US" dirty="0"/>
              <a:t>Finding your Way Around VS</a:t>
            </a:r>
          </a:p>
          <a:p>
            <a:r>
              <a:rPr lang="en-US" dirty="0"/>
              <a:t>First C++ Application from Template</a:t>
            </a:r>
          </a:p>
          <a:p>
            <a:r>
              <a:rPr lang="en-US" dirty="0"/>
              <a:t>C++ From Empty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7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CCF7-0439-4E13-8772-7F731AE5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First Demo: Windows / Visual Studio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3FC4-9D2D-471B-9585-AD24495D2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DOWNLOAD: </a:t>
            </a:r>
            <a:r>
              <a:rPr lang="en-US" dirty="0">
                <a:hlinkClick r:id="rId2"/>
              </a:rPr>
              <a:t>https://visualstudio.microsoft.com/vs/community/</a:t>
            </a:r>
            <a:r>
              <a:rPr lang="en-US" dirty="0"/>
              <a:t> </a:t>
            </a:r>
          </a:p>
          <a:p>
            <a:r>
              <a:rPr lang="en-US" dirty="0"/>
              <a:t>2)  Make sure to install “Desktop development with C++”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BB5B0-AE27-452C-999F-F2E81D8E6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937" y="2704639"/>
            <a:ext cx="7881257" cy="39704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C2BD08-508D-4D69-B74F-61A3799EA3B1}"/>
              </a:ext>
            </a:extLst>
          </p:cNvPr>
          <p:cNvSpPr/>
          <p:nvPr/>
        </p:nvSpPr>
        <p:spPr>
          <a:xfrm>
            <a:off x="8978537" y="4366714"/>
            <a:ext cx="3172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video tutorial: </a:t>
            </a:r>
          </a:p>
          <a:p>
            <a:r>
              <a:rPr lang="en-US" u="sng" dirty="0">
                <a:solidFill>
                  <a:srgbClr val="1155CC"/>
                </a:solidFill>
                <a:latin typeface="Arial" panose="020B0604020202020204" pitchFamily="34" charset="0"/>
                <a:hlinkClick r:id="rId4"/>
              </a:rPr>
              <a:t>https://youtu.be/ZxJ5IEyZrU8</a:t>
            </a:r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218CEE77-EC08-4AE2-A660-3BA5B93C895A}"/>
              </a:ext>
            </a:extLst>
          </p:cNvPr>
          <p:cNvSpPr/>
          <p:nvPr/>
        </p:nvSpPr>
        <p:spPr>
          <a:xfrm rot="1534809">
            <a:off x="5200630" y="3594089"/>
            <a:ext cx="1049383" cy="1254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5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Code…. “Hello World”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1351078" y="24133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World"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54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Hello World?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374772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Sample First introduced in </a:t>
            </a:r>
            <a:r>
              <a:rPr lang="en-US" i="1" dirty="0"/>
              <a:t>A Tutorial Introduction to the Language B </a:t>
            </a:r>
            <a:r>
              <a:rPr lang="en-US" dirty="0"/>
              <a:t>by Brian Kernighan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  </a:t>
            </a:r>
            <a:r>
              <a:rPr lang="en-US" dirty="0"/>
              <a:t>Kernighan worked with Dennis Ritchie to write first (and most popular) C book and included the sample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987" y="1845734"/>
            <a:ext cx="1905000" cy="2409825"/>
          </a:xfrm>
          <a:prstGeom prst="rect">
            <a:avLst/>
          </a:prstGeom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1614EB01-D80A-4EC4-B008-39399029F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895" y="3348718"/>
            <a:ext cx="2571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655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53104-E2CF-4BB9-8229-78AC1DDA2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Second IDE Demo: Remote Dev on Linux Lab using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29B2-F869-43AC-BDEE-DC0C62888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82988"/>
            <a:ext cx="10058400" cy="218610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Install Visual Studio Code:  </a:t>
            </a:r>
            <a:r>
              <a:rPr lang="en-US" dirty="0">
                <a:hlinkClick r:id="rId2"/>
              </a:rPr>
              <a:t>https://code.visualstudio.com/Download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Have command/terminal window with </a:t>
            </a:r>
            <a:r>
              <a:rPr lang="en-US" dirty="0" err="1"/>
              <a:t>ssh</a:t>
            </a:r>
            <a:endParaRPr lang="en-US" dirty="0"/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For Windows I use “Git Bash”</a:t>
            </a:r>
          </a:p>
          <a:p>
            <a:pPr marL="749808" lvl="1" indent="-457200">
              <a:buFont typeface="+mj-lt"/>
              <a:buAutoNum type="arabicPeriod"/>
            </a:pPr>
            <a:r>
              <a:rPr lang="en-US" dirty="0"/>
              <a:t>Make sure you can </a:t>
            </a:r>
            <a:r>
              <a:rPr lang="en-US" dirty="0" err="1"/>
              <a:t>ssh</a:t>
            </a:r>
            <a:r>
              <a:rPr lang="en-US" dirty="0"/>
              <a:t> into Linux 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 “Remote Development Extension Pack” into vs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Install “C/C++ for Visual Studio Code” Extension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875F2C-03AA-4644-845D-6A1B67C55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854" y="1806682"/>
            <a:ext cx="5873251" cy="19456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08F188C-F8CB-41AE-82F8-A9CB7D1DF5E8}"/>
              </a:ext>
            </a:extLst>
          </p:cNvPr>
          <p:cNvSpPr/>
          <p:nvPr/>
        </p:nvSpPr>
        <p:spPr>
          <a:xfrm>
            <a:off x="1789601" y="6463280"/>
            <a:ext cx="4667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hlinkClick r:id="rId4"/>
              </a:rPr>
              <a:t>https://code.visualstudio.com/docs/remote/ssh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27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BCC4-3246-41F8-B226-0784EC7A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Second IDE Demo: Remote Dev on Linux Lab using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49DA1-F766-4FDC-A208-B13770250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 err="1"/>
              <a:t>vs_code</a:t>
            </a:r>
            <a:r>
              <a:rPr lang="en-US" dirty="0"/>
              <a:t> in terminal/command window with </a:t>
            </a:r>
            <a:r>
              <a:rPr lang="en-US" dirty="0" err="1"/>
              <a:t>ssh</a:t>
            </a:r>
            <a:r>
              <a:rPr lang="en-US" dirty="0"/>
              <a:t> support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"C:\Users\dimpsey\AppData\Local\Programs\Microsoft VS Code\Code.exe“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View-&gt;Command Palette-&gt;Remote </a:t>
            </a:r>
            <a:r>
              <a:rPr lang="en-US" dirty="0" err="1"/>
              <a:t>ssh</a:t>
            </a:r>
            <a:r>
              <a:rPr lang="en-US" dirty="0"/>
              <a:t>: connect to Host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Connect to Linux lab:  </a:t>
            </a:r>
            <a:r>
              <a:rPr lang="en-US" dirty="0">
                <a:hlinkClick r:id="rId2"/>
              </a:rPr>
              <a:t>uwnetid@csslabX.uwb.edu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folder using terminal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File-&gt;Open Folder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Log in again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file xyz.cpp and code!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Build Terminal </a:t>
            </a:r>
          </a:p>
          <a:p>
            <a:pPr marL="749808" lvl="1" indent="-457200">
              <a:buFont typeface="Arial" panose="020B0604020202020204" pitchFamily="34" charset="0"/>
              <a:buChar char="•"/>
            </a:pPr>
            <a:r>
              <a:rPr lang="en-US" dirty="0"/>
              <a:t>g++ xyz.cpp –o </a:t>
            </a:r>
            <a:r>
              <a:rPr lang="en-US" dirty="0" err="1"/>
              <a:t>xyz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Execute </a:t>
            </a:r>
            <a:r>
              <a:rPr lang="en-US" dirty="0" err="1"/>
              <a:t>xyz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File -&gt; Close Remote Connection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860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65CA-2DDF-CC2A-3975-9E652D02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What should I do before next class??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9202A4-31A0-0E85-F00D-387B3C7698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5031498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2169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6B7836-2F7F-BE15-5EC2-87AB90DC3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Class Goals + Mechanics.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D2735-32FD-C5D6-22A0-8624D586F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The dry stuff of CLASS ONE</a:t>
            </a:r>
          </a:p>
        </p:txBody>
      </p:sp>
      <p:pic>
        <p:nvPicPr>
          <p:cNvPr id="9" name="Graphic 8" descr="Pencil">
            <a:extLst>
              <a:ext uri="{FF2B5EF4-FFF2-40B4-BE49-F238E27FC236}">
                <a16:creationId xmlns:a16="http://schemas.microsoft.com/office/drawing/2014/main" id="{C1615905-012B-1C22-FF26-65271FE05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15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Course Objectives: Why are you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Design, implement, debug, and test Objected-Oriented Programs (OOP)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Learn C++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Course uses C++ to reach goals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Course is not focused on teaching C++ but we will teach aspects of it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In particular: objects, allocation/deallocation, pointers, operator overloading, constructors, templates, STL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Understand key data structures utilized in programming 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stack, list, array, queue, binary search tree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Introduce </a:t>
            </a:r>
            <a:r>
              <a:rPr lang="en-US" sz="2600" dirty="0"/>
              <a:t>key algorithms and algorithmic techniques 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Recursion, Sorting, Searching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Discrete math as the underpinnings of Computer Science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Formally analyze complexity of algorithms:  Big O space and time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Propositional Logic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Maybe Induction?</a:t>
            </a:r>
          </a:p>
        </p:txBody>
      </p:sp>
    </p:spTree>
    <p:extLst>
      <p:ext uri="{BB962C8B-B14F-4D97-AF65-F5344CB8AC3E}">
        <p14:creationId xmlns:p14="http://schemas.microsoft.com/office/powerpoint/2010/main" val="179918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Intro:  Who am I?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Studied at University of Illinois: BS, MS, PhD (CS, CE, EE)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Worked at IBM and Microsoft on a bunch of stuff including: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Operating Systems:  AIX, Linux, OS/2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Java Virtual Machines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Business Platforms:  WebSphere, BizTalk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Dev Tools:  Visual Studio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Frameworks:  </a:t>
            </a:r>
            <a:r>
              <a:rPr lang="en-US" sz="2600" dirty="0" err="1"/>
              <a:t>.Net</a:t>
            </a:r>
            <a:r>
              <a:rPr lang="en-US" sz="2600" dirty="0"/>
              <a:t>, Windows Communication Foundation, Workflow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Azure Cloud Services: Workflow, </a:t>
            </a:r>
            <a:r>
              <a:rPr lang="en-US" sz="2600" dirty="0" err="1"/>
              <a:t>ServiceBus</a:t>
            </a:r>
            <a:r>
              <a:rPr lang="en-US" sz="2600" dirty="0"/>
              <a:t>, Web Platform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Commerce Platform: supporting XBOX, Office, Azure, all on-line transactions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Supply Chain: Moving monolithic arch to Cloud-based services arch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Worked in a bunch of roles:  Dev, Dev Lead, Dev Manager, Director of Dev, General Manager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Currently consulting on Azure Security (MS)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Taught at UT and UWB: CSS332, CSS340, CSS342, CSS343, CSS430, CSS432, CSS436, CSS501, CSS502, CSS503, CSS490 (Cloud), CSS503, CSS566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87895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90F823-0475-5CB8-EEB5-7AC7678D4B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1980646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557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Assignments / Tests /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Assignments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Programs: five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Tests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Test One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Test Two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Final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Grades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55% Tests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45% Programs</a:t>
            </a:r>
          </a:p>
        </p:txBody>
      </p:sp>
    </p:spTree>
    <p:extLst>
      <p:ext uri="{BB962C8B-B14F-4D97-AF65-F5344CB8AC3E}">
        <p14:creationId xmlns:p14="http://schemas.microsoft.com/office/powerpoint/2010/main" val="2165335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3000" dirty="0"/>
              <a:t>IDEs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Use any IDE you like to develop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In class I will use Microsoft 2022 Community edition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altLang="en-US" sz="3000" dirty="0"/>
              <a:t>Canvas will be used to collect programs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altLang="en-US" sz="2800" dirty="0"/>
              <a:t>Each program will have specific and detailed instructions on what to turn in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altLang="en-US" sz="2800" b="1" dirty="0"/>
              <a:t>READ THESE CAREFULLY</a:t>
            </a:r>
            <a:endParaRPr lang="en-US" altLang="en-US" sz="2800" dirty="0"/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altLang="en-US" sz="2800" dirty="0"/>
              <a:t>Start programs early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altLang="en-US" sz="2800" dirty="0"/>
              <a:t>Ask questions early</a:t>
            </a:r>
          </a:p>
        </p:txBody>
      </p:sp>
    </p:spTree>
    <p:extLst>
      <p:ext uri="{BB962C8B-B14F-4D97-AF65-F5344CB8AC3E}">
        <p14:creationId xmlns:p14="http://schemas.microsoft.com/office/powerpoint/2010/main" val="8967630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CSS342 FAQ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dirty="0"/>
              <a:t>I know Java, do I need to know C++ to take this course?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dirty="0"/>
              <a:t>I missed the C++ boot UP!, will this be a problem?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dirty="0"/>
              <a:t>Can I use the 6</a:t>
            </a:r>
            <a:r>
              <a:rPr lang="en-US" baseline="30000" dirty="0"/>
              <a:t>th</a:t>
            </a:r>
            <a:r>
              <a:rPr lang="en-US" dirty="0"/>
              <a:t> edition of the Carrano book?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dirty="0"/>
              <a:t>Do I need a C++ intro book?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dirty="0"/>
              <a:t>How much math is required for this class?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dirty="0"/>
              <a:t>Should I take SKL342 as well?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dirty="0"/>
              <a:t>Is this class a lot work?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dirty="0"/>
              <a:t>Any advice on success?</a:t>
            </a:r>
          </a:p>
        </p:txBody>
      </p:sp>
    </p:spTree>
    <p:extLst>
      <p:ext uri="{BB962C8B-B14F-4D97-AF65-F5344CB8AC3E}">
        <p14:creationId xmlns:p14="http://schemas.microsoft.com/office/powerpoint/2010/main" val="174232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44761-8C52-95D9-ED74-B058088A8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 on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3A893-2C42-2F8A-00E4-AF496B458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takes more than one cold day for a river to freeze a meter deep.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All things are difficult at the start.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Failure is the mother of success.</a:t>
            </a:r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 just needs hard work to grind an iron rod into a needle.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 thousand mile journey starts with a footfall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It's better to walk thousands of miles than to read thousands of books.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Just Do 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97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DBF8-B16A-945A-DFDF-5FAB6636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(better?) advice on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E539B-0F29-B9AB-376A-CB0ABF45D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study group</a:t>
            </a:r>
          </a:p>
          <a:p>
            <a:r>
              <a:rPr lang="en-US" dirty="0"/>
              <a:t>Exchange Test Cases</a:t>
            </a:r>
          </a:p>
          <a:p>
            <a:r>
              <a:rPr lang="en-US" dirty="0"/>
              <a:t>Learn how to use the debugger</a:t>
            </a:r>
          </a:p>
          <a:p>
            <a:r>
              <a:rPr lang="en-US" dirty="0"/>
              <a:t>Start programs early </a:t>
            </a:r>
          </a:p>
          <a:p>
            <a:r>
              <a:rPr lang="en-US" dirty="0"/>
              <a:t>Code, Code, Code, Code</a:t>
            </a:r>
          </a:p>
          <a:p>
            <a:pPr lvl="1"/>
            <a:r>
              <a:rPr lang="en-US" dirty="0"/>
              <a:t>Redo examples in class w/o looking at them</a:t>
            </a:r>
          </a:p>
          <a:p>
            <a:pPr lvl="1"/>
            <a:r>
              <a:rPr lang="en-US" dirty="0"/>
              <a:t>C++ beginners book</a:t>
            </a:r>
          </a:p>
          <a:p>
            <a:pPr lvl="1"/>
            <a:r>
              <a:rPr lang="en-US" dirty="0" err="1"/>
              <a:t>Leet</a:t>
            </a:r>
            <a:r>
              <a:rPr lang="en-US" dirty="0"/>
              <a:t> code</a:t>
            </a:r>
          </a:p>
          <a:p>
            <a:r>
              <a:rPr lang="en-US" dirty="0"/>
              <a:t>Take SKL 342</a:t>
            </a:r>
          </a:p>
        </p:txBody>
      </p:sp>
    </p:spTree>
    <p:extLst>
      <p:ext uri="{BB962C8B-B14F-4D97-AF65-F5344CB8AC3E}">
        <p14:creationId xmlns:p14="http://schemas.microsoft.com/office/powerpoint/2010/main" val="3164228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dirty="0"/>
              <a:t>  </a:t>
            </a:r>
            <a:r>
              <a:rPr lang="en-US" altLang="en-US" sz="2800" dirty="0"/>
              <a:t>Program Grading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altLang="en-US" sz="2800" dirty="0"/>
              <a:t>Design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altLang="en-US" sz="2800" dirty="0"/>
              <a:t>Style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altLang="en-US" sz="2800" dirty="0"/>
              <a:t>Correctness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altLang="en-US" sz="2800" dirty="0"/>
              <a:t>Efficiency 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altLang="en-US" sz="2800" b="1" dirty="0"/>
              <a:t>Grading will be done on Linux Lab systems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58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Tour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6504" y="4455620"/>
            <a:ext cx="7321946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Available Resources</a:t>
            </a:r>
          </a:p>
        </p:txBody>
      </p:sp>
      <p:pic>
        <p:nvPicPr>
          <p:cNvPr id="7" name="Graphic 6" descr="Hike">
            <a:extLst>
              <a:ext uri="{FF2B5EF4-FFF2-40B4-BE49-F238E27FC236}">
                <a16:creationId xmlns:a16="http://schemas.microsoft.com/office/drawing/2014/main" id="{519253DF-E35A-0B32-7856-68FC52E2C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73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Magnifying glass and question mark">
            <a:extLst>
              <a:ext uri="{FF2B5EF4-FFF2-40B4-BE49-F238E27FC236}">
                <a16:creationId xmlns:a16="http://schemas.microsoft.com/office/drawing/2014/main" id="{A48EA58C-4F88-9881-F470-DDF59300FC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0AA8FA3-0D4F-432F-9B24-DAC0848A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Activity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2DDF7-CC9B-47C2-A638-0DD5E33E1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READ SYLLABUS</a:t>
            </a:r>
          </a:p>
          <a:p>
            <a:r>
              <a:rPr lang="en-US">
                <a:solidFill>
                  <a:srgbClr val="FFFFFF"/>
                </a:solidFill>
              </a:rPr>
              <a:t>Questions?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26D631-71B1-41FC-8183-9A37F884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0DD4D4C-0A16-4FBA-9931-1F0FCE92E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E8F221-2C17-451E-A781-791A48BDA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61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which takes in two numbers from the console and outputs the largest</a:t>
            </a:r>
          </a:p>
        </p:txBody>
      </p:sp>
    </p:spTree>
    <p:extLst>
      <p:ext uri="{BB962C8B-B14F-4D97-AF65-F5344CB8AC3E}">
        <p14:creationId xmlns:p14="http://schemas.microsoft.com/office/powerpoint/2010/main" val="106003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Class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Email:  </a:t>
            </a:r>
            <a:r>
              <a:rPr lang="en-US" sz="2800" dirty="0">
                <a:hlinkClick r:id="rId2"/>
              </a:rPr>
              <a:t>dimpsey@uw.edu</a:t>
            </a:r>
            <a:endParaRPr lang="en-US" sz="2800" dirty="0"/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Will try to respond in 24 hours (likely not on same day)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However, may be as long as 48 hours (if this long, please re-email me)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No guarantees on weekend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We will use Canvas for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Announcements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Assignments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Grades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Discussions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Office Hours:  MW 9:45 – 10:45am, UW1-271G</a:t>
            </a:r>
          </a:p>
        </p:txBody>
      </p:sp>
    </p:spTree>
    <p:extLst>
      <p:ext uri="{BB962C8B-B14F-4D97-AF65-F5344CB8AC3E}">
        <p14:creationId xmlns:p14="http://schemas.microsoft.com/office/powerpoint/2010/main" val="1522024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Hotel reception bell">
            <a:extLst>
              <a:ext uri="{FF2B5EF4-FFF2-40B4-BE49-F238E27FC236}">
                <a16:creationId xmlns:a16="http://schemas.microsoft.com/office/drawing/2014/main" id="{6BD23536-FC66-FD26-C462-E59848699D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5373" b="358"/>
          <a:stretch/>
        </p:blipFill>
        <p:spPr>
          <a:xfrm>
            <a:off x="-3155" y="-166244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2E6E497-6572-7149-4512-F1A647BE0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Class Bell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B1CFB-CCA2-D17F-F95D-DF48EE712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9.25.24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26D631-71B1-41FC-8183-9A37F884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0DD4D4C-0A16-4FBA-9931-1F0FCE92E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E8F221-2C17-451E-A781-791A48BDA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0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1937084"/>
            <a:ext cx="3429000" cy="3905250"/>
          </a:xfrm>
        </p:spPr>
      </p:pic>
      <p:sp>
        <p:nvSpPr>
          <p:cNvPr id="8" name="TextBox 7"/>
          <p:cNvSpPr txBox="1"/>
          <p:nvPr/>
        </p:nvSpPr>
        <p:spPr>
          <a:xfrm>
            <a:off x="4812633" y="1937084"/>
            <a:ext cx="64553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John Von Neumann!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005137" y="2759243"/>
            <a:ext cx="626283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Innovations in Set theory, Geometry, Quantum Mechanics, Economics,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Founded Game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Monte Carlo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EDVAC:  data and program both in same address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ENIAC: First computer to use a stored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Von Neumann Architecture!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Manhattan 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MAD: Mutually Assured Destruction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Merge Sort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3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B15685-9E94-6EC0-3C99-FD47C40D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Program 1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BA7E6-741E-4BEE-E34D-A6C8D9CFE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88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Object Oriented Programming (OOP)?</a:t>
            </a:r>
            <a:br>
              <a:rPr lang="en-US" sz="4400" dirty="0"/>
            </a:br>
            <a:r>
              <a:rPr lang="en-US" sz="4400" dirty="0"/>
              <a:t>Some language theory…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Abstraction</a:t>
            </a:r>
            <a:endParaRPr lang="en-US" sz="2600" dirty="0"/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Encapsulation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Hierarchy</a:t>
            </a:r>
            <a:endParaRPr lang="en-US" sz="2600" dirty="0"/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Polymorphism</a:t>
            </a:r>
          </a:p>
        </p:txBody>
      </p:sp>
      <p:pic>
        <p:nvPicPr>
          <p:cNvPr id="1026" name="Picture 2" descr="https://upload.wikimedia.org/wikipedia/commons/thumb/f/f6/Jaguar_head_shot.jpg/220px-Jaguar_head_sh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60" y="3632444"/>
            <a:ext cx="2095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upload.wikimedia.org/wikipedia/commons/thumb/7/72/Black_jaguar.jpg/220px-Black_jagua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3632444"/>
            <a:ext cx="2565918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B27098F-15E0-4AAA-A7FE-E840AFC5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" y="5515151"/>
            <a:ext cx="895950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Abstraction, information hiding, and encapsulation are very different, but highly-related, concepts.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One could argue that abstraction is a technique that helps us identify which specific information should be visible,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and which information should be hidden. Encapsulation is then the technique for packaging the information in such a way as to hide what should be hidden,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and make visible what is intended to be visible.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58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Supports OOP fundamentals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Elegant</a:t>
            </a:r>
            <a:endParaRPr lang="en-US" sz="2600" dirty="0"/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Efficient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Some nice features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Type Safety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Operator Overloading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Provides system understanding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Memory (stack/heap), OS, threads, etc..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Usage of pointers / memory allocation/deallocation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Low level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347643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pic>
        <p:nvPicPr>
          <p:cNvPr id="1026" name="Picture 2" descr="Image res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67" y="1963321"/>
            <a:ext cx="3923918" cy="391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ndeed 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85" y="2572921"/>
            <a:ext cx="6163529" cy="321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194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pic>
        <p:nvPicPr>
          <p:cNvPr id="4" name="Picture 2" descr="energy effici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562" y="1898839"/>
            <a:ext cx="4637813" cy="416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912884" y="5876444"/>
            <a:ext cx="3853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Efficiency: Computer Benchmark Game</a:t>
            </a:r>
          </a:p>
        </p:txBody>
      </p:sp>
    </p:spTree>
    <p:extLst>
      <p:ext uri="{BB962C8B-B14F-4D97-AF65-F5344CB8AC3E}">
        <p14:creationId xmlns:p14="http://schemas.microsoft.com/office/powerpoint/2010/main" val="1462523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8">
            <a:extLst>
              <a:ext uri="{FF2B5EF4-FFF2-40B4-BE49-F238E27FC236}">
                <a16:creationId xmlns:a16="http://schemas.microsoft.com/office/drawing/2014/main" id="{AE220058-3FCE-496E-ADF2-D8A6961F3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0">
            <a:extLst>
              <a:ext uri="{FF2B5EF4-FFF2-40B4-BE49-F238E27FC236}">
                <a16:creationId xmlns:a16="http://schemas.microsoft.com/office/drawing/2014/main" id="{E193F809-7E50-4AAD-8E26-878207931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836504" y="758952"/>
            <a:ext cx="7319175" cy="3566160"/>
          </a:xfrm>
        </p:spPr>
        <p:txBody>
          <a:bodyPr>
            <a:normAutofit/>
          </a:bodyPr>
          <a:lstStyle/>
          <a:p>
            <a:r>
              <a:rPr lang="en-US"/>
              <a:t>Bonus:</a:t>
            </a:r>
            <a:br>
              <a:rPr lang="en-US"/>
            </a:br>
            <a:r>
              <a:rPr lang="en-US"/>
              <a:t>Fundamentals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36504" y="4455620"/>
            <a:ext cx="7321946" cy="1143000"/>
          </a:xfrm>
        </p:spPr>
        <p:txBody>
          <a:bodyPr>
            <a:normAutofit/>
          </a:bodyPr>
          <a:lstStyle/>
          <a:p>
            <a:r>
              <a:rPr lang="en-US"/>
              <a:t>SOME EXTRA TO GET STARTED</a:t>
            </a:r>
            <a:endParaRPr lang="en-US" dirty="0"/>
          </a:p>
        </p:txBody>
      </p:sp>
      <p:pic>
        <p:nvPicPr>
          <p:cNvPr id="9" name="Graphic 8" descr="Add">
            <a:extLst>
              <a:ext uri="{FF2B5EF4-FFF2-40B4-BE49-F238E27FC236}">
                <a16:creationId xmlns:a16="http://schemas.microsoft.com/office/drawing/2014/main" id="{805B59A5-886D-7BB1-3B7B-B80E0520C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  <p:sp>
        <p:nvSpPr>
          <p:cNvPr id="49" name="Rectangle 42">
            <a:extLst>
              <a:ext uri="{FF2B5EF4-FFF2-40B4-BE49-F238E27FC236}">
                <a16:creationId xmlns:a16="http://schemas.microsoft.com/office/drawing/2014/main" id="{3E9C5090-7D25-41E3-A6D3-CCAEE505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0" name="Rectangle 44">
            <a:extLst>
              <a:ext uri="{FF2B5EF4-FFF2-40B4-BE49-F238E27FC236}">
                <a16:creationId xmlns:a16="http://schemas.microsoft.com/office/drawing/2014/main" id="{11BF8809-0DAC-41E5-A212-ACB4A01BE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26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Input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1312914" y="1862879"/>
            <a:ext cx="962713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"How old are you (in years)? ”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"that is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(365 * age)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days."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793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aside… string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77509" y="2069839"/>
            <a:ext cx="10058400" cy="993000"/>
          </a:xfrm>
        </p:spPr>
        <p:txBody>
          <a:bodyPr>
            <a:noAutofit/>
          </a:bodyPr>
          <a:lstStyle/>
          <a:p>
            <a:r>
              <a:rPr lang="en-US" sz="2800" dirty="0">
                <a:hlinkClick r:id="rId2"/>
              </a:rPr>
              <a:t>http://www.cprogramming.com/tutorial/string.html</a:t>
            </a:r>
            <a:r>
              <a:rPr lang="en-US" sz="2800" dirty="0"/>
              <a:t> </a:t>
            </a:r>
          </a:p>
          <a:p>
            <a:r>
              <a:rPr lang="en-US" sz="2800" dirty="0"/>
              <a:t>mutable, copied not shared.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1F456-2EC1-47A3-9B6D-893CFED1EBA1}"/>
              </a:ext>
            </a:extLst>
          </p:cNvPr>
          <p:cNvSpPr/>
          <p:nvPr/>
        </p:nvSpPr>
        <p:spPr>
          <a:xfrm>
            <a:off x="870857" y="1953977"/>
            <a:ext cx="463005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"jimmy"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hoffa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full_name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full_name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full_name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full_name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==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"jimmy 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hoffa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"Found him!"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"My house was painted"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6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F3CFED-7F14-43F5-89DF-43815F8B3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Group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279C6-F155-4CD5-AB75-5AFC3F0F5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INTRO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91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IDE should I use?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Studio?  VS Code? IntelliJ? Eclipse?</a:t>
            </a:r>
          </a:p>
          <a:p>
            <a:r>
              <a:rPr lang="en-US" dirty="0"/>
              <a:t>IDE = Integrated Development Environment</a:t>
            </a:r>
          </a:p>
        </p:txBody>
      </p:sp>
    </p:spTree>
    <p:extLst>
      <p:ext uri="{BB962C8B-B14F-4D97-AF65-F5344CB8AC3E}">
        <p14:creationId xmlns:p14="http://schemas.microsoft.com/office/powerpoint/2010/main" val="284354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DA6EEC-05B8-4D05-9889-B209662E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best IDE?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5AF41A-9636-4D7C-938C-27599B0D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https://www.keycdn.com/blog/best-ide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https://websitesetup.org/best-ide-software/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https://medium.com/issuehunt/10-best-ide-in-the-world-c4875d1300c5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https://hackr.io/blog/web-development-ide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https://geekflare.com/ide-for-programmer/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7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DA6EEC-05B8-4D05-9889-B209662E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Editions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5AF41A-9636-4D7C-938C-27599B0D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  </a:t>
            </a:r>
            <a:r>
              <a:rPr lang="en-US" sz="4400" b="1" dirty="0">
                <a:solidFill>
                  <a:srgbClr val="00B050"/>
                </a:solidFill>
              </a:rPr>
              <a:t>Community Edition 2022 (FREE!!)   </a:t>
            </a:r>
            <a:r>
              <a:rPr lang="en-US" sz="4400" b="1" dirty="0">
                <a:solidFill>
                  <a:srgbClr val="00B050"/>
                </a:solidFill>
                <a:sym typeface="Wingdings" panose="05000000000000000000" pitchFamily="2" charset="2"/>
              </a:rPr>
              <a:t>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this has everything you need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But only supports C++ on Windows 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Visual Studio Professional (expensive)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Visual Studio Enterprise (expensive++)</a:t>
            </a:r>
          </a:p>
          <a:p>
            <a:pPr marL="0" indent="0">
              <a:buNone/>
            </a:pPr>
            <a:endParaRPr lang="en-US" sz="2800" dirty="0"/>
          </a:p>
          <a:p>
            <a:pPr marL="201168" lvl="1" indent="0">
              <a:buNone/>
            </a:pPr>
            <a:r>
              <a:rPr lang="en-US" dirty="0">
                <a:hlinkClick r:id="rId2"/>
              </a:rPr>
              <a:t>https://visualstudio.microsoft.com/vs/compare/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DEE7319E-2BBC-4EE1-8DC6-96D910DF3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328" y="1845734"/>
            <a:ext cx="2744881" cy="274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505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3AC8-AD00-49A9-812B-87FBA295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on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8E92B-B195-4CD7-897F-4EEA8C3C9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dirty="0"/>
              <a:t>XCODE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2) Visual Studio Code &amp; C++</a:t>
            </a:r>
          </a:p>
        </p:txBody>
      </p:sp>
    </p:spTree>
    <p:extLst>
      <p:ext uri="{BB962C8B-B14F-4D97-AF65-F5344CB8AC3E}">
        <p14:creationId xmlns:p14="http://schemas.microsoft.com/office/powerpoint/2010/main" val="1705906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73AC8-AD00-49A9-812B-87FBA295C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on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8E92B-B195-4CD7-897F-4EEA8C3C9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dirty="0" err="1"/>
              <a:t>Clion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2) Visual Studio Code &amp; C++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3) GNU C++ tool chain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Excellent link by Prof. Pisan on using VS Code on Linux Lab: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https://csswiki.uwb.edu/c-toolchain/</a:t>
            </a: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Yusuf Pisan">
            <a:extLst>
              <a:ext uri="{FF2B5EF4-FFF2-40B4-BE49-F238E27FC236}">
                <a16:creationId xmlns:a16="http://schemas.microsoft.com/office/drawing/2014/main" id="{02308789-E4BC-4ED8-BE05-D851A9D47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211" y="4157912"/>
            <a:ext cx="1466599" cy="195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58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11614</TotalTime>
  <Words>1699</Words>
  <Application>Microsoft Office PowerPoint</Application>
  <PresentationFormat>Widescreen</PresentationFormat>
  <Paragraphs>275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Arial Unicode MS</vt:lpstr>
      <vt:lpstr>Calibri</vt:lpstr>
      <vt:lpstr>Calibri Light</vt:lpstr>
      <vt:lpstr>Consolas</vt:lpstr>
      <vt:lpstr>Wingdings</vt:lpstr>
      <vt:lpstr>Retrospect</vt:lpstr>
      <vt:lpstr>CSS 342</vt:lpstr>
      <vt:lpstr>Intro:  Who am I? </vt:lpstr>
      <vt:lpstr>Class Intro</vt:lpstr>
      <vt:lpstr>Small Group</vt:lpstr>
      <vt:lpstr>What IDE should I use?</vt:lpstr>
      <vt:lpstr>What is the best IDE?</vt:lpstr>
      <vt:lpstr>Visual Studio Editions</vt:lpstr>
      <vt:lpstr>Developing on MAC</vt:lpstr>
      <vt:lpstr>Developing on Linux</vt:lpstr>
      <vt:lpstr>Group Exercise</vt:lpstr>
      <vt:lpstr>Demo One</vt:lpstr>
      <vt:lpstr>First Demo: Windows / Visual Studio Community</vt:lpstr>
      <vt:lpstr>Let’s Code…. “Hello World”</vt:lpstr>
      <vt:lpstr>Why Hello World?</vt:lpstr>
      <vt:lpstr>Second IDE Demo: Remote Dev on Linux Lab using VS Code</vt:lpstr>
      <vt:lpstr>Second IDE Demo: Remote Dev on Linux Lab using VS Code</vt:lpstr>
      <vt:lpstr>What should I do before next class??</vt:lpstr>
      <vt:lpstr>Class Goals + Mechanics.</vt:lpstr>
      <vt:lpstr>Course Objectives: Why are you here?</vt:lpstr>
      <vt:lpstr>Course Objectives</vt:lpstr>
      <vt:lpstr>Assignments / Tests / Grades</vt:lpstr>
      <vt:lpstr>Programs</vt:lpstr>
      <vt:lpstr>CSS342 FAQ</vt:lpstr>
      <vt:lpstr>Advice on Success</vt:lpstr>
      <vt:lpstr>More (better?) advice on Success</vt:lpstr>
      <vt:lpstr>Programs</vt:lpstr>
      <vt:lpstr>Tour Canvas</vt:lpstr>
      <vt:lpstr>Activity</vt:lpstr>
      <vt:lpstr>In-class program</vt:lpstr>
      <vt:lpstr>Class Bell</vt:lpstr>
      <vt:lpstr>Computer Scientist of the week</vt:lpstr>
      <vt:lpstr>Program 1</vt:lpstr>
      <vt:lpstr>Why Object Oriented Programming (OOP)? Some language theory…</vt:lpstr>
      <vt:lpstr>Why C++?</vt:lpstr>
      <vt:lpstr>Why C++?</vt:lpstr>
      <vt:lpstr>Why C++?</vt:lpstr>
      <vt:lpstr>Bonus: Fundamentals</vt:lpstr>
      <vt:lpstr>Console Input</vt:lpstr>
      <vt:lpstr>An aside…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342</dc:title>
  <dc:creator>Bob Dimpsey</dc:creator>
  <cp:lastModifiedBy>Robert Dimpsey</cp:lastModifiedBy>
  <cp:revision>183</cp:revision>
  <dcterms:created xsi:type="dcterms:W3CDTF">2014-09-04T12:46:47Z</dcterms:created>
  <dcterms:modified xsi:type="dcterms:W3CDTF">2024-09-26T20:59:01Z</dcterms:modified>
</cp:coreProperties>
</file>