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332" r:id="rId3"/>
    <p:sldId id="538" r:id="rId4"/>
    <p:sldId id="489" r:id="rId5"/>
    <p:sldId id="485" r:id="rId6"/>
    <p:sldId id="490" r:id="rId7"/>
    <p:sldId id="491" r:id="rId8"/>
    <p:sldId id="312" r:id="rId9"/>
    <p:sldId id="536" r:id="rId10"/>
    <p:sldId id="313" r:id="rId11"/>
    <p:sldId id="271" r:id="rId12"/>
    <p:sldId id="272" r:id="rId13"/>
    <p:sldId id="323" r:id="rId14"/>
    <p:sldId id="297" r:id="rId15"/>
    <p:sldId id="276" r:id="rId16"/>
    <p:sldId id="278" r:id="rId17"/>
    <p:sldId id="445" r:id="rId18"/>
    <p:sldId id="475" r:id="rId19"/>
    <p:sldId id="476" r:id="rId20"/>
    <p:sldId id="477" r:id="rId21"/>
    <p:sldId id="478" r:id="rId22"/>
    <p:sldId id="484" r:id="rId23"/>
    <p:sldId id="480" r:id="rId24"/>
    <p:sldId id="539" r:id="rId25"/>
    <p:sldId id="533" r:id="rId26"/>
    <p:sldId id="481" r:id="rId27"/>
    <p:sldId id="492" r:id="rId28"/>
    <p:sldId id="296" r:id="rId29"/>
    <p:sldId id="534" r:id="rId30"/>
    <p:sldId id="535" r:id="rId31"/>
    <p:sldId id="358" r:id="rId32"/>
    <p:sldId id="368" r:id="rId33"/>
    <p:sldId id="361" r:id="rId34"/>
    <p:sldId id="36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89629" autoAdjust="0"/>
  </p:normalViewPr>
  <p:slideViewPr>
    <p:cSldViewPr snapToGrid="0">
      <p:cViewPr varScale="1">
        <p:scale>
          <a:sx n="87" d="100"/>
          <a:sy n="87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EA1D47-4F9B-434F-A131-A7D981045EE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CB9DC-7566-4DB2-9690-32D743EFC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8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 phenotypes (morphs)</a:t>
            </a:r>
            <a:r>
              <a:rPr lang="en-US" baseline="0" dirty="0"/>
              <a:t> in a population of a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FA2A-CB78-49CC-BB33-4B12FC8F03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682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288B39-67B4-4639-832B-819C8FA722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8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b.edu/academic-support-programs/qsc/schedule/css" TargetMode="External"/><Relationship Id="rId2" Type="http://schemas.openxmlformats.org/officeDocument/2006/relationships/hyperlink" Target="https://www.uwb.edu/academic-support-programs/qs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swiki.uwb.edu/wiki/" TargetMode="External"/><Relationship Id="rId4" Type="http://schemas.openxmlformats.org/officeDocument/2006/relationships/hyperlink" Target="https://youtu.be/kKwIxylCv5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cppguid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oogle.github.io/styleguide/cppguide.html#General_Naming_Rule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submain.com/field-guide-code-commen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rldefense.com/v3/__https:/learn.codesignal.com/course-paths__;!!K-Hz7m0Vt54!g2oB1UnjZK6uIwve21PLjEYbKFz4ZaGaZB_6QpFRHiSTAk-CZtLsWoxvoKd0L4bEx2rW86Kcmt2vZgW8IKOf7evosQ$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2.</a:t>
            </a:r>
          </a:p>
          <a:p>
            <a:r>
              <a:rPr lang="en-US" dirty="0" err="1"/>
              <a:t>Carrano</a:t>
            </a:r>
            <a:r>
              <a:rPr lang="en-US" dirty="0"/>
              <a:t> CH1, C++ Interlude 1.1-1.2, C++ Interlude 6</a:t>
            </a:r>
          </a:p>
          <a:p>
            <a:r>
              <a:rPr lang="en-US" dirty="0"/>
              <a:t>C++ Book OR Tutorial (of your CHOICE)</a:t>
            </a:r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62480" y="21827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ClassName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data_field_name1_ 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DataType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data_field_name2_ : </a:t>
                      </a:r>
                      <a:r>
                        <a:rPr lang="en-US" dirty="0" err="1"/>
                        <a:t>DataType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ConstructorName</a:t>
                      </a:r>
                      <a:r>
                        <a:rPr lang="en-US" dirty="0"/>
                        <a:t>(arg1: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ArgType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MethodName1(arg1: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ArgType</a:t>
                      </a:r>
                      <a:r>
                        <a:rPr lang="en-US" baseline="0" dirty="0"/>
                        <a:t>) : </a:t>
                      </a:r>
                      <a:r>
                        <a:rPr lang="en-US" baseline="0" dirty="0" err="1"/>
                        <a:t>ReturnType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MethodName2(arg1: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ArgType</a:t>
                      </a:r>
                      <a:r>
                        <a:rPr lang="en-US" baseline="0" dirty="0"/>
                        <a:t>) : </a:t>
                      </a:r>
                      <a:r>
                        <a:rPr lang="en-US" baseline="0" dirty="0" err="1"/>
                        <a:t>ReturnType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3CF607-48AD-69A1-E357-DCA3594CC3AA}"/>
              </a:ext>
            </a:extLst>
          </p:cNvPr>
          <p:cNvSpPr txBox="1"/>
          <p:nvPr/>
        </p:nvSpPr>
        <p:spPr>
          <a:xfrm>
            <a:off x="1451811" y="5029200"/>
            <a:ext cx="907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not need to use UML in this class as C++ header file does an excellent job defining class</a:t>
            </a:r>
          </a:p>
        </p:txBody>
      </p:sp>
    </p:spTree>
    <p:extLst>
      <p:ext uri="{BB962C8B-B14F-4D97-AF65-F5344CB8AC3E}">
        <p14:creationId xmlns:p14="http://schemas.microsoft.com/office/powerpoint/2010/main" val="221639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Design classes before coding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Contract specified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200" dirty="0"/>
              <a:t>Data Members</a:t>
            </a:r>
          </a:p>
          <a:p>
            <a:pPr marL="704088" lvl="2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200" dirty="0"/>
              <a:t>Method Signatures</a:t>
            </a:r>
            <a:endParaRPr lang="en-US" sz="26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Relationship between classes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600" dirty="0"/>
              <a:t>Understand which methods are idempotent and how others change internal state of object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Modular design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Re-use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Loosely Coupled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Test-Driven Design (TDD) is a technique to arrive at design through usage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88264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3D spheres connected with a red line">
            <a:extLst>
              <a:ext uri="{FF2B5EF4-FFF2-40B4-BE49-F238E27FC236}">
                <a16:creationId xmlns:a16="http://schemas.microsoft.com/office/drawing/2014/main" id="{EF9D0385-B14F-CE27-3015-3ECB4B9DFE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05" r="22019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A38F1B-CDC5-446F-958D-6F4F65C66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Class Design Goals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3AA170-54FE-45E4-BE8F-E242A9C66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206" y="2268961"/>
            <a:ext cx="6339840" cy="3652667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Simple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Complete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Cohesive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Descriptive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Intuitive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Minimal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No Public Data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1800" dirty="0">
                <a:solidFill>
                  <a:srgbClr val="FFFFFF"/>
                </a:solidFill>
              </a:rPr>
              <a:t>Amenable to loosely couple </a:t>
            </a:r>
          </a:p>
        </p:txBody>
      </p:sp>
    </p:spTree>
    <p:extLst>
      <p:ext uri="{BB962C8B-B14F-4D97-AF65-F5344CB8AC3E}">
        <p14:creationId xmlns:p14="http://schemas.microsoft.com/office/powerpoint/2010/main" val="415946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Class Design Checklist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Constructors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Setters/Getters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Actions/Verbs (what the object does)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 Overloads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Data Members</a:t>
            </a:r>
          </a:p>
        </p:txBody>
      </p:sp>
    </p:spTree>
    <p:extLst>
      <p:ext uri="{BB962C8B-B14F-4D97-AF65-F5344CB8AC3E}">
        <p14:creationId xmlns:p14="http://schemas.microsoft.com/office/powerpoint/2010/main" val="1490983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Abstraction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C++ class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Data Members describing object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Methods which manipulate data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Objects are instances of Classes</a:t>
            </a:r>
          </a:p>
          <a:p>
            <a:pPr marL="292608" lvl="1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600" dirty="0"/>
              <a:t>     </a:t>
            </a:r>
            <a:r>
              <a:rPr lang="en-US" sz="2600" dirty="0" err="1"/>
              <a:t>MyClassName</a:t>
            </a:r>
            <a:r>
              <a:rPr lang="en-US" sz="2600" dirty="0"/>
              <a:t>  </a:t>
            </a:r>
            <a:r>
              <a:rPr lang="en-US" sz="2600" dirty="0" err="1"/>
              <a:t>my_object</a:t>
            </a:r>
            <a:r>
              <a:rPr lang="en-US" sz="2600" dirty="0"/>
              <a:t>;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Class is defined with two files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C++ Headers file contain method signatures and data definition  (.h)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Code files contain implementation of methods (.</a:t>
            </a:r>
            <a:r>
              <a:rPr lang="en-US" sz="2600" dirty="0" err="1"/>
              <a:t>cpp</a:t>
            </a:r>
            <a:r>
              <a:rPr lang="en-US" sz="2600" dirty="0"/>
              <a:t>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495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 Problem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endParaRPr lang="en-US" sz="2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Design a class representing a push/pop stack</a:t>
            </a:r>
          </a:p>
        </p:txBody>
      </p:sp>
    </p:spTree>
    <p:extLst>
      <p:ext uri="{BB962C8B-B14F-4D97-AF65-F5344CB8AC3E}">
        <p14:creationId xmlns:p14="http://schemas.microsoft.com/office/powerpoint/2010/main" val="378770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57726" y="1108326"/>
            <a:ext cx="10058400" cy="402272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class </a:t>
            </a:r>
            <a:r>
              <a:rPr lang="en-US" sz="1600" dirty="0" err="1"/>
              <a:t>IntStack</a:t>
            </a: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600" dirty="0"/>
              <a:t>	public: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600" dirty="0"/>
              <a:t>		bool Pop(int&amp; value);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600" dirty="0"/>
              <a:t>          bool Peek(int&amp; value) const;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600" dirty="0"/>
              <a:t>		bool Push(int value);</a:t>
            </a:r>
          </a:p>
          <a:p>
            <a:pPr marL="0" indent="0" defTabSz="228600">
              <a:spcBef>
                <a:spcPts val="0"/>
              </a:spcBef>
              <a:buNone/>
            </a:pPr>
            <a:r>
              <a:rPr lang="en-US" sz="1600" dirty="0"/>
              <a:t>		int size();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54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3" y="1937084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Grace Hopper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05137" y="2759243"/>
            <a:ext cx="626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Invented the first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United States Navy Rear Admiral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Promoted the idea of machine independent languages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inventor of COBOL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Popularized the term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Advocated for Navy to move from centralized computers to distributed computers in the 1970s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40" y="2398749"/>
            <a:ext cx="2911047" cy="305556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D8CA24C-68E5-A900-6CA8-9AE622AB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57" y="4585098"/>
            <a:ext cx="28575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51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A23B-6F0B-4B0D-B30E-DAD453E8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98CE4-9C62-47D9-ACFA-8CDAF354D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https://google.github.io/styleguide/cppguide.html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9650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Programming Style /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Very important!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Code is read much more than written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80-90% of the life of code is spent maintaining it compared to initially writing it*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You are writing code for others not yourself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You often inherit others code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Consumer should not have to rely on comments to understand code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Will be an important component in grade for class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Good code follows prescribed style rules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1402080" y="6409867"/>
            <a:ext cx="8656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*http://tynerblain.com/blog/2007/02/28/agile-development-roi-2/</a:t>
            </a:r>
          </a:p>
        </p:txBody>
      </p:sp>
    </p:spTree>
    <p:extLst>
      <p:ext uri="{BB962C8B-B14F-4D97-AF65-F5344CB8AC3E}">
        <p14:creationId xmlns:p14="http://schemas.microsoft.com/office/powerpoint/2010/main" val="140119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9797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Quantative</a:t>
            </a:r>
            <a:r>
              <a:rPr lang="en-US" dirty="0"/>
              <a:t> Skill Center (QSC).  Tutors!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https://www.uwb.edu/academic-support-programs/qsc</a:t>
            </a:r>
            <a:endParaRPr lang="en-US" u="sng" dirty="0">
              <a:solidFill>
                <a:srgbClr val="0000FF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hlinkClick r:id="rId3"/>
              </a:rPr>
              <a:t>https://www.uwb.edu/academic-support-programs/qsc/schedule/css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Video:  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4"/>
              </a:rPr>
              <a:t>https://youtu.be/kKwIxylCv5c</a:t>
            </a:r>
            <a:r>
              <a:rPr lang="en-US" sz="18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Canvas Resources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Lectures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Class Recordings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Coding Style Guide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CSS WIKI: </a:t>
            </a:r>
            <a:r>
              <a:rPr lang="en-US" dirty="0">
                <a:hlinkClick r:id="rId5"/>
              </a:rPr>
              <a:t>https://csswiki.uwb.edu/wiki/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Technical Problems:  Send email to uwbit@uw.edu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Discord Channel:   gg/c2fUSDaj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1: Due 10/9</a:t>
            </a:r>
          </a:p>
        </p:txBody>
      </p:sp>
    </p:spTree>
    <p:extLst>
      <p:ext uri="{BB962C8B-B14F-4D97-AF65-F5344CB8AC3E}">
        <p14:creationId xmlns:p14="http://schemas.microsoft.com/office/powerpoint/2010/main" val="52837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Programming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We’ll use Google C++ guidelines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		</a:t>
            </a:r>
            <a:r>
              <a:rPr lang="en-US" sz="2800" dirty="0">
                <a:hlinkClick r:id="rId2"/>
              </a:rPr>
              <a:t>https://google.github.io/styleguide/cppguide.html</a:t>
            </a:r>
            <a:r>
              <a:rPr lang="en-US" sz="2800" dirty="0"/>
              <a:t>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We will keep to a few simple rules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This will impact grade of programs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1482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>
                <a:hlinkClick r:id="rId2"/>
              </a:rPr>
              <a:t>https://google.github.io/styleguide/cppguide.html#General_Naming_Rules</a:t>
            </a: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Definitions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 err="1"/>
              <a:t>PascalCasing</a:t>
            </a:r>
            <a:r>
              <a:rPr lang="en-US" sz="2600" dirty="0"/>
              <a:t>:  </a:t>
            </a:r>
            <a:r>
              <a:rPr lang="en-US" sz="2600" dirty="0" err="1"/>
              <a:t>RedTop</a:t>
            </a:r>
            <a:r>
              <a:rPr lang="en-US" sz="2600" dirty="0"/>
              <a:t>, </a:t>
            </a:r>
            <a:r>
              <a:rPr lang="en-US" sz="2600" dirty="0" err="1"/>
              <a:t>FirstInLine</a:t>
            </a:r>
            <a:r>
              <a:rPr lang="en-US" sz="2600" dirty="0"/>
              <a:t>, </a:t>
            </a:r>
            <a:r>
              <a:rPr lang="en-US" sz="2600" dirty="0" err="1"/>
              <a:t>BigScaryMonster</a:t>
            </a:r>
            <a:endParaRPr lang="en-US" sz="26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lower </a:t>
            </a:r>
            <a:r>
              <a:rPr lang="en-US" sz="2600" dirty="0" err="1"/>
              <a:t>camelCasing</a:t>
            </a:r>
            <a:r>
              <a:rPr lang="en-US" sz="2600" dirty="0"/>
              <a:t>:  </a:t>
            </a:r>
            <a:r>
              <a:rPr lang="en-US" sz="2600" dirty="0" err="1"/>
              <a:t>blueBallThingy</a:t>
            </a:r>
            <a:r>
              <a:rPr lang="en-US" sz="2600" dirty="0"/>
              <a:t>, sock, </a:t>
            </a:r>
            <a:r>
              <a:rPr lang="en-US" sz="2600" dirty="0" err="1"/>
              <a:t>theItem</a:t>
            </a:r>
            <a:r>
              <a:rPr lang="en-US" sz="2600" dirty="0"/>
              <a:t>, </a:t>
            </a:r>
            <a:r>
              <a:rPr lang="en-US" sz="2600" dirty="0" err="1"/>
              <a:t>lastInLine</a:t>
            </a:r>
            <a:endParaRPr lang="en-US" sz="26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Underscores:  </a:t>
            </a:r>
            <a:r>
              <a:rPr lang="en-US" sz="2600" dirty="0" err="1"/>
              <a:t>red_top</a:t>
            </a:r>
            <a:r>
              <a:rPr lang="en-US" sz="2600" dirty="0"/>
              <a:t>, </a:t>
            </a:r>
            <a:r>
              <a:rPr lang="en-US" sz="2600" dirty="0" err="1"/>
              <a:t>the_item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use </a:t>
            </a:r>
            <a:r>
              <a:rPr lang="en-US" sz="2800" dirty="0" err="1"/>
              <a:t>PascalCasing</a:t>
            </a:r>
            <a:r>
              <a:rPr lang="en-US" sz="2800" dirty="0"/>
              <a:t> for </a:t>
            </a:r>
            <a:r>
              <a:rPr lang="en-US" sz="2800" dirty="0" err="1"/>
              <a:t>ClassNames</a:t>
            </a:r>
            <a:r>
              <a:rPr lang="en-US" sz="2800" dirty="0"/>
              <a:t>, </a:t>
            </a:r>
            <a:r>
              <a:rPr lang="en-US" sz="2800" dirty="0" err="1"/>
              <a:t>NameSpaces</a:t>
            </a:r>
            <a:r>
              <a:rPr lang="en-US" sz="2800" dirty="0"/>
              <a:t>, Functions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use underscores for for parameters, variables:  </a:t>
            </a:r>
            <a:r>
              <a:rPr lang="en-US" sz="2800" dirty="0" err="1"/>
              <a:t>my_param</a:t>
            </a: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Data members:  underscores with a trailing underscore.  int </a:t>
            </a:r>
            <a:r>
              <a:rPr lang="en-US" sz="2800" dirty="0" err="1"/>
              <a:t>my_data_member</a:t>
            </a:r>
            <a:r>
              <a:rPr lang="en-US" sz="2800" dirty="0"/>
              <a:t>_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use lower-case k in front of all constants</a:t>
            </a:r>
          </a:p>
          <a:p>
            <a:pPr marL="292608" lvl="1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600" dirty="0"/>
              <a:t>	const int </a:t>
            </a:r>
            <a:r>
              <a:rPr lang="en-US" sz="2600" dirty="0" err="1"/>
              <a:t>kCardsInDeck</a:t>
            </a:r>
            <a:r>
              <a:rPr lang="en-US" sz="2600" dirty="0"/>
              <a:t> = 52 </a:t>
            </a:r>
            <a:endParaRPr lang="en-US" sz="24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choose readable identifier names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favor readability over brevity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not use  hyphens, or other non-alphanumeric characters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0032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Spacing/lines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Recommended (not required): Do keep opening and closing braces on their own lines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Do use a single space after a comma between parameters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Do not use spaces after or before brackets b[13] or before flow control statement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Do indent each block even if braces are not used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endParaRPr lang="en-US" sz="28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void foo(char a, int b)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{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    while(x &lt; y) 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    {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         x = 13;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    }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}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	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02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255" y="0"/>
            <a:ext cx="3644640" cy="62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5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5395-80C9-698D-AFDD-CEDD2E9C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39F4A-64C7-AE9D-7D0C-330EA6448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9/30/2024</a:t>
            </a:r>
          </a:p>
        </p:txBody>
      </p:sp>
    </p:spTree>
    <p:extLst>
      <p:ext uri="{BB962C8B-B14F-4D97-AF65-F5344CB8AC3E}">
        <p14:creationId xmlns:p14="http://schemas.microsoft.com/office/powerpoint/2010/main" val="182841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 </a:t>
            </a:r>
            <a:r>
              <a:rPr lang="en-US" sz="3300" dirty="0"/>
              <a:t>Use a single space after a comma between parameters but not after/before closing parenthesis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Yes:  f(x, y, z)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 f( x, y, z )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 f(x , y , z)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Do not use spaces after or before brackets or before flow control statement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Yes:  </a:t>
            </a:r>
            <a:r>
              <a:rPr lang="en-US" sz="3100" dirty="0" err="1"/>
              <a:t>arr</a:t>
            </a:r>
            <a:r>
              <a:rPr lang="en-US" sz="3100" dirty="0"/>
              <a:t>[12]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</a:t>
            </a:r>
            <a:r>
              <a:rPr lang="en-US" sz="3100" dirty="0" err="1"/>
              <a:t>arr</a:t>
            </a:r>
            <a:r>
              <a:rPr lang="en-US" sz="3100" dirty="0"/>
              <a:t>[ 12 ]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</a:t>
            </a:r>
            <a:r>
              <a:rPr lang="en-US" sz="3100" dirty="0" err="1"/>
              <a:t>arr</a:t>
            </a:r>
            <a:r>
              <a:rPr lang="en-US" sz="3100" dirty="0"/>
              <a:t> [12]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300" dirty="0"/>
              <a:t> One space around binary operators and assignments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Yes:	    x = y + z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     x=</a:t>
            </a:r>
            <a:r>
              <a:rPr lang="en-US" sz="3100" dirty="0" err="1"/>
              <a:t>y+z</a:t>
            </a:r>
            <a:endParaRPr lang="en-US" sz="31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100" dirty="0"/>
              <a:t>No:      x = 	</a:t>
            </a:r>
            <a:r>
              <a:rPr lang="en-US" sz="3100" dirty="0" err="1"/>
              <a:t>y+z</a:t>
            </a:r>
            <a:endParaRPr lang="en-US" sz="31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	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71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Do comment functions appropriately using // before the function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Use in-line comments sparingly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Use comments to describe something not obvious to someone reading the code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900" dirty="0"/>
              <a:t>C</a:t>
            </a:r>
            <a:r>
              <a:rPr lang="en-US" altLang="en-US" sz="2900" dirty="0"/>
              <a:t>omments describing the use of the class should go in the interface definition (.h)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900" dirty="0"/>
              <a:t>Comments about the class operation and implementation should accompany the implementation (.</a:t>
            </a:r>
            <a:r>
              <a:rPr lang="en-US" altLang="en-US" sz="2900" dirty="0" err="1"/>
              <a:t>cpp</a:t>
            </a:r>
            <a:r>
              <a:rPr lang="en-US" altLang="en-US" sz="2900" dirty="0"/>
              <a:t>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32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3200" dirty="0">
                <a:hlinkClick r:id="rId2"/>
              </a:rPr>
              <a:t>https://blog.submain.com/field-guide-code-comments/</a:t>
            </a:r>
            <a:endParaRPr lang="en-US" sz="32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endParaRPr lang="en-US" altLang="en-US" sz="2900" dirty="0"/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// This function is based on the </a:t>
            </a:r>
            <a:r>
              <a:rPr lang="en-US" sz="2800" dirty="0" err="1"/>
              <a:t>zipterian</a:t>
            </a:r>
            <a:r>
              <a:rPr lang="en-US" sz="2800" dirty="0"/>
              <a:t> algorithm.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int Zip(</a:t>
            </a:r>
            <a:r>
              <a:rPr lang="en-US" sz="2800" dirty="0" err="1"/>
              <a:t>FileObj</a:t>
            </a:r>
            <a:r>
              <a:rPr lang="en-US" sz="2800" dirty="0"/>
              <a:t> </a:t>
            </a:r>
            <a:r>
              <a:rPr lang="en-US" sz="2800" dirty="0" err="1"/>
              <a:t>data_file</a:t>
            </a:r>
            <a:r>
              <a:rPr lang="en-US" sz="2800" dirty="0"/>
              <a:t>)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{</a:t>
            </a:r>
          </a:p>
          <a:p>
            <a:pPr marL="0" indent="0">
              <a:spcBef>
                <a:spcPts val="1000"/>
              </a:spcBef>
              <a:spcAft>
                <a:spcPts val="0"/>
              </a:spcAft>
              <a:buNone/>
              <a:tabLst>
                <a:tab pos="91440" algn="l"/>
                <a:tab pos="640080" algn="l"/>
              </a:tabLst>
            </a:pPr>
            <a:r>
              <a:rPr lang="en-US" sz="2800" dirty="0"/>
              <a:t>}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2900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87EC64-DACC-4108-9FAB-6E288FBC2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F05C4A0-68A2-4496-87A5-5478E327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5" name="Straight Connector 11">
            <a:extLst>
              <a:ext uri="{FF2B5EF4-FFF2-40B4-BE49-F238E27FC236}">
                <a16:creationId xmlns:a16="http://schemas.microsoft.com/office/drawing/2014/main" id="{77E041E6-AC36-4409-B797-2FE54253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6D57D-57B7-6535-AB13-0BB8ED878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1</a:t>
            </a:r>
            <a:endParaRPr lang="en-US" dirty="0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C70E8-88B7-3F7F-FD68-75779C3D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894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1 FAQ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VendingBank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 Class Design Checklist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Should I worry about inventory?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TimeSpan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I get away with a single constructor?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Where should I place </a:t>
            </a:r>
            <a:r>
              <a:rPr lang="en-US" dirty="0" err="1"/>
              <a:t>const</a:t>
            </a:r>
            <a:r>
              <a:rPr lang="en-US" dirty="0"/>
              <a:t> definitions?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What do I need to turn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Why .h and .</a:t>
            </a:r>
            <a:r>
              <a:rPr lang="en-US" dirty="0" err="1"/>
              <a:t>cpp</a:t>
            </a:r>
            <a:r>
              <a:rPr lang="en-US" dirty="0"/>
              <a:t>; What about .</a:t>
            </a:r>
            <a:r>
              <a:rPr lang="en-US" dirty="0" err="1"/>
              <a:t>hpp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many test cases?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40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87DC37-5131-1FEE-11D0-4C5907B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Testing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DB1A8-8582-C87F-04B9-E958534C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</a:t>
            </a:r>
          </a:p>
        </p:txBody>
      </p:sp>
      <p:pic>
        <p:nvPicPr>
          <p:cNvPr id="7" name="Picture 6" descr="Pipette adding DNA sample to a petri dish">
            <a:extLst>
              <a:ext uri="{FF2B5EF4-FFF2-40B4-BE49-F238E27FC236}">
                <a16:creationId xmlns:a16="http://schemas.microsoft.com/office/drawing/2014/main" id="{A5091E9B-2F7F-BE7D-0F1A-A0DB5166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41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9797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Some possible on-line support: </a:t>
            </a:r>
            <a:r>
              <a:rPr lang="en-US" sz="1800" u="sng" kern="0" dirty="0">
                <a:solidFill>
                  <a:srgbClr val="0000FF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  <a:hlinkClick r:id="rId2"/>
              </a:rPr>
              <a:t>https://learn.codesignal.com/course-paths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70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F36C4-ACA7-EA1C-6855-E22E23C3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EE787-EE93-F8B3-AAA2-69AF4320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Simple, automated tests which test fine-grained aspects of your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Tests smallest components of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Encourages 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Incremental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Code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Tests are created as development is going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Unit-Tests are run whenever code is incrementally changed to make sure no regressions added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Continuous Integration which runs Unit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check-ins when Unit Tests do not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IDEs provide multiple frameworks for creating and utilizing Unit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5B10-3FF5-088A-745E-9ABE4EFE8CB7}"/>
              </a:ext>
            </a:extLst>
          </p:cNvPr>
          <p:cNvSpPr txBox="1"/>
          <p:nvPr/>
        </p:nvSpPr>
        <p:spPr>
          <a:xfrm>
            <a:off x="1265446" y="6418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https://www.youtube.com/watch?v=3kzHmaeozDI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C++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LET’S CODE</a:t>
            </a:r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EDD6CA61-1CFA-3D35-E7AF-D91337446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77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Call by Value, Reference, and Constant Reference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1246496" y="1934150"/>
            <a:ext cx="10190328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width;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length;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{5, 7};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result = Area(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"Area of Rectangle("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my_yard.length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"):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result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91786" y="210702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Area(Rectangle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Area(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Rectangle &amp;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area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rect.width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area;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57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which takes two integers and “swaps” them</a:t>
            </a:r>
          </a:p>
        </p:txBody>
      </p:sp>
    </p:spTree>
    <p:extLst>
      <p:ext uri="{BB962C8B-B14F-4D97-AF65-F5344CB8AC3E}">
        <p14:creationId xmlns:p14="http://schemas.microsoft.com/office/powerpoint/2010/main" val="40150669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400"/>
              <a:t>CSS342: Introduction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CAECA45-0CFC-4951-BFF7-89F67B0DE9D7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ja-JP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Call by Value, Reference, and Constant Reference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752600"/>
            <a:ext cx="7772400" cy="304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Which of swap functions is appropriate?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7842250" y="0"/>
            <a:ext cx="282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i="1"/>
              <a:t>Arrays, Pointers, and Structures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1524000" y="2133601"/>
            <a:ext cx="2971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void swap(string a, string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string tmp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b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7543800" y="2133600"/>
            <a:ext cx="2971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void swap(const string &amp;a, 	const string &amp;b)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string tmp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b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4419600" y="2133601"/>
            <a:ext cx="3048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void swap(string &amp;a, string &amp;b)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string tmp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b =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1524001" y="4267200"/>
            <a:ext cx="30668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findMax</a:t>
            </a:r>
            <a:r>
              <a:rPr lang="en-US" altLang="en-US" sz="1200" dirty="0">
                <a:latin typeface="Courier New" panose="02070309020205020404" pitchFamily="49" charset="0"/>
              </a:rPr>
              <a:t>(vector&lt;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&gt; 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>
                <a:latin typeface="Courier New" panose="02070309020205020404" pitchFamily="49" charset="0"/>
              </a:rPr>
              <a:t>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for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=1;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a.size</a:t>
            </a:r>
            <a:r>
              <a:rPr lang="en-US" altLang="en-US" sz="1200" dirty="0">
                <a:latin typeface="Courier New" panose="02070309020205020404" pitchFamily="49" charset="0"/>
              </a:rPr>
              <a:t>();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max = 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495801" y="4267200"/>
            <a:ext cx="306686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findMax</a:t>
            </a:r>
            <a:r>
              <a:rPr lang="en-US" altLang="en-US" sz="1200" dirty="0">
                <a:latin typeface="Courier New" panose="02070309020205020404" pitchFamily="49" charset="0"/>
              </a:rPr>
              <a:t>(vector&lt;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&gt; &amp;a)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</a:t>
            </a:r>
            <a:r>
              <a:rPr lang="en-US" altLang="en-US" sz="1200" dirty="0" err="1">
                <a:latin typeface="Courier New" panose="02070309020205020404" pitchFamily="49" charset="0"/>
              </a:rPr>
              <a:t>int</a:t>
            </a:r>
            <a:r>
              <a:rPr lang="en-US" altLang="en-US" sz="1200" dirty="0">
                <a:latin typeface="Courier New" panose="02070309020205020404" pitchFamily="49" charset="0"/>
              </a:rPr>
              <a:t>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for (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=1;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 &lt; </a:t>
            </a:r>
            <a:r>
              <a:rPr lang="en-US" altLang="en-US" sz="1200" dirty="0" err="1">
                <a:latin typeface="Courier New" panose="02070309020205020404" pitchFamily="49" charset="0"/>
              </a:rPr>
              <a:t>a.size</a:t>
            </a:r>
            <a:r>
              <a:rPr lang="en-US" altLang="en-US" sz="1200" dirty="0">
                <a:latin typeface="Courier New" panose="02070309020205020404" pitchFamily="49" charset="0"/>
              </a:rPr>
              <a:t>(); 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if (a[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      max = a[</a:t>
            </a:r>
            <a:r>
              <a:rPr lang="en-US" altLang="en-US" sz="1200" dirty="0" err="1">
                <a:latin typeface="Courier New" panose="02070309020205020404" pitchFamily="49" charset="0"/>
              </a:rPr>
              <a:t>i</a:t>
            </a:r>
            <a:r>
              <a:rPr lang="en-US" altLang="en-US" sz="1200" dirty="0">
                <a:latin typeface="Courier New" panose="02070309020205020404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2" name="Text Box 14"/>
          <p:cNvSpPr txBox="1">
            <a:spLocks noChangeArrowheads="1"/>
          </p:cNvSpPr>
          <p:nvPr/>
        </p:nvSpPr>
        <p:spPr bwMode="auto">
          <a:xfrm>
            <a:off x="7842250" y="4267200"/>
            <a:ext cx="325281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int findMax(const vector&lt;int&gt; &amp;a)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int max = a[0];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int i;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for (i=1; i &lt; a.size();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if (a[i] &gt; max)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      max = a[i];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   return max;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493" name="Rectangle 15"/>
          <p:cNvSpPr>
            <a:spLocks noChangeArrowheads="1"/>
          </p:cNvSpPr>
          <p:nvPr/>
        </p:nvSpPr>
        <p:spPr bwMode="auto">
          <a:xfrm>
            <a:off x="1524000" y="3733800"/>
            <a:ext cx="777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Which of </a:t>
            </a:r>
            <a:r>
              <a:rPr lang="en-US" altLang="en-US" sz="2400" dirty="0" err="1"/>
              <a:t>findMax</a:t>
            </a:r>
            <a:r>
              <a:rPr lang="en-US" altLang="en-US" sz="2400" dirty="0"/>
              <a:t> functions is appropriate?</a:t>
            </a:r>
          </a:p>
        </p:txBody>
      </p:sp>
    </p:spTree>
    <p:extLst>
      <p:ext uri="{BB962C8B-B14F-4D97-AF65-F5344CB8AC3E}">
        <p14:creationId xmlns:p14="http://schemas.microsoft.com/office/powerpoint/2010/main" val="217610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Core Tenets of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C++ Classes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Design (using stack as an example)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Mechanics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Coding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Assignment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Testing 101: Unit Test Intro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C++ Fundamentals: Call by Ref, Value</a:t>
            </a:r>
          </a:p>
        </p:txBody>
      </p:sp>
    </p:spTree>
    <p:extLst>
      <p:ext uri="{BB962C8B-B14F-4D97-AF65-F5344CB8AC3E}">
        <p14:creationId xmlns:p14="http://schemas.microsoft.com/office/powerpoint/2010/main" val="197203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C965-44A8-4C0B-9E85-690C67517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2DC6-5FDE-438C-A9AB-A03C4ACB7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global function which determines if a string is a palindrome and returns a Boolean</a:t>
            </a:r>
          </a:p>
        </p:txBody>
      </p:sp>
    </p:spTree>
    <p:extLst>
      <p:ext uri="{BB962C8B-B14F-4D97-AF65-F5344CB8AC3E}">
        <p14:creationId xmlns:p14="http://schemas.microsoft.com/office/powerpoint/2010/main" val="34018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Object-Oriented Programming (OOP)?</a:t>
            </a:r>
            <a:br>
              <a:rPr lang="en-US" sz="4400" dirty="0"/>
            </a:br>
            <a:r>
              <a:rPr lang="en-US" sz="4400" dirty="0"/>
              <a:t>Some language theory…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Abstraction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Encapsulation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Hierarchy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Polymorphism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Static: Templates, Function Overloads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Dynamic (through inheritance)</a:t>
            </a:r>
          </a:p>
        </p:txBody>
      </p:sp>
      <p:pic>
        <p:nvPicPr>
          <p:cNvPr id="1026" name="Picture 2" descr="https://upload.wikimedia.org/wikipedia/commons/thumb/f/f6/Jaguar_head_shot.jpg/220px-Jaguar_head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198" y="1965943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2/Black_jaguar.jpg/220px-Black_jagu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44" y="1965943"/>
            <a:ext cx="256591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27098F-15E0-4AAA-A7FE-E840AFC5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29" y="4883915"/>
            <a:ext cx="957553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Abstraction, information hiding, and encapsulation are very different, but highly-related, concepts.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One could argue that abstraction is a technique that helps us identify which specific information should be visible,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 which information should be hidden. Encapsulation is then the technique for packaging the information in such a way as to hide what should be hidden,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 make visible what is intended to be visible.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1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/>
              <a:t>Separate the implementation from the expression the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Specify Contract / Interface for Class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Abstract Data Type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Can be specified using Uniform Modeling Language (UML)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UML does not use language specific syntax</a:t>
            </a:r>
          </a:p>
          <a:p>
            <a:endParaRPr lang="en-US" dirty="0"/>
          </a:p>
        </p:txBody>
      </p:sp>
      <p:pic>
        <p:nvPicPr>
          <p:cNvPr id="1026" name="Picture 2" descr="What is Object-Oriented Programming?">
            <a:extLst>
              <a:ext uri="{FF2B5EF4-FFF2-40B4-BE49-F238E27FC236}">
                <a16:creationId xmlns:a16="http://schemas.microsoft.com/office/drawing/2014/main" id="{3EC93E17-0292-FBF2-5576-7CEC4CECC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0570" y="2405618"/>
            <a:ext cx="3135109" cy="24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7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Data </a:t>
            </a:r>
            <a:r>
              <a:rPr lang="en-US" altLang="en-US" dirty="0"/>
              <a:t>Abstraction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A collection of data and a set of well-defined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The data can be reused </a:t>
            </a:r>
            <a:r>
              <a:rPr lang="en-US" altLang="en-US" u="sng" dirty="0"/>
              <a:t>without knowing the internal data representation and structure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OOP:   Class and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Definition of data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Definition of operations (methods) on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Objects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Instances of such abstracted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10361725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11566</TotalTime>
  <Words>1864</Words>
  <Application>Microsoft Office PowerPoint</Application>
  <PresentationFormat>Widescreen</PresentationFormat>
  <Paragraphs>315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Arial Unicode MS</vt:lpstr>
      <vt:lpstr>Calibri</vt:lpstr>
      <vt:lpstr>Calibri Light</vt:lpstr>
      <vt:lpstr>Consolas</vt:lpstr>
      <vt:lpstr>Courier New</vt:lpstr>
      <vt:lpstr>Retrospect</vt:lpstr>
      <vt:lpstr>CSS 342</vt:lpstr>
      <vt:lpstr>Announcements</vt:lpstr>
      <vt:lpstr>Announcements</vt:lpstr>
      <vt:lpstr>Agenda</vt:lpstr>
      <vt:lpstr>Warm Up!!</vt:lpstr>
      <vt:lpstr>Why Object-Oriented Programming (OOP)? Some language theory…</vt:lpstr>
      <vt:lpstr>Abstraction</vt:lpstr>
      <vt:lpstr>Abstraction</vt:lpstr>
      <vt:lpstr>Abstraction</vt:lpstr>
      <vt:lpstr>UML Class Diagram</vt:lpstr>
      <vt:lpstr>Design</vt:lpstr>
      <vt:lpstr>Class Design Goals</vt:lpstr>
      <vt:lpstr>Class Design Checklist</vt:lpstr>
      <vt:lpstr>Enforcing Abstraction in C++</vt:lpstr>
      <vt:lpstr>Group Problem </vt:lpstr>
      <vt:lpstr>PowerPoint Presentation</vt:lpstr>
      <vt:lpstr>Computer Scientist of the week</vt:lpstr>
      <vt:lpstr>Programming Guidelines</vt:lpstr>
      <vt:lpstr>Programming Style / Guidelines</vt:lpstr>
      <vt:lpstr>Programming Guidelines</vt:lpstr>
      <vt:lpstr>Naming</vt:lpstr>
      <vt:lpstr>Spacing/lines</vt:lpstr>
      <vt:lpstr>PowerPoint Presentation</vt:lpstr>
      <vt:lpstr>Class Bell.</vt:lpstr>
      <vt:lpstr>Spaces</vt:lpstr>
      <vt:lpstr>Comments</vt:lpstr>
      <vt:lpstr>Program 1</vt:lpstr>
      <vt:lpstr>Program 1 FAQ</vt:lpstr>
      <vt:lpstr>Testing 101</vt:lpstr>
      <vt:lpstr>Unit Tests</vt:lpstr>
      <vt:lpstr>C++ Fundamentals</vt:lpstr>
      <vt:lpstr>Call by Value, Reference, and Constant Reference</vt:lpstr>
      <vt:lpstr>In class code</vt:lpstr>
      <vt:lpstr>Call by Value, Reference, and Constant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235</cp:revision>
  <dcterms:created xsi:type="dcterms:W3CDTF">2014-09-04T12:46:47Z</dcterms:created>
  <dcterms:modified xsi:type="dcterms:W3CDTF">2024-09-30T22:32:19Z</dcterms:modified>
</cp:coreProperties>
</file>