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503" r:id="rId2"/>
    <p:sldId id="505" r:id="rId3"/>
    <p:sldId id="509" r:id="rId4"/>
    <p:sldId id="457" r:id="rId5"/>
    <p:sldId id="458" r:id="rId6"/>
    <p:sldId id="459" r:id="rId7"/>
    <p:sldId id="460" r:id="rId8"/>
    <p:sldId id="461" r:id="rId9"/>
    <p:sldId id="488" r:id="rId10"/>
    <p:sldId id="487" r:id="rId11"/>
    <p:sldId id="501" r:id="rId12"/>
    <p:sldId id="481" r:id="rId13"/>
    <p:sldId id="444" r:id="rId14"/>
    <p:sldId id="650" r:id="rId15"/>
    <p:sldId id="464" r:id="rId16"/>
    <p:sldId id="466" r:id="rId17"/>
    <p:sldId id="467" r:id="rId18"/>
    <p:sldId id="648" r:id="rId19"/>
    <p:sldId id="649" r:id="rId20"/>
    <p:sldId id="470" r:id="rId21"/>
    <p:sldId id="471" r:id="rId22"/>
    <p:sldId id="472" r:id="rId23"/>
    <p:sldId id="473" r:id="rId24"/>
    <p:sldId id="4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1F6E7-0BC9-43CA-86FD-6CC86CBA4E3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106A3FB-A810-4104-895C-B8F0AD03BC5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Announcements</a:t>
          </a:r>
        </a:p>
      </dgm:t>
    </dgm:pt>
    <dgm:pt modelId="{23A105F9-4908-418B-BD8D-F155EDFB4BEC}" type="parTrans" cxnId="{B653F66B-14BE-446A-B1E5-CA197D74FDDD}">
      <dgm:prSet/>
      <dgm:spPr/>
      <dgm:t>
        <a:bodyPr/>
        <a:lstStyle/>
        <a:p>
          <a:endParaRPr lang="en-US"/>
        </a:p>
      </dgm:t>
    </dgm:pt>
    <dgm:pt modelId="{F7702821-97C7-4DC2-9984-DDA3FAE03464}" type="sibTrans" cxnId="{B653F66B-14BE-446A-B1E5-CA197D74FDDD}">
      <dgm:prSet/>
      <dgm:spPr/>
      <dgm:t>
        <a:bodyPr/>
        <a:lstStyle/>
        <a:p>
          <a:endParaRPr lang="en-US"/>
        </a:p>
      </dgm:t>
    </dgm:pt>
    <dgm:pt modelId="{5380E3A5-3344-4901-8404-14590878E7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Program 2: Complete!</a:t>
          </a:r>
        </a:p>
      </dgm:t>
    </dgm:pt>
    <dgm:pt modelId="{948AE7DD-70B9-4B83-98AA-D1A45372B825}" type="parTrans" cxnId="{B4E7B2CC-8861-45B3-841A-77E7ADBA3B57}">
      <dgm:prSet/>
      <dgm:spPr/>
      <dgm:t>
        <a:bodyPr/>
        <a:lstStyle/>
        <a:p>
          <a:endParaRPr lang="en-US"/>
        </a:p>
      </dgm:t>
    </dgm:pt>
    <dgm:pt modelId="{F1980A54-310F-4F17-88EC-01F05DA74545}" type="sibTrans" cxnId="{B4E7B2CC-8861-45B3-841A-77E7ADBA3B57}">
      <dgm:prSet/>
      <dgm:spPr/>
      <dgm:t>
        <a:bodyPr/>
        <a:lstStyle/>
        <a:p>
          <a:endParaRPr lang="en-US"/>
        </a:p>
      </dgm:t>
    </dgm:pt>
    <dgm:pt modelId="{B30D5441-E160-480C-87AD-2919BBBD46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Program 3: Due 11/8</a:t>
          </a:r>
        </a:p>
        <a:p>
          <a:pPr>
            <a:lnSpc>
              <a:spcPct val="100000"/>
            </a:lnSpc>
          </a:pPr>
          <a:r>
            <a:rPr lang="en-US" dirty="0"/>
            <a:t>Test Two:  11/6</a:t>
          </a:r>
        </a:p>
      </dgm:t>
    </dgm:pt>
    <dgm:pt modelId="{22874CFC-BA60-4FA1-8F1C-045BF1932810}" type="parTrans" cxnId="{88AB5679-EE9D-44DB-871C-8568EBF45030}">
      <dgm:prSet/>
      <dgm:spPr/>
      <dgm:t>
        <a:bodyPr/>
        <a:lstStyle/>
        <a:p>
          <a:endParaRPr lang="en-US"/>
        </a:p>
      </dgm:t>
    </dgm:pt>
    <dgm:pt modelId="{A3FDA302-AB70-4B24-97E0-D7B4D1E2124E}" type="sibTrans" cxnId="{88AB5679-EE9D-44DB-871C-8568EBF45030}">
      <dgm:prSet/>
      <dgm:spPr/>
      <dgm:t>
        <a:bodyPr/>
        <a:lstStyle/>
        <a:p>
          <a:endParaRPr lang="en-US"/>
        </a:p>
      </dgm:t>
    </dgm:pt>
    <dgm:pt modelId="{B4EFE86C-ABF8-42DD-8726-16BA49A263B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Agenda</a:t>
          </a:r>
        </a:p>
      </dgm:t>
    </dgm:pt>
    <dgm:pt modelId="{53389535-2B2E-44B3-802E-E07F4BCED481}" type="parTrans" cxnId="{8F2603B8-7638-4455-B0B0-6F98B963EB24}">
      <dgm:prSet/>
      <dgm:spPr/>
      <dgm:t>
        <a:bodyPr/>
        <a:lstStyle/>
        <a:p>
          <a:endParaRPr lang="en-US"/>
        </a:p>
      </dgm:t>
    </dgm:pt>
    <dgm:pt modelId="{D1F8C021-6B5B-4E3B-9077-C25E45878E9C}" type="sibTrans" cxnId="{8F2603B8-7638-4455-B0B0-6F98B963EB24}">
      <dgm:prSet/>
      <dgm:spPr/>
      <dgm:t>
        <a:bodyPr/>
        <a:lstStyle/>
        <a:p>
          <a:endParaRPr lang="en-US"/>
        </a:p>
      </dgm:t>
    </dgm:pt>
    <dgm:pt modelId="{3A94110C-B418-43D6-9AF5-6AF00C4118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Class Warm Up</a:t>
          </a:r>
        </a:p>
        <a:p>
          <a:pPr>
            <a:lnSpc>
              <a:spcPct val="100000"/>
            </a:lnSpc>
          </a:pPr>
          <a:r>
            <a:rPr lang="en-US" dirty="0"/>
            <a:t>Stack w/Linked List</a:t>
          </a:r>
        </a:p>
      </dgm:t>
    </dgm:pt>
    <dgm:pt modelId="{30654417-3789-4B54-9512-BE4092EB19AA}" type="parTrans" cxnId="{41D78C64-2745-4325-880A-C5D41CA0EA93}">
      <dgm:prSet/>
      <dgm:spPr/>
      <dgm:t>
        <a:bodyPr/>
        <a:lstStyle/>
        <a:p>
          <a:endParaRPr lang="en-US"/>
        </a:p>
      </dgm:t>
    </dgm:pt>
    <dgm:pt modelId="{50F9CA9E-B5B6-4158-BC1E-D58B7D1135EB}" type="sibTrans" cxnId="{41D78C64-2745-4325-880A-C5D41CA0EA93}">
      <dgm:prSet/>
      <dgm:spPr/>
      <dgm:t>
        <a:bodyPr/>
        <a:lstStyle/>
        <a:p>
          <a:endParaRPr lang="en-US"/>
        </a:p>
      </dgm:t>
    </dgm:pt>
    <dgm:pt modelId="{9BEA1866-0DE0-4CF8-9841-DAC140855A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Program 3: intro</a:t>
          </a:r>
        </a:p>
        <a:p>
          <a:pPr>
            <a:lnSpc>
              <a:spcPct val="100000"/>
            </a:lnSpc>
          </a:pPr>
          <a:r>
            <a:rPr lang="en-US" dirty="0"/>
            <a:t>Test One Review</a:t>
          </a:r>
        </a:p>
      </dgm:t>
    </dgm:pt>
    <dgm:pt modelId="{45AF2625-FA2E-4403-A3DF-3E794A244952}" type="parTrans" cxnId="{3F09DD95-39DF-4D0C-92DF-2154D9A4BA59}">
      <dgm:prSet/>
      <dgm:spPr/>
      <dgm:t>
        <a:bodyPr/>
        <a:lstStyle/>
        <a:p>
          <a:endParaRPr lang="en-US"/>
        </a:p>
      </dgm:t>
    </dgm:pt>
    <dgm:pt modelId="{6A3B07E0-3329-4A87-B02A-56C0B961A956}" type="sibTrans" cxnId="{3F09DD95-39DF-4D0C-92DF-2154D9A4BA59}">
      <dgm:prSet/>
      <dgm:spPr/>
      <dgm:t>
        <a:bodyPr/>
        <a:lstStyle/>
        <a:p>
          <a:endParaRPr lang="en-US"/>
        </a:p>
      </dgm:t>
    </dgm:pt>
    <dgm:pt modelId="{12ABBB33-5624-489E-B2DF-17D5571E305F}" type="pres">
      <dgm:prSet presAssocID="{0B61F6E7-0BC9-43CA-86FD-6CC86CBA4E3F}" presName="root" presStyleCnt="0">
        <dgm:presLayoutVars>
          <dgm:dir/>
          <dgm:resizeHandles val="exact"/>
        </dgm:presLayoutVars>
      </dgm:prSet>
      <dgm:spPr/>
    </dgm:pt>
    <dgm:pt modelId="{023E69BF-A18A-40C8-B5B5-D94386BA7322}" type="pres">
      <dgm:prSet presAssocID="{6106A3FB-A810-4104-895C-B8F0AD03BC5B}" presName="compNode" presStyleCnt="0"/>
      <dgm:spPr/>
    </dgm:pt>
    <dgm:pt modelId="{7E5EE59E-B7BA-44CC-9925-582AB77B06A2}" type="pres">
      <dgm:prSet presAssocID="{6106A3FB-A810-4104-895C-B8F0AD03BC5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s"/>
        </a:ext>
      </dgm:extLst>
    </dgm:pt>
    <dgm:pt modelId="{6591FE52-FBD0-443A-9A6F-9C347FEAF988}" type="pres">
      <dgm:prSet presAssocID="{6106A3FB-A810-4104-895C-B8F0AD03BC5B}" presName="iconSpace" presStyleCnt="0"/>
      <dgm:spPr/>
    </dgm:pt>
    <dgm:pt modelId="{EB8FE8A4-FAEE-4248-8B0B-92D00AC027B0}" type="pres">
      <dgm:prSet presAssocID="{6106A3FB-A810-4104-895C-B8F0AD03BC5B}" presName="parTx" presStyleLbl="revTx" presStyleIdx="0" presStyleCnt="4">
        <dgm:presLayoutVars>
          <dgm:chMax val="0"/>
          <dgm:chPref val="0"/>
        </dgm:presLayoutVars>
      </dgm:prSet>
      <dgm:spPr/>
    </dgm:pt>
    <dgm:pt modelId="{20655A88-44F3-41E9-AC7F-9126A8A6A64B}" type="pres">
      <dgm:prSet presAssocID="{6106A3FB-A810-4104-895C-B8F0AD03BC5B}" presName="txSpace" presStyleCnt="0"/>
      <dgm:spPr/>
    </dgm:pt>
    <dgm:pt modelId="{CEEDFA1F-7BDF-48E9-AE7E-6E9EA4846CA1}" type="pres">
      <dgm:prSet presAssocID="{6106A3FB-A810-4104-895C-B8F0AD03BC5B}" presName="desTx" presStyleLbl="revTx" presStyleIdx="1" presStyleCnt="4">
        <dgm:presLayoutVars/>
      </dgm:prSet>
      <dgm:spPr/>
    </dgm:pt>
    <dgm:pt modelId="{7E334C2A-4AAE-4AF0-96BE-27020C8ED61A}" type="pres">
      <dgm:prSet presAssocID="{F7702821-97C7-4DC2-9984-DDA3FAE03464}" presName="sibTrans" presStyleCnt="0"/>
      <dgm:spPr/>
    </dgm:pt>
    <dgm:pt modelId="{C80FC86B-8179-409F-A699-F0CB00FC518A}" type="pres">
      <dgm:prSet presAssocID="{B4EFE86C-ABF8-42DD-8726-16BA49A263BF}" presName="compNode" presStyleCnt="0"/>
      <dgm:spPr/>
    </dgm:pt>
    <dgm:pt modelId="{80BFB8EE-2C5A-49C9-A7C3-73888FCD479E}" type="pres">
      <dgm:prSet presAssocID="{B4EFE86C-ABF8-42DD-8726-16BA49A263B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8BABBF5-4E9E-4C5D-94CA-EB796A96A3F8}" type="pres">
      <dgm:prSet presAssocID="{B4EFE86C-ABF8-42DD-8726-16BA49A263BF}" presName="iconSpace" presStyleCnt="0"/>
      <dgm:spPr/>
    </dgm:pt>
    <dgm:pt modelId="{8B47DFDE-3F6F-4E89-9CDB-9BFAD7635D8C}" type="pres">
      <dgm:prSet presAssocID="{B4EFE86C-ABF8-42DD-8726-16BA49A263BF}" presName="parTx" presStyleLbl="revTx" presStyleIdx="2" presStyleCnt="4">
        <dgm:presLayoutVars>
          <dgm:chMax val="0"/>
          <dgm:chPref val="0"/>
        </dgm:presLayoutVars>
      </dgm:prSet>
      <dgm:spPr/>
    </dgm:pt>
    <dgm:pt modelId="{D8CEC347-8788-468C-AC8D-F6B4C36611DC}" type="pres">
      <dgm:prSet presAssocID="{B4EFE86C-ABF8-42DD-8726-16BA49A263BF}" presName="txSpace" presStyleCnt="0"/>
      <dgm:spPr/>
    </dgm:pt>
    <dgm:pt modelId="{AFE0DB28-34B7-497B-9A06-250B69B8E124}" type="pres">
      <dgm:prSet presAssocID="{B4EFE86C-ABF8-42DD-8726-16BA49A263BF}" presName="desTx" presStyleLbl="revTx" presStyleIdx="3" presStyleCnt="4">
        <dgm:presLayoutVars/>
      </dgm:prSet>
      <dgm:spPr/>
    </dgm:pt>
  </dgm:ptLst>
  <dgm:cxnLst>
    <dgm:cxn modelId="{EB03F612-A6C5-461B-AE9D-4D30F141852F}" type="presOf" srcId="{6106A3FB-A810-4104-895C-B8F0AD03BC5B}" destId="{EB8FE8A4-FAEE-4248-8B0B-92D00AC027B0}" srcOrd="0" destOrd="0" presId="urn:microsoft.com/office/officeart/2018/5/layout/CenteredIconLabelDescriptionList"/>
    <dgm:cxn modelId="{383A953A-82BB-4E33-85AA-FB77FF7B5224}" type="presOf" srcId="{B30D5441-E160-480C-87AD-2919BBBD46CB}" destId="{CEEDFA1F-7BDF-48E9-AE7E-6E9EA4846CA1}" srcOrd="0" destOrd="1" presId="urn:microsoft.com/office/officeart/2018/5/layout/CenteredIconLabelDescriptionList"/>
    <dgm:cxn modelId="{20E0A33F-450E-4413-AC81-6523EE595C68}" type="presOf" srcId="{3A94110C-B418-43D6-9AF5-6AF00C411860}" destId="{AFE0DB28-34B7-497B-9A06-250B69B8E124}" srcOrd="0" destOrd="0" presId="urn:microsoft.com/office/officeart/2018/5/layout/CenteredIconLabelDescriptionList"/>
    <dgm:cxn modelId="{41D78C64-2745-4325-880A-C5D41CA0EA93}" srcId="{B4EFE86C-ABF8-42DD-8726-16BA49A263BF}" destId="{3A94110C-B418-43D6-9AF5-6AF00C411860}" srcOrd="0" destOrd="0" parTransId="{30654417-3789-4B54-9512-BE4092EB19AA}" sibTransId="{50F9CA9E-B5B6-4158-BC1E-D58B7D1135EB}"/>
    <dgm:cxn modelId="{B653F66B-14BE-446A-B1E5-CA197D74FDDD}" srcId="{0B61F6E7-0BC9-43CA-86FD-6CC86CBA4E3F}" destId="{6106A3FB-A810-4104-895C-B8F0AD03BC5B}" srcOrd="0" destOrd="0" parTransId="{23A105F9-4908-418B-BD8D-F155EDFB4BEC}" sibTransId="{F7702821-97C7-4DC2-9984-DDA3FAE03464}"/>
    <dgm:cxn modelId="{88AB5679-EE9D-44DB-871C-8568EBF45030}" srcId="{6106A3FB-A810-4104-895C-B8F0AD03BC5B}" destId="{B30D5441-E160-480C-87AD-2919BBBD46CB}" srcOrd="1" destOrd="0" parTransId="{22874CFC-BA60-4FA1-8F1C-045BF1932810}" sibTransId="{A3FDA302-AB70-4B24-97E0-D7B4D1E2124E}"/>
    <dgm:cxn modelId="{775E4F88-4CBB-4088-AD4D-3AAE425456DF}" type="presOf" srcId="{0B61F6E7-0BC9-43CA-86FD-6CC86CBA4E3F}" destId="{12ABBB33-5624-489E-B2DF-17D5571E305F}" srcOrd="0" destOrd="0" presId="urn:microsoft.com/office/officeart/2018/5/layout/CenteredIconLabelDescriptionList"/>
    <dgm:cxn modelId="{3F09DD95-39DF-4D0C-92DF-2154D9A4BA59}" srcId="{B4EFE86C-ABF8-42DD-8726-16BA49A263BF}" destId="{9BEA1866-0DE0-4CF8-9841-DAC140855A50}" srcOrd="1" destOrd="0" parTransId="{45AF2625-FA2E-4403-A3DF-3E794A244952}" sibTransId="{6A3B07E0-3329-4A87-B02A-56C0B961A956}"/>
    <dgm:cxn modelId="{0E40CFAC-49B5-4224-88D7-7142E5D80743}" type="presOf" srcId="{9BEA1866-0DE0-4CF8-9841-DAC140855A50}" destId="{AFE0DB28-34B7-497B-9A06-250B69B8E124}" srcOrd="0" destOrd="1" presId="urn:microsoft.com/office/officeart/2018/5/layout/CenteredIconLabelDescriptionList"/>
    <dgm:cxn modelId="{0BF577B7-0D21-466D-BA54-195B4932B538}" type="presOf" srcId="{B4EFE86C-ABF8-42DD-8726-16BA49A263BF}" destId="{8B47DFDE-3F6F-4E89-9CDB-9BFAD7635D8C}" srcOrd="0" destOrd="0" presId="urn:microsoft.com/office/officeart/2018/5/layout/CenteredIconLabelDescriptionList"/>
    <dgm:cxn modelId="{8F2603B8-7638-4455-B0B0-6F98B963EB24}" srcId="{0B61F6E7-0BC9-43CA-86FD-6CC86CBA4E3F}" destId="{B4EFE86C-ABF8-42DD-8726-16BA49A263BF}" srcOrd="1" destOrd="0" parTransId="{53389535-2B2E-44B3-802E-E07F4BCED481}" sibTransId="{D1F8C021-6B5B-4E3B-9077-C25E45878E9C}"/>
    <dgm:cxn modelId="{3F9E6DC9-138D-4F01-83EC-4E1BA987432E}" type="presOf" srcId="{5380E3A5-3344-4901-8404-14590878E7C7}" destId="{CEEDFA1F-7BDF-48E9-AE7E-6E9EA4846CA1}" srcOrd="0" destOrd="0" presId="urn:microsoft.com/office/officeart/2018/5/layout/CenteredIconLabelDescriptionList"/>
    <dgm:cxn modelId="{B4E7B2CC-8861-45B3-841A-77E7ADBA3B57}" srcId="{6106A3FB-A810-4104-895C-B8F0AD03BC5B}" destId="{5380E3A5-3344-4901-8404-14590878E7C7}" srcOrd="0" destOrd="0" parTransId="{948AE7DD-70B9-4B83-98AA-D1A45372B825}" sibTransId="{F1980A54-310F-4F17-88EC-01F05DA74545}"/>
    <dgm:cxn modelId="{07D84763-FF13-4D2F-A467-71B4E8CAA5EA}" type="presParOf" srcId="{12ABBB33-5624-489E-B2DF-17D5571E305F}" destId="{023E69BF-A18A-40C8-B5B5-D94386BA7322}" srcOrd="0" destOrd="0" presId="urn:microsoft.com/office/officeart/2018/5/layout/CenteredIconLabelDescriptionList"/>
    <dgm:cxn modelId="{FE136996-5CDD-4AA3-AF1A-2A827456137C}" type="presParOf" srcId="{023E69BF-A18A-40C8-B5B5-D94386BA7322}" destId="{7E5EE59E-B7BA-44CC-9925-582AB77B06A2}" srcOrd="0" destOrd="0" presId="urn:microsoft.com/office/officeart/2018/5/layout/CenteredIconLabelDescriptionList"/>
    <dgm:cxn modelId="{3A24EC9D-99A2-46BB-AF19-DCFC5DEA59F8}" type="presParOf" srcId="{023E69BF-A18A-40C8-B5B5-D94386BA7322}" destId="{6591FE52-FBD0-443A-9A6F-9C347FEAF988}" srcOrd="1" destOrd="0" presId="urn:microsoft.com/office/officeart/2018/5/layout/CenteredIconLabelDescriptionList"/>
    <dgm:cxn modelId="{8C3D146F-D02A-482D-9ADE-48FA7D0377CB}" type="presParOf" srcId="{023E69BF-A18A-40C8-B5B5-D94386BA7322}" destId="{EB8FE8A4-FAEE-4248-8B0B-92D00AC027B0}" srcOrd="2" destOrd="0" presId="urn:microsoft.com/office/officeart/2018/5/layout/CenteredIconLabelDescriptionList"/>
    <dgm:cxn modelId="{6C4C12CD-A0C9-4C9F-BFE6-9DC90FF34ED6}" type="presParOf" srcId="{023E69BF-A18A-40C8-B5B5-D94386BA7322}" destId="{20655A88-44F3-41E9-AC7F-9126A8A6A64B}" srcOrd="3" destOrd="0" presId="urn:microsoft.com/office/officeart/2018/5/layout/CenteredIconLabelDescriptionList"/>
    <dgm:cxn modelId="{9EF82C42-322E-47A2-A4C9-312D41BF1BE0}" type="presParOf" srcId="{023E69BF-A18A-40C8-B5B5-D94386BA7322}" destId="{CEEDFA1F-7BDF-48E9-AE7E-6E9EA4846CA1}" srcOrd="4" destOrd="0" presId="urn:microsoft.com/office/officeart/2018/5/layout/CenteredIconLabelDescriptionList"/>
    <dgm:cxn modelId="{C48EE4AB-8B33-4C63-B443-945195E38B66}" type="presParOf" srcId="{12ABBB33-5624-489E-B2DF-17D5571E305F}" destId="{7E334C2A-4AAE-4AF0-96BE-27020C8ED61A}" srcOrd="1" destOrd="0" presId="urn:microsoft.com/office/officeart/2018/5/layout/CenteredIconLabelDescriptionList"/>
    <dgm:cxn modelId="{5D502A92-E095-463A-8D8C-C0E20DF3B248}" type="presParOf" srcId="{12ABBB33-5624-489E-B2DF-17D5571E305F}" destId="{C80FC86B-8179-409F-A699-F0CB00FC518A}" srcOrd="2" destOrd="0" presId="urn:microsoft.com/office/officeart/2018/5/layout/CenteredIconLabelDescriptionList"/>
    <dgm:cxn modelId="{9292F785-4DFC-46DB-B5C5-834FC5696B7E}" type="presParOf" srcId="{C80FC86B-8179-409F-A699-F0CB00FC518A}" destId="{80BFB8EE-2C5A-49C9-A7C3-73888FCD479E}" srcOrd="0" destOrd="0" presId="urn:microsoft.com/office/officeart/2018/5/layout/CenteredIconLabelDescriptionList"/>
    <dgm:cxn modelId="{7553D15C-5393-4F0C-80EE-39F5DD122938}" type="presParOf" srcId="{C80FC86B-8179-409F-A699-F0CB00FC518A}" destId="{B8BABBF5-4E9E-4C5D-94CA-EB796A96A3F8}" srcOrd="1" destOrd="0" presId="urn:microsoft.com/office/officeart/2018/5/layout/CenteredIconLabelDescriptionList"/>
    <dgm:cxn modelId="{4A41CC1F-9919-4FDB-998A-BA5C863EC43B}" type="presParOf" srcId="{C80FC86B-8179-409F-A699-F0CB00FC518A}" destId="{8B47DFDE-3F6F-4E89-9CDB-9BFAD7635D8C}" srcOrd="2" destOrd="0" presId="urn:microsoft.com/office/officeart/2018/5/layout/CenteredIconLabelDescriptionList"/>
    <dgm:cxn modelId="{22C6C00A-038C-4BD8-85C3-0AAB69CA5229}" type="presParOf" srcId="{C80FC86B-8179-409F-A699-F0CB00FC518A}" destId="{D8CEC347-8788-468C-AC8D-F6B4C36611DC}" srcOrd="3" destOrd="0" presId="urn:microsoft.com/office/officeart/2018/5/layout/CenteredIconLabelDescriptionList"/>
    <dgm:cxn modelId="{D76CBD00-55EB-4B4E-A0DB-CC77DD5FC200}" type="presParOf" srcId="{C80FC86B-8179-409F-A699-F0CB00FC518A}" destId="{AFE0DB28-34B7-497B-9A06-250B69B8E12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EE59E-B7BA-44CC-9925-582AB77B06A2}">
      <dsp:nvSpPr>
        <dsp:cNvPr id="0" name=""/>
        <dsp:cNvSpPr/>
      </dsp:nvSpPr>
      <dsp:spPr>
        <a:xfrm>
          <a:off x="1735199" y="2736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FE8A4-FAEE-4248-8B0B-92D00AC027B0}">
      <dsp:nvSpPr>
        <dsp:cNvPr id="0" name=""/>
        <dsp:cNvSpPr/>
      </dsp:nvSpPr>
      <dsp:spPr>
        <a:xfrm>
          <a:off x="331199" y="169981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Announcements</a:t>
          </a:r>
        </a:p>
      </dsp:txBody>
      <dsp:txXfrm>
        <a:off x="331199" y="1699812"/>
        <a:ext cx="4320000" cy="648000"/>
      </dsp:txXfrm>
    </dsp:sp>
    <dsp:sp modelId="{CEEDFA1F-7BDF-48E9-AE7E-6E9EA4846CA1}">
      <dsp:nvSpPr>
        <dsp:cNvPr id="0" name=""/>
        <dsp:cNvSpPr/>
      </dsp:nvSpPr>
      <dsp:spPr>
        <a:xfrm>
          <a:off x="331199" y="2422439"/>
          <a:ext cx="4320000" cy="1336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Program 2: Complete!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Program 3: Due 11/8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 Two:  11/6</a:t>
          </a:r>
        </a:p>
      </dsp:txBody>
      <dsp:txXfrm>
        <a:off x="331199" y="2422439"/>
        <a:ext cx="4320000" cy="1336277"/>
      </dsp:txXfrm>
    </dsp:sp>
    <dsp:sp modelId="{80BFB8EE-2C5A-49C9-A7C3-73888FCD479E}">
      <dsp:nvSpPr>
        <dsp:cNvPr id="0" name=""/>
        <dsp:cNvSpPr/>
      </dsp:nvSpPr>
      <dsp:spPr>
        <a:xfrm>
          <a:off x="6811200" y="2736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DFDE-3F6F-4E89-9CDB-9BFAD7635D8C}">
      <dsp:nvSpPr>
        <dsp:cNvPr id="0" name=""/>
        <dsp:cNvSpPr/>
      </dsp:nvSpPr>
      <dsp:spPr>
        <a:xfrm>
          <a:off x="5407199" y="169981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Agenda</a:t>
          </a:r>
        </a:p>
      </dsp:txBody>
      <dsp:txXfrm>
        <a:off x="5407199" y="1699812"/>
        <a:ext cx="4320000" cy="648000"/>
      </dsp:txXfrm>
    </dsp:sp>
    <dsp:sp modelId="{AFE0DB28-34B7-497B-9A06-250B69B8E124}">
      <dsp:nvSpPr>
        <dsp:cNvPr id="0" name=""/>
        <dsp:cNvSpPr/>
      </dsp:nvSpPr>
      <dsp:spPr>
        <a:xfrm>
          <a:off x="5407199" y="2422439"/>
          <a:ext cx="4320000" cy="1336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Class Warm Up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Stack w/Linked List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Program 3: intro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 One Review</a:t>
          </a:r>
        </a:p>
      </dsp:txBody>
      <dsp:txXfrm>
        <a:off x="5407199" y="2422439"/>
        <a:ext cx="4320000" cy="1336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2684" y="1627095"/>
            <a:ext cx="10864601" cy="47467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Structures and Problem Solving with C++: Walls and Mirrors, </a:t>
            </a:r>
            <a:r>
              <a:rPr lang="en-US" err="1"/>
              <a:t>Carrano</a:t>
            </a:r>
            <a:r>
              <a:rPr lang="en-US"/>
              <a:t> and Henry, ©  2013</a:t>
            </a:r>
          </a:p>
        </p:txBody>
      </p:sp>
    </p:spTree>
    <p:extLst>
      <p:ext uri="{BB962C8B-B14F-4D97-AF65-F5344CB8AC3E}">
        <p14:creationId xmlns:p14="http://schemas.microsoft.com/office/powerpoint/2010/main" val="43924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what-exactly-nullptr-is-in-c#:~:text=Nullptr%20vs%20NULL%20NULL%20is%200%20%28zero%29%20i.e.,the%20same%20i.e.%20%28void%2A%290%20in%20C%20and%20C%2B%2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1601" y="634946"/>
            <a:ext cx="636814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CSS 342</a:t>
            </a:r>
          </a:p>
        </p:txBody>
      </p:sp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FEE51522-5734-5DF9-F54D-D6300AF2D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07" r="26673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1" y="2198914"/>
            <a:ext cx="636814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Data Structures, Algorithms, and Discrete Mathematics I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Lecture 10.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C++ Interlude 2.1-2.3, 6.1-6.2, 6.4-6.5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982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0705-60C9-48DD-9CE2-37A623E3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Push/Pop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D660A1-169A-43B9-87A0-D40B26FFDF81}"/>
              </a:ext>
            </a:extLst>
          </p:cNvPr>
          <p:cNvSpPr/>
          <p:nvPr/>
        </p:nvSpPr>
        <p:spPr>
          <a:xfrm>
            <a:off x="1231726" y="2426701"/>
            <a:ext cx="415446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IntStack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::Pop(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(head_ ==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head_;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head_ = head_-&gt;next;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	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-&gt;value;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delete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1D6863-03C1-4CCF-8866-F61619F18458}"/>
              </a:ext>
            </a:extLst>
          </p:cNvPr>
          <p:cNvSpPr/>
          <p:nvPr/>
        </p:nvSpPr>
        <p:spPr>
          <a:xfrm>
            <a:off x="5386192" y="194964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IntStack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::Push(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400" dirty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* insert_node =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insert_node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-&gt;value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insert_node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head_;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head_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insert_node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0EB3F-68F9-4783-804A-61D83DD09C89}"/>
              </a:ext>
            </a:extLst>
          </p:cNvPr>
          <p:cNvSpPr/>
          <p:nvPr/>
        </p:nvSpPr>
        <p:spPr>
          <a:xfrm>
            <a:off x="5386192" y="419641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IntStack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IntStack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: head_(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IntStack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IntStack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(Pop(a));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3954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7FD0-93D0-0A7E-522F-5E717226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 for the interested..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FBFD7-784D-D256-E40B-11AF53051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v </a:t>
            </a:r>
            <a:r>
              <a:rPr lang="en-US" dirty="0" err="1"/>
              <a:t>nullptr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https://dzone.com/articles/what-exactly-nullptr-is-in-c#:~:text=Nullptr%20vs%20NULL%20NULL%20is%200%20%28zero%29%20i.e.,the%20same%20i.e.%20%28void%2A%290%20in%20C%20and%20C%2B%2B</a:t>
            </a:r>
            <a:r>
              <a:rPr lang="en-US" dirty="0"/>
              <a:t>.</a:t>
            </a:r>
          </a:p>
          <a:p>
            <a:r>
              <a:rPr lang="en-US" dirty="0"/>
              <a:t>Short answer:  use </a:t>
            </a:r>
            <a:r>
              <a:rPr lang="en-US" dirty="0" err="1"/>
              <a:t>nullptr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Scientist of the Week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242" y="2230581"/>
            <a:ext cx="2621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Margaret Hamilton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1242" y="2878078"/>
            <a:ext cx="65721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</a:t>
            </a:r>
            <a:r>
              <a:rPr lang="en-US" altLang="en-US" dirty="0"/>
              <a:t>on-board flight software for Apollo space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Director of MIT Instruments Lab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2016: awarded Presidential Medal of Freedom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First Site Reliability Engineer (SRE)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Contributions to </a:t>
            </a:r>
            <a:r>
              <a:rPr lang="en-US" altLang="en-US" dirty="0" err="1"/>
              <a:t>async</a:t>
            </a:r>
            <a:r>
              <a:rPr lang="en-US" altLang="en-US" dirty="0"/>
              <a:t> software, priority scheduling and priority </a:t>
            </a:r>
          </a:p>
          <a:p>
            <a:pPr lvl="1"/>
            <a:r>
              <a:rPr lang="en-US" altLang="en-US" dirty="0"/>
              <a:t>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Foundations for ultra-reliable software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Apollo 8: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P01 Key selection issue illustrates reliability thinking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Apollo 11 Landing: design helped to successfully land ship amidst</a:t>
            </a:r>
          </a:p>
          <a:p>
            <a:r>
              <a:rPr lang="en-US" altLang="en-US" dirty="0"/>
              <a:t> 	Overloading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Margaret Hamilton 19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94" y="2461413"/>
            <a:ext cx="2746121" cy="345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19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Program 3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EF2A31-D3D3-E0E7-F210-02E3629F1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9" r="4192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6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A8D925-730E-0478-6D2F-CC180A34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Bell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F2409-75D0-6350-5ED2-89374236E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10.28.24</a:t>
            </a:r>
          </a:p>
        </p:txBody>
      </p:sp>
    </p:spTree>
    <p:extLst>
      <p:ext uri="{BB962C8B-B14F-4D97-AF65-F5344CB8AC3E}">
        <p14:creationId xmlns:p14="http://schemas.microsoft.com/office/powerpoint/2010/main" val="1039136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an Integer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863" y="1908796"/>
            <a:ext cx="10058400" cy="228483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dirty="0"/>
              <a:t>Use a linked list as a data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Use the following “node” structure</a:t>
            </a: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struct</a:t>
            </a:r>
            <a:r>
              <a:rPr lang="en-US" sz="2000" dirty="0"/>
              <a:t> Node</a:t>
            </a: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{</a:t>
            </a: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</a:t>
            </a:r>
            <a:r>
              <a:rPr lang="en-US" sz="2000" dirty="0" err="1"/>
              <a:t>int</a:t>
            </a:r>
            <a:r>
              <a:rPr lang="en-US" sz="2000" dirty="0"/>
              <a:t> value;</a:t>
            </a: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Node *next;</a:t>
            </a: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4692" y="4193628"/>
            <a:ext cx="4263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 Push/Pop</a:t>
            </a:r>
            <a:endParaRPr lang="en-US" sz="16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</a:rPr>
              <a:t>Overload the following operators: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</a:rPr>
              <a:t>&lt;&lt;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Assign = and Copy Constructor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+, +=</a:t>
            </a:r>
          </a:p>
        </p:txBody>
      </p:sp>
    </p:spTree>
    <p:extLst>
      <p:ext uri="{BB962C8B-B14F-4D97-AF65-F5344CB8AC3E}">
        <p14:creationId xmlns:p14="http://schemas.microsoft.com/office/powerpoint/2010/main" val="2364364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EBD5AF-627B-4808-AB77-44E751263F66}"/>
              </a:ext>
            </a:extLst>
          </p:cNvPr>
          <p:cNvSpPr/>
          <p:nvPr/>
        </p:nvSpPr>
        <p:spPr>
          <a:xfrm>
            <a:off x="1544876" y="2305615"/>
            <a:ext cx="101544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IntStack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1600" dirty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* p_node = </a:t>
            </a:r>
            <a:r>
              <a:rPr lang="nl-NL" sz="1600" dirty="0">
                <a:solidFill>
                  <a:srgbClr val="808080"/>
                </a:solidFill>
                <a:latin typeface="Consolas" panose="020B0609020204030204" pitchFamily="49" charset="0"/>
              </a:rPr>
              <a:t>st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.head_;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p_node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		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p_node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-&gt;value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		p_node = p_node-&gt;next;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5749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an Integer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863" y="1908796"/>
            <a:ext cx="10058400" cy="228483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dirty="0"/>
              <a:t>Use a linked list as a data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Use the following “node” structure</a:t>
            </a: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struct</a:t>
            </a:r>
            <a:r>
              <a:rPr lang="en-US" sz="2000" dirty="0"/>
              <a:t> Node</a:t>
            </a: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{</a:t>
            </a: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</a:t>
            </a:r>
            <a:r>
              <a:rPr lang="en-US" sz="2000" dirty="0" err="1"/>
              <a:t>int</a:t>
            </a:r>
            <a:r>
              <a:rPr lang="en-US" sz="2000" dirty="0"/>
              <a:t> value;</a:t>
            </a: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Node *next;</a:t>
            </a: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6649" y="4240926"/>
            <a:ext cx="33483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 Push/Pop</a:t>
            </a:r>
            <a:endParaRPr lang="en-US" sz="16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Overload the following operators: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&lt;&lt;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</a:rPr>
              <a:t>Assign =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B050"/>
                </a:solidFill>
              </a:rPr>
              <a:t>copy constructor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+, +=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62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4C490BB8-3D43-9279-9224-A543F251BE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Copy Constructor Assignment Overload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When, How</a:t>
            </a:r>
          </a:p>
        </p:txBody>
      </p:sp>
    </p:spTree>
    <p:extLst>
      <p:ext uri="{BB962C8B-B14F-4D97-AF65-F5344CB8AC3E}">
        <p14:creationId xmlns:p14="http://schemas.microsoft.com/office/powerpoint/2010/main" val="3007804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819F76-30C3-4DFE-8780-0FCD5231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 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565557-FA71-4EF7-9B1B-33F3CF320211}"/>
              </a:ext>
            </a:extLst>
          </p:cNvPr>
          <p:cNvSpPr/>
          <p:nvPr/>
        </p:nvSpPr>
        <p:spPr>
          <a:xfrm>
            <a:off x="1176669" y="1833656"/>
            <a:ext cx="587271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Bird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//constructors-destructors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Bird();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Bird(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Bird(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Bird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bird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~Bird();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//getters-setters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name()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wingspan()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set_wingspan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wingspan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//overload operators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Bird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Bird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bird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friend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outStream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Bird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name_;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wingspan_;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95D5D4-D331-41DD-B44B-4F8AFCEB8ED5}"/>
              </a:ext>
            </a:extLst>
          </p:cNvPr>
          <p:cNvSpPr/>
          <p:nvPr/>
        </p:nvSpPr>
        <p:spPr>
          <a:xfrm>
            <a:off x="7803930" y="2130294"/>
            <a:ext cx="38783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1)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b1(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"eagle"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123);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2)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b2;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"bird 1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b1;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"bird 2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b2;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3) b2 = b1;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"bird 2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b2;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4)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b3 = b1;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"bird 3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b3;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8658A1-9DD6-4239-B652-FA0EC02C1CCF}"/>
              </a:ext>
            </a:extLst>
          </p:cNvPr>
          <p:cNvSpPr txBox="1"/>
          <p:nvPr/>
        </p:nvSpPr>
        <p:spPr>
          <a:xfrm>
            <a:off x="7165610" y="4438618"/>
            <a:ext cx="3486860" cy="1599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/>
              <a:t>Constructor(string, </a:t>
            </a:r>
            <a:r>
              <a:rPr lang="en-US" sz="2400" dirty="0" err="1"/>
              <a:t>int</a:t>
            </a:r>
            <a:r>
              <a:rPr lang="en-US" sz="2400" dirty="0"/>
              <a:t>)</a:t>
            </a:r>
          </a:p>
          <a:p>
            <a:pPr marL="342900" indent="-342900">
              <a:buAutoNum type="arabicParenR"/>
            </a:pPr>
            <a:r>
              <a:rPr lang="en-US" sz="2400" dirty="0"/>
              <a:t>Default Constructor</a:t>
            </a:r>
          </a:p>
          <a:p>
            <a:pPr marL="342900" indent="-342900">
              <a:buAutoNum type="arabicParenR"/>
            </a:pPr>
            <a:r>
              <a:rPr lang="en-US" sz="2400" dirty="0"/>
              <a:t>Assignment</a:t>
            </a:r>
          </a:p>
          <a:p>
            <a:pPr marL="342900" indent="-342900">
              <a:buAutoNum type="arabicParenR"/>
            </a:pPr>
            <a:r>
              <a:rPr lang="en-US" sz="2400" dirty="0"/>
              <a:t>Copy Constructor</a:t>
            </a:r>
          </a:p>
        </p:txBody>
      </p:sp>
    </p:spTree>
    <p:extLst>
      <p:ext uri="{BB962C8B-B14F-4D97-AF65-F5344CB8AC3E}">
        <p14:creationId xmlns:p14="http://schemas.microsoft.com/office/powerpoint/2010/main" val="76898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3E77-C007-473D-EAA0-7DEB827E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10.28.2024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66A963-124A-C147-9BDB-1B7380E7C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9626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1424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Assignment/Copy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sz="2400" dirty="0"/>
              <a:t>All objects have implicit assignment operator and Copy constructor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Chains to the assignment operators of the class data members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Built-in types do straight-forward copies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This often works.  However, when memory is dynamically allocated in the class it has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Need to override = and copy constructor in these cases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Assignment:   </a:t>
            </a:r>
            <a:r>
              <a:rPr lang="en-US" sz="2200" i="1" dirty="0" err="1"/>
              <a:t>MyClass</a:t>
            </a:r>
            <a:r>
              <a:rPr lang="en-US" sz="2200" i="1" dirty="0"/>
              <a:t>&amp; operator=(</a:t>
            </a:r>
            <a:r>
              <a:rPr lang="en-US" sz="2200" i="1" dirty="0" err="1"/>
              <a:t>const</a:t>
            </a:r>
            <a:r>
              <a:rPr lang="en-US" sz="2200" i="1" dirty="0"/>
              <a:t> </a:t>
            </a:r>
            <a:r>
              <a:rPr lang="en-US" sz="2200" i="1" dirty="0" err="1"/>
              <a:t>MyClass</a:t>
            </a:r>
            <a:r>
              <a:rPr lang="en-US" sz="2200" i="1" dirty="0"/>
              <a:t> &amp;</a:t>
            </a:r>
            <a:r>
              <a:rPr lang="en-US" sz="2200" i="1" dirty="0" err="1"/>
              <a:t>myobj</a:t>
            </a:r>
            <a:r>
              <a:rPr lang="en-US" sz="2200" i="1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Copy Constructor:   </a:t>
            </a:r>
            <a:r>
              <a:rPr lang="en-US" sz="2200" dirty="0" err="1"/>
              <a:t>MyClass</a:t>
            </a:r>
            <a:r>
              <a:rPr lang="en-US" sz="2200" dirty="0"/>
              <a:t>(</a:t>
            </a:r>
            <a:r>
              <a:rPr lang="en-US" sz="2200" dirty="0" err="1"/>
              <a:t>const</a:t>
            </a:r>
            <a:r>
              <a:rPr lang="en-US" sz="2200" dirty="0"/>
              <a:t> </a:t>
            </a:r>
            <a:r>
              <a:rPr lang="en-US" sz="2200" dirty="0" err="1"/>
              <a:t>MyClass</a:t>
            </a:r>
            <a:r>
              <a:rPr lang="en-US" sz="2200" dirty="0"/>
              <a:t> &amp;source)</a:t>
            </a:r>
          </a:p>
        </p:txBody>
      </p:sp>
    </p:spTree>
    <p:extLst>
      <p:ext uri="{BB962C8B-B14F-4D97-AF65-F5344CB8AC3E}">
        <p14:creationId xmlns:p14="http://schemas.microsoft.com/office/powerpoint/2010/main" val="2714838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Overriding copy constructor and assignment (=)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11169F-049B-4AFE-9957-E6FEB71415B9}"/>
              </a:ext>
            </a:extLst>
          </p:cNvPr>
          <p:cNvSpPr/>
          <p:nvPr/>
        </p:nvSpPr>
        <p:spPr>
          <a:xfrm>
            <a:off x="1825256" y="213385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//Copy Constructor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Bird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::Bird(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Bird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bird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name_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bird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.name_;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wingspan_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bird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.wingspan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id_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bird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.id_;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"Copy Constructor is running"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//Assignment Operator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Bird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Bird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Bird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rhs_bird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name_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rhs_bird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.name_;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wingspan_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rhs_bird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.wingspan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id_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rhs_bird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.id_;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"Assignment"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7031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1916189"/>
            <a:ext cx="95117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Assignment  = is over-ridden then all copying / allocation must be done on the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General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 err="1"/>
              <a:t>MyClass</a:t>
            </a:r>
            <a:r>
              <a:rPr lang="en-US" sz="2000" dirty="0"/>
              <a:t>&amp; </a:t>
            </a:r>
            <a:r>
              <a:rPr lang="en-US" sz="2000" dirty="0" err="1"/>
              <a:t>MyClass</a:t>
            </a:r>
            <a:r>
              <a:rPr lang="en-US" sz="2000" dirty="0"/>
              <a:t>::operator= (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MyClass</a:t>
            </a:r>
            <a:r>
              <a:rPr lang="en-US" sz="2000" dirty="0"/>
              <a:t> &amp;source)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1)    If (this == &amp;source) return;</a:t>
            </a:r>
          </a:p>
          <a:p>
            <a:r>
              <a:rPr lang="en-US" sz="2000" dirty="0"/>
              <a:t> 2)   //chain all data member’ assignments operators</a:t>
            </a:r>
          </a:p>
          <a:p>
            <a:r>
              <a:rPr lang="en-US" sz="2000" dirty="0"/>
              <a:t> 3)   // manage all dynamic memory that has been utilized</a:t>
            </a:r>
          </a:p>
          <a:p>
            <a:r>
              <a:rPr lang="en-US" sz="2000" dirty="0"/>
              <a:t>            // de-allocate memory in destination</a:t>
            </a:r>
          </a:p>
          <a:p>
            <a:r>
              <a:rPr lang="en-US" sz="2000" dirty="0"/>
              <a:t>            // allocate new memory for a deep copy or just copy ref for a shallow copy</a:t>
            </a:r>
          </a:p>
          <a:p>
            <a:r>
              <a:rPr lang="en-US" sz="2000" dirty="0"/>
              <a:t> 4)   return *this;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317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2096814"/>
            <a:ext cx="45921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MyClass</a:t>
            </a:r>
            <a:r>
              <a:rPr lang="en-US" sz="2000" dirty="0"/>
              <a:t>::</a:t>
            </a:r>
            <a:r>
              <a:rPr lang="en-US" sz="2000" dirty="0" err="1"/>
              <a:t>MyClass</a:t>
            </a:r>
            <a:r>
              <a:rPr lang="en-US" sz="2000" dirty="0"/>
              <a:t>(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MyClass</a:t>
            </a:r>
            <a:r>
              <a:rPr lang="en-US" sz="2000" dirty="0"/>
              <a:t> &amp;source)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// Initialize Members to defaults</a:t>
            </a:r>
          </a:p>
          <a:p>
            <a:r>
              <a:rPr lang="en-US" sz="2000" dirty="0"/>
              <a:t>   *this = source;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6EDD5-651A-4499-8FA9-EA5EFDAB2D38}"/>
              </a:ext>
            </a:extLst>
          </p:cNvPr>
          <p:cNvSpPr/>
          <p:nvPr/>
        </p:nvSpPr>
        <p:spPr>
          <a:xfrm>
            <a:off x="4664149" y="392343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//Copy Constructor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::Bird(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rhs_bird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*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rhs_bird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50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 Invocation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342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MyObj</a:t>
            </a:r>
            <a:r>
              <a:rPr lang="en-US" sz="2600" dirty="0"/>
              <a:t> o1 = o2 </a:t>
            </a:r>
          </a:p>
          <a:p>
            <a:pPr marL="450342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MyObj</a:t>
            </a:r>
            <a:r>
              <a:rPr lang="en-US" sz="2600" dirty="0"/>
              <a:t> o1(o2);</a:t>
            </a:r>
          </a:p>
          <a:p>
            <a:pPr marL="450342" indent="-285750">
              <a:buFont typeface="Arial" panose="020B0604020202020204" pitchFamily="34" charset="0"/>
              <a:buChar char="•"/>
            </a:pPr>
            <a:r>
              <a:rPr lang="en-US" sz="2600" dirty="0"/>
              <a:t>Pass by Value</a:t>
            </a:r>
          </a:p>
          <a:p>
            <a:pPr marL="450342" indent="-285750">
              <a:buFont typeface="Arial" panose="020B0604020202020204" pitchFamily="34" charset="0"/>
              <a:buChar char="•"/>
            </a:pPr>
            <a:r>
              <a:rPr lang="en-US" sz="2600" dirty="0"/>
              <a:t>Return by Value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5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8FE2-4D70-C255-6AC5-F89529BA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8D5A-B08D-5B28-77AE-0231FBC2E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13426 to hexadecimal</a:t>
            </a:r>
          </a:p>
        </p:txBody>
      </p:sp>
    </p:spTree>
    <p:extLst>
      <p:ext uri="{BB962C8B-B14F-4D97-AF65-F5344CB8AC3E}">
        <p14:creationId xmlns:p14="http://schemas.microsoft.com/office/powerpoint/2010/main" val="72761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Dynamic Memory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FF0F84-9706-CDED-6FC1-EF773AF02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7452" y="640081"/>
            <a:ext cx="4675094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5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Structures and Problem Solving with C++: Walls and Mirrors, </a:t>
            </a:r>
            <a:r>
              <a:rPr lang="en-US" dirty="0" err="1"/>
              <a:t>Carrano</a:t>
            </a:r>
            <a:r>
              <a:rPr lang="en-US" dirty="0"/>
              <a:t> and Henry, ©  2013</a:t>
            </a: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18" y="3680046"/>
            <a:ext cx="2947988" cy="181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77056" y="2032451"/>
            <a:ext cx="16518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 Node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string item;</a:t>
            </a:r>
          </a:p>
          <a:p>
            <a:r>
              <a:rPr lang="en-US" dirty="0"/>
              <a:t>      Node *next;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490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linked list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08238" y="5216525"/>
            <a:ext cx="7848600" cy="622300"/>
          </a:xfrm>
        </p:spPr>
        <p:txBody>
          <a:bodyPr/>
          <a:lstStyle/>
          <a:p>
            <a:r>
              <a:rPr lang="en-US" altLang="en-US"/>
              <a:t>FIGURE 4-2 Several nodes linked together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Structures and Problem Solving with C++: Walls and Mirrors, </a:t>
            </a:r>
            <a:r>
              <a:rPr lang="en-US" dirty="0" err="1"/>
              <a:t>Carrano</a:t>
            </a:r>
            <a:r>
              <a:rPr lang="en-US" dirty="0"/>
              <a:t> and Henry, ©  2013</a:t>
            </a: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863" y="2493964"/>
            <a:ext cx="749935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590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linked list with </a:t>
            </a:r>
            <a:r>
              <a:rPr lang="en-US" altLang="en-US" dirty="0" err="1"/>
              <a:t>headPtr</a:t>
            </a:r>
            <a:endParaRPr lang="en-US" altLang="en-US" dirty="0"/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08238" y="5216525"/>
            <a:ext cx="7848600" cy="622300"/>
          </a:xfrm>
        </p:spPr>
        <p:txBody>
          <a:bodyPr/>
          <a:lstStyle/>
          <a:p>
            <a:r>
              <a:rPr lang="en-US" altLang="en-US"/>
              <a:t>FIGURE 4-3 A head pointer to the first </a:t>
            </a:r>
            <a:br>
              <a:rPr lang="en-US" altLang="en-US"/>
            </a:br>
            <a:r>
              <a:rPr lang="en-US" altLang="en-US"/>
              <a:t>of several linked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Structures and Problem Solving with C++: Walls and Mirrors, </a:t>
            </a:r>
            <a:r>
              <a:rPr lang="en-US" dirty="0" err="1"/>
              <a:t>Carrano</a:t>
            </a:r>
            <a:r>
              <a:rPr lang="en-US" dirty="0"/>
              <a:t> and Henry, ©  2013</a:t>
            </a: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88" y="2614614"/>
            <a:ext cx="77343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66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an Integer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863" y="1908796"/>
            <a:ext cx="10058400" cy="228483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Use a linked list as a data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Use the following “node” structure</a:t>
            </a: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/>
              <a:t>struct</a:t>
            </a:r>
            <a:r>
              <a:rPr lang="en-US" sz="2000" b="1" dirty="0"/>
              <a:t> Node</a:t>
            </a: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{</a:t>
            </a: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     </a:t>
            </a:r>
            <a:r>
              <a:rPr lang="en-US" sz="2000" b="1" dirty="0" err="1"/>
              <a:t>int</a:t>
            </a:r>
            <a:r>
              <a:rPr lang="en-US" sz="2000" b="1" dirty="0"/>
              <a:t> value;</a:t>
            </a: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     Node *next;</a:t>
            </a: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};</a:t>
            </a: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/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6648" y="4240926"/>
            <a:ext cx="38907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</a:rPr>
              <a:t>Implement Push/Pop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Overload the following operators: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&lt;&lt;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Assign = and Copy Constructor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+, +=</a:t>
            </a:r>
          </a:p>
        </p:txBody>
      </p:sp>
    </p:spTree>
    <p:extLst>
      <p:ext uri="{BB962C8B-B14F-4D97-AF65-F5344CB8AC3E}">
        <p14:creationId xmlns:p14="http://schemas.microsoft.com/office/powerpoint/2010/main" val="3058425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A3D6-1F6C-4549-883F-90F8FF83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Stack .h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D6AB5F-914E-4CA7-9C87-64F7CF3DFC7E}"/>
              </a:ext>
            </a:extLst>
          </p:cNvPr>
          <p:cNvSpPr/>
          <p:nvPr/>
        </p:nvSpPr>
        <p:spPr>
          <a:xfrm>
            <a:off x="1970763" y="201632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value = 0;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next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IntStack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IntStack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IntStack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Pop(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head_;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26092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12926</TotalTime>
  <Words>1298</Words>
  <Application>Microsoft Office PowerPoint</Application>
  <PresentationFormat>Widescreen</PresentationFormat>
  <Paragraphs>246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Retrospect</vt:lpstr>
      <vt:lpstr>CSS 342</vt:lpstr>
      <vt:lpstr>10.28.2024</vt:lpstr>
      <vt:lpstr>Conversions</vt:lpstr>
      <vt:lpstr>Linked Lists</vt:lpstr>
      <vt:lpstr>A node</vt:lpstr>
      <vt:lpstr>A linked list</vt:lpstr>
      <vt:lpstr>A linked list with headPtr</vt:lpstr>
      <vt:lpstr>Let’s build an Integer Stack</vt:lpstr>
      <vt:lpstr>Integer Stack .h</vt:lpstr>
      <vt:lpstr>Push/Pop Implementation</vt:lpstr>
      <vt:lpstr>An aside for the interested..</vt:lpstr>
      <vt:lpstr>Computer Scientist of the Week</vt:lpstr>
      <vt:lpstr>Program 3 </vt:lpstr>
      <vt:lpstr>Class Bell</vt:lpstr>
      <vt:lpstr>Let’s build an Integer Stack</vt:lpstr>
      <vt:lpstr>Print Stack</vt:lpstr>
      <vt:lpstr>Let’s build an Integer Stack</vt:lpstr>
      <vt:lpstr>Copy Constructor Assignment Overload</vt:lpstr>
      <vt:lpstr>Copy Constructor Example</vt:lpstr>
      <vt:lpstr>Assignment/Copy Constructor</vt:lpstr>
      <vt:lpstr>Overriding copy constructor and assignment (=)</vt:lpstr>
      <vt:lpstr>Assignment</vt:lpstr>
      <vt:lpstr>Copy Constructor</vt:lpstr>
      <vt:lpstr>Copy Constructor Invocation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342</dc:title>
  <dc:creator>Bob Dimpsey</dc:creator>
  <cp:lastModifiedBy>robert dimpsey</cp:lastModifiedBy>
  <cp:revision>318</cp:revision>
  <dcterms:created xsi:type="dcterms:W3CDTF">2014-09-04T12:46:47Z</dcterms:created>
  <dcterms:modified xsi:type="dcterms:W3CDTF">2025-09-29T23:30:21Z</dcterms:modified>
</cp:coreProperties>
</file>