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383" r:id="rId3"/>
    <p:sldId id="480" r:id="rId4"/>
    <p:sldId id="500" r:id="rId5"/>
    <p:sldId id="501" r:id="rId6"/>
    <p:sldId id="503" r:id="rId7"/>
    <p:sldId id="651" r:id="rId8"/>
    <p:sldId id="499" r:id="rId9"/>
    <p:sldId id="648" r:id="rId10"/>
    <p:sldId id="495" r:id="rId11"/>
    <p:sldId id="470" r:id="rId12"/>
    <p:sldId id="471" r:id="rId13"/>
    <p:sldId id="653" r:id="rId14"/>
    <p:sldId id="472" r:id="rId15"/>
    <p:sldId id="473" r:id="rId16"/>
    <p:sldId id="479" r:id="rId17"/>
    <p:sldId id="457" r:id="rId18"/>
    <p:sldId id="460" r:id="rId19"/>
    <p:sldId id="467" r:id="rId20"/>
    <p:sldId id="496" r:id="rId21"/>
    <p:sldId id="476" r:id="rId22"/>
    <p:sldId id="478" r:id="rId23"/>
    <p:sldId id="444" r:id="rId24"/>
    <p:sldId id="493" r:id="rId25"/>
    <p:sldId id="654" r:id="rId26"/>
    <p:sldId id="436" r:id="rId27"/>
    <p:sldId id="420" r:id="rId28"/>
    <p:sldId id="421" r:id="rId29"/>
    <p:sldId id="458" r:id="rId3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416" autoAdjust="0"/>
    <p:restoredTop sz="94660"/>
  </p:normalViewPr>
  <p:slideViewPr>
    <p:cSldViewPr snapToGrid="0">
      <p:cViewPr varScale="1">
        <p:scale>
          <a:sx n="62" d="100"/>
          <a:sy n="62" d="100"/>
        </p:scale>
        <p:origin x="686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8" Type="http://schemas.openxmlformats.org/officeDocument/2006/relationships/slide" Target="slides/slide7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15C3DCB0-904F-421E-9495-0B41E1C658B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B4EBF9DD-FF70-45B2-86CA-1DADE63C93B3}">
      <dgm:prSet/>
      <dgm:spPr/>
      <dgm:t>
        <a:bodyPr/>
        <a:lstStyle/>
        <a:p>
          <a:r>
            <a:rPr lang="en-US"/>
            <a:t>Announcements</a:t>
          </a:r>
        </a:p>
      </dgm:t>
    </dgm:pt>
    <dgm:pt modelId="{9730CA61-CA48-4AC1-9436-863B5D4CB8CF}" type="parTrans" cxnId="{E1DAA15D-3D8C-4BD4-97B5-4331FDDF0FC1}">
      <dgm:prSet/>
      <dgm:spPr/>
      <dgm:t>
        <a:bodyPr/>
        <a:lstStyle/>
        <a:p>
          <a:endParaRPr lang="en-US"/>
        </a:p>
      </dgm:t>
    </dgm:pt>
    <dgm:pt modelId="{1E97AF11-55E8-4733-9F41-842FCF6FB9F7}" type="sibTrans" cxnId="{E1DAA15D-3D8C-4BD4-97B5-4331FDDF0FC1}">
      <dgm:prSet/>
      <dgm:spPr/>
      <dgm:t>
        <a:bodyPr/>
        <a:lstStyle/>
        <a:p>
          <a:endParaRPr lang="en-US"/>
        </a:p>
      </dgm:t>
    </dgm:pt>
    <dgm:pt modelId="{AD2DEE92-7FC7-4696-9E0F-F16709D1F2E1}">
      <dgm:prSet/>
      <dgm:spPr/>
      <dgm:t>
        <a:bodyPr/>
        <a:lstStyle/>
        <a:p>
          <a:r>
            <a:rPr lang="en-US" dirty="0"/>
            <a:t>Test 2, Proposed to move  11/6 -&gt; 11/13</a:t>
          </a:r>
        </a:p>
      </dgm:t>
    </dgm:pt>
    <dgm:pt modelId="{23913409-44C0-4655-8127-E2EE8DFA75EE}" type="parTrans" cxnId="{5CCAE0D9-7C9D-4962-BF0B-15D77E4CB6C1}">
      <dgm:prSet/>
      <dgm:spPr/>
      <dgm:t>
        <a:bodyPr/>
        <a:lstStyle/>
        <a:p>
          <a:endParaRPr lang="en-US"/>
        </a:p>
      </dgm:t>
    </dgm:pt>
    <dgm:pt modelId="{D73FFBB4-97A5-46A5-A085-9120737BF088}" type="sibTrans" cxnId="{5CCAE0D9-7C9D-4962-BF0B-15D77E4CB6C1}">
      <dgm:prSet/>
      <dgm:spPr/>
      <dgm:t>
        <a:bodyPr/>
        <a:lstStyle/>
        <a:p>
          <a:endParaRPr lang="en-US"/>
        </a:p>
      </dgm:t>
    </dgm:pt>
    <dgm:pt modelId="{0FD82D70-1944-4CB2-B7D9-60053EE19AC7}">
      <dgm:prSet/>
      <dgm:spPr/>
      <dgm:t>
        <a:bodyPr/>
        <a:lstStyle/>
        <a:p>
          <a:r>
            <a:rPr lang="en-US" dirty="0"/>
            <a:t>Program 3:  11/8</a:t>
          </a:r>
        </a:p>
      </dgm:t>
    </dgm:pt>
    <dgm:pt modelId="{78F825FD-1C5B-4569-ABE8-C314DB5CDBD2}" type="parTrans" cxnId="{6E219C9B-EE7F-49A9-AE41-BD1B083FE812}">
      <dgm:prSet/>
      <dgm:spPr/>
      <dgm:t>
        <a:bodyPr/>
        <a:lstStyle/>
        <a:p>
          <a:endParaRPr lang="en-US"/>
        </a:p>
      </dgm:t>
    </dgm:pt>
    <dgm:pt modelId="{888CB60D-3699-4ECA-9710-59E71983C590}" type="sibTrans" cxnId="{6E219C9B-EE7F-49A9-AE41-BD1B083FE812}">
      <dgm:prSet/>
      <dgm:spPr/>
      <dgm:t>
        <a:bodyPr/>
        <a:lstStyle/>
        <a:p>
          <a:endParaRPr lang="en-US"/>
        </a:p>
      </dgm:t>
    </dgm:pt>
    <dgm:pt modelId="{F0798CE0-5A26-4EF7-83CF-8ABECA25A4EF}">
      <dgm:prSet/>
      <dgm:spPr/>
      <dgm:t>
        <a:bodyPr/>
        <a:lstStyle/>
        <a:p>
          <a:r>
            <a:rPr lang="en-US"/>
            <a:t>Agenda</a:t>
          </a:r>
        </a:p>
      </dgm:t>
    </dgm:pt>
    <dgm:pt modelId="{09FEF4DC-2CA1-45A6-AFDC-7F4236D566AF}" type="parTrans" cxnId="{8D35BF4D-BCEC-41D4-872E-401F1CA3AE8E}">
      <dgm:prSet/>
      <dgm:spPr/>
      <dgm:t>
        <a:bodyPr/>
        <a:lstStyle/>
        <a:p>
          <a:endParaRPr lang="en-US"/>
        </a:p>
      </dgm:t>
    </dgm:pt>
    <dgm:pt modelId="{92250658-D127-4253-8380-9EC396171069}" type="sibTrans" cxnId="{8D35BF4D-BCEC-41D4-872E-401F1CA3AE8E}">
      <dgm:prSet/>
      <dgm:spPr/>
      <dgm:t>
        <a:bodyPr/>
        <a:lstStyle/>
        <a:p>
          <a:endParaRPr lang="en-US"/>
        </a:p>
      </dgm:t>
    </dgm:pt>
    <dgm:pt modelId="{00F4BD49-7D45-4980-8D32-F5716E47F5B1}">
      <dgm:prSet/>
      <dgm:spPr/>
      <dgm:t>
        <a:bodyPr/>
        <a:lstStyle/>
        <a:p>
          <a:r>
            <a:rPr lang="en-US" dirty="0"/>
            <a:t>Program 3: Discussion</a:t>
          </a:r>
        </a:p>
      </dgm:t>
    </dgm:pt>
    <dgm:pt modelId="{92045AF4-79AC-469C-B978-FDF1B46E7530}" type="parTrans" cxnId="{5355F6C4-672F-40B5-B6AE-F51DAD4279F5}">
      <dgm:prSet/>
      <dgm:spPr/>
      <dgm:t>
        <a:bodyPr/>
        <a:lstStyle/>
        <a:p>
          <a:endParaRPr lang="en-US"/>
        </a:p>
      </dgm:t>
    </dgm:pt>
    <dgm:pt modelId="{4F8214DA-0FA3-46DA-9169-A0F18219CDF2}" type="sibTrans" cxnId="{5355F6C4-672F-40B5-B6AE-F51DAD4279F5}">
      <dgm:prSet/>
      <dgm:spPr/>
      <dgm:t>
        <a:bodyPr/>
        <a:lstStyle/>
        <a:p>
          <a:endParaRPr lang="en-US"/>
        </a:p>
      </dgm:t>
    </dgm:pt>
    <dgm:pt modelId="{85AE7F53-234F-414D-B3EF-AA798B8A977F}">
      <dgm:prSet/>
      <dgm:spPr/>
      <dgm:t>
        <a:bodyPr/>
        <a:lstStyle/>
        <a:p>
          <a:r>
            <a:rPr lang="en-US" dirty="0"/>
            <a:t>The Big Three</a:t>
          </a:r>
        </a:p>
      </dgm:t>
    </dgm:pt>
    <dgm:pt modelId="{3C8E2D2C-881B-41FD-AAAA-51E497D3591C}" type="parTrans" cxnId="{D03E602C-26D6-452D-8038-7CEBCDEB6FB2}">
      <dgm:prSet/>
      <dgm:spPr/>
      <dgm:t>
        <a:bodyPr/>
        <a:lstStyle/>
        <a:p>
          <a:endParaRPr lang="en-US"/>
        </a:p>
      </dgm:t>
    </dgm:pt>
    <dgm:pt modelId="{1F4B352B-88F7-443F-8F86-C50C1B0AE004}" type="sibTrans" cxnId="{D03E602C-26D6-452D-8038-7CEBCDEB6FB2}">
      <dgm:prSet/>
      <dgm:spPr/>
      <dgm:t>
        <a:bodyPr/>
        <a:lstStyle/>
        <a:p>
          <a:endParaRPr lang="en-US"/>
        </a:p>
      </dgm:t>
    </dgm:pt>
    <dgm:pt modelId="{C6CEB1D7-97E9-4827-B4C5-3D2ED01A3E1A}">
      <dgm:prSet/>
      <dgm:spPr/>
      <dgm:t>
        <a:bodyPr/>
        <a:lstStyle/>
        <a:p>
          <a:r>
            <a:rPr lang="en-US" dirty="0"/>
            <a:t>Copy Constructor</a:t>
          </a:r>
        </a:p>
      </dgm:t>
    </dgm:pt>
    <dgm:pt modelId="{FAA18D4D-2BC1-4F9F-ADBC-18DED599B4E5}" type="parTrans" cxnId="{485A791C-14E6-4A36-90D7-3EC6C3D86100}">
      <dgm:prSet/>
      <dgm:spPr/>
      <dgm:t>
        <a:bodyPr/>
        <a:lstStyle/>
        <a:p>
          <a:endParaRPr lang="en-US"/>
        </a:p>
      </dgm:t>
    </dgm:pt>
    <dgm:pt modelId="{3BBF3ED0-39E3-4137-9FA4-486D706A07EE}" type="sibTrans" cxnId="{485A791C-14E6-4A36-90D7-3EC6C3D86100}">
      <dgm:prSet/>
      <dgm:spPr/>
      <dgm:t>
        <a:bodyPr/>
        <a:lstStyle/>
        <a:p>
          <a:endParaRPr lang="en-US"/>
        </a:p>
      </dgm:t>
    </dgm:pt>
    <dgm:pt modelId="{DBC3EAE8-50D8-4CBC-96D8-58787F8677BF}">
      <dgm:prSet/>
      <dgm:spPr/>
      <dgm:t>
        <a:bodyPr/>
        <a:lstStyle/>
        <a:p>
          <a:r>
            <a:rPr lang="en-US" dirty="0"/>
            <a:t>Assignment</a:t>
          </a:r>
        </a:p>
      </dgm:t>
    </dgm:pt>
    <dgm:pt modelId="{34DA0DC4-7011-48FE-80FA-86A26DB5E3BC}" type="parTrans" cxnId="{D779C714-D924-4D83-A7B9-A3AF10A32EDC}">
      <dgm:prSet/>
      <dgm:spPr/>
      <dgm:t>
        <a:bodyPr/>
        <a:lstStyle/>
        <a:p>
          <a:endParaRPr lang="en-US"/>
        </a:p>
      </dgm:t>
    </dgm:pt>
    <dgm:pt modelId="{BE29DFA8-0599-44C6-8CAE-86FBD38ED8A0}" type="sibTrans" cxnId="{D779C714-D924-4D83-A7B9-A3AF10A32EDC}">
      <dgm:prSet/>
      <dgm:spPr/>
      <dgm:t>
        <a:bodyPr/>
        <a:lstStyle/>
        <a:p>
          <a:endParaRPr lang="en-US"/>
        </a:p>
      </dgm:t>
    </dgm:pt>
    <dgm:pt modelId="{4699E697-491E-4003-8522-DF5B615C1C95}">
      <dgm:prSet/>
      <dgm:spPr/>
      <dgm:t>
        <a:bodyPr/>
        <a:lstStyle/>
        <a:p>
          <a:r>
            <a:rPr lang="en-US" dirty="0"/>
            <a:t>Destructor</a:t>
          </a:r>
        </a:p>
      </dgm:t>
    </dgm:pt>
    <dgm:pt modelId="{C888C490-A0D7-4A64-B294-B019F4054281}" type="parTrans" cxnId="{2B30FC4B-7C06-4B95-A2F9-6358F21331E1}">
      <dgm:prSet/>
      <dgm:spPr/>
      <dgm:t>
        <a:bodyPr/>
        <a:lstStyle/>
        <a:p>
          <a:endParaRPr lang="en-US"/>
        </a:p>
      </dgm:t>
    </dgm:pt>
    <dgm:pt modelId="{A76B2001-8D66-499C-9CCC-7129D8C261A6}" type="sibTrans" cxnId="{2B30FC4B-7C06-4B95-A2F9-6358F21331E1}">
      <dgm:prSet/>
      <dgm:spPr/>
      <dgm:t>
        <a:bodyPr/>
        <a:lstStyle/>
        <a:p>
          <a:endParaRPr lang="en-US"/>
        </a:p>
      </dgm:t>
    </dgm:pt>
    <dgm:pt modelId="{D086BC1E-D80B-484C-B0F4-372D3BC3C814}">
      <dgm:prSet/>
      <dgm:spPr/>
      <dgm:t>
        <a:bodyPr/>
        <a:lstStyle/>
        <a:p>
          <a:r>
            <a:rPr lang="en-US" dirty="0"/>
            <a:t>Practice Test Published</a:t>
          </a:r>
        </a:p>
      </dgm:t>
    </dgm:pt>
    <dgm:pt modelId="{A53CE832-F57B-43EC-829E-BEDDC5DEBC4D}" type="parTrans" cxnId="{C6B8EB70-CAA7-4A47-B477-70A8796E4260}">
      <dgm:prSet/>
      <dgm:spPr/>
      <dgm:t>
        <a:bodyPr/>
        <a:lstStyle/>
        <a:p>
          <a:endParaRPr lang="en-US"/>
        </a:p>
      </dgm:t>
    </dgm:pt>
    <dgm:pt modelId="{9483C912-B387-4E1F-9896-E39D7CF220B7}" type="sibTrans" cxnId="{C6B8EB70-CAA7-4A47-B477-70A8796E4260}">
      <dgm:prSet/>
      <dgm:spPr/>
      <dgm:t>
        <a:bodyPr/>
        <a:lstStyle/>
        <a:p>
          <a:endParaRPr lang="en-US"/>
        </a:p>
      </dgm:t>
    </dgm:pt>
    <dgm:pt modelId="{596D9C3F-D2EB-4E27-9BE2-0834865453DC}">
      <dgm:prSet/>
      <dgm:spPr/>
      <dgm:t>
        <a:bodyPr/>
        <a:lstStyle/>
        <a:p>
          <a:r>
            <a:rPr lang="en-US" dirty="0"/>
            <a:t>Test Prep .pptx Published</a:t>
          </a:r>
        </a:p>
      </dgm:t>
    </dgm:pt>
    <dgm:pt modelId="{E13E93CC-F34E-40E3-B2D5-D6EDBE710B85}" type="parTrans" cxnId="{9C961DEC-5ABF-4012-ACDB-B2A316B7B92A}">
      <dgm:prSet/>
      <dgm:spPr/>
      <dgm:t>
        <a:bodyPr/>
        <a:lstStyle/>
        <a:p>
          <a:endParaRPr lang="en-US"/>
        </a:p>
      </dgm:t>
    </dgm:pt>
    <dgm:pt modelId="{3C407A3E-BD35-4809-8365-A3BC6A694F53}" type="sibTrans" cxnId="{9C961DEC-5ABF-4012-ACDB-B2A316B7B92A}">
      <dgm:prSet/>
      <dgm:spPr/>
      <dgm:t>
        <a:bodyPr/>
        <a:lstStyle/>
        <a:p>
          <a:endParaRPr lang="en-US"/>
        </a:p>
      </dgm:t>
    </dgm:pt>
    <dgm:pt modelId="{59AE0F1C-C976-445C-AFA9-91BEF617165E}">
      <dgm:prSet/>
      <dgm:spPr/>
      <dgm:t>
        <a:bodyPr/>
        <a:lstStyle/>
        <a:p>
          <a:r>
            <a:rPr lang="en-US" dirty="0"/>
            <a:t>Insertion of node in Linked List</a:t>
          </a:r>
        </a:p>
      </dgm:t>
    </dgm:pt>
    <dgm:pt modelId="{FBD23995-7567-4536-9C80-992F24DB81A0}" type="parTrans" cxnId="{6F233C37-879D-493A-9788-1027893B2DAB}">
      <dgm:prSet/>
      <dgm:spPr/>
      <dgm:t>
        <a:bodyPr/>
        <a:lstStyle/>
        <a:p>
          <a:endParaRPr lang="en-US"/>
        </a:p>
      </dgm:t>
    </dgm:pt>
    <dgm:pt modelId="{5CAE87E2-9BE8-4891-8646-1DD4393FA694}" type="sibTrans" cxnId="{6F233C37-879D-493A-9788-1027893B2DAB}">
      <dgm:prSet/>
      <dgm:spPr/>
      <dgm:t>
        <a:bodyPr/>
        <a:lstStyle/>
        <a:p>
          <a:endParaRPr lang="en-US"/>
        </a:p>
      </dgm:t>
    </dgm:pt>
    <dgm:pt modelId="{1028E7DA-E57F-436B-ABA0-215EF1FFD92B}">
      <dgm:prSet/>
      <dgm:spPr/>
      <dgm:t>
        <a:bodyPr/>
        <a:lstStyle/>
        <a:p>
          <a:r>
            <a:rPr lang="en-US" dirty="0"/>
            <a:t>11/11: Veteran’s Day</a:t>
          </a:r>
        </a:p>
      </dgm:t>
    </dgm:pt>
    <dgm:pt modelId="{F8887470-0494-485E-940A-7AA3CF14BB00}" type="parTrans" cxnId="{33A5A6FF-9793-4FAE-AB06-370479050D59}">
      <dgm:prSet/>
      <dgm:spPr/>
    </dgm:pt>
    <dgm:pt modelId="{D4B96D29-6A92-48BC-B636-F747D7702034}" type="sibTrans" cxnId="{33A5A6FF-9793-4FAE-AB06-370479050D59}">
      <dgm:prSet/>
      <dgm:spPr/>
    </dgm:pt>
    <dgm:pt modelId="{4E60EE10-0D6E-48B7-8B5F-73B2E91803F1}">
      <dgm:prSet/>
      <dgm:spPr/>
      <dgm:t>
        <a:bodyPr/>
        <a:lstStyle/>
        <a:p>
          <a:r>
            <a:rPr lang="en-US" dirty="0"/>
            <a:t>Finish Stack Linked List</a:t>
          </a:r>
        </a:p>
      </dgm:t>
    </dgm:pt>
    <dgm:pt modelId="{9B072AB8-0D21-45C5-A293-BF9E5E0FD383}" type="parTrans" cxnId="{9E2C364C-2BDF-48B2-9B52-6BC825330E19}">
      <dgm:prSet/>
      <dgm:spPr/>
    </dgm:pt>
    <dgm:pt modelId="{7FAB0C2C-CB64-4A38-9F56-D97ECF35ABA9}" type="sibTrans" cxnId="{9E2C364C-2BDF-48B2-9B52-6BC825330E19}">
      <dgm:prSet/>
      <dgm:spPr/>
    </dgm:pt>
    <dgm:pt modelId="{6B29CD79-9F2D-449F-B125-FC3B744BABE6}" type="pres">
      <dgm:prSet presAssocID="{15C3DCB0-904F-421E-9495-0B41E1C658B8}" presName="linear" presStyleCnt="0">
        <dgm:presLayoutVars>
          <dgm:animLvl val="lvl"/>
          <dgm:resizeHandles val="exact"/>
        </dgm:presLayoutVars>
      </dgm:prSet>
      <dgm:spPr/>
    </dgm:pt>
    <dgm:pt modelId="{33B8C1AD-E3BC-4EB3-90A8-FF241E2FC842}" type="pres">
      <dgm:prSet presAssocID="{B4EBF9DD-FF70-45B2-86CA-1DADE63C93B3}" presName="parentText" presStyleLbl="node1" presStyleIdx="0" presStyleCnt="2">
        <dgm:presLayoutVars>
          <dgm:chMax val="0"/>
          <dgm:bulletEnabled val="1"/>
        </dgm:presLayoutVars>
      </dgm:prSet>
      <dgm:spPr/>
    </dgm:pt>
    <dgm:pt modelId="{44FE15F9-1438-4E44-B22B-22C615B5CE5D}" type="pres">
      <dgm:prSet presAssocID="{B4EBF9DD-FF70-45B2-86CA-1DADE63C93B3}" presName="childText" presStyleLbl="revTx" presStyleIdx="0" presStyleCnt="2">
        <dgm:presLayoutVars>
          <dgm:bulletEnabled val="1"/>
        </dgm:presLayoutVars>
      </dgm:prSet>
      <dgm:spPr/>
    </dgm:pt>
    <dgm:pt modelId="{87E19B9D-7EDF-4573-9567-81DB076E7741}" type="pres">
      <dgm:prSet presAssocID="{F0798CE0-5A26-4EF7-83CF-8ABECA25A4EF}" presName="parentText" presStyleLbl="node1" presStyleIdx="1" presStyleCnt="2">
        <dgm:presLayoutVars>
          <dgm:chMax val="0"/>
          <dgm:bulletEnabled val="1"/>
        </dgm:presLayoutVars>
      </dgm:prSet>
      <dgm:spPr/>
    </dgm:pt>
    <dgm:pt modelId="{D8F06B09-5668-4B99-A5B7-578808D73DF6}" type="pres">
      <dgm:prSet presAssocID="{F0798CE0-5A26-4EF7-83CF-8ABECA25A4EF}" presName="childText" presStyleLbl="revTx" presStyleIdx="1" presStyleCnt="2">
        <dgm:presLayoutVars>
          <dgm:bulletEnabled val="1"/>
        </dgm:presLayoutVars>
      </dgm:prSet>
      <dgm:spPr/>
    </dgm:pt>
  </dgm:ptLst>
  <dgm:cxnLst>
    <dgm:cxn modelId="{D779C714-D924-4D83-A7B9-A3AF10A32EDC}" srcId="{85AE7F53-234F-414D-B3EF-AA798B8A977F}" destId="{DBC3EAE8-50D8-4CBC-96D8-58787F8677BF}" srcOrd="2" destOrd="0" parTransId="{34DA0DC4-7011-48FE-80FA-86A26DB5E3BC}" sibTransId="{BE29DFA8-0599-44C6-8CAE-86FBD38ED8A0}"/>
    <dgm:cxn modelId="{485A791C-14E6-4A36-90D7-3EC6C3D86100}" srcId="{85AE7F53-234F-414D-B3EF-AA798B8A977F}" destId="{C6CEB1D7-97E9-4827-B4C5-3D2ED01A3E1A}" srcOrd="1" destOrd="0" parTransId="{FAA18D4D-2BC1-4F9F-ADBC-18DED599B4E5}" sibTransId="{3BBF3ED0-39E3-4137-9FA4-486D706A07EE}"/>
    <dgm:cxn modelId="{42CF0021-A8E2-465F-BFDF-034F9F1E4628}" type="presOf" srcId="{1028E7DA-E57F-436B-ABA0-215EF1FFD92B}" destId="{44FE15F9-1438-4E44-B22B-22C615B5CE5D}" srcOrd="0" destOrd="0" presId="urn:microsoft.com/office/officeart/2005/8/layout/vList2"/>
    <dgm:cxn modelId="{16081C2A-962E-48F9-A822-6FAAB8E85436}" type="presOf" srcId="{00F4BD49-7D45-4980-8D32-F5716E47F5B1}" destId="{D8F06B09-5668-4B99-A5B7-578808D73DF6}" srcOrd="0" destOrd="5" presId="urn:microsoft.com/office/officeart/2005/8/layout/vList2"/>
    <dgm:cxn modelId="{D03E602C-26D6-452D-8038-7CEBCDEB6FB2}" srcId="{F0798CE0-5A26-4EF7-83CF-8ABECA25A4EF}" destId="{85AE7F53-234F-414D-B3EF-AA798B8A977F}" srcOrd="1" destOrd="0" parTransId="{3C8E2D2C-881B-41FD-AAAA-51E497D3591C}" sibTransId="{1F4B352B-88F7-443F-8F86-C50C1B0AE004}"/>
    <dgm:cxn modelId="{6F233C37-879D-493A-9788-1027893B2DAB}" srcId="{F0798CE0-5A26-4EF7-83CF-8ABECA25A4EF}" destId="{59AE0F1C-C976-445C-AFA9-91BEF617165E}" srcOrd="3" destOrd="0" parTransId="{FBD23995-7567-4536-9C80-992F24DB81A0}" sibTransId="{5CAE87E2-9BE8-4891-8646-1DD4393FA694}"/>
    <dgm:cxn modelId="{E1DAA15D-3D8C-4BD4-97B5-4331FDDF0FC1}" srcId="{15C3DCB0-904F-421E-9495-0B41E1C658B8}" destId="{B4EBF9DD-FF70-45B2-86CA-1DADE63C93B3}" srcOrd="0" destOrd="0" parTransId="{9730CA61-CA48-4AC1-9436-863B5D4CB8CF}" sibTransId="{1E97AF11-55E8-4733-9F41-842FCF6FB9F7}"/>
    <dgm:cxn modelId="{FDE3FA66-6A8D-4C55-8260-AE929CBC1309}" type="presOf" srcId="{AD2DEE92-7FC7-4696-9E0F-F16709D1F2E1}" destId="{44FE15F9-1438-4E44-B22B-22C615B5CE5D}" srcOrd="0" destOrd="1" presId="urn:microsoft.com/office/officeart/2005/8/layout/vList2"/>
    <dgm:cxn modelId="{2B30FC4B-7C06-4B95-A2F9-6358F21331E1}" srcId="{85AE7F53-234F-414D-B3EF-AA798B8A977F}" destId="{4699E697-491E-4003-8522-DF5B615C1C95}" srcOrd="0" destOrd="0" parTransId="{C888C490-A0D7-4A64-B294-B019F4054281}" sibTransId="{A76B2001-8D66-499C-9CCC-7129D8C261A6}"/>
    <dgm:cxn modelId="{9E2C364C-2BDF-48B2-9B52-6BC825330E19}" srcId="{F0798CE0-5A26-4EF7-83CF-8ABECA25A4EF}" destId="{4E60EE10-0D6E-48B7-8B5F-73B2E91803F1}" srcOrd="0" destOrd="0" parTransId="{9B072AB8-0D21-45C5-A293-BF9E5E0FD383}" sibTransId="{7FAB0C2C-CB64-4A38-9F56-D97ECF35ABA9}"/>
    <dgm:cxn modelId="{8D35BF4D-BCEC-41D4-872E-401F1CA3AE8E}" srcId="{15C3DCB0-904F-421E-9495-0B41E1C658B8}" destId="{F0798CE0-5A26-4EF7-83CF-8ABECA25A4EF}" srcOrd="1" destOrd="0" parTransId="{09FEF4DC-2CA1-45A6-AFDC-7F4236D566AF}" sibTransId="{92250658-D127-4253-8380-9EC396171069}"/>
    <dgm:cxn modelId="{C6B8EB70-CAA7-4A47-B477-70A8796E4260}" srcId="{AD2DEE92-7FC7-4696-9E0F-F16709D1F2E1}" destId="{D086BC1E-D80B-484C-B0F4-372D3BC3C814}" srcOrd="0" destOrd="0" parTransId="{A53CE832-F57B-43EC-829E-BEDDC5DEBC4D}" sibTransId="{9483C912-B387-4E1F-9896-E39D7CF220B7}"/>
    <dgm:cxn modelId="{B169DF72-39F9-4238-B418-302BAAD810F8}" type="presOf" srcId="{C6CEB1D7-97E9-4827-B4C5-3D2ED01A3E1A}" destId="{D8F06B09-5668-4B99-A5B7-578808D73DF6}" srcOrd="0" destOrd="3" presId="urn:microsoft.com/office/officeart/2005/8/layout/vList2"/>
    <dgm:cxn modelId="{22ACD376-70C1-446A-B0DF-BC8788DB7D4B}" type="presOf" srcId="{15C3DCB0-904F-421E-9495-0B41E1C658B8}" destId="{6B29CD79-9F2D-449F-B125-FC3B744BABE6}" srcOrd="0" destOrd="0" presId="urn:microsoft.com/office/officeart/2005/8/layout/vList2"/>
    <dgm:cxn modelId="{DD226A7A-D9E0-4C01-B91A-9C6681361529}" type="presOf" srcId="{0FD82D70-1944-4CB2-B7D9-60053EE19AC7}" destId="{44FE15F9-1438-4E44-B22B-22C615B5CE5D}" srcOrd="0" destOrd="4" presId="urn:microsoft.com/office/officeart/2005/8/layout/vList2"/>
    <dgm:cxn modelId="{6E219C9B-EE7F-49A9-AE41-BD1B083FE812}" srcId="{B4EBF9DD-FF70-45B2-86CA-1DADE63C93B3}" destId="{0FD82D70-1944-4CB2-B7D9-60053EE19AC7}" srcOrd="2" destOrd="0" parTransId="{78F825FD-1C5B-4569-ABE8-C314DB5CDBD2}" sibTransId="{888CB60D-3699-4ECA-9710-59E71983C590}"/>
    <dgm:cxn modelId="{2CEB319F-61D7-4D24-B25B-18545DB12113}" type="presOf" srcId="{59AE0F1C-C976-445C-AFA9-91BEF617165E}" destId="{D8F06B09-5668-4B99-A5B7-578808D73DF6}" srcOrd="0" destOrd="6" presId="urn:microsoft.com/office/officeart/2005/8/layout/vList2"/>
    <dgm:cxn modelId="{932193AC-270A-484D-A391-E667425410A0}" type="presOf" srcId="{DBC3EAE8-50D8-4CBC-96D8-58787F8677BF}" destId="{D8F06B09-5668-4B99-A5B7-578808D73DF6}" srcOrd="0" destOrd="4" presId="urn:microsoft.com/office/officeart/2005/8/layout/vList2"/>
    <dgm:cxn modelId="{939C3CB3-33E6-41E6-B681-6EF306C0845C}" type="presOf" srcId="{F0798CE0-5A26-4EF7-83CF-8ABECA25A4EF}" destId="{87E19B9D-7EDF-4573-9567-81DB076E7741}" srcOrd="0" destOrd="0" presId="urn:microsoft.com/office/officeart/2005/8/layout/vList2"/>
    <dgm:cxn modelId="{8CA446B9-D5D1-4029-B2B7-521725BC3FD4}" type="presOf" srcId="{4E60EE10-0D6E-48B7-8B5F-73B2E91803F1}" destId="{D8F06B09-5668-4B99-A5B7-578808D73DF6}" srcOrd="0" destOrd="0" presId="urn:microsoft.com/office/officeart/2005/8/layout/vList2"/>
    <dgm:cxn modelId="{0F430BBF-E6EE-4CFA-8125-C411250A37CE}" type="presOf" srcId="{4699E697-491E-4003-8522-DF5B615C1C95}" destId="{D8F06B09-5668-4B99-A5B7-578808D73DF6}" srcOrd="0" destOrd="2" presId="urn:microsoft.com/office/officeart/2005/8/layout/vList2"/>
    <dgm:cxn modelId="{5355F6C4-672F-40B5-B6AE-F51DAD4279F5}" srcId="{F0798CE0-5A26-4EF7-83CF-8ABECA25A4EF}" destId="{00F4BD49-7D45-4980-8D32-F5716E47F5B1}" srcOrd="2" destOrd="0" parTransId="{92045AF4-79AC-469C-B978-FDF1B46E7530}" sibTransId="{4F8214DA-0FA3-46DA-9169-A0F18219CDF2}"/>
    <dgm:cxn modelId="{488AF3C7-371B-40D6-9C70-746FAF711B25}" type="presOf" srcId="{D086BC1E-D80B-484C-B0F4-372D3BC3C814}" destId="{44FE15F9-1438-4E44-B22B-22C615B5CE5D}" srcOrd="0" destOrd="2" presId="urn:microsoft.com/office/officeart/2005/8/layout/vList2"/>
    <dgm:cxn modelId="{A831ADCA-52CC-4112-AAB7-391A0B0A6202}" type="presOf" srcId="{596D9C3F-D2EB-4E27-9BE2-0834865453DC}" destId="{44FE15F9-1438-4E44-B22B-22C615B5CE5D}" srcOrd="0" destOrd="3" presId="urn:microsoft.com/office/officeart/2005/8/layout/vList2"/>
    <dgm:cxn modelId="{16B9CACB-1FD3-4C75-836D-D81FCA83C05B}" type="presOf" srcId="{85AE7F53-234F-414D-B3EF-AA798B8A977F}" destId="{D8F06B09-5668-4B99-A5B7-578808D73DF6}" srcOrd="0" destOrd="1" presId="urn:microsoft.com/office/officeart/2005/8/layout/vList2"/>
    <dgm:cxn modelId="{5CCAE0D9-7C9D-4962-BF0B-15D77E4CB6C1}" srcId="{B4EBF9DD-FF70-45B2-86CA-1DADE63C93B3}" destId="{AD2DEE92-7FC7-4696-9E0F-F16709D1F2E1}" srcOrd="1" destOrd="0" parTransId="{23913409-44C0-4655-8127-E2EE8DFA75EE}" sibTransId="{D73FFBB4-97A5-46A5-A085-9120737BF088}"/>
    <dgm:cxn modelId="{E1926FE9-FE4C-4946-8BB4-360D07B1AC13}" type="presOf" srcId="{B4EBF9DD-FF70-45B2-86CA-1DADE63C93B3}" destId="{33B8C1AD-E3BC-4EB3-90A8-FF241E2FC842}" srcOrd="0" destOrd="0" presId="urn:microsoft.com/office/officeart/2005/8/layout/vList2"/>
    <dgm:cxn modelId="{9C961DEC-5ABF-4012-ACDB-B2A316B7B92A}" srcId="{AD2DEE92-7FC7-4696-9E0F-F16709D1F2E1}" destId="{596D9C3F-D2EB-4E27-9BE2-0834865453DC}" srcOrd="1" destOrd="0" parTransId="{E13E93CC-F34E-40E3-B2D5-D6EDBE710B85}" sibTransId="{3C407A3E-BD35-4809-8365-A3BC6A694F53}"/>
    <dgm:cxn modelId="{33A5A6FF-9793-4FAE-AB06-370479050D59}" srcId="{B4EBF9DD-FF70-45B2-86CA-1DADE63C93B3}" destId="{1028E7DA-E57F-436B-ABA0-215EF1FFD92B}" srcOrd="0" destOrd="0" parTransId="{F8887470-0494-485E-940A-7AA3CF14BB00}" sibTransId="{D4B96D29-6A92-48BC-B636-F747D7702034}"/>
    <dgm:cxn modelId="{88812CBE-7222-42E0-9D01-D7303C3165F9}" type="presParOf" srcId="{6B29CD79-9F2D-449F-B125-FC3B744BABE6}" destId="{33B8C1AD-E3BC-4EB3-90A8-FF241E2FC842}" srcOrd="0" destOrd="0" presId="urn:microsoft.com/office/officeart/2005/8/layout/vList2"/>
    <dgm:cxn modelId="{F82C8A9D-F3DD-4979-8046-0E9201B8082A}" type="presParOf" srcId="{6B29CD79-9F2D-449F-B125-FC3B744BABE6}" destId="{44FE15F9-1438-4E44-B22B-22C615B5CE5D}" srcOrd="1" destOrd="0" presId="urn:microsoft.com/office/officeart/2005/8/layout/vList2"/>
    <dgm:cxn modelId="{04A0F7DA-E9AA-421E-9EBD-AD1F8381D465}" type="presParOf" srcId="{6B29CD79-9F2D-449F-B125-FC3B744BABE6}" destId="{87E19B9D-7EDF-4573-9567-81DB076E7741}" srcOrd="2" destOrd="0" presId="urn:microsoft.com/office/officeart/2005/8/layout/vList2"/>
    <dgm:cxn modelId="{92250932-94C3-4E8E-A93D-057C07BA2F8F}" type="presParOf" srcId="{6B29CD79-9F2D-449F-B125-FC3B744BABE6}" destId="{D8F06B09-5668-4B99-A5B7-578808D73DF6}" srcOrd="3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B8C1AD-E3BC-4EB3-90A8-FF241E2FC842}">
      <dsp:nvSpPr>
        <dsp:cNvPr id="0" name=""/>
        <dsp:cNvSpPr/>
      </dsp:nvSpPr>
      <dsp:spPr>
        <a:xfrm>
          <a:off x="0" y="129276"/>
          <a:ext cx="6797675" cy="62361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shade val="85000"/>
                <a:satMod val="130000"/>
              </a:schemeClr>
            </a:gs>
            <a:gs pos="34000">
              <a:schemeClr val="accent2">
                <a:hueOff val="0"/>
                <a:satOff val="0"/>
                <a:lumOff val="0"/>
                <a:alphaOff val="0"/>
                <a:shade val="87000"/>
                <a:satMod val="125000"/>
              </a:schemeClr>
            </a:gs>
            <a:gs pos="70000">
              <a:schemeClr val="accent2">
                <a:hueOff val="0"/>
                <a:satOff val="0"/>
                <a:lumOff val="0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Announcements</a:t>
          </a:r>
        </a:p>
      </dsp:txBody>
      <dsp:txXfrm>
        <a:off x="30442" y="159718"/>
        <a:ext cx="6736791" cy="562726"/>
      </dsp:txXfrm>
    </dsp:sp>
    <dsp:sp modelId="{44FE15F9-1438-4E44-B22B-22C615B5CE5D}">
      <dsp:nvSpPr>
        <dsp:cNvPr id="0" name=""/>
        <dsp:cNvSpPr/>
      </dsp:nvSpPr>
      <dsp:spPr>
        <a:xfrm>
          <a:off x="0" y="752886"/>
          <a:ext cx="6797675" cy="1722240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11/11: Veteran’s Day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Test 2, Proposed to move  11/6 -&gt; 11/13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Practice Test Published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Test Prep .pptx Published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Program 3:  11/8</a:t>
          </a:r>
        </a:p>
      </dsp:txBody>
      <dsp:txXfrm>
        <a:off x="0" y="752886"/>
        <a:ext cx="6797675" cy="1722240"/>
      </dsp:txXfrm>
    </dsp:sp>
    <dsp:sp modelId="{87E19B9D-7EDF-4573-9567-81DB076E7741}">
      <dsp:nvSpPr>
        <dsp:cNvPr id="0" name=""/>
        <dsp:cNvSpPr/>
      </dsp:nvSpPr>
      <dsp:spPr>
        <a:xfrm>
          <a:off x="0" y="2475126"/>
          <a:ext cx="6797675" cy="623610"/>
        </a:xfrm>
        <a:prstGeom prst="roundRect">
          <a:avLst/>
        </a:prstGeom>
        <a:gradFill rotWithShape="0">
          <a:gsLst>
            <a:gs pos="0">
              <a:schemeClr val="accent2">
                <a:hueOff val="1907789"/>
                <a:satOff val="-43528"/>
                <a:lumOff val="16079"/>
                <a:alphaOff val="0"/>
                <a:shade val="85000"/>
                <a:satMod val="130000"/>
              </a:schemeClr>
            </a:gs>
            <a:gs pos="34000">
              <a:schemeClr val="accent2">
                <a:hueOff val="1907789"/>
                <a:satOff val="-43528"/>
                <a:lumOff val="16079"/>
                <a:alphaOff val="0"/>
                <a:shade val="87000"/>
                <a:satMod val="125000"/>
              </a:schemeClr>
            </a:gs>
            <a:gs pos="70000">
              <a:schemeClr val="accent2">
                <a:hueOff val="1907789"/>
                <a:satOff val="-43528"/>
                <a:lumOff val="16079"/>
                <a:alphaOff val="0"/>
                <a:tint val="100000"/>
                <a:shade val="90000"/>
                <a:satMod val="130000"/>
              </a:schemeClr>
            </a:gs>
            <a:gs pos="100000">
              <a:schemeClr val="accent2">
                <a:hueOff val="1907789"/>
                <a:satOff val="-43528"/>
                <a:lumOff val="16079"/>
                <a:alphaOff val="0"/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  <a:ln>
          <a:noFill/>
        </a:ln>
        <a:effectLst>
          <a:outerShdw blurRad="38100" dist="25400" dir="2700000" algn="br" rotWithShape="0">
            <a:srgbClr val="000000">
              <a:alpha val="60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9060" tIns="99060" rIns="99060" bIns="99060" numCol="1" spcCol="1270" anchor="ctr" anchorCtr="0">
          <a:noAutofit/>
        </a:bodyPr>
        <a:lstStyle/>
        <a:p>
          <a:pPr marL="0" lvl="0" indent="0" algn="l" defTabSz="11557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600" kern="1200"/>
            <a:t>Agenda</a:t>
          </a:r>
        </a:p>
      </dsp:txBody>
      <dsp:txXfrm>
        <a:off x="30442" y="2505568"/>
        <a:ext cx="6736791" cy="562726"/>
      </dsp:txXfrm>
    </dsp:sp>
    <dsp:sp modelId="{D8F06B09-5668-4B99-A5B7-578808D73DF6}">
      <dsp:nvSpPr>
        <dsp:cNvPr id="0" name=""/>
        <dsp:cNvSpPr/>
      </dsp:nvSpPr>
      <dsp:spPr>
        <a:xfrm>
          <a:off x="0" y="3098736"/>
          <a:ext cx="6797675" cy="242189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15826" tIns="33020" rIns="184912" bIns="33020" numCol="1" spcCol="1270" anchor="t" anchorCtr="0">
          <a:noAutofit/>
        </a:bodyPr>
        <a:lstStyle/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Finish Stack Linked List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The Big Three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Destructor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Copy Constructor</a:t>
          </a:r>
        </a:p>
        <a:p>
          <a:pPr marL="457200" lvl="2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Assignment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Program 3: Discussion</a:t>
          </a:r>
        </a:p>
        <a:p>
          <a:pPr marL="228600" lvl="1" indent="-228600" algn="l" defTabSz="8890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n-US" sz="2000" kern="1200" dirty="0"/>
            <a:t>Insertion of node in Linked List</a:t>
          </a:r>
        </a:p>
      </dsp:txBody>
      <dsp:txXfrm>
        <a:off x="0" y="3098736"/>
        <a:ext cx="6797675" cy="242189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85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455621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069CB8-F204-4D06-B913-C5A26A89888A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6E300-0A13-4A81-945A-7333C271A069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671962-1EA4-46E7-BCB0-F36CE46D1A59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1"/>
          </p:nvPr>
        </p:nvSpPr>
        <p:spPr>
          <a:xfrm>
            <a:off x="842684" y="1627095"/>
            <a:ext cx="10864601" cy="47467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6"/>
          <p:cNvSpPr>
            <a:spLocks noGrp="1"/>
          </p:cNvSpPr>
          <p:nvPr>
            <p:ph type="ftr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Data Structures and Problem Solving with C++: Walls and Mirrors, </a:t>
            </a:r>
            <a:r>
              <a:rPr lang="en-US" err="1"/>
              <a:t>Carrano</a:t>
            </a:r>
            <a:r>
              <a:rPr lang="en-US"/>
              <a:t> and Henry, ©  2013</a:t>
            </a:r>
          </a:p>
        </p:txBody>
      </p:sp>
    </p:spTree>
    <p:extLst>
      <p:ext uri="{BB962C8B-B14F-4D97-AF65-F5344CB8AC3E}">
        <p14:creationId xmlns:p14="http://schemas.microsoft.com/office/powerpoint/2010/main" val="4392462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0BB376-B19C-488D-ABEB-03C7E6E9E3E0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637A9-119A-49DA-BD12-AAC58B377D80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8" name="Rectangle 7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85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453128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F077B-A50F-4D64-8574-E2D6A98A5553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  <p:cxnSp>
        <p:nvCxnSpPr>
          <p:cNvPr id="9" name="Straight Connector 8"/>
          <p:cNvCxnSpPr/>
          <p:nvPr/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78" y="1845734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17920" y="1845735"/>
            <a:ext cx="49377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9E2A62-1983-43A1-A163-D8AA46534C80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17920" y="1846052"/>
            <a:ext cx="4937760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17920" y="2582334"/>
            <a:ext cx="4937760" cy="3378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8F3E3B-34E3-4345-B2A1-994B83598A9C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816C96-82A1-4D77-8ADA-627AC6FE3D65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6" name="Rectangle 5"/>
          <p:cNvSpPr/>
          <p:nvPr/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102C1E-28F2-47E9-802D-339E64E2F920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94359"/>
            <a:ext cx="3200400" cy="2286000"/>
          </a:xfrm>
        </p:spPr>
        <p:txBody>
          <a:bodyPr anchor="b">
            <a:norm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00600" y="731520"/>
            <a:ext cx="6492240" cy="52578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2926080"/>
            <a:ext cx="3200400" cy="3379124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65512" y="6459785"/>
            <a:ext cx="2618510" cy="365125"/>
          </a:xfrm>
        </p:spPr>
        <p:txBody>
          <a:bodyPr/>
          <a:lstStyle>
            <a:lvl1pPr algn="l">
              <a:defRPr/>
            </a:lvl1pPr>
          </a:lstStyle>
          <a:p>
            <a:fld id="{24271A48-F18A-45B3-BC05-1E27DA3F88AF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800600" y="6459785"/>
            <a:ext cx="4648200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4953000"/>
            <a:ext cx="12188825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491507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5074920"/>
            <a:ext cx="10113645" cy="822960"/>
          </a:xfrm>
        </p:spPr>
        <p:txBody>
          <a:bodyPr lIns="91440" tIns="0" rIns="9144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915076"/>
          </a:xfrm>
          <a:solidFill>
            <a:schemeClr val="bg2">
              <a:lumMod val="90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80" y="5907024"/>
            <a:ext cx="10113264" cy="59436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5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B747F8-9654-4282-85D2-65F41AAE7A75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9" name="Rectangle 8"/>
          <p:cNvSpPr/>
          <p:nvPr/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1845734"/>
            <a:ext cx="10058400" cy="4023360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97280" y="6459785"/>
            <a:ext cx="247227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rgbClr val="FFFFFF"/>
                </a:solidFill>
              </a:defRPr>
            </a:lvl1pPr>
          </a:lstStyle>
          <a:p>
            <a:fld id="{5DC5B261-8843-42D1-AAFC-05E20E2D9B97}" type="datetimeFigureOut">
              <a:rPr lang="en-US" dirty="0"/>
              <a:t>10/30/2024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6185" y="6459785"/>
            <a:ext cx="482280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0458" y="6459785"/>
            <a:ext cx="13120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cxnSp>
        <p:nvCxnSpPr>
          <p:cNvPr id="10" name="Straight Connector 9"/>
          <p:cNvCxnSpPr/>
          <p:nvPr/>
        </p:nvCxnSpPr>
        <p:spPr>
          <a:xfrm>
            <a:off x="1193532" y="1737845"/>
            <a:ext cx="996696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6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1" r:id="rId12"/>
  </p:sldLayoutIdLst>
  <p:hf sldNum="0" hdr="0" ftr="0" dt="0"/>
  <p:txStyles>
    <p:titleStyle>
      <a:lvl1pPr algn="l" defTabSz="914400" rtl="0" eaLnBrk="1" latinLnBrk="0" hangingPunct="1">
        <a:lnSpc>
          <a:spcPct val="85000"/>
        </a:lnSpc>
        <a:spcBef>
          <a:spcPct val="0"/>
        </a:spcBef>
        <a:buNone/>
        <a:defRPr sz="480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20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CSS 342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Data Structures, Algorithms, and Discrete Mathematics I</a:t>
            </a:r>
          </a:p>
          <a:p>
            <a:r>
              <a:rPr lang="en-US" dirty="0"/>
              <a:t>Lecture 11.</a:t>
            </a:r>
          </a:p>
          <a:p>
            <a:r>
              <a:rPr lang="it-IT" dirty="0"/>
              <a:t>Carrano 6.1-6.2, 6.4-6.5, 7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2696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F6819F76-30C3-4DFE-8780-0FCD5231CD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 Example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B565557-FA71-4EF7-9B1B-33F3CF320211}"/>
              </a:ext>
            </a:extLst>
          </p:cNvPr>
          <p:cNvSpPr/>
          <p:nvPr/>
        </p:nvSpPr>
        <p:spPr>
          <a:xfrm>
            <a:off x="1176669" y="1833656"/>
            <a:ext cx="5872717" cy="43396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class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public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//constructors-destructors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Bird();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Bird(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Bird(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bird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~Bird();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//getters-setters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wingspan()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id()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name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set_wingspan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wingspan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set_id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//overload operators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Bird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bird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friend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operator&lt;&lt;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ostream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outStream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,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b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private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string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name_;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wingspan_;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id_;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};</a:t>
            </a:r>
            <a:endParaRPr lang="en-US" sz="1200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495D5D4-D331-41DD-B44B-4F8AFCEB8ED5}"/>
              </a:ext>
            </a:extLst>
          </p:cNvPr>
          <p:cNvSpPr/>
          <p:nvPr/>
        </p:nvSpPr>
        <p:spPr>
          <a:xfrm>
            <a:off x="7803930" y="2130294"/>
            <a:ext cx="3878318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1)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b1(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"eagle"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, 123);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2)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b2;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"bird 1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b1;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"bird 2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b2;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3) b2 = b1;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"bird 2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b2;</a:t>
            </a:r>
          </a:p>
          <a:p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4) </a:t>
            </a:r>
            <a:r>
              <a:rPr lang="en-US" dirty="0">
                <a:solidFill>
                  <a:srgbClr val="2B91AF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Bird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b3 = b1;</a:t>
            </a:r>
          </a:p>
          <a:p>
            <a:r>
              <a:rPr lang="en-US" dirty="0" err="1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cout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</a:t>
            </a:r>
            <a:r>
              <a:rPr lang="en-US" dirty="0">
                <a:solidFill>
                  <a:srgbClr val="A31515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"bird 3 "</a:t>
            </a:r>
            <a:r>
              <a:rPr lang="en-US" dirty="0">
                <a:solidFill>
                  <a:srgbClr val="000000"/>
                </a:solidFill>
                <a:highlight>
                  <a:srgbClr val="FFFFFF"/>
                </a:highlight>
                <a:latin typeface="Consolas" panose="020B0609020204030204" pitchFamily="49" charset="0"/>
              </a:rPr>
              <a:t> &lt;&lt; b3;</a:t>
            </a:r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38658A1-9DD6-4239-B652-FA0EC02C1CCF}"/>
              </a:ext>
            </a:extLst>
          </p:cNvPr>
          <p:cNvSpPr txBox="1"/>
          <p:nvPr/>
        </p:nvSpPr>
        <p:spPr>
          <a:xfrm>
            <a:off x="7165610" y="4438618"/>
            <a:ext cx="3486860" cy="15994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arenR"/>
            </a:pPr>
            <a:r>
              <a:rPr lang="en-US" sz="2400" dirty="0"/>
              <a:t>Constructor(string, </a:t>
            </a:r>
            <a:r>
              <a:rPr lang="en-US" sz="2400" dirty="0" err="1"/>
              <a:t>int</a:t>
            </a:r>
            <a:r>
              <a:rPr lang="en-US" sz="2400" dirty="0"/>
              <a:t>)</a:t>
            </a:r>
          </a:p>
          <a:p>
            <a:pPr marL="342900" indent="-342900">
              <a:buAutoNum type="arabicParenR"/>
            </a:pPr>
            <a:r>
              <a:rPr lang="en-US" sz="2400" dirty="0"/>
              <a:t>Default Constructor</a:t>
            </a:r>
          </a:p>
          <a:p>
            <a:pPr marL="342900" indent="-342900">
              <a:buAutoNum type="arabicParenR"/>
            </a:pPr>
            <a:r>
              <a:rPr lang="en-US" sz="2400" dirty="0"/>
              <a:t>Assignment</a:t>
            </a:r>
          </a:p>
          <a:p>
            <a:pPr marL="342900" indent="-342900">
              <a:buAutoNum type="arabicParenR"/>
            </a:pPr>
            <a:r>
              <a:rPr lang="en-US" sz="2400" dirty="0"/>
              <a:t>Copy Constructor</a:t>
            </a:r>
          </a:p>
        </p:txBody>
      </p:sp>
    </p:spTree>
    <p:extLst>
      <p:ext uri="{BB962C8B-B14F-4D97-AF65-F5344CB8AC3E}">
        <p14:creationId xmlns:p14="http://schemas.microsoft.com/office/powerpoint/2010/main" val="7689811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Assignment/Copy Constructor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</a:t>
            </a:r>
            <a:r>
              <a:rPr lang="en-US" sz="2400" dirty="0"/>
              <a:t>All objects have implicit assignment operator and Copy constructor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Chains to the assignment operators of the class data members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Built-in types do straight-forward copies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This often works.  However, when memory is dynamically allocated in the class it has problems.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 Need to override = and copy constructor in these cases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Assignment:   </a:t>
            </a:r>
            <a:r>
              <a:rPr lang="en-US" sz="2200" i="1" dirty="0" err="1"/>
              <a:t>MyClass</a:t>
            </a:r>
            <a:r>
              <a:rPr lang="en-US" sz="2200" i="1" dirty="0"/>
              <a:t>&amp; operator=(</a:t>
            </a:r>
            <a:r>
              <a:rPr lang="en-US" sz="2200" i="1" dirty="0" err="1"/>
              <a:t>const</a:t>
            </a:r>
            <a:r>
              <a:rPr lang="en-US" sz="2200" i="1" dirty="0"/>
              <a:t> </a:t>
            </a:r>
            <a:r>
              <a:rPr lang="en-US" sz="2200" i="1" dirty="0" err="1"/>
              <a:t>MyClass</a:t>
            </a:r>
            <a:r>
              <a:rPr lang="en-US" sz="2200" i="1" dirty="0"/>
              <a:t> &amp;</a:t>
            </a:r>
            <a:r>
              <a:rPr lang="en-US" sz="2200" i="1" dirty="0" err="1"/>
              <a:t>myobj</a:t>
            </a:r>
            <a:r>
              <a:rPr lang="en-US" sz="2200" i="1" dirty="0"/>
              <a:t>)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200" dirty="0"/>
              <a:t>Copy Constructor:   </a:t>
            </a:r>
            <a:r>
              <a:rPr lang="en-US" sz="2200" dirty="0" err="1"/>
              <a:t>MyClass</a:t>
            </a:r>
            <a:r>
              <a:rPr lang="en-US" sz="2200" dirty="0"/>
              <a:t>(</a:t>
            </a:r>
            <a:r>
              <a:rPr lang="en-US" sz="2200" dirty="0" err="1"/>
              <a:t>const</a:t>
            </a:r>
            <a:r>
              <a:rPr lang="en-US" sz="2200" dirty="0"/>
              <a:t> </a:t>
            </a:r>
            <a:r>
              <a:rPr lang="en-US" sz="2200" dirty="0" err="1"/>
              <a:t>MyClass</a:t>
            </a:r>
            <a:r>
              <a:rPr lang="en-US" sz="2200" dirty="0"/>
              <a:t> &amp;source)</a:t>
            </a:r>
          </a:p>
        </p:txBody>
      </p:sp>
    </p:spTree>
    <p:extLst>
      <p:ext uri="{BB962C8B-B14F-4D97-AF65-F5344CB8AC3E}">
        <p14:creationId xmlns:p14="http://schemas.microsoft.com/office/powerpoint/2010/main" val="271483859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Overriding copy constructor and assignment (=)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C511169F-049B-4AFE-9957-E6FEB71415B9}"/>
              </a:ext>
            </a:extLst>
          </p:cNvPr>
          <p:cNvSpPr/>
          <p:nvPr/>
        </p:nvSpPr>
        <p:spPr>
          <a:xfrm>
            <a:off x="1825256" y="2133853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//Copy Constructor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::Bird(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name_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.name_;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wingspan_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.wingspan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id_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.id_;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"Copy Constructor is running"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</a:p>
          <a:p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008000"/>
                </a:solidFill>
                <a:latin typeface="Consolas" panose="020B0609020204030204" pitchFamily="49" charset="0"/>
              </a:rPr>
              <a:t>//Assignment Operator</a:t>
            </a:r>
            <a:endParaRPr lang="en-US" sz="14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rhs_bird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name_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rhs_bird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.name_;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wingspan_ = </a:t>
            </a:r>
            <a:r>
              <a:rPr lang="en-US" sz="1400" dirty="0" err="1">
                <a:solidFill>
                  <a:srgbClr val="808080"/>
                </a:solidFill>
                <a:latin typeface="Consolas" panose="020B0609020204030204" pitchFamily="49" charset="0"/>
              </a:rPr>
              <a:t>rhs_bird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.wingspan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_;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id_ =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rhs_bird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.id_;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cout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A31515"/>
                </a:solidFill>
                <a:latin typeface="Consolas" panose="020B0609020204030204" pitchFamily="49" charset="0"/>
              </a:rPr>
              <a:t>"Assignment"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&lt;&lt;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endl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383703138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Picture of a roseate spoonbill bird - About Wild Animals">
            <a:extLst>
              <a:ext uri="{FF2B5EF4-FFF2-40B4-BE49-F238E27FC236}">
                <a16:creationId xmlns:a16="http://schemas.microsoft.com/office/drawing/2014/main" id="{9B609EA3-7256-0F5E-4D4F-E2A0B234772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77" b="21111"/>
          <a:stretch/>
        </p:blipFill>
        <p:spPr bwMode="auto">
          <a:xfrm>
            <a:off x="20" y="10"/>
            <a:ext cx="12191980" cy="63406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369944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Assignment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1916189"/>
            <a:ext cx="9511771" cy="378565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If Assignment  = is over-ridden then all copying / allocation must be done on the object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000" dirty="0"/>
              <a:t>General steps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 err="1"/>
              <a:t>MyClass</a:t>
            </a:r>
            <a:r>
              <a:rPr lang="en-US" sz="2000" dirty="0"/>
              <a:t>&amp; </a:t>
            </a:r>
            <a:r>
              <a:rPr lang="en-US" sz="2000" dirty="0" err="1"/>
              <a:t>MyClass</a:t>
            </a:r>
            <a:r>
              <a:rPr lang="en-US" sz="2000" dirty="0"/>
              <a:t>::operator= (const </a:t>
            </a:r>
            <a:r>
              <a:rPr lang="en-US" sz="2000" dirty="0" err="1"/>
              <a:t>MyClass</a:t>
            </a:r>
            <a:r>
              <a:rPr lang="en-US" sz="2000" dirty="0"/>
              <a:t>&amp; source)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1)    If (this == &amp;source) return;</a:t>
            </a:r>
          </a:p>
          <a:p>
            <a:r>
              <a:rPr lang="en-US" sz="2000" dirty="0"/>
              <a:t> 2)   //chain all data member’ assignments operators</a:t>
            </a:r>
          </a:p>
          <a:p>
            <a:r>
              <a:rPr lang="en-US" sz="2000" dirty="0"/>
              <a:t> 3)   // manage all dynamic memory that has been utilized</a:t>
            </a:r>
          </a:p>
          <a:p>
            <a:r>
              <a:rPr lang="en-US" sz="2000" dirty="0"/>
              <a:t>            // de-allocate memory in destination</a:t>
            </a:r>
          </a:p>
          <a:p>
            <a:r>
              <a:rPr lang="en-US" sz="2000" dirty="0"/>
              <a:t>            // allocate new memory for a deep copy or just copy ref for a shallow copy</a:t>
            </a:r>
          </a:p>
          <a:p>
            <a:r>
              <a:rPr lang="en-US" sz="2000" dirty="0"/>
              <a:t> 4)   return *this;</a:t>
            </a:r>
          </a:p>
          <a:p>
            <a:r>
              <a:rPr lang="en-US" sz="20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631782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097280" y="2096814"/>
            <a:ext cx="4592155" cy="193899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 err="1"/>
              <a:t>MyClass</a:t>
            </a:r>
            <a:r>
              <a:rPr lang="en-US" sz="2000" dirty="0"/>
              <a:t>::</a:t>
            </a:r>
            <a:r>
              <a:rPr lang="en-US" sz="2000" dirty="0" err="1"/>
              <a:t>MyClass</a:t>
            </a:r>
            <a:r>
              <a:rPr lang="en-US" sz="2000" dirty="0"/>
              <a:t>(</a:t>
            </a:r>
            <a:r>
              <a:rPr lang="en-US" sz="2000" dirty="0" err="1"/>
              <a:t>const</a:t>
            </a:r>
            <a:r>
              <a:rPr lang="en-US" sz="2000" dirty="0"/>
              <a:t> </a:t>
            </a:r>
            <a:r>
              <a:rPr lang="en-US" sz="2000" dirty="0" err="1"/>
              <a:t>MyClass</a:t>
            </a:r>
            <a:r>
              <a:rPr lang="en-US" sz="2000" dirty="0"/>
              <a:t> &amp;source)</a:t>
            </a:r>
          </a:p>
          <a:p>
            <a:r>
              <a:rPr lang="en-US" sz="2000" dirty="0"/>
              <a:t>{</a:t>
            </a:r>
          </a:p>
          <a:p>
            <a:r>
              <a:rPr lang="en-US" sz="2000" dirty="0"/>
              <a:t>  // Initialize Members to defaults</a:t>
            </a:r>
          </a:p>
          <a:p>
            <a:r>
              <a:rPr lang="en-US" sz="2000" dirty="0"/>
              <a:t>   *this = source;</a:t>
            </a:r>
          </a:p>
          <a:p>
            <a:r>
              <a:rPr lang="en-US" sz="2000" dirty="0"/>
              <a:t>}</a:t>
            </a:r>
          </a:p>
          <a:p>
            <a:r>
              <a:rPr lang="en-US" sz="2000" dirty="0"/>
              <a:t>   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FA96EDD5-651A-4499-8FA9-EA5EFDAB2D38}"/>
              </a:ext>
            </a:extLst>
          </p:cNvPr>
          <p:cNvSpPr/>
          <p:nvPr/>
        </p:nvSpPr>
        <p:spPr>
          <a:xfrm>
            <a:off x="4664149" y="3923437"/>
            <a:ext cx="6096000" cy="147732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>
                <a:solidFill>
                  <a:srgbClr val="008000"/>
                </a:solidFill>
                <a:latin typeface="Consolas" panose="020B0609020204030204" pitchFamily="49" charset="0"/>
              </a:rPr>
              <a:t>//Copy Constructor</a:t>
            </a:r>
            <a:endParaRPr lang="en-US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::Bird(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2B91AF"/>
                </a:solidFill>
                <a:latin typeface="Consolas" panose="020B0609020204030204" pitchFamily="49" charset="0"/>
              </a:rPr>
              <a:t>Bird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rhs_bird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	*</a:t>
            </a:r>
            <a:r>
              <a:rPr lang="en-US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solidFill>
                  <a:srgbClr val="808080"/>
                </a:solidFill>
                <a:latin typeface="Consolas" panose="020B0609020204030204" pitchFamily="49" charset="0"/>
              </a:rPr>
              <a:t>rhs_bird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595092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 Invocation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0342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MyObj</a:t>
            </a:r>
            <a:r>
              <a:rPr lang="en-US" sz="2600" dirty="0"/>
              <a:t> o1 = o2;</a:t>
            </a:r>
          </a:p>
          <a:p>
            <a:pPr marL="450342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MyObj</a:t>
            </a:r>
            <a:r>
              <a:rPr lang="en-US" sz="2600" dirty="0"/>
              <a:t> o1(o2);</a:t>
            </a:r>
          </a:p>
          <a:p>
            <a:pPr marL="450342" indent="-285750">
              <a:buFont typeface="Arial" panose="020B0604020202020204" pitchFamily="34" charset="0"/>
              <a:buChar char="•"/>
            </a:pPr>
            <a:r>
              <a:rPr lang="en-US" sz="2600" dirty="0"/>
              <a:t>Pass by Value</a:t>
            </a:r>
          </a:p>
          <a:p>
            <a:pPr marL="450342" indent="-285750">
              <a:buFont typeface="Arial" panose="020B0604020202020204" pitchFamily="34" charset="0"/>
              <a:buChar char="•"/>
            </a:pPr>
            <a:r>
              <a:rPr lang="en-US" sz="2600" dirty="0" err="1"/>
              <a:t>MyObj</a:t>
            </a:r>
            <a:r>
              <a:rPr lang="en-US" sz="2600" dirty="0"/>
              <a:t> o1 = Foo()     //Return by Value</a:t>
            </a:r>
          </a:p>
          <a:p>
            <a:pPr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755839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6000"/>
                <a:shade val="99000"/>
                <a:satMod val="140000"/>
              </a:schemeClr>
            </a:gs>
            <a:gs pos="65000">
              <a:schemeClr val="bg2">
                <a:tint val="100000"/>
                <a:shade val="80000"/>
                <a:satMod val="130000"/>
              </a:schemeClr>
            </a:gs>
            <a:gs pos="100000">
              <a:schemeClr val="bg2">
                <a:tint val="100000"/>
                <a:shade val="48000"/>
                <a:satMod val="120000"/>
              </a:schemeClr>
            </a:gs>
          </a:gsLst>
          <a:lin ang="162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25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1" name="Rectangle 27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2" name="Straight Connector 29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" name="Picture 6" descr="3D spheres connected with a red line">
            <a:extLst>
              <a:ext uri="{FF2B5EF4-FFF2-40B4-BE49-F238E27FC236}">
                <a16:creationId xmlns:a16="http://schemas.microsoft.com/office/drawing/2014/main" id="{8B08F3AB-3FCC-C99D-13EE-17E57F145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4071" b="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Linked Lists</a:t>
            </a:r>
          </a:p>
        </p:txBody>
      </p:sp>
      <p:cxnSp>
        <p:nvCxnSpPr>
          <p:cNvPr id="43" name="Straight Connector 31">
            <a:extLst>
              <a:ext uri="{FF2B5EF4-FFF2-40B4-BE49-F238E27FC236}">
                <a16:creationId xmlns:a16="http://schemas.microsoft.com/office/drawing/2014/main" id="{C117F0FD-C691-43EE-92C7-3C87A971D9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Rectangle 33">
            <a:extLst>
              <a:ext uri="{FF2B5EF4-FFF2-40B4-BE49-F238E27FC236}">
                <a16:creationId xmlns:a16="http://schemas.microsoft.com/office/drawing/2014/main" id="{5E5976DF-0EAA-46D4-9BCB-BD689444A3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5" name="Rectangle 35">
            <a:extLst>
              <a:ext uri="{FF2B5EF4-FFF2-40B4-BE49-F238E27FC236}">
                <a16:creationId xmlns:a16="http://schemas.microsoft.com/office/drawing/2014/main" id="{64648040-62BC-4A8B-896F-E8D87A643FC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>
              <a:alpha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93541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linked list with </a:t>
            </a:r>
            <a:r>
              <a:rPr lang="en-US" altLang="en-US" dirty="0" err="1"/>
              <a:t>headPtr</a:t>
            </a:r>
            <a:endParaRPr lang="en-US" altLang="en-US" dirty="0"/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08238" y="5216525"/>
            <a:ext cx="7848600" cy="622300"/>
          </a:xfrm>
        </p:spPr>
        <p:txBody>
          <a:bodyPr/>
          <a:lstStyle/>
          <a:p>
            <a:r>
              <a:rPr lang="en-US" altLang="en-US"/>
              <a:t>FIGURE 4-3 A head pointer to the first </a:t>
            </a:r>
            <a:br>
              <a:rPr lang="en-US" altLang="en-US"/>
            </a:br>
            <a:r>
              <a:rPr lang="en-US" altLang="en-US"/>
              <a:t>of several linked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Structures and Problem Solving with C++: Walls and Mirrors, </a:t>
            </a:r>
            <a:r>
              <a:rPr lang="en-US" dirty="0" err="1"/>
              <a:t>Carrano</a:t>
            </a:r>
            <a:r>
              <a:rPr lang="en-US" dirty="0"/>
              <a:t> and Henry, ©  2013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88" y="2614614"/>
            <a:ext cx="77343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41955756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an Integer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863" y="1908796"/>
            <a:ext cx="10058400" cy="228483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dirty="0"/>
              <a:t>Use a linked list as a data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Use the following “node” structure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struct</a:t>
            </a:r>
            <a:r>
              <a:rPr lang="en-US" sz="2000" dirty="0"/>
              <a:t> Node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{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</a:t>
            </a:r>
            <a:r>
              <a:rPr lang="en-US" sz="2000" dirty="0" err="1"/>
              <a:t>int</a:t>
            </a:r>
            <a:r>
              <a:rPr lang="en-US" sz="2000" dirty="0"/>
              <a:t> value;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Node *next;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6649" y="4240926"/>
            <a:ext cx="33483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 Push/Pop</a:t>
            </a:r>
            <a:endParaRPr lang="en-US" sz="16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Overload the following operators: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&lt;&lt;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</a:rPr>
              <a:t>Assign =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B050"/>
                </a:solidFill>
              </a:rPr>
              <a:t>copy constructor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+, +=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14357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83529AFD-5A84-4419-9390-0E9584F35D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6315" cy="6858000"/>
          </a:xfrm>
          <a:prstGeom prst="rect">
            <a:avLst/>
          </a:prstGeom>
          <a:ln>
            <a:noFill/>
          </a:ln>
        </p:spPr>
        <p:style>
          <a:lnRef idx="2">
            <a:schemeClr val="accent6">
              <a:shade val="50000"/>
            </a:schemeClr>
          </a:lnRef>
          <a:fillRef idx="1001">
            <a:schemeClr val="lt1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D1FFD9C4-5E6D-4E44-8CCD-24EF7B6FF1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6" y="0"/>
            <a:ext cx="4050791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2370" y="516835"/>
            <a:ext cx="3084844" cy="5772840"/>
          </a:xfrm>
        </p:spPr>
        <p:txBody>
          <a:bodyPr anchor="ctr">
            <a:normAutofit/>
          </a:bodyPr>
          <a:lstStyle/>
          <a:p>
            <a:r>
              <a:rPr lang="en-US" sz="5400" dirty="0">
                <a:solidFill>
                  <a:srgbClr val="FFFFFF"/>
                </a:solidFill>
              </a:rPr>
              <a:t>10.30.24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B3B2DB5-1B01-4A7A-B79B-E180757E61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040071" y="0"/>
            <a:ext cx="64008" cy="6858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92FE032-2F41-5646-6201-848AC4AA88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85107567"/>
              </p:ext>
            </p:extLst>
          </p:nvPr>
        </p:nvGraphicFramePr>
        <p:xfrm>
          <a:off x="4741863" y="639763"/>
          <a:ext cx="6797675" cy="56499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7514132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345F2C-DD35-4DCD-A52C-E8E68C5869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operator=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A5CA741-1AD4-4F77-AB39-1B5C0E9CFB76}"/>
              </a:ext>
            </a:extLst>
          </p:cNvPr>
          <p:cNvSpPr/>
          <p:nvPr/>
        </p:nvSpPr>
        <p:spPr>
          <a:xfrm>
            <a:off x="1097280" y="1904769"/>
            <a:ext cx="6096000" cy="397031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IntStack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IntStack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200" dirty="0">
                <a:solidFill>
                  <a:srgbClr val="008080"/>
                </a:solidFill>
                <a:latin typeface="Consolas" panose="020B0609020204030204" pitchFamily="49" charset="0"/>
              </a:rPr>
              <a:t>operator=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IntStack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&amp;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fr-FR" sz="1200" dirty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s_node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;   </a:t>
            </a:r>
            <a:r>
              <a:rPr lang="fr-FR" sz="1200" dirty="0">
                <a:solidFill>
                  <a:srgbClr val="008000"/>
                </a:solidFill>
                <a:latin typeface="Consolas" panose="020B0609020204030204" pitchFamily="49" charset="0"/>
              </a:rPr>
              <a:t>//source Node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fr-FR" sz="1200" dirty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fr-FR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d_node</a:t>
            </a:r>
            <a:r>
              <a:rPr lang="fr-FR" sz="1200" dirty="0">
                <a:solidFill>
                  <a:srgbClr val="000000"/>
                </a:solidFill>
                <a:latin typeface="Consolas" panose="020B0609020204030204" pitchFamily="49" charset="0"/>
              </a:rPr>
              <a:t>;	</a:t>
            </a:r>
            <a:r>
              <a:rPr lang="fr-FR" sz="1200" dirty="0">
                <a:solidFill>
                  <a:srgbClr val="008000"/>
                </a:solidFill>
                <a:latin typeface="Consolas" panose="020B0609020204030204" pitchFamily="49" charset="0"/>
              </a:rPr>
              <a:t>//destination Node</a:t>
            </a:r>
            <a:endParaRPr lang="fr-FR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 Check to see if assigning to ourselves and return if so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== &amp;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//Empty destination stack of elements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a;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(Pop(a));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//If </a:t>
            </a:r>
            <a:r>
              <a:rPr lang="en-US" sz="1200" dirty="0" err="1">
                <a:solidFill>
                  <a:srgbClr val="008000"/>
                </a:solidFill>
                <a:latin typeface="Consolas" panose="020B0609020204030204" pitchFamily="49" charset="0"/>
              </a:rPr>
              <a:t>souce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 stack is empty return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.head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 ==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F8FE7C60-5EE5-4B1C-BA84-7FA83731FF10}"/>
              </a:ext>
            </a:extLst>
          </p:cNvPr>
          <p:cNvSpPr/>
          <p:nvPr/>
        </p:nvSpPr>
        <p:spPr>
          <a:xfrm>
            <a:off x="7682378" y="2366434"/>
            <a:ext cx="6096000" cy="3046988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//copy over first node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-&gt;value =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.head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_)-&gt;value;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head_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(</a:t>
            </a:r>
            <a:r>
              <a:rPr lang="en-US" sz="1200" dirty="0" err="1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.head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_)-&gt;next;</a:t>
            </a:r>
          </a:p>
          <a:p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//loop and copy over all other nodes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!=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d_node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-&gt;value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-&gt;value;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*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287351167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Copy Constructor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693831B2-168A-4A9A-9DDA-31889E3D473D}"/>
              </a:ext>
            </a:extLst>
          </p:cNvPr>
          <p:cNvSpPr/>
          <p:nvPr/>
        </p:nvSpPr>
        <p:spPr>
          <a:xfrm>
            <a:off x="1527543" y="2371359"/>
            <a:ext cx="920070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IntStack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::</a:t>
            </a:r>
            <a:r>
              <a:rPr lang="en-US" sz="1400" dirty="0" err="1">
                <a:solidFill>
                  <a:srgbClr val="000000"/>
                </a:solidFill>
                <a:latin typeface="Consolas" panose="020B0609020204030204" pitchFamily="49" charset="0"/>
              </a:rPr>
              <a:t>IntStack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(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const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 err="1">
                <a:solidFill>
                  <a:srgbClr val="2B91AF"/>
                </a:solidFill>
                <a:latin typeface="Consolas" panose="020B0609020204030204" pitchFamily="49" charset="0"/>
              </a:rPr>
              <a:t>IntStack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&amp;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 : head_(</a:t>
            </a:r>
            <a:r>
              <a:rPr lang="en-US" sz="14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	*</a:t>
            </a:r>
            <a:r>
              <a:rPr lang="en-US" sz="1400" dirty="0">
                <a:solidFill>
                  <a:srgbClr val="0000FF"/>
                </a:solidFill>
                <a:latin typeface="Consolas" panose="020B0609020204030204" pitchFamily="49" charset="0"/>
              </a:rPr>
              <a:t>this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008080"/>
                </a:solidFill>
                <a:latin typeface="Consolas" panose="020B0609020204030204" pitchFamily="49" charset="0"/>
              </a:rPr>
              <a:t>=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rgbClr val="808080"/>
                </a:solidFill>
                <a:latin typeface="Consolas" panose="020B0609020204030204" pitchFamily="49" charset="0"/>
              </a:rPr>
              <a:t>source</a:t>
            </a:r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4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400" dirty="0"/>
          </a:p>
        </p:txBody>
      </p:sp>
    </p:spTree>
    <p:extLst>
      <p:ext uri="{BB962C8B-B14F-4D97-AF65-F5344CB8AC3E}">
        <p14:creationId xmlns:p14="http://schemas.microsoft.com/office/powerpoint/2010/main" val="94099845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Title 4"/>
          <p:cNvSpPr>
            <a:spLocks noGrp="1"/>
          </p:cNvSpPr>
          <p:nvPr>
            <p:ph type="title"/>
          </p:nvPr>
        </p:nvSpPr>
        <p:spPr>
          <a:xfrm>
            <a:off x="1429660" y="507317"/>
            <a:ext cx="8405813" cy="1143000"/>
          </a:xfrm>
        </p:spPr>
        <p:txBody>
          <a:bodyPr>
            <a:normAutofit/>
          </a:bodyPr>
          <a:lstStyle/>
          <a:p>
            <a:r>
              <a:rPr lang="en-US" altLang="en-US" dirty="0"/>
              <a:t>Array v. Linked List for Stack</a:t>
            </a:r>
          </a:p>
        </p:txBody>
      </p:sp>
      <p:sp>
        <p:nvSpPr>
          <p:cNvPr id="29699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560786" y="2175642"/>
            <a:ext cx="8916714" cy="414896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  Arrays easy to use, but have fixed size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  Increasing size of dynamically allocated array can waste storage, time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  Array based implementation good for small bag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en-US" dirty="0"/>
              <a:t>   Linked chains do not have fixed size</a:t>
            </a:r>
          </a:p>
        </p:txBody>
      </p:sp>
    </p:spTree>
    <p:extLst>
      <p:ext uri="{BB962C8B-B14F-4D97-AF65-F5344CB8AC3E}">
        <p14:creationId xmlns:p14="http://schemas.microsoft.com/office/powerpoint/2010/main" val="23782967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Rectangle 39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 descr="Yellow and blue symbols">
            <a:extLst>
              <a:ext uri="{FF2B5EF4-FFF2-40B4-BE49-F238E27FC236}">
                <a16:creationId xmlns:a16="http://schemas.microsoft.com/office/drawing/2014/main" id="{D6D9E573-7CD7-DF93-686F-7414DED74F4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2918" b="24385"/>
          <a:stretch/>
        </p:blipFill>
        <p:spPr>
          <a:xfrm>
            <a:off x="-32" y="10"/>
            <a:ext cx="12192031" cy="4915066"/>
          </a:xfrm>
          <a:prstGeom prst="rect">
            <a:avLst/>
          </a:prstGeom>
        </p:spPr>
      </p:pic>
      <p:sp>
        <p:nvSpPr>
          <p:cNvPr id="46" name="Rectangle 45">
            <a:extLst>
              <a:ext uri="{FF2B5EF4-FFF2-40B4-BE49-F238E27FC236}">
                <a16:creationId xmlns:a16="http://schemas.microsoft.com/office/drawing/2014/main" id="{D8ED3830-ABBE-41E7-B0D4-FA582F84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Program 3 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1065212" y="5943600"/>
            <a:ext cx="10058400" cy="543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Discussion / Questions</a:t>
            </a: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B9F394EE-52D9-4BC8-8F01-DCF6EAD92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4710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Computer Scientist of the week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60335" y="2084161"/>
            <a:ext cx="73508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/>
              <a:t>Barbara Simons</a:t>
            </a:r>
            <a:endParaRPr lang="en-US" sz="2400" b="1" dirty="0"/>
          </a:p>
        </p:txBody>
      </p:sp>
      <p:sp>
        <p:nvSpPr>
          <p:cNvPr id="9" name="TextBox 8"/>
          <p:cNvSpPr txBox="1"/>
          <p:nvPr/>
        </p:nvSpPr>
        <p:spPr>
          <a:xfrm>
            <a:off x="5245768" y="2924744"/>
            <a:ext cx="6262838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Focus:  Scheduling and Compiler Optimizations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IBM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Past President of ACM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Premier critic of electronic voting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Changed League of Women’s Voter stance on electronic voting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Answer:  Paper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3" name="AutoShape 2" descr="data:image/jpeg;base64,/9j/4AAQSkZJRgABAQEAYABgAAD/2wBDAAoHBwkHBgoJCAkLCwoMDxkQDw4ODx4WFxIZJCAmJSMgIyIoLTkwKCo2KyIjMkQyNjs9QEBAJjBGS0U+Sjk/QD3/2wBDAQsLCw8NDx0QEB09KSMpPT09PT09PT09PT09PT09PT09PT09PT09PT09PT09PT09PT09PT09PT09PT09PT09PT3/wAARCACkAI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0PbRTqSgBppCQASSAAOSadWPruoC0gKnliOF9aUnZDirsz9e8Rx2sW1WYZB+7gfqa4GfVb7xBffZdOh3vjk7vlQepOOBVnUbS71u9EEbklj87k8E+30rrtH0ODRdPENuo3Hl3xy59655ytqzro0uZ2MXTPCcNgVmvJWubjrkfKi/Qd/xrQmQKvyD8KvTZAIrPkYhjWd29zt9nGK0Rnzwq2eME9aZbzNZzqxYsn16VckUHr3qlOQeMcVSZjOmmdPYai5TdDKzxj+EplR+I5rdtLtbqIOoA7Yz3rzmw1KbT7hjD8wPVD0au00KWKSBZYZVlWbMjOvQk+greLOGpCzNnJoyaWjFWZCUhp2KQikIac0U4iigCxik21Lt9qTbVDItvNcLqEj3eqzyTZ2RZB92/u/T1rvJW8qJ5MZKqWA9SBxXnSeY/2iaYZw5YdRyevSonqaUzW0KyDCS4IJJ+UEjHHsK2RBmMjFJpEOyxjLj5iMnIq3Ivyk9AK5pK7PQp6KxiXMRBPy5rKnG0ngCuklWORGPPHesPUYiCCvQnH41KRtzXM6Rug9apXC4arkowc88NjNR3UQOTVENGLMxDhhwQe1TaNrzeH9UaGRm+x3P7xQDwpPXA+ufzqG4X5zjis3V0/wBEik7q+PzrSJy1Vc9psrlLuBJI23K4yCO9WMVxvw5mllsJIycxRucDP3cgH8jzXb7a2WxxPRkW00bTUmKXFMki20VIRRQBZ20bakxRtplEJQEYbkd64nUdKksYDIjlkMjOFPY5/UV3mK57VpVmvTp8SEso3vjtWczeirpqwaW7vpsTScMRzzUWpyO0BCBQo43N3PoPU1aVPs8CRjnaKpz20dx+8lZgcYXHG0dx+Pf1Fc9zuUdDi7+ae1lKtfmLcfu/Nj8avW0F5JErNcCUfeJNY+teHturPcwrCImcsI4k24B5x7/U9q1/ClpJFIok3eVyNp5x/nmqei0YoXvqhs7hYyCMZPeqGo6jHFwzdu1anjIxQ25MGFKjnFecGVppD5jFjjJye1KKuOpLlNo30czfK351HqhH9nQ990uKz4GtZAfvRsOmehq5JDLdLp1pGm6WScgD16AfzrRLU5Zyuj074fac1toC3Eg2m45UY52jOCfzrqytRadZ/YdMtbX/AJ4xKmfcDFWdtbI429SLbRtqTFBFAiPFFPxRQBa20bakxSYplEe3msi5sFi1N7uMYaQYk77vStvbVe6szcpgSGM9NygHj8aiceZGtGfJLUzGTd7dqz71CqNtJPtWoVCE56CqF/Mixniudo9GDuzmp2UyY2ZxWxaQ7IQyJtB9q5i9vnmv/JtFLMeSQOB9a6ixhcRQeXOmSo3qW5/KlY20OU8YklMZzuP5Vx8MI35ZQcdiK67xf/x9MrHoeeeK5FZvIuQj8girjojGrZyJmtrcoVERUE9QehrovBumyXfiOxO/a0ELS7tu7o2O/TsM1ihQzAcc16Z8O9NNvpU19IBuuH2RnHIReP1YsauOrOStaMTq8UYp+KMVqcQzFIRT8UEUAR7aKkxRQBaxRinYpcUyiPFGKfikIoEc3qsjRW7lPvg8VQuWT7GrTDaTGHbnp7Vq6omLiQYyM5rnfEdrJqMEcKbgrjaxBxxXHJanqwd4plXS44bmN5omQAtj5e341Jd3kFijyERrIikh8AnPpS2eiWtpbJHCgiZR96P5fz9axNbEgYoJlcdhirRpZ23Od1zVbq/uXl8ryo5BwM5xWOkRc8k5HermotcoSuEIHFVLJZTP8zDBB7VRhJtPU0YCzSxIvzMzAKPU9BXvOnWI07TbazBB8iNUyBjJA5P55rxzwFp51PxhZJglLdjcPx0C9PzYivcMVcDkryu0iPFJipMUmKs5xmKQipMUYoAjxRT8UUAWKKq32r6fpilr+9trYf8ATWVVz+BrktU+LnhuwJW3lnvpB0EEeFz9Wx+maYzt6gu7qCxtZLm6lSGCMbmdzgAV5Hqfxm1G5UrpdlBaA9HkPmv/AEA/I1yd/r2o6sDJqN7PcMuT87nAPsOg/AVSiB7QNQi1WP7THnbIqttxgqCoZc++1lP41EVAYK4/3TXCx61N4fstA1LDSWN9p8Mdwg7Oi7dw9wpH1H0rtrO9g1O2V4XDKwyCDXJVi4yPQoTvBFe7V43+XkelcjrA3yOwHPPA7V2d2JI4ycbiOhHWuJ1SfFwxk49RUxOlyVtTlrwmVhuJBHaoMmMnB5IxT7uYPcMV6VSlnEYLP2rQ5pNXPSfhTrWj2V1cWFw4h1O7ZfLdzxIo6ID2OcnHfNer4r5U1YkS2pOAWtY2bHqef6it/RPih4l0XYgvvtcK4/dXa+YMf733h+dbJaHDP3nc+iyKMV5hpPxx0+famr6bPbHHMluwlXPrg4I/Wu+0fxHpHiCPfpOoQXOOSith1+qnkflQTY0SKTFPxRjFAhhFFONFAHydLcSSSF2Ysx6sxyT+NRqctmmE1JGK0KLKNjAq2GzCQe4qgp5xVpW+QiqRLPQ7a1OpfCq2VeXtoFnjI6/KSjj8Mr+VYWka1L4angj3yPZzxrLGzDpnqPwYMPwrd+GV6smgS29wS0NvdtG49IplAb9TmsnV9NFrpF3p19MYV0y+3jBGXjf5W2gnkhgCB6MaipHmRdKbhI7eDxDb31urIw5HrWF4jEV3atuADdQ44P8A9euT03SfEdsFKadP5LEbWdlVWB7gk4x702bWWu8wvIRtODtfI/OuX2bi7nZ7VSVinNtjyqnJHeqUtq90+zsWCn6ngf1P4VpeSJQPsqrI5O0fMOW9B3Jo1yKPTbn7BC/nPanbPIpwJLhh8+3/AGVGEH0J71pCOtzGpNWsYetXKXGpMY+UUYU+2eP8+1UT1okcvMzEg8446YpK1MBwNTQzSQSrLFI8ciHKujFWB9iORUHbNOHSmB3/AIf+Luv6UVjvnXU7cdRccSAezjn8816n4b+I+geJNkcVz9ku24+z3JCkn/ZPRvwOfavm7NLmlYD66PX6UV8/+BfiTqWiana2mo3b3GkuwidJTkwgnAZW6gDuOmM+1FKwrHDCpEI9aYKXIFaIGSITuOamEnUVVL/LxT42piZ2Pw11CGPXrrS7tgsGoRH5icYZAT/LJ/Cuf8SeIbjxNqr6lcARguEjRf4FCgD8eMk+tVbYmK+SRX8sgEh/7vv+Wa2PEnhxNIe7jsLiG+s2/wBKgmgyVKBirD0yCyg8mk+weZdS3tdR0iysU0+CLUZIm8qcID5kqsQ0ZXsTg/mPWq1yY7u4tZWjSa4nURIfLWNIyqg42KNpHPHH15FW5YLiOzv7i2Kl9Pu4r6Db12yjJx7ZWM/X61FrVzFHqNzc2ZxBG895GMYwGAjT/wAez+VFtBX1Mme4vbuFLyS6kDxW32lCGx5WJNq7cdDnnNM1AOgXcG84onDdTLINxP5HP4itK4sPKstWhYEGysbONgPd1LfqTUV3aMLK71JmjP2V2QKHB/euByPUKDgf7opMEcxIArkLyo4B9aQUsp+bHtTVNIod35pxpAaRTwfrQA4U40xTTz0pgIvU96Kap+Y/SipAlHFMckMPenU1hkZ9KsQvanI1M7ULQBM7lQGH0/Piu30GLbY29g0hkSbQ7qbYeis/PH/fpa4VzmM10vhrUGgBuZRuC2Elqv0Lqv8AJjR1ES2VxJYS6eVXcbixkhkRuhG50Q/gQh/4CKnksLa50LVLl7rbIblYEi46Rnaq88ndnJx7Hsas6jarH4q8PQIBhrK2B+rybj/6FVQQK2gtNjJXWzz7bAf6U2JE2qBzZ+LpXADm+iRsegaXA/8AHRWd4ybZeSWaqsccbxyLgcvuij6n2xx7E1t6rFj/AITW2PUX8Tfm8o/rWP4+wPEYUfw2tux+phSgDj5DmQ0opueSaUGoKHE4BpM0E5IFJQA5Tg1ITxUQPNSk5WgCPPJNFMzRSGWiKaOtP7U0itBDOnWlU0H1pB2pASnlD9K2tIh8zwjrcoPz20cbD/gUoH9KxFNbnhyXdo/iO1P/AC0so2A9dtwn/wAUaBHVQ7b/AMZ6c4PFr9jj/AeUv86pDC+FJz6azk/9+zTfCk5HjG0WTrcC0Zef9qM/0pz5/wCEVu8Af8hn/wBpGqRLNLUYt+u+OB/dlhb/AMiH/GuX+IDY8VXw/uw2yj/vwldfegDWfHB774v/AEZXCeNbj7R4lv3ByC6L/wB8xqP6VL2GtznactJRnipKHDqaQ0DpSGgBwPNOY4WmL1pzkbaBkY4opO1FIC/2pjUUVoSMFNPWiikMkStTw4cX94o+69o4Yeo3Kf5gUUUEnQ+H+PGvhn/rnbf+hVZVf+KVuj3/ALYB/wDIRooqkSauoHGu+NgOnmxf+jK8z1pi+ozsxyTK2T+NFFJ7FLczqXtRRUFi0h60UUCBetK3Q0UUDGUUUUgP/9k="/>
          <p:cNvSpPr>
            <a:spLocks noChangeAspect="1" noChangeArrowheads="1"/>
          </p:cNvSpPr>
          <p:nvPr/>
        </p:nvSpPr>
        <p:spPr bwMode="auto">
          <a:xfrm>
            <a:off x="63500" y="-746125"/>
            <a:ext cx="1295400" cy="15621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AutoShape 2" descr="data:image/jpeg;base64,/9j/4AAQSkZJRgABAQEAYABgAAD/2wBDAAoHBwkHBgoJCAkLCwoMDxkQDw4ODx4WFxIZJCAmJSMgIyIoLTkwKCo2KyIjMkQyNjs9QEBAJjBGS0U+Sjk/QD3/2wBDAQsLCw8NDx0QEB09KSMpPT09PT09PT09PT09PT09PT09PT09PT09PT09PT09PT09PT09PT09PT09PT09PT09PT3/wAARCACuAH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j9Aup7pGfzcQRMSLYLlQT1J+tWJlW3DRrGIwfvrt696qWWoxQaMlnNYIIpt6llYhmfsc/XnHfFUYXnSI7zI6Lw0jckc4rklG+xzNXYTqdzEAY6YHORU9lCpmBjSQNyCAufwznj8aYwI+YIzL6jqatRsYkXCTJu6kHj/Gk3oPYtzyfOI4eGPBGf85qu8ghjlWQfMnfH6U3UZzbQwCNnWVyWDOcnA4B47dfypjRne0jKGMeGUHowH/6jTWw7CQsiSmTa2+P5sE4JNVLy6eWdw5J28Fgc8dMVGt5PueQfedyS2Oo7D2xVQq4VZNwxKxULnLcfyHNaKJpGJKZAyjaOOtRBvn2ZUA88VPtDIdvKjocYqo5w4PPHXA/lVIZejEnl7QQE5IyMZ/GoxbLuJmZfmPyIe/1xUqLdPthaNgO5cYA+tO+zBPNdgWZUyMHndkDv3Gah6EkqlFlWQyMNxyM4y2Pb0q3NGHbcqDoOccmsy2UXMvzBVTgc8n6AD9as3sslsq+WwC5wNw7+uR9KhrUlrUspZxyFzKFDN07HP8AhRUdvN59qJfMG+MASbR1z3AoqbMm0iNZEXykkUJsbJJb/OKtCHzrffa25azDhQwyQT9fqP05qK3tUtZUju9xlwXYKNwzg4DDtVK5uTDZpbxECMht0KMwbce5Pt6VaVxKzehq6Xai51R1BgXyvvLuJZuuQB2+tac9p5YiAnKhsn5GGT/X8ap+F9LjGlreyQuZ5G/dsWOFTpnH51JeW87XLsrIsYIUFgcn6f4UproK93YyL26Mt63GIk+Rcjoo9/X/ABohvTOBbpFLLJJwo65I6KB/nrW9aeDZdelDW6lBk+YxBC4xn8+OnvXY6H4LgsdotI5PMAKmdm5zjBOfTOa1p0+ZXNFZnF6Z4B1LVbfO+3jJ6Jv+77M2D+mfrWza/CLUQrC51K0EbAApFEzFiOhzxjFdjf3EWhH7zFCvzYH9Krad4mudQuY1jy0RXG0ngjuQPWuhQSL16HDa34Ek0yaPYWNskX76UnJJH0HHH15NcJcIzzSSBCEVs8jpk9K+jEeGaIibyg542BtxH1ArlNd8EWl7Ews7RYnc7h5fCs/utL2fVEqVtzybTke6fySHPUht2cfQGt85WN45iG+TG7BBbjHOe9UJoJdIvGsptqSRH5njJBHsD0NMku3fjzGckdW61yVItuwpJsl+0E3TiJI1C4G4nnPHP0/wqtft50YjGSxlYDv8o7/nUQnbDbE+UEZbHSjfKozleeck4pqNhpWJ7FhDp0iTt5ayMBuJ5PGeB7UVnXXmGYMzAMecr0FFVy31HY6G0SWSae+mnibrkFvnc8YO0dzzTY7CGS6EtxtjQj5gxA+bOPyINWtSvLfTbCCDT5GCXKl5cn58buFb6EHisG/vZLhAhYBTjA6AVCTZCjdXR2B1uyhtpJEu45DD8oiU9sgEgdx6VkWMd14i1KO0gaNZZn8uMj5ipY9T9BmubmuIig8sEHvz29K9D+D7/bfFJ3xbEt7VzFtXChiygnPdsZ/M1oo3aGqfKet2ejWmmWUUECYjhQRqB1I/xPUn606XNtFlFQyNyR2H0q5IjPwGAArN1G5WztpJRncuQueTuPc/54rpTLscJ4wkAMqLn5f9a7feJPoPSqEanT7SARLsziRmY4G7GQM9sZPNbn2VbmcyzfvSzZbPPJq/JZKyN5ar2wCMipdRI0VJtGIniG1CFrrbDKw+d8fe+pHelh8VCaMwwMPL6BznJHtVXVdMhBHmwsjk9Ix8je+DxWXFbtazkxNKuP74AIqlNEuk0aGv2cF3aGd7Izy43fK2G/PGa86aVmklaZVJ9jwB6Yr0d76M6fJGF3yhCCc5Oa82itpvMkjERBQ5cA4waxqtEWsPhUsw3r8jjDAZ6dsfzpu3yJdjOjrs4K9B6VIhxE8zFI4gCu4qcbvp1xirF/b232S2aMN5m1kkHHHTHT69ayGtTOtDEyPDJnefusD39qKtWFpCYyz5Mq8YBAwP8DmiplLUhvUfq97Df3KkQeVCq7VQHJ2+57nNUCFeMIF+TaCOK2p4LZUlTC4LbjO//LIDoAO/1x3rIkwZizOWJOcniqiyotWsVvsiqeorvPhjJJY+KLD96xjkEiEAYGNpIz+OK4aZ2gILJyTxxgkVraZqM1jKklq7K0R3b+eG9Dim21Zidz6Mlm8vzJHY7D6DP6VgaoftIb5iuCM7uvr0p6a9a3UEISZg7KM+Ym0k/wD16p83V80SNiGL5iw58wnPOa3cly3RtGDUrMSC38kMzk5Pen7yT8qbx7ISf51d+zJKBhyexOcfmayr3VdGtpmhmuo9y9ctxmubU7E0RXymThhgj12g/lnisS4tdqsV9fUVrxala3WRZzx7R/dGKpajqtjZoRNMQemMZJ+lS9S09Dnr2YWlrM5O0bgBj1NYUtwp3yx8SOPmIHb/ADmpvFWowzW8SJDKqtIWG7jIxxn86zbVoMFoy4HGevX2zRJXSZ52IXvjSV2kzISF6A1HAiy4UuA2OPpnpmrOoXkMkbJkHI5x/jWctw1upZFODgH1pxvYySdjReCOKQmNfm6gnnj0opqXTNbBZkOQMEnv6UVGvUn1Ibq4a6izMoBB4UdPy71SWZPLO5SeckCrhljuHUeWytj95lsjOeP0qlcxskswRcAHGABtx7VrBaWLiOlgBmjaXCr6k8VqQRq0LeXP5hQEqmRz+Nc/LIzn5jzV3S7t48W4AJY4TJwAacotrQcoux7LZ2smoDSZVneLThFFyo6kLz+Of61qSeXJdNPZxeRMpKyx/wAMoycH2Pv3/WuA8GePhFLHoMkM0yvPi2kibu3UMP7uec+ma9ElYsd4AyBRZxR3RlzpM5fxHql6JPIjnghU8bGfGfwHJPtXNSWMLpOby7eV8fuRHAUAPfOa6jV3hfVLW/NuGuYCVYoBudCpH4kZ4z70wJbzsZ5opSgPCeV1+vtUJ3OpU04prc52yWHSWEmpT3ENu+fLPlfe47HpVO3EF9frcs0twI2+4xHlk9cGvR7LTU1W6trqeIiCzUvErYO+RhjcR0GAMD65rm7/AEtrXVLsxRxtFLKZlBJBUnqOO2eaGuXVDfI1y9TktZ02RLWOWRo441ZsJ8zZzzgk9BxXNwvifanKMcYOa6PxVqMoZbTZEEOScA7uPeuYVC8oUEBj05x1q47HBXcW7I02gC3KqzKzckoDnH19KlmtI02RvhTJkqF5NMt1u0T984cnJKk5P1PqfrmnKjPFGpJDFiS2PmqGcooRJLRFWUeaeG3jGP8A9VFNvvLFuf3gLsNuSecf16YopxVxpFe/KmeTy8ctx7fSmRzbcqygDvmrqWNxd7ZDEY1U43Fc5Hcgd63/AOwdJ0xYri61OK7kcjZC0WwZ68gn+dawpSkiG0crb6TPqQZ7eL5BjLHgenHr+FT6lpcejQxw+Z5l5cIWc9oounA9WPGfQe9dFLfNDEiRti8lmMaY6Kp6n6cj8q5u7n/tC9nuAWKyzCKPP/PNF4/pXRyKKKg3KSR3Pwu0K3iMmoyIPOQcEjpkZwPzrsZboRGRW4+biuM8D6l5Je36BlDD8OD/AErcvblZJAu3gnk1y1Nz0uWxK6RyT7n496fJtk/dkhUyM46n2qgtzEs4DPkjsOppZrZruXfI9zEP4Uibbg+vFZWsNNsfPealpzq1nLLJADt8px8oHsetVptQll+e6wJSv3QMDAqGeyigO/8A4mEsgyAxnJH5msXUpINNgU+Ud8xKYJydv8XWnrJ2QpNQXNcyNTeO8Z2I3B8kHHK0ltY2sEauVDuvRj3PqKa3kBAImIhJO0nnH+H40iCNVZJsH0Hr3pShKOjPKu2NubmNACgDs3bsPc1WmcR4lWQO7xkMTngdP6U4yI7eVtAwCzYOSBUZBZtqnaWOSDz+QqkjRIa4VnMLlQSvIPbAz19aKbOqkcEZBGT13D19qKtFaHTalLJAQynIQ52nkEd+KydQfZ86KGSVMruGcjuCfatm+Cy2LPIwEgOwjPUn/wDUa5+M/aLOa2PMkJ3pn+Vd8mYxQzzm+ymZmJMEbbW74YbR+RJplogWCwTBH7t5D+J4/Sqjyn+ymXHLS7fwHOPzNaMYAaD0W3QVnJ6HRQV6iNLTbprG7SRQeD09R3FdVJdJcx70IKsMj3rjgp2YH3hyKt2t+YWXcT5Z+97Vz1I3Wh6UkXL+TYwlhQrOvR89K1tL8UgQgXUbLIB8zqOCayXge7fdCwZPUUG1WNWDMMJ3z1I61zXZFkjSvfFdoXcGUJHH94YOc/T1riNX1karqZulDLEhEaKf7h6E++c/nTZxuSVj/G5Y1kxru3pz82cfzrqpws7nPXb5TcAwh5wrcmmANET1wai0+Y3Fswb7yHaat7d5CnrjmulpSWpw7MWKMXHGT0+ZVHP1qBg0X7zZyB2PYe9MWRradTk/Kasyslwpjkcc9DnAJz0I6VyThysorO32mUsVJ39jgmijaxBLKrO3GDRUFfM1NUmW6tHMLclw2B1GP/11ircuJEuC3zsxVyO5FX5Y3hk3MPlbg46VlgbEnUjJjlDfga629RJaEs7Qi0W3RSZFlLswPAHpVxZA0ULZGVQRsvp6fnzVeygTypAwPmFvlPXj3q08Ji065YD5UlT5s855/wAae6KpvlmmWVOcfSiRMYGQA3T2NNQ/Ip9qcwDptbvWZ64yK4u7d2+yyGNxw21sfpTWuLuZdksny9wO9O27zvU4kXhvepUKtjjBqbCsijcpshxjrWYE2OH7Bhn6Zx/Wti+4Ss5o98bL6qf5Z/pVLoc9eN0x2n2siX0hBwgzkevpWgo/es1VrWU4ST++gz9ehq2OB9ea2ieZIqXse45x2zSxruVWA3MrAkYzTrxsBT6jFRRSyQlXjIBYhckZH1xWVVaMfQvi0eVQvAYdABRUVtNJLdlAf3RUnbnvkf40VxaojUZb34uk8mb/AFg7/wB4VQum8u7m2/xBcj+tUyzQzI3IKn6/rVmY+dLE4/jXBrtvc2tY0NOXgE9MZqed/M0vUAAPlKt+BIpLFf3TLjkVAgJjvEJODAxx64IIrRbE9SeBj9nQ57CpGY8HtUNpzaqPanx/NlDWR7EdhWYI4kHQ8NUhbymz/Ce9VwcAo/4VLE26PYeo70kMjvWDRZHeqcZUEFvujr9KnmPylSTmqTPi3k9ccUzGfUlhBhtkVusUskZ/Q/1qdJ2d8A9KriQSWbS56yKT9duD/IUtqfvv6CtUeW0OvH3ShM8CmXA/crGD701CZJWc9KV36tjOKiTuUkPsZlhuQxP3en1xxRWc0u5yeBz0HGaK53C5LjcW7jKZ25A/umlt5cxJk/dYZqxdYljLKx46is+A4d09c4rY0OptctEXb7x4OPUVUiIa4mUfxwyKPy/+tUOn32xU3ElXGG6daGl+zXYcjIBIIHp3rVPQgmspQfl44FSl9svsaoWT4mb8hVyY+nWsj1YSvG5LcJuAYHp6VWEhXkdKnifcu01UuUMeSOlO3UJPqPnkBXcKqR2893L5duhYOcZPAH1NT28JYgyYYseEB/U/4Vp3Msel2WBzcScD2H+FUo9WcdWt0RkXMMVpIlnE5cqMyOe7f/WpEYR6cCesjcfQVBGjuXlJ6/dyeTTJpzIYoVGEjGDx2/8Ar0X0Oe2pZiIKjNOds9KahXblAM0wnB9zUMpFVo9mT05/OirEi71K45B5oqBJliR2lypVFX2FZjptuAQeA2KtNcnlQOhI5OaqSuTMmfWtGNE1rOkPmpKCf7pHrTHuGbq2T6mnLGHL5/vU1oFzjJzQA6K5IkLZIJOTxxV/7WJdoyqv2OeDWYYdoznimKDu60rmkakomi8k9u2TyDTLjU/Mj2AYY9T6VFFNIgxkY9OxqSzsFv7pmkbZGil3C9SPQVS8ipVdCzpF0IjJPNnYikJ/tNxwKjuLhp5DLcNknov9KZd3e+UBECRIMJGOiioCpILscn3pN9DC3UHmLck49BTYpCHHOPUHpiq9wfnA9s06I4IJ5+tIZpF12ZXjNRA7mJ/Kpo23W5ZQq7fQVCSSetNiRLGhY+9FPtwZcKMDBxnJzRWT3JbR/9k="/>
          <p:cNvSpPr>
            <a:spLocks noChangeAspect="1" noChangeArrowheads="1"/>
          </p:cNvSpPr>
          <p:nvPr/>
        </p:nvSpPr>
        <p:spPr bwMode="auto">
          <a:xfrm>
            <a:off x="63500" y="-792163"/>
            <a:ext cx="1143000" cy="16573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AutoShape 4" descr="data:image/jpeg;base64,/9j/4AAQSkZJRgABAQEAYABgAAD/2wBDAAoHBwkHBgoJCAkLCwoMDxkQDw4ODx4WFxIZJCAmJSMgIyIoLTkwKCo2KyIjMkQyNjs9QEBAJjBGS0U+Sjk/QD3/2wBDAQsLCw8NDx0QEB09KSMpPT09PT09PT09PT09PT09PT09PT09PT09PT09PT09PT09PT09PT09PT09PT09PT09PT3/wAARCACuAHgDASIAAhEBAxEB/8QAHwAAAQUBAQEBAQEAAAAAAAAAAAECAwQFBgcICQoL/8QAtRAAAgEDAwIEAwUFBAQAAAF9AQIDAAQRBRIhMUEGE1FhByJxFDKBkaEII0KxwRVS0fAkM2JyggkKFhcYGRolJicoKSo0NTY3ODk6Q0RFRkdISUpTVFVWV1hZWmNkZWZnaGlqc3R1dnd4eXqDhIWGh4iJipKTlJWWl5iZmqKjpKWmp6ipqrKztLW2t7i5usLDxMXGx8jJytLT1NXW19jZ2uHi4+Tl5ufo6erx8vP09fb3+Pn6/8QAHwEAAwEBAQEBAQEBAQAAAAAAAAECAwQFBgcICQoL/8QAtREAAgECBAQDBAcFBAQAAQJ3AAECAxEEBSExBhJBUQdhcRMiMoEIFEKRobHBCSMzUvAVYnLRChYkNOEl8RcYGRomJygpKjU2Nzg5OkNERUZHSElKU1RVVldYWVpjZGVmZ2hpanN0dXZ3eHl6goOEhYaHiImKkpOUlZaXmJmaoqOkpaanqKmqsrO0tba3uLm6wsPExcbHyMnK0tPU1dbX2Nna4uPk5ebn6Onq8vP09fb3+Pn6/9oADAMBAAIRAxEAPwDj9Aup7pGfzcQRMSLYLlQT1J+tWJlW3DRrGIwfvrt696qWWoxQaMlnNYIIpt6llYhmfsc/XnHfFUYXnSI7zI6Lw0jckc4rklG+xzNXYTqdzEAY6YHORU9lCpmBjSQNyCAufwznj8aYwI+YIzL6jqatRsYkXCTJu6kHj/Gk3oPYtzyfOI4eGPBGf85qu8ghjlWQfMnfH6U3UZzbQwCNnWVyWDOcnA4B47dfypjRne0jKGMeGUHowH/6jTWw7CQsiSmTa2+P5sE4JNVLy6eWdw5J28Fgc8dMVGt5PueQfedyS2Oo7D2xVQq4VZNwxKxULnLcfyHNaKJpGJKZAyjaOOtRBvn2ZUA88VPtDIdvKjocYqo5w4PPHXA/lVIZejEnl7QQE5IyMZ/GoxbLuJmZfmPyIe/1xUqLdPthaNgO5cYA+tO+zBPNdgWZUyMHndkDv3Gah6EkqlFlWQyMNxyM4y2Pb0q3NGHbcqDoOccmsy2UXMvzBVTgc8n6AD9as3sslsq+WwC5wNw7+uR9KhrUlrUspZxyFzKFDN07HP8AhRUdvN59qJfMG+MASbR1z3AoqbMm0iNZEXykkUJsbJJb/OKtCHzrffa25azDhQwyQT9fqP05qK3tUtZUju9xlwXYKNwzg4DDtVK5uTDZpbxECMht0KMwbce5Pt6VaVxKzehq6Xai51R1BgXyvvLuJZuuQB2+tac9p5YiAnKhsn5GGT/X8ap+F9LjGlreyQuZ5G/dsWOFTpnH51JeW87XLsrIsYIUFgcn6f4UproK93YyL26Mt63GIk+Rcjoo9/X/ABohvTOBbpFLLJJwo65I6KB/nrW9aeDZdelDW6lBk+YxBC4xn8+OnvXY6H4LgsdotI5PMAKmdm5zjBOfTOa1p0+ZXNFZnF6Z4B1LVbfO+3jJ6Jv+77M2D+mfrWza/CLUQrC51K0EbAApFEzFiOhzxjFdjf3EWhH7zFCvzYH9Krad4mudQuY1jy0RXG0ngjuQPWuhQSL16HDa34Ek0yaPYWNskX76UnJJH0HHH15NcJcIzzSSBCEVs8jpk9K+jEeGaIibyg542BtxH1ArlNd8EWl7Ews7RYnc7h5fCs/utL2fVEqVtzybTke6fySHPUht2cfQGt85WN45iG+TG7BBbjHOe9UJoJdIvGsptqSRH5njJBHsD0NMku3fjzGckdW61yVItuwpJsl+0E3TiJI1C4G4nnPHP0/wqtft50YjGSxlYDv8o7/nUQnbDbE+UEZbHSjfKozleeck4pqNhpWJ7FhDp0iTt5ayMBuJ5PGeB7UVnXXmGYMzAMecr0FFVy31HY6G0SWSae+mnibrkFvnc8YO0dzzTY7CGS6EtxtjQj5gxA+bOPyINWtSvLfTbCCDT5GCXKl5cn58buFb6EHisG/vZLhAhYBTjA6AVCTZCjdXR2B1uyhtpJEu45DD8oiU9sgEgdx6VkWMd14i1KO0gaNZZn8uMj5ipY9T9BmubmuIig8sEHvz29K9D+D7/bfFJ3xbEt7VzFtXChiygnPdsZ/M1oo3aGqfKet2ejWmmWUUECYjhQRqB1I/xPUn606XNtFlFQyNyR2H0q5IjPwGAArN1G5WztpJRncuQueTuPc/54rpTLscJ4wkAMqLn5f9a7feJPoPSqEanT7SARLsziRmY4G7GQM9sZPNbn2VbmcyzfvSzZbPPJq/JZKyN5ar2wCMipdRI0VJtGIniG1CFrrbDKw+d8fe+pHelh8VCaMwwMPL6BznJHtVXVdMhBHmwsjk9Ix8je+DxWXFbtazkxNKuP74AIqlNEuk0aGv2cF3aGd7Izy43fK2G/PGa86aVmklaZVJ9jwB6Yr0d76M6fJGF3yhCCc5Oa82itpvMkjERBQ5cA4waxqtEWsPhUsw3r8jjDAZ6dsfzpu3yJdjOjrs4K9B6VIhxE8zFI4gCu4qcbvp1xirF/b232S2aMN5m1kkHHHTHT69ayGtTOtDEyPDJnefusD39qKtWFpCYyz5Mq8YBAwP8DmiplLUhvUfq97Df3KkQeVCq7VQHJ2+57nNUCFeMIF+TaCOK2p4LZUlTC4LbjO//LIDoAO/1x3rIkwZizOWJOcniqiyotWsVvsiqeorvPhjJJY+KLD96xjkEiEAYGNpIz+OK4aZ2gILJyTxxgkVraZqM1jKklq7K0R3b+eG9Dim21Zidz6Mlm8vzJHY7D6DP6VgaoftIb5iuCM7uvr0p6a9a3UEISZg7KM+Ym0k/wD16p83V80SNiGL5iw58wnPOa3cly3RtGDUrMSC38kMzk5Pen7yT8qbx7ISf51d+zJKBhyexOcfmayr3VdGtpmhmuo9y9ctxmubU7E0RXymThhgj12g/lnisS4tdqsV9fUVrxala3WRZzx7R/dGKpajqtjZoRNMQemMZJ+lS9S09Dnr2YWlrM5O0bgBj1NYUtwp3yx8SOPmIHb/ADmpvFWowzW8SJDKqtIWG7jIxxn86zbVoMFoy4HGevX2zRJXSZ52IXvjSV2kzISF6A1HAiy4UuA2OPpnpmrOoXkMkbJkHI5x/jWctw1upZFODgH1pxvYySdjReCOKQmNfm6gnnj0opqXTNbBZkOQMEnv6UVGvUn1Ibq4a6izMoBB4UdPy71SWZPLO5SeckCrhljuHUeWytj95lsjOeP0qlcxskswRcAHGABtx7VrBaWLiOlgBmjaXCr6k8VqQRq0LeXP5hQEqmRz+Nc/LIzn5jzV3S7t48W4AJY4TJwAacotrQcoux7LZ2smoDSZVneLThFFyo6kLz+Of61qSeXJdNPZxeRMpKyx/wAMoycH2Pv3/WuA8GePhFLHoMkM0yvPi2kibu3UMP7uec+ma9ElYsd4AyBRZxR3RlzpM5fxHql6JPIjnghU8bGfGfwHJPtXNSWMLpOby7eV8fuRHAUAPfOa6jV3hfVLW/NuGuYCVYoBudCpH4kZ4z70wJbzsZ5opSgPCeV1+vtUJ3OpU04prc52yWHSWEmpT3ENu+fLPlfe47HpVO3EF9frcs0twI2+4xHlk9cGvR7LTU1W6trqeIiCzUvErYO+RhjcR0GAMD65rm7/AEtrXVLsxRxtFLKZlBJBUnqOO2eaGuXVDfI1y9TktZ02RLWOWRo441ZsJ8zZzzgk9BxXNwvifanKMcYOa6PxVqMoZbTZEEOScA7uPeuYVC8oUEBj05x1q47HBXcW7I02gC3KqzKzckoDnH19KlmtI02RvhTJkqF5NMt1u0T984cnJKk5P1PqfrmnKjPFGpJDFiS2PmqGcooRJLRFWUeaeG3jGP8A9VFNvvLFuf3gLsNuSecf16YopxVxpFe/KmeTy8ctx7fSmRzbcqygDvmrqWNxd7ZDEY1U43Fc5Hcgd63/AOwdJ0xYri61OK7kcjZC0WwZ68gn+dawpSkiG0crb6TPqQZ7eL5BjLHgenHr+FT6lpcejQxw+Z5l5cIWc9oounA9WPGfQe9dFLfNDEiRti8lmMaY6Kp6n6cj8q5u7n/tC9nuAWKyzCKPP/PNF4/pXRyKKKg3KSR3Pwu0K3iMmoyIPOQcEjpkZwPzrsZboRGRW4+biuM8D6l5Je36BlDD8OD/AErcvblZJAu3gnk1y1Nz0uWxK6RyT7n496fJtk/dkhUyM46n2qgtzEs4DPkjsOppZrZruXfI9zEP4Uibbg+vFZWsNNsfPealpzq1nLLJADt8px8oHsetVptQll+e6wJSv3QMDAqGeyigO/8A4mEsgyAxnJH5msXUpINNgU+Ud8xKYJydv8XWnrJ2QpNQXNcyNTeO8Z2I3B8kHHK0ltY2sEauVDuvRj3PqKa3kBAImIhJO0nnH+H40iCNVZJsH0Hr3pShKOjPKu2NubmNACgDs3bsPc1WmcR4lWQO7xkMTngdP6U4yI7eVtAwCzYOSBUZBZtqnaWOSDz+QqkjRIa4VnMLlQSvIPbAz19aKbOqkcEZBGT13D19qKtFaHTalLJAQynIQ52nkEd+KydQfZ86KGSVMruGcjuCfatm+Cy2LPIwEgOwjPUn/wDUa5+M/aLOa2PMkJ3pn+Vd8mYxQzzm+ymZmJMEbbW74YbR+RJplogWCwTBH7t5D+J4/Sqjyn+ymXHLS7fwHOPzNaMYAaD0W3QVnJ6HRQV6iNLTbprG7SRQeD09R3FdVJdJcx70IKsMj3rjgp2YH3hyKt2t+YWXcT5Z+97Vz1I3Wh6UkXL+TYwlhQrOvR89K1tL8UgQgXUbLIB8zqOCayXge7fdCwZPUUG1WNWDMMJ3z1I61zXZFkjSvfFdoXcGUJHH94YOc/T1riNX1karqZulDLEhEaKf7h6E++c/nTZxuSVj/G5Y1kxru3pz82cfzrqpws7nPXb5TcAwh5wrcmmANET1wai0+Y3Fswb7yHaat7d5CnrjmulpSWpw7MWKMXHGT0+ZVHP1qBg0X7zZyB2PYe9MWRradTk/Kasyslwpjkcc9DnAJz0I6VyThysorO32mUsVJ39jgmijaxBLKrO3GDRUFfM1NUmW6tHMLclw2B1GP/11ircuJEuC3zsxVyO5FX5Y3hk3MPlbg46VlgbEnUjJjlDfga629RJaEs7Qi0W3RSZFlLswPAHpVxZA0ULZGVQRsvp6fnzVeygTypAwPmFvlPXj3q08Ji065YD5UlT5s855/wAae6KpvlmmWVOcfSiRMYGQA3T2NNQ/Ip9qcwDptbvWZ64yK4u7d2+yyGNxw21sfpTWuLuZdksny9wO9O27zvU4kXhvepUKtjjBqbCsijcpshxjrWYE2OH7Bhn6Zx/Wti+4Ss5o98bL6qf5Z/pVLoc9eN0x2n2siX0hBwgzkevpWgo/es1VrWU4ST++gz9ehq2OB9ea2ieZIqXse45x2zSxruVWA3MrAkYzTrxsBT6jFRRSyQlXjIBYhckZH1xWVVaMfQvi0eVQvAYdABRUVtNJLdlAf3RUnbnvkf40VxaojUZb34uk8mb/AFg7/wB4VQum8u7m2/xBcj+tUyzQzI3IKn6/rVmY+dLE4/jXBrtvc2tY0NOXgE9MZqed/M0vUAAPlKt+BIpLFf3TLjkVAgJjvEJODAxx64IIrRbE9SeBj9nQ57CpGY8HtUNpzaqPanx/NlDWR7EdhWYI4kHQ8NUhbymz/Ce9VwcAo/4VLE26PYeo70kMjvWDRZHeqcZUEFvujr9KnmPylSTmqTPi3k9ccUzGfUlhBhtkVusUskZ/Q/1qdJ2d8A9KriQSWbS56yKT9duD/IUtqfvv6CtUeW0OvH3ShM8CmXA/crGD701CZJWc9KV36tjOKiTuUkPsZlhuQxP3en1xxRWc0u5yeBz0HGaK53C5LjcW7jKZ25A/umlt5cxJk/dYZqxdYljLKx46is+A4d09c4rY0OptctEXb7x4OPUVUiIa4mUfxwyKPy/+tUOn32xU3ElXGG6daGl+zXYcjIBIIHp3rVPQgmspQfl44FSl9svsaoWT4mb8hVyY+nWsj1YSvG5LcJuAYHp6VWEhXkdKnifcu01UuUMeSOlO3UJPqPnkBXcKqR2893L5duhYOcZPAH1NT28JYgyYYseEB/U/4Vp3Msel2WBzcScD2H+FUo9WcdWt0RkXMMVpIlnE5cqMyOe7f/WpEYR6cCesjcfQVBGjuXlJ6/dyeTTJpzIYoVGEjGDx2/8Ar0X0Oe2pZiIKjNOds9KahXblAM0wnB9zUMpFVo9mT05/OirEi71K45B5oqBJliR2lypVFX2FZjptuAQeA2KtNcnlQOhI5OaqSuTMmfWtGNE1rOkPmpKCf7pHrTHuGbq2T6mnLGHL5/vU1oFzjJzQA6K5IkLZIJOTxxV/7WJdoyqv2OeDWYYdoznimKDu60rmkakomi8k9u2TyDTLjU/Mj2AYY9T6VFFNIgxkY9OxqSzsFv7pmkbZGil3C9SPQVS8ipVdCzpF0IjJPNnYikJ/tNxwKjuLhp5DLcNknov9KZd3e+UBECRIMJGOiioCpILscn3pN9DC3UHmLck49BTYpCHHOPUHpiq9wfnA9s06I4IJ5+tIZpF12ZXjNRA7mJ/Kpo23W5ZQq7fQVCSSetNiRLGhY+9FPtwZcKMDBxnJzRWT3JbR/9k="/>
          <p:cNvSpPr>
            <a:spLocks noChangeAspect="1" noChangeArrowheads="1"/>
          </p:cNvSpPr>
          <p:nvPr/>
        </p:nvSpPr>
        <p:spPr bwMode="auto">
          <a:xfrm>
            <a:off x="5245768" y="3011828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AutoShape 2" descr="Image result for barbara simons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6" name="Picture 12" descr="Image result for barbara simon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02740" y="2084161"/>
            <a:ext cx="2274316" cy="34198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4150102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3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  <p:bldP spid="9" grpId="0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28A07C30-1E39-8338-63CE-3B3547DB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Class Bell.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D79A4A3-6B80-2128-AFE5-D69CB40F0C2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/>
              <a:t>10.30.24</a:t>
            </a:r>
          </a:p>
        </p:txBody>
      </p:sp>
    </p:spTree>
    <p:extLst>
      <p:ext uri="{BB962C8B-B14F-4D97-AF65-F5344CB8AC3E}">
        <p14:creationId xmlns:p14="http://schemas.microsoft.com/office/powerpoint/2010/main" val="358055425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Sorted singly linked list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 c d e f G H I J K L N M o P Q R S T U V W X Y Z</a:t>
            </a:r>
          </a:p>
        </p:txBody>
      </p:sp>
    </p:spTree>
    <p:extLst>
      <p:ext uri="{BB962C8B-B14F-4D97-AF65-F5344CB8AC3E}">
        <p14:creationId xmlns:p14="http://schemas.microsoft.com/office/powerpoint/2010/main" val="32247085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400" dirty="0"/>
              <a:t>Sorted list using linked list implementation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1097280" y="1872343"/>
            <a:ext cx="11299371" cy="4510314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Singly linked list remains the same structure as the stack but need to implement 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Insert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Remove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6519313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385250" y="580108"/>
            <a:ext cx="7772400" cy="1143000"/>
          </a:xfrm>
        </p:spPr>
        <p:txBody>
          <a:bodyPr/>
          <a:lstStyle/>
          <a:p>
            <a:r>
              <a:rPr lang="en-US" altLang="ja-JP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Insert(</a:t>
            </a:r>
            <a:r>
              <a:rPr lang="en-US" altLang="ja-JP" sz="3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altLang="ja-JP" sz="3600" dirty="0">
                <a:latin typeface="Courier New" panose="02070309020205020404" pitchFamily="49" charset="0"/>
                <a:cs typeface="Courier New" panose="02070309020205020404" pitchFamily="49" charset="0"/>
              </a:rPr>
              <a:t> x)</a:t>
            </a:r>
            <a:br>
              <a:rPr lang="en-US" altLang="ja-JP" dirty="0"/>
            </a:br>
            <a:endParaRPr lang="en-US" altLang="ja-JP" sz="2800" dirty="0">
              <a:solidFill>
                <a:schemeClr val="accent2"/>
              </a:solidFill>
            </a:endParaRPr>
          </a:p>
        </p:txBody>
      </p:sp>
      <p:sp>
        <p:nvSpPr>
          <p:cNvPr id="358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385250" y="2010692"/>
            <a:ext cx="4024950" cy="2329079"/>
          </a:xfrm>
        </p:spPr>
        <p:txBody>
          <a:bodyPr>
            <a:normAutofit/>
          </a:bodyPr>
          <a:lstStyle/>
          <a:p>
            <a:pPr>
              <a:lnSpc>
                <a:spcPct val="80000"/>
              </a:lnSpc>
            </a:pPr>
            <a:r>
              <a:rPr lang="en-US" altLang="ja-JP" sz="2400" dirty="0"/>
              <a:t>Node Insertion</a:t>
            </a:r>
          </a:p>
          <a:p>
            <a:pPr>
              <a:lnSpc>
                <a:spcPct val="80000"/>
              </a:lnSpc>
            </a:pPr>
            <a:r>
              <a:rPr lang="en-US" altLang="ja-JP" sz="2400" dirty="0"/>
              <a:t>Find node to insert after: current,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ja-JP" sz="1600" dirty="0"/>
              <a:t>Node *</a:t>
            </a:r>
            <a:r>
              <a:rPr lang="en-US" altLang="ja-JP" sz="1600" dirty="0" err="1"/>
              <a:t>ins_node</a:t>
            </a:r>
            <a:r>
              <a:rPr lang="en-US" altLang="ja-JP" sz="1600" dirty="0"/>
              <a:t> = new Node;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ja-JP" sz="1600" dirty="0" err="1"/>
              <a:t>ins_node</a:t>
            </a:r>
            <a:r>
              <a:rPr lang="en-US" altLang="ja-JP" sz="1600" dirty="0"/>
              <a:t>-&gt;</a:t>
            </a:r>
            <a:r>
              <a:rPr lang="en-US" altLang="ja-JP" sz="1600" dirty="0" err="1"/>
              <a:t>val</a:t>
            </a:r>
            <a:r>
              <a:rPr lang="en-US" altLang="ja-JP" sz="1600" dirty="0"/>
              <a:t> = x;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ja-JP" sz="1600" dirty="0" err="1"/>
              <a:t>ins_node</a:t>
            </a:r>
            <a:r>
              <a:rPr lang="en-US" altLang="ja-JP" sz="1600" dirty="0"/>
              <a:t>-&gt;next = current-&gt;next;</a:t>
            </a:r>
          </a:p>
          <a:p>
            <a:pPr marL="201168" lvl="1" indent="0">
              <a:lnSpc>
                <a:spcPct val="80000"/>
              </a:lnSpc>
              <a:buNone/>
            </a:pPr>
            <a:r>
              <a:rPr lang="en-US" altLang="ja-JP" sz="1600" dirty="0"/>
              <a:t>current-&gt;next = </a:t>
            </a:r>
            <a:r>
              <a:rPr lang="en-US" altLang="ja-JP" sz="1600" dirty="0" err="1"/>
              <a:t>ins_node</a:t>
            </a:r>
            <a:r>
              <a:rPr lang="en-US" altLang="ja-JP" sz="1600" dirty="0"/>
              <a:t>;</a:t>
            </a:r>
          </a:p>
          <a:p>
            <a:pPr lvl="1">
              <a:lnSpc>
                <a:spcPct val="80000"/>
              </a:lnSpc>
              <a:buFontTx/>
              <a:buNone/>
            </a:pPr>
            <a:endParaRPr lang="en-US" altLang="ja-JP" sz="1600" dirty="0"/>
          </a:p>
        </p:txBody>
      </p:sp>
      <p:sp>
        <p:nvSpPr>
          <p:cNvPr id="35861" name="Rectangle 21"/>
          <p:cNvSpPr>
            <a:spLocks noChangeArrowheads="1"/>
          </p:cNvSpPr>
          <p:nvPr/>
        </p:nvSpPr>
        <p:spPr bwMode="auto">
          <a:xfrm>
            <a:off x="5715000" y="3352800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1400"/>
              <a:t>header</a:t>
            </a:r>
          </a:p>
        </p:txBody>
      </p:sp>
      <p:sp>
        <p:nvSpPr>
          <p:cNvPr id="35862" name="Rectangle 22"/>
          <p:cNvSpPr>
            <a:spLocks noChangeArrowheads="1"/>
          </p:cNvSpPr>
          <p:nvPr/>
        </p:nvSpPr>
        <p:spPr bwMode="auto">
          <a:xfrm>
            <a:off x="5867400" y="1890254"/>
            <a:ext cx="609600" cy="6096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1400"/>
              <a:t>header</a:t>
            </a:r>
          </a:p>
        </p:txBody>
      </p:sp>
      <p:grpSp>
        <p:nvGrpSpPr>
          <p:cNvPr id="35863" name="Group 23"/>
          <p:cNvGrpSpPr>
            <a:grpSpLocks/>
          </p:cNvGrpSpPr>
          <p:nvPr/>
        </p:nvGrpSpPr>
        <p:grpSpPr bwMode="auto">
          <a:xfrm>
            <a:off x="6705600" y="3352800"/>
            <a:ext cx="1219200" cy="609600"/>
            <a:chOff x="3504" y="1728"/>
            <a:chExt cx="768" cy="384"/>
          </a:xfrm>
        </p:grpSpPr>
        <p:sp>
          <p:nvSpPr>
            <p:cNvPr id="35864" name="Rectangle 24"/>
            <p:cNvSpPr>
              <a:spLocks noChangeArrowheads="1"/>
            </p:cNvSpPr>
            <p:nvPr/>
          </p:nvSpPr>
          <p:spPr bwMode="auto">
            <a:xfrm>
              <a:off x="3504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dirty="0" err="1"/>
                <a:t>val</a:t>
              </a:r>
              <a:endParaRPr lang="en-US" altLang="ja-JP" dirty="0"/>
            </a:p>
          </p:txBody>
        </p:sp>
        <p:sp>
          <p:nvSpPr>
            <p:cNvPr id="35865" name="Rectangle 25"/>
            <p:cNvSpPr>
              <a:spLocks noChangeArrowheads="1"/>
            </p:cNvSpPr>
            <p:nvPr/>
          </p:nvSpPr>
          <p:spPr bwMode="auto">
            <a:xfrm>
              <a:off x="3888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/>
                <a:t>next</a:t>
              </a:r>
            </a:p>
          </p:txBody>
        </p:sp>
      </p:grpSp>
      <p:grpSp>
        <p:nvGrpSpPr>
          <p:cNvPr id="35866" name="Group 26"/>
          <p:cNvGrpSpPr>
            <a:grpSpLocks/>
          </p:cNvGrpSpPr>
          <p:nvPr/>
        </p:nvGrpSpPr>
        <p:grpSpPr bwMode="auto">
          <a:xfrm>
            <a:off x="8229600" y="3352800"/>
            <a:ext cx="1219200" cy="609600"/>
            <a:chOff x="3504" y="1728"/>
            <a:chExt cx="768" cy="384"/>
          </a:xfrm>
        </p:grpSpPr>
        <p:sp>
          <p:nvSpPr>
            <p:cNvPr id="35867" name="Rectangle 27"/>
            <p:cNvSpPr>
              <a:spLocks noChangeArrowheads="1"/>
            </p:cNvSpPr>
            <p:nvPr/>
          </p:nvSpPr>
          <p:spPr bwMode="auto">
            <a:xfrm>
              <a:off x="3504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dirty="0" err="1"/>
                <a:t>val</a:t>
              </a:r>
              <a:endParaRPr lang="en-US" altLang="ja-JP" dirty="0"/>
            </a:p>
          </p:txBody>
        </p:sp>
        <p:sp>
          <p:nvSpPr>
            <p:cNvPr id="35868" name="Rectangle 28"/>
            <p:cNvSpPr>
              <a:spLocks noChangeArrowheads="1"/>
            </p:cNvSpPr>
            <p:nvPr/>
          </p:nvSpPr>
          <p:spPr bwMode="auto">
            <a:xfrm>
              <a:off x="3888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/>
                <a:t>next</a:t>
              </a:r>
            </a:p>
          </p:txBody>
        </p:sp>
      </p:grpSp>
      <p:sp>
        <p:nvSpPr>
          <p:cNvPr id="35869" name="Line 29"/>
          <p:cNvSpPr>
            <a:spLocks noChangeShapeType="1"/>
          </p:cNvSpPr>
          <p:nvPr/>
        </p:nvSpPr>
        <p:spPr bwMode="auto">
          <a:xfrm>
            <a:off x="78486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0" name="Line 30"/>
          <p:cNvSpPr>
            <a:spLocks noChangeShapeType="1"/>
          </p:cNvSpPr>
          <p:nvPr/>
        </p:nvSpPr>
        <p:spPr bwMode="auto">
          <a:xfrm>
            <a:off x="94488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1" name="Line 31"/>
          <p:cNvSpPr>
            <a:spLocks noChangeShapeType="1"/>
          </p:cNvSpPr>
          <p:nvPr/>
        </p:nvSpPr>
        <p:spPr bwMode="auto">
          <a:xfrm>
            <a:off x="6324600" y="3657600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9848850" y="3505200"/>
            <a:ext cx="68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/>
              <a:t>NULL</a:t>
            </a:r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>
            <a:off x="6457950" y="219505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8458200" y="2042654"/>
            <a:ext cx="683200" cy="36933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 type="none" w="lg" len="lg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/>
          <a:p>
            <a:r>
              <a:rPr lang="en-US" altLang="ja-JP" b="1"/>
              <a:t>NULL</a:t>
            </a:r>
          </a:p>
        </p:txBody>
      </p:sp>
      <p:grpSp>
        <p:nvGrpSpPr>
          <p:cNvPr id="35875" name="Group 35"/>
          <p:cNvGrpSpPr>
            <a:grpSpLocks/>
          </p:cNvGrpSpPr>
          <p:nvPr/>
        </p:nvGrpSpPr>
        <p:grpSpPr bwMode="auto">
          <a:xfrm>
            <a:off x="6858000" y="1890254"/>
            <a:ext cx="1219200" cy="609600"/>
            <a:chOff x="3504" y="1728"/>
            <a:chExt cx="768" cy="384"/>
          </a:xfrm>
        </p:grpSpPr>
        <p:sp>
          <p:nvSpPr>
            <p:cNvPr id="35876" name="Rectangle 36"/>
            <p:cNvSpPr>
              <a:spLocks noChangeArrowheads="1"/>
            </p:cNvSpPr>
            <p:nvPr/>
          </p:nvSpPr>
          <p:spPr bwMode="auto">
            <a:xfrm>
              <a:off x="3504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 dirty="0" err="1"/>
                <a:t>val</a:t>
              </a:r>
              <a:endParaRPr lang="en-US" altLang="ja-JP" dirty="0"/>
            </a:p>
          </p:txBody>
        </p:sp>
        <p:sp>
          <p:nvSpPr>
            <p:cNvPr id="35877" name="Rectangle 37"/>
            <p:cNvSpPr>
              <a:spLocks noChangeArrowheads="1"/>
            </p:cNvSpPr>
            <p:nvPr/>
          </p:nvSpPr>
          <p:spPr bwMode="auto">
            <a:xfrm>
              <a:off x="3888" y="17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/>
                <a:t>next</a:t>
              </a:r>
            </a:p>
          </p:txBody>
        </p:sp>
      </p:grpSp>
      <p:sp>
        <p:nvSpPr>
          <p:cNvPr id="35878" name="Line 38"/>
          <p:cNvSpPr>
            <a:spLocks noChangeShapeType="1"/>
          </p:cNvSpPr>
          <p:nvPr/>
        </p:nvSpPr>
        <p:spPr bwMode="auto">
          <a:xfrm>
            <a:off x="8077200" y="2195054"/>
            <a:ext cx="381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>
            <a:off x="7010400" y="44958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ja-JP" sz="1600"/>
              <a:t>current</a:t>
            </a:r>
            <a:endParaRPr lang="en-US" altLang="en-US" sz="1600"/>
          </a:p>
        </p:txBody>
      </p:sp>
      <p:sp>
        <p:nvSpPr>
          <p:cNvPr id="35883" name="Line 43"/>
          <p:cNvSpPr>
            <a:spLocks noChangeShapeType="1"/>
          </p:cNvSpPr>
          <p:nvPr/>
        </p:nvSpPr>
        <p:spPr bwMode="auto">
          <a:xfrm flipV="1">
            <a:off x="7239000" y="39624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93" name="Group 53"/>
          <p:cNvGrpSpPr>
            <a:grpSpLocks/>
          </p:cNvGrpSpPr>
          <p:nvPr/>
        </p:nvGrpSpPr>
        <p:grpSpPr bwMode="auto">
          <a:xfrm>
            <a:off x="8077200" y="4648200"/>
            <a:ext cx="1219200" cy="609600"/>
            <a:chOff x="4128" y="2928"/>
            <a:chExt cx="768" cy="384"/>
          </a:xfrm>
        </p:grpSpPr>
        <p:sp>
          <p:nvSpPr>
            <p:cNvPr id="35886" name="Rectangle 46"/>
            <p:cNvSpPr>
              <a:spLocks noChangeArrowheads="1"/>
            </p:cNvSpPr>
            <p:nvPr/>
          </p:nvSpPr>
          <p:spPr bwMode="auto">
            <a:xfrm>
              <a:off x="4128" y="29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/>
                <a:t>new</a:t>
              </a:r>
            </a:p>
            <a:p>
              <a:r>
                <a:rPr lang="en-US" altLang="ja-JP"/>
                <a:t>Value</a:t>
              </a:r>
            </a:p>
          </p:txBody>
        </p:sp>
        <p:sp>
          <p:nvSpPr>
            <p:cNvPr id="35887" name="Rectangle 47"/>
            <p:cNvSpPr>
              <a:spLocks noChangeArrowheads="1"/>
            </p:cNvSpPr>
            <p:nvPr/>
          </p:nvSpPr>
          <p:spPr bwMode="auto">
            <a:xfrm>
              <a:off x="4512" y="2928"/>
              <a:ext cx="384" cy="384"/>
            </a:xfrm>
            <a:prstGeom prst="rect">
              <a:avLst/>
            </a:prstGeom>
            <a:solidFill>
              <a:schemeClr val="accent1"/>
            </a:solidFill>
            <a:ln w="9525">
              <a:solidFill>
                <a:schemeClr val="tx1"/>
              </a:solidFill>
              <a:miter lim="800000"/>
              <a:headEnd/>
              <a:tailEnd type="none" w="lg" len="lg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r>
                <a:rPr lang="en-US" altLang="ja-JP"/>
                <a:t>next</a:t>
              </a:r>
            </a:p>
          </p:txBody>
        </p:sp>
      </p:grpSp>
      <p:sp>
        <p:nvSpPr>
          <p:cNvPr id="35890" name="Freeform 50"/>
          <p:cNvSpPr>
            <a:spLocks/>
          </p:cNvSpPr>
          <p:nvPr/>
        </p:nvSpPr>
        <p:spPr bwMode="auto">
          <a:xfrm>
            <a:off x="7962900" y="3810000"/>
            <a:ext cx="1549400" cy="1244600"/>
          </a:xfrm>
          <a:custGeom>
            <a:avLst/>
            <a:gdLst>
              <a:gd name="T0" fmla="*/ 792 w 976"/>
              <a:gd name="T1" fmla="*/ 768 h 784"/>
              <a:gd name="T2" fmla="*/ 936 w 976"/>
              <a:gd name="T3" fmla="*/ 720 h 784"/>
              <a:gd name="T4" fmla="*/ 840 w 976"/>
              <a:gd name="T5" fmla="*/ 384 h 784"/>
              <a:gd name="T6" fmla="*/ 120 w 976"/>
              <a:gd name="T7" fmla="*/ 240 h 784"/>
              <a:gd name="T8" fmla="*/ 120 w 976"/>
              <a:gd name="T9" fmla="*/ 0 h 784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</a:cxnLst>
            <a:rect l="0" t="0" r="r" b="b"/>
            <a:pathLst>
              <a:path w="976" h="784">
                <a:moveTo>
                  <a:pt x="792" y="768"/>
                </a:moveTo>
                <a:cubicBezTo>
                  <a:pt x="860" y="776"/>
                  <a:pt x="928" y="784"/>
                  <a:pt x="936" y="720"/>
                </a:cubicBezTo>
                <a:cubicBezTo>
                  <a:pt x="944" y="656"/>
                  <a:pt x="976" y="464"/>
                  <a:pt x="840" y="384"/>
                </a:cubicBezTo>
                <a:cubicBezTo>
                  <a:pt x="704" y="304"/>
                  <a:pt x="240" y="304"/>
                  <a:pt x="120" y="240"/>
                </a:cubicBezTo>
                <a:cubicBezTo>
                  <a:pt x="0" y="176"/>
                  <a:pt x="60" y="88"/>
                  <a:pt x="120" y="0"/>
                </a:cubicBezTo>
              </a:path>
            </a:pathLst>
          </a:custGeom>
          <a:noFill/>
          <a:ln w="9525" cap="flat" cmpd="sng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sp>
        <p:nvSpPr>
          <p:cNvPr id="35891" name="Rectangle 51"/>
          <p:cNvSpPr>
            <a:spLocks noChangeArrowheads="1"/>
          </p:cNvSpPr>
          <p:nvPr/>
        </p:nvSpPr>
        <p:spPr bwMode="auto">
          <a:xfrm>
            <a:off x="8229600" y="5715000"/>
            <a:ext cx="457200" cy="457200"/>
          </a:xfrm>
          <a:prstGeom prst="rect">
            <a:avLst/>
          </a:prstGeom>
          <a:solidFill>
            <a:schemeClr val="accent1"/>
          </a:solidFill>
          <a:ln w="9525">
            <a:solidFill>
              <a:schemeClr val="tx1"/>
            </a:solidFill>
            <a:miter lim="800000"/>
            <a:headEnd/>
            <a:tailEnd type="none" w="lg" len="lg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r>
              <a:rPr lang="en-US" altLang="en-US" sz="1600" dirty="0" err="1"/>
              <a:t>ins_node</a:t>
            </a:r>
            <a:endParaRPr lang="en-US" altLang="en-US" sz="1600" dirty="0"/>
          </a:p>
        </p:txBody>
      </p:sp>
      <p:sp>
        <p:nvSpPr>
          <p:cNvPr id="35892" name="Line 52"/>
          <p:cNvSpPr>
            <a:spLocks noChangeShapeType="1"/>
          </p:cNvSpPr>
          <p:nvPr/>
        </p:nvSpPr>
        <p:spPr bwMode="auto">
          <a:xfrm flipV="1">
            <a:off x="8458200" y="51816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lg" len="lg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US"/>
          </a:p>
        </p:txBody>
      </p:sp>
      <p:grpSp>
        <p:nvGrpSpPr>
          <p:cNvPr id="35895" name="Group 55"/>
          <p:cNvGrpSpPr>
            <a:grpSpLocks/>
          </p:cNvGrpSpPr>
          <p:nvPr/>
        </p:nvGrpSpPr>
        <p:grpSpPr bwMode="auto">
          <a:xfrm>
            <a:off x="7696200" y="3276600"/>
            <a:ext cx="514350" cy="1676400"/>
            <a:chOff x="3888" y="2064"/>
            <a:chExt cx="324" cy="1056"/>
          </a:xfrm>
        </p:grpSpPr>
        <p:sp>
          <p:nvSpPr>
            <p:cNvPr id="35889" name="Freeform 49"/>
            <p:cNvSpPr>
              <a:spLocks/>
            </p:cNvSpPr>
            <p:nvPr/>
          </p:nvSpPr>
          <p:spPr bwMode="auto">
            <a:xfrm>
              <a:off x="3920" y="2400"/>
              <a:ext cx="208" cy="720"/>
            </a:xfrm>
            <a:custGeom>
              <a:avLst/>
              <a:gdLst>
                <a:gd name="T0" fmla="*/ 64 w 208"/>
                <a:gd name="T1" fmla="*/ 0 h 720"/>
                <a:gd name="T2" fmla="*/ 112 w 208"/>
                <a:gd name="T3" fmla="*/ 288 h 720"/>
                <a:gd name="T4" fmla="*/ 16 w 208"/>
                <a:gd name="T5" fmla="*/ 576 h 720"/>
                <a:gd name="T6" fmla="*/ 208 w 208"/>
                <a:gd name="T7" fmla="*/ 720 h 720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</a:cxnLst>
              <a:rect l="0" t="0" r="r" b="b"/>
              <a:pathLst>
                <a:path w="208" h="720">
                  <a:moveTo>
                    <a:pt x="64" y="0"/>
                  </a:moveTo>
                  <a:cubicBezTo>
                    <a:pt x="92" y="96"/>
                    <a:pt x="120" y="192"/>
                    <a:pt x="112" y="288"/>
                  </a:cubicBezTo>
                  <a:cubicBezTo>
                    <a:pt x="104" y="384"/>
                    <a:pt x="0" y="504"/>
                    <a:pt x="16" y="576"/>
                  </a:cubicBezTo>
                  <a:cubicBezTo>
                    <a:pt x="32" y="648"/>
                    <a:pt x="120" y="684"/>
                    <a:pt x="208" y="720"/>
                  </a:cubicBezTo>
                </a:path>
              </a:pathLst>
            </a:custGeom>
            <a:noFill/>
            <a:ln w="9525" cap="flat" cmpd="sng">
              <a:solidFill>
                <a:schemeClr val="tx1"/>
              </a:solidFill>
              <a:prstDash val="solid"/>
              <a:round/>
              <a:headEnd type="none" w="med" len="med"/>
              <a:tailEnd type="triangle" w="lg" len="lg"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35894" name="Text Box 54"/>
            <p:cNvSpPr txBox="1">
              <a:spLocks noChangeArrowheads="1"/>
            </p:cNvSpPr>
            <p:nvPr/>
          </p:nvSpPr>
          <p:spPr bwMode="auto">
            <a:xfrm flipV="1">
              <a:off x="3888" y="2064"/>
              <a:ext cx="324" cy="404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 type="none" w="lg" len="lg"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r>
                <a:rPr lang="en-US" altLang="en-US" sz="3600" b="1">
                  <a:solidFill>
                    <a:srgbClr val="FF0000"/>
                  </a:solidFill>
                </a:rPr>
                <a:t>X</a:t>
              </a:r>
            </a:p>
          </p:txBody>
        </p:sp>
      </p:grpSp>
      <p:sp>
        <p:nvSpPr>
          <p:cNvPr id="2" name="TextBox 1"/>
          <p:cNvSpPr txBox="1"/>
          <p:nvPr/>
        </p:nvSpPr>
        <p:spPr>
          <a:xfrm>
            <a:off x="1385250" y="4298043"/>
            <a:ext cx="5693033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Three cases for finding node to insert after</a:t>
            </a:r>
          </a:p>
          <a:p>
            <a:r>
              <a:rPr lang="en-US" dirty="0"/>
              <a:t>	1) Empty List</a:t>
            </a:r>
          </a:p>
          <a:p>
            <a:r>
              <a:rPr lang="en-US" dirty="0"/>
              <a:t>	2) First in line</a:t>
            </a:r>
          </a:p>
          <a:p>
            <a:r>
              <a:rPr lang="en-US" dirty="0"/>
              <a:t>	3) All others</a:t>
            </a:r>
          </a:p>
          <a:p>
            <a:endParaRPr lang="en-US" dirty="0"/>
          </a:p>
          <a:p>
            <a:r>
              <a:rPr lang="en-US" dirty="0"/>
              <a:t>Some recommend a dummy front node to collapse 2 and 3</a:t>
            </a:r>
          </a:p>
        </p:txBody>
      </p:sp>
    </p:spTree>
    <p:extLst>
      <p:ext uri="{BB962C8B-B14F-4D97-AF65-F5344CB8AC3E}">
        <p14:creationId xmlns:p14="http://schemas.microsoft.com/office/powerpoint/2010/main" val="170590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58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3589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358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90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Insert (duplicates allowed)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F5CBA655-C4A7-499B-9902-FCC3F7E7DCA6}"/>
              </a:ext>
            </a:extLst>
          </p:cNvPr>
          <p:cNvSpPr/>
          <p:nvPr/>
        </p:nvSpPr>
        <p:spPr>
          <a:xfrm>
            <a:off x="1219200" y="1737360"/>
            <a:ext cx="9105014" cy="489364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void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 err="1">
                <a:solidFill>
                  <a:srgbClr val="2B91AF"/>
                </a:solidFill>
                <a:latin typeface="Consolas" panose="020B0609020204030204" pitchFamily="49" charset="0"/>
              </a:rPr>
              <a:t>IntStack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::Insert(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int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{</a:t>
            </a: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</a:t>
            </a:r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new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</a:t>
            </a:r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-&gt;value =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(head_ ==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//empty list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head_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if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&lt;= head_-&gt;value)	</a:t>
            </a:r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//first in-line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head_;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	head_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8000"/>
                </a:solidFill>
                <a:latin typeface="Consolas" panose="020B0609020204030204" pitchFamily="49" charset="0"/>
              </a:rPr>
              <a:t>	//Traverse rest of linked list</a:t>
            </a:r>
            <a:endParaRPr lang="en-US" sz="12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sz="1200" dirty="0">
                <a:solidFill>
                  <a:srgbClr val="2B91AF"/>
                </a:solidFill>
                <a:latin typeface="Consolas" panose="020B0609020204030204" pitchFamily="49" charset="0"/>
              </a:rPr>
              <a:t>	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*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= head_;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while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 ((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 != </a:t>
            </a:r>
            <a:r>
              <a:rPr lang="en-US" sz="1200" dirty="0" err="1">
                <a:solidFill>
                  <a:srgbClr val="0000FF"/>
                </a:solidFill>
                <a:latin typeface="Consolas" panose="020B0609020204030204" pitchFamily="49" charset="0"/>
              </a:rPr>
              <a:t>nullptr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 &amp;&amp; (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-&gt;next-&gt;value &lt; </a:t>
            </a:r>
            <a:r>
              <a:rPr lang="en-US" sz="1200" dirty="0">
                <a:solidFill>
                  <a:srgbClr val="808080"/>
                </a:solidFill>
                <a:latin typeface="Consolas" panose="020B0609020204030204" pitchFamily="49" charset="0"/>
              </a:rPr>
              <a:t>value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))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{</a:t>
            </a:r>
          </a:p>
          <a:p>
            <a:r>
              <a:rPr lang="nl-NL" sz="1200" dirty="0">
                <a:solidFill>
                  <a:srgbClr val="000000"/>
                </a:solidFill>
                <a:latin typeface="Consolas" panose="020B0609020204030204" pitchFamily="49" charset="0"/>
              </a:rPr>
              <a:t>		p_node = p_node-&gt;next;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}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p_node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-&gt;next = </a:t>
            </a:r>
            <a:r>
              <a:rPr lang="en-US" sz="1200" dirty="0" err="1">
                <a:solidFill>
                  <a:srgbClr val="000000"/>
                </a:solidFill>
                <a:latin typeface="Consolas" panose="020B0609020204030204" pitchFamily="49" charset="0"/>
              </a:rPr>
              <a:t>ins_node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FF"/>
                </a:solidFill>
                <a:latin typeface="Consolas" panose="020B0609020204030204" pitchFamily="49" charset="0"/>
              </a:rPr>
              <a:t>	return</a:t>
            </a:r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sz="1200" dirty="0">
                <a:solidFill>
                  <a:srgbClr val="000000"/>
                </a:solidFill>
                <a:latin typeface="Consolas" panose="020B0609020204030204" pitchFamily="49" charset="0"/>
              </a:rPr>
              <a:t>}</a:t>
            </a:r>
            <a:endParaRPr lang="en-US" sz="1200" dirty="0"/>
          </a:p>
        </p:txBody>
      </p:sp>
    </p:spTree>
    <p:extLst>
      <p:ext uri="{BB962C8B-B14F-4D97-AF65-F5344CB8AC3E}">
        <p14:creationId xmlns:p14="http://schemas.microsoft.com/office/powerpoint/2010/main" val="38520388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Test Two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sz="2400" dirty="0"/>
              <a:t> Date: 2 hours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All topics on Test1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Recursion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Binary, Hex, Octal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 Arrays and Pointers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Dynamic Memory / Pointers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2200" dirty="0"/>
              <a:t>Copy Constructors, Overload Assignment, Destructor</a:t>
            </a:r>
          </a:p>
        </p:txBody>
      </p:sp>
    </p:spTree>
    <p:extLst>
      <p:ext uri="{BB962C8B-B14F-4D97-AF65-F5344CB8AC3E}">
        <p14:creationId xmlns:p14="http://schemas.microsoft.com/office/powerpoint/2010/main" val="35658113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3D spheres connected with a red line">
            <a:extLst>
              <a:ext uri="{FF2B5EF4-FFF2-40B4-BE49-F238E27FC236}">
                <a16:creationId xmlns:a16="http://schemas.microsoft.com/office/drawing/2014/main" id="{8B08F3AB-3FCC-C99D-13EE-17E57F145E1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duotone>
              <a:prstClr val="black"/>
              <a:schemeClr val="tx2">
                <a:tint val="45000"/>
                <a:satMod val="400000"/>
              </a:schemeClr>
            </a:duotone>
            <a:alphaModFix amt="40000"/>
          </a:blip>
          <a:srcRect t="24071" b="929"/>
          <a:stretch/>
        </p:blipFill>
        <p:spPr>
          <a:xfrm>
            <a:off x="20" y="10"/>
            <a:ext cx="12191980" cy="6857990"/>
          </a:xfrm>
          <a:prstGeom prst="rect">
            <a:avLst/>
          </a:prstGeom>
        </p:spPr>
      </p:pic>
      <p:sp>
        <p:nvSpPr>
          <p:cNvPr id="3" name="Title 2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Linked Lists</a:t>
            </a:r>
          </a:p>
        </p:txBody>
      </p:sp>
    </p:spTree>
    <p:extLst>
      <p:ext uri="{BB962C8B-B14F-4D97-AF65-F5344CB8AC3E}">
        <p14:creationId xmlns:p14="http://schemas.microsoft.com/office/powerpoint/2010/main" val="391738972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 dirty="0"/>
              <a:t>A linked list with </a:t>
            </a:r>
            <a:r>
              <a:rPr lang="en-US" altLang="en-US" dirty="0" err="1"/>
              <a:t>headPtr</a:t>
            </a:r>
            <a:endParaRPr lang="en-US" altLang="en-US" dirty="0"/>
          </a:p>
        </p:txBody>
      </p:sp>
      <p:sp>
        <p:nvSpPr>
          <p:cNvPr id="19459" name="Text Placeholder 2"/>
          <p:cNvSpPr>
            <a:spLocks noGrp="1"/>
          </p:cNvSpPr>
          <p:nvPr>
            <p:ph type="body" sz="quarter" idx="11"/>
          </p:nvPr>
        </p:nvSpPr>
        <p:spPr>
          <a:xfrm>
            <a:off x="2408238" y="5216525"/>
            <a:ext cx="7848600" cy="622300"/>
          </a:xfrm>
        </p:spPr>
        <p:txBody>
          <a:bodyPr/>
          <a:lstStyle/>
          <a:p>
            <a:r>
              <a:rPr lang="en-US" altLang="en-US"/>
              <a:t>FIGURE 4-3 A head pointer to the first </a:t>
            </a:r>
            <a:br>
              <a:rPr lang="en-US" altLang="en-US"/>
            </a:br>
            <a:r>
              <a:rPr lang="en-US" altLang="en-US"/>
              <a:t>of several linked nodes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2"/>
          </p:nvPr>
        </p:nvSpPr>
        <p:spPr/>
        <p:txBody>
          <a:bodyPr/>
          <a:lstStyle/>
          <a:p>
            <a:pPr>
              <a:defRPr/>
            </a:pPr>
            <a:r>
              <a:rPr lang="en-US" dirty="0"/>
              <a:t>Data Structures and Problem Solving with C++: Walls and Mirrors, </a:t>
            </a:r>
            <a:r>
              <a:rPr lang="en-US" dirty="0" err="1"/>
              <a:t>Carrano</a:t>
            </a:r>
            <a:r>
              <a:rPr lang="en-US" dirty="0"/>
              <a:t> and Henry, ©  2013</a:t>
            </a:r>
          </a:p>
        </p:txBody>
      </p:sp>
      <p:pic>
        <p:nvPicPr>
          <p:cNvPr id="19461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25688" y="2614614"/>
            <a:ext cx="7734300" cy="16287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1469256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12DAF8-CA4E-01E9-DAD1-4B3CE5C031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Neighborly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51FE2C-6975-D2C8-444E-0A1434EF530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1.  Explain to your neighbor why we needed to implement the destructor for the Integer Stack that we created</a:t>
            </a:r>
          </a:p>
          <a:p>
            <a:r>
              <a:rPr lang="en-US" dirty="0"/>
              <a:t>2.  Explain to your neighbor a situation where there is an error if the Node* head_ is not initialized to </a:t>
            </a:r>
            <a:r>
              <a:rPr lang="en-US" dirty="0" err="1">
                <a:solidFill>
                  <a:srgbClr val="00B050"/>
                </a:solidFill>
              </a:rPr>
              <a:t>nullptr</a:t>
            </a:r>
            <a:endParaRPr lang="en-US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833386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E4490D0-3672-446A-AC12-B4830333BD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9CB82C2-DF65-4EC1-8280-F201D50F57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E1D4427-852B-4B37-8E76-0E9F1810B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8" name="Rectangle 17">
            <a:extLst>
              <a:ext uri="{FF2B5EF4-FFF2-40B4-BE49-F238E27FC236}">
                <a16:creationId xmlns:a16="http://schemas.microsoft.com/office/drawing/2014/main" id="{EB1836F0-F9E0-4D93-9BDD-7EEC6EA05F7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1" cy="633431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9B1EA4B7-9DDD-3315-F5E0-6C95812A18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289754" y="639097"/>
            <a:ext cx="6253317" cy="3686015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800" dirty="0"/>
              <a:t>What happens when we assign one stack to another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215D31-BFB6-C2DC-9D99-EE747AFE87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289753" y="4455621"/>
            <a:ext cx="6269347" cy="1238616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dirty="0">
                <a:solidFill>
                  <a:schemeClr val="tx1">
                    <a:lumMod val="85000"/>
                    <a:lumOff val="15000"/>
                  </a:schemeClr>
                </a:solidFill>
              </a:rPr>
              <a:t>Stack S1 = S2;</a:t>
            </a:r>
          </a:p>
        </p:txBody>
      </p:sp>
      <p:pic>
        <p:nvPicPr>
          <p:cNvPr id="9" name="Graphic 8" descr="Head with Gears">
            <a:extLst>
              <a:ext uri="{FF2B5EF4-FFF2-40B4-BE49-F238E27FC236}">
                <a16:creationId xmlns:a16="http://schemas.microsoft.com/office/drawing/2014/main" id="{2AB6B4DD-FB68-9CD9-8EE4-B448F3DDD79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33999" y="1163529"/>
            <a:ext cx="4001315" cy="4001315"/>
          </a:xfrm>
          <a:prstGeom prst="rect">
            <a:avLst/>
          </a:prstGeom>
        </p:spPr>
      </p:pic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7A49EFD3-A806-4D59-99F1-AA9AFAE4EF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5447071" y="4343400"/>
            <a:ext cx="5636107" cy="0"/>
          </a:xfrm>
          <a:prstGeom prst="line">
            <a:avLst/>
          </a:prstGeom>
          <a:ln w="6350">
            <a:solidFill>
              <a:schemeClr val="tx2">
                <a:alpha val="9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6D2F28D1-82F9-40FE-935C-85ECF7660D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91985" cy="6648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4B670E93-2F53-48FC-AB6C-E99E22D17F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33050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build an Integer Stack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32863" y="1908796"/>
            <a:ext cx="10058400" cy="2284832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n-US" b="1" dirty="0"/>
              <a:t>  </a:t>
            </a:r>
            <a:r>
              <a:rPr lang="en-US" dirty="0"/>
              <a:t>Use a linked list as a data structure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dirty="0"/>
              <a:t>  Use the following “node” structure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 err="1"/>
              <a:t>struct</a:t>
            </a:r>
            <a:r>
              <a:rPr lang="en-US" sz="2000" dirty="0"/>
              <a:t> Node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{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</a:t>
            </a:r>
            <a:r>
              <a:rPr lang="en-US" sz="2000" dirty="0" err="1"/>
              <a:t>int</a:t>
            </a:r>
            <a:r>
              <a:rPr lang="en-US" sz="2000" dirty="0"/>
              <a:t> value;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     Node *next;</a:t>
            </a:r>
          </a:p>
          <a:p>
            <a:pPr marL="292608" lvl="1" indent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/>
              <a:t>};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166649" y="4240926"/>
            <a:ext cx="334833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Implement Push/Pop</a:t>
            </a:r>
            <a:endParaRPr lang="en-US" sz="1600" b="1" dirty="0">
              <a:solidFill>
                <a:srgbClr val="00B050"/>
              </a:solidFill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dirty="0"/>
              <a:t>Overload the following operators: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&lt;&lt;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rgbClr val="00B050"/>
                </a:solidFill>
              </a:rPr>
              <a:t>Assign =</a:t>
            </a:r>
            <a:r>
              <a:rPr lang="en-US" sz="1600" dirty="0"/>
              <a:t>, </a:t>
            </a:r>
            <a:r>
              <a:rPr lang="en-US" sz="1600" b="1" dirty="0">
                <a:solidFill>
                  <a:srgbClr val="00B050"/>
                </a:solidFill>
              </a:rPr>
              <a:t>copy constructor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sz="1600" dirty="0"/>
              <a:t>+, +=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60113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5" name="Rectangle 2054">
            <a:extLst>
              <a:ext uri="{FF2B5EF4-FFF2-40B4-BE49-F238E27FC236}">
                <a16:creationId xmlns:a16="http://schemas.microsoft.com/office/drawing/2014/main" id="{329F45E3-C125-49F5-863F-3F771273B7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2057" name="Rectangle 2056">
            <a:extLst>
              <a:ext uri="{FF2B5EF4-FFF2-40B4-BE49-F238E27FC236}">
                <a16:creationId xmlns:a16="http://schemas.microsoft.com/office/drawing/2014/main" id="{F23C6175-7110-4DB0-BEA4-FC1D29302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" y="6334316"/>
            <a:ext cx="12188825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cxnSp>
        <p:nvCxnSpPr>
          <p:cNvPr id="2059" name="Straight Connector 2058">
            <a:extLst>
              <a:ext uri="{FF2B5EF4-FFF2-40B4-BE49-F238E27FC236}">
                <a16:creationId xmlns:a16="http://schemas.microsoft.com/office/drawing/2014/main" id="{044DF19B-511F-4F07-A7AD-1A010C6BFC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207658" y="4343400"/>
            <a:ext cx="9875520" cy="0"/>
          </a:xfrm>
          <a:prstGeom prst="line">
            <a:avLst/>
          </a:prstGeom>
          <a:ln w="635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See the source image">
            <a:extLst>
              <a:ext uri="{FF2B5EF4-FFF2-40B4-BE49-F238E27FC236}">
                <a16:creationId xmlns:a16="http://schemas.microsoft.com/office/drawing/2014/main" id="{4C490BB8-3D43-9279-9224-A543F251BE1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72" b="35533"/>
          <a:stretch/>
        </p:blipFill>
        <p:spPr bwMode="auto">
          <a:xfrm>
            <a:off x="292199" y="459676"/>
            <a:ext cx="12192031" cy="4915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61" name="Rectangle 2060">
            <a:extLst>
              <a:ext uri="{FF2B5EF4-FFF2-40B4-BE49-F238E27FC236}">
                <a16:creationId xmlns:a16="http://schemas.microsoft.com/office/drawing/2014/main" id="{D8ED3830-ABBE-41E7-B0D4-FA582F8472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white">
          <a:xfrm>
            <a:off x="1507" y="4953000"/>
            <a:ext cx="12188952" cy="1905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065197" y="5120640"/>
            <a:ext cx="10058400" cy="82296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600">
                <a:solidFill>
                  <a:srgbClr val="FFFFFF"/>
                </a:solidFill>
              </a:rPr>
              <a:t>Copy Constructor Assignment Overload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>
          <a:xfrm>
            <a:off x="1065212" y="5943600"/>
            <a:ext cx="10058400" cy="543513"/>
          </a:xfrm>
        </p:spPr>
        <p:txBody>
          <a:bodyPr vert="horz" lIns="91440" tIns="45720" rIns="91440" bIns="45720" rtlCol="0">
            <a:normAutofit/>
          </a:bodyPr>
          <a:lstStyle/>
          <a:p>
            <a:r>
              <a:rPr lang="en-US" sz="1500">
                <a:solidFill>
                  <a:srgbClr val="FFFFFF"/>
                </a:solidFill>
              </a:rPr>
              <a:t>When, How</a:t>
            </a:r>
          </a:p>
        </p:txBody>
      </p:sp>
      <p:sp>
        <p:nvSpPr>
          <p:cNvPr id="2063" name="Rectangle 2062">
            <a:extLst>
              <a:ext uri="{FF2B5EF4-FFF2-40B4-BE49-F238E27FC236}">
                <a16:creationId xmlns:a16="http://schemas.microsoft.com/office/drawing/2014/main" id="{B9F394EE-52D9-4BC8-8F01-DCF6EAD920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507" y="4906176"/>
            <a:ext cx="12188952" cy="6400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7804261"/>
      </p:ext>
    </p:extLst>
  </p:cSld>
  <p:clrMapOvr>
    <a:masterClrMapping/>
  </p:clrMapOvr>
</p:sld>
</file>

<file path=ppt/theme/theme1.xml><?xml version="1.0" encoding="utf-8"?>
<a:theme xmlns:a="http://schemas.openxmlformats.org/drawingml/2006/main" name="Retrospect">
  <a:themeElements>
    <a:clrScheme name="Retrospect">
      <a:dk1>
        <a:sysClr val="windowText" lastClr="000000"/>
      </a:dk1>
      <a:lt1>
        <a:sysClr val="window" lastClr="FFFFFF"/>
      </a:lt1>
      <a:dk2>
        <a:srgbClr val="696464"/>
      </a:dk2>
      <a:lt2>
        <a:srgbClr val="E9E5DC"/>
      </a:lt2>
      <a:accent1>
        <a:srgbClr val="D34817"/>
      </a:accent1>
      <a:accent2>
        <a:srgbClr val="9B2D1F"/>
      </a:accent2>
      <a:accent3>
        <a:srgbClr val="A28E6A"/>
      </a:accent3>
      <a:accent4>
        <a:srgbClr val="956251"/>
      </a:accent4>
      <a:accent5>
        <a:srgbClr val="918485"/>
      </a:accent5>
      <a:accent6>
        <a:srgbClr val="855D5D"/>
      </a:accent6>
      <a:hlink>
        <a:srgbClr val="CC9900"/>
      </a:hlink>
      <a:folHlink>
        <a:srgbClr val="96A9A9"/>
      </a:folHlink>
    </a:clrScheme>
    <a:fontScheme name="Retrospect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" id="{5F128B03-DCCA-4EEB-AB3B-CF2899314A46}" vid="{02006FA4-1611-4B07-AF7F-85CF6D20EB3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Retrospect</Template>
  <TotalTime>13560</TotalTime>
  <Words>1615</Words>
  <Application>Microsoft Office PowerPoint</Application>
  <PresentationFormat>Widescreen</PresentationFormat>
  <Paragraphs>281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5" baseType="lpstr">
      <vt:lpstr>Arial</vt:lpstr>
      <vt:lpstr>Calibri</vt:lpstr>
      <vt:lpstr>Calibri Light</vt:lpstr>
      <vt:lpstr>Consolas</vt:lpstr>
      <vt:lpstr>Courier New</vt:lpstr>
      <vt:lpstr>Retrospect</vt:lpstr>
      <vt:lpstr>CSS 342</vt:lpstr>
      <vt:lpstr>10.30.24</vt:lpstr>
      <vt:lpstr>Test Two</vt:lpstr>
      <vt:lpstr>Linked Lists</vt:lpstr>
      <vt:lpstr>A linked list with headPtr</vt:lpstr>
      <vt:lpstr>Neighborly</vt:lpstr>
      <vt:lpstr>What happens when we assign one stack to another</vt:lpstr>
      <vt:lpstr>Let’s build an Integer Stack</vt:lpstr>
      <vt:lpstr>Copy Constructor Assignment Overload</vt:lpstr>
      <vt:lpstr>Copy Constructor Example</vt:lpstr>
      <vt:lpstr>Assignment/Copy Constructor</vt:lpstr>
      <vt:lpstr>Overriding copy constructor and assignment (=)</vt:lpstr>
      <vt:lpstr>PowerPoint Presentation</vt:lpstr>
      <vt:lpstr>Assignment</vt:lpstr>
      <vt:lpstr>Copy Constructor</vt:lpstr>
      <vt:lpstr>Copy Constructor Invocation</vt:lpstr>
      <vt:lpstr>Linked Lists</vt:lpstr>
      <vt:lpstr>A linked list with headPtr</vt:lpstr>
      <vt:lpstr>Let’s build an Integer Stack</vt:lpstr>
      <vt:lpstr>operator=</vt:lpstr>
      <vt:lpstr>Copy Constructor</vt:lpstr>
      <vt:lpstr>Array v. Linked List for Stack</vt:lpstr>
      <vt:lpstr>Program 3 </vt:lpstr>
      <vt:lpstr>Computer Scientist of the week</vt:lpstr>
      <vt:lpstr>Class Bell.</vt:lpstr>
      <vt:lpstr>Sorted singly linked list</vt:lpstr>
      <vt:lpstr>Sorted list using linked list implementation</vt:lpstr>
      <vt:lpstr>Insert(int x) </vt:lpstr>
      <vt:lpstr>Insert (duplicates allowed)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CSS 342</dc:title>
  <dc:creator>Bob Dimpsey</dc:creator>
  <cp:lastModifiedBy>Robert Dimpsey</cp:lastModifiedBy>
  <cp:revision>327</cp:revision>
  <dcterms:created xsi:type="dcterms:W3CDTF">2014-09-04T12:46:47Z</dcterms:created>
  <dcterms:modified xsi:type="dcterms:W3CDTF">2024-10-30T23:38:35Z</dcterms:modified>
</cp:coreProperties>
</file>