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83" r:id="rId3"/>
    <p:sldId id="652" r:id="rId4"/>
    <p:sldId id="444" r:id="rId5"/>
    <p:sldId id="463" r:id="rId6"/>
    <p:sldId id="461" r:id="rId7"/>
    <p:sldId id="507" r:id="rId8"/>
    <p:sldId id="649" r:id="rId9"/>
    <p:sldId id="439" r:id="rId10"/>
    <p:sldId id="450" r:id="rId11"/>
    <p:sldId id="452" r:id="rId12"/>
    <p:sldId id="453" r:id="rId13"/>
    <p:sldId id="456" r:id="rId14"/>
    <p:sldId id="504" r:id="rId15"/>
    <p:sldId id="420" r:id="rId16"/>
    <p:sldId id="421" r:id="rId17"/>
    <p:sldId id="483" r:id="rId18"/>
    <p:sldId id="415" r:id="rId19"/>
    <p:sldId id="501" r:id="rId20"/>
    <p:sldId id="430" r:id="rId21"/>
    <p:sldId id="502" r:id="rId22"/>
    <p:sldId id="653" r:id="rId23"/>
    <p:sldId id="419" r:id="rId24"/>
    <p:sldId id="425" r:id="rId25"/>
    <p:sldId id="426" r:id="rId26"/>
    <p:sldId id="42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341A9-96B9-4E26-8D58-B7A71E1BEC2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9C569-C637-4631-89FF-BEA1DED915FF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9FCB1769-9C02-4F19-8995-AFA133C9B32F}" type="parTrans" cxnId="{25CD2EAD-43F8-484E-ABCD-E7E9351ED93B}">
      <dgm:prSet/>
      <dgm:spPr/>
      <dgm:t>
        <a:bodyPr/>
        <a:lstStyle/>
        <a:p>
          <a:endParaRPr lang="en-US"/>
        </a:p>
      </dgm:t>
    </dgm:pt>
    <dgm:pt modelId="{712CB00B-4577-4B34-8791-23FF6F569C1C}" type="sibTrans" cxnId="{25CD2EAD-43F8-484E-ABCD-E7E9351ED93B}">
      <dgm:prSet/>
      <dgm:spPr/>
      <dgm:t>
        <a:bodyPr/>
        <a:lstStyle/>
        <a:p>
          <a:endParaRPr lang="en-US"/>
        </a:p>
      </dgm:t>
    </dgm:pt>
    <dgm:pt modelId="{50BDCE59-38FC-477C-94B9-97996A1606C7}">
      <dgm:prSet/>
      <dgm:spPr/>
      <dgm:t>
        <a:bodyPr/>
        <a:lstStyle/>
        <a:p>
          <a:r>
            <a:rPr lang="en-US" dirty="0"/>
            <a:t>Test 2:  11/13</a:t>
          </a:r>
        </a:p>
      </dgm:t>
    </dgm:pt>
    <dgm:pt modelId="{EEE0F110-B820-4540-9634-5E37216CF471}" type="parTrans" cxnId="{4AB3A1C4-556C-43D3-9753-A47E142B5C86}">
      <dgm:prSet/>
      <dgm:spPr/>
      <dgm:t>
        <a:bodyPr/>
        <a:lstStyle/>
        <a:p>
          <a:endParaRPr lang="en-US"/>
        </a:p>
      </dgm:t>
    </dgm:pt>
    <dgm:pt modelId="{F2320439-E2B9-4ECE-961A-395C4967C37A}" type="sibTrans" cxnId="{4AB3A1C4-556C-43D3-9753-A47E142B5C86}">
      <dgm:prSet/>
      <dgm:spPr/>
      <dgm:t>
        <a:bodyPr/>
        <a:lstStyle/>
        <a:p>
          <a:endParaRPr lang="en-US"/>
        </a:p>
      </dgm:t>
    </dgm:pt>
    <dgm:pt modelId="{86C0EEEC-E272-480A-9469-B2098C5BB83A}">
      <dgm:prSet/>
      <dgm:spPr/>
      <dgm:t>
        <a:bodyPr/>
        <a:lstStyle/>
        <a:p>
          <a:r>
            <a:rPr lang="en-US"/>
            <a:t>Agenda</a:t>
          </a:r>
        </a:p>
      </dgm:t>
    </dgm:pt>
    <dgm:pt modelId="{26CA379B-C208-4A66-9DC6-788A81AEC163}" type="parTrans" cxnId="{830D4215-25AF-4DF5-AE60-F997F7DFE36E}">
      <dgm:prSet/>
      <dgm:spPr/>
      <dgm:t>
        <a:bodyPr/>
        <a:lstStyle/>
        <a:p>
          <a:endParaRPr lang="en-US"/>
        </a:p>
      </dgm:t>
    </dgm:pt>
    <dgm:pt modelId="{E49C7BB4-2106-44B9-A0E5-E5BF1B74E945}" type="sibTrans" cxnId="{830D4215-25AF-4DF5-AE60-F997F7DFE36E}">
      <dgm:prSet/>
      <dgm:spPr/>
      <dgm:t>
        <a:bodyPr/>
        <a:lstStyle/>
        <a:p>
          <a:endParaRPr lang="en-US"/>
        </a:p>
      </dgm:t>
    </dgm:pt>
    <dgm:pt modelId="{026E8C67-F4F2-4488-9886-EE016B39AB4C}">
      <dgm:prSet/>
      <dgm:spPr/>
      <dgm:t>
        <a:bodyPr/>
        <a:lstStyle/>
        <a:p>
          <a:r>
            <a:rPr lang="en-US" dirty="0"/>
            <a:t>Program 3 Questions</a:t>
          </a:r>
        </a:p>
      </dgm:t>
    </dgm:pt>
    <dgm:pt modelId="{9666F8BB-883B-494B-90D0-9D7CF8E3361C}" type="parTrans" cxnId="{7D1AA834-70F4-40ED-BE2C-19152386681F}">
      <dgm:prSet/>
      <dgm:spPr/>
      <dgm:t>
        <a:bodyPr/>
        <a:lstStyle/>
        <a:p>
          <a:endParaRPr lang="en-US"/>
        </a:p>
      </dgm:t>
    </dgm:pt>
    <dgm:pt modelId="{DA850266-889C-4A84-859A-DB74F9983E4C}" type="sibTrans" cxnId="{7D1AA834-70F4-40ED-BE2C-19152386681F}">
      <dgm:prSet/>
      <dgm:spPr/>
      <dgm:t>
        <a:bodyPr/>
        <a:lstStyle/>
        <a:p>
          <a:endParaRPr lang="en-US"/>
        </a:p>
      </dgm:t>
    </dgm:pt>
    <dgm:pt modelId="{1FE6D217-7D46-4AEB-8D63-65093BFA3F53}">
      <dgm:prSet/>
      <dgm:spPr/>
      <dgm:t>
        <a:bodyPr/>
        <a:lstStyle/>
        <a:p>
          <a:r>
            <a:rPr lang="en-US" dirty="0"/>
            <a:t>Linked Lists (continued)</a:t>
          </a:r>
        </a:p>
      </dgm:t>
    </dgm:pt>
    <dgm:pt modelId="{C78337F5-775C-4780-BF0F-F60749F90E04}" type="parTrans" cxnId="{ECF2F401-DF90-43D4-92A3-D0146826A767}">
      <dgm:prSet/>
      <dgm:spPr/>
      <dgm:t>
        <a:bodyPr/>
        <a:lstStyle/>
        <a:p>
          <a:endParaRPr lang="en-US"/>
        </a:p>
      </dgm:t>
    </dgm:pt>
    <dgm:pt modelId="{9D966D8D-0FBB-4BF1-994A-CEB0847D6FD8}" type="sibTrans" cxnId="{ECF2F401-DF90-43D4-92A3-D0146826A767}">
      <dgm:prSet/>
      <dgm:spPr/>
      <dgm:t>
        <a:bodyPr/>
        <a:lstStyle/>
        <a:p>
          <a:endParaRPr lang="en-US"/>
        </a:p>
      </dgm:t>
    </dgm:pt>
    <dgm:pt modelId="{A7B00539-E63E-4AE3-9C97-82F27A1F5A40}">
      <dgm:prSet/>
      <dgm:spPr/>
      <dgm:t>
        <a:bodyPr/>
        <a:lstStyle/>
        <a:p>
          <a:r>
            <a:rPr lang="en-US" dirty="0"/>
            <a:t>Test Two Prep</a:t>
          </a:r>
        </a:p>
      </dgm:t>
    </dgm:pt>
    <dgm:pt modelId="{2FAEB4BB-F46E-48A3-BF81-B1C01B4F43AE}" type="parTrans" cxnId="{7E5D64BF-8CE8-4625-BC29-E42D7467C479}">
      <dgm:prSet/>
      <dgm:spPr/>
      <dgm:t>
        <a:bodyPr/>
        <a:lstStyle/>
        <a:p>
          <a:endParaRPr lang="en-US"/>
        </a:p>
      </dgm:t>
    </dgm:pt>
    <dgm:pt modelId="{0C79BD38-8675-40C3-8B53-F6A243727827}" type="sibTrans" cxnId="{7E5D64BF-8CE8-4625-BC29-E42D7467C479}">
      <dgm:prSet/>
      <dgm:spPr/>
      <dgm:t>
        <a:bodyPr/>
        <a:lstStyle/>
        <a:p>
          <a:endParaRPr lang="en-US"/>
        </a:p>
      </dgm:t>
    </dgm:pt>
    <dgm:pt modelId="{7E7B73E7-E2D0-49AB-9FC1-057B70599E96}">
      <dgm:prSet/>
      <dgm:spPr/>
      <dgm:t>
        <a:bodyPr/>
        <a:lstStyle/>
        <a:p>
          <a:r>
            <a:rPr lang="en-US" dirty="0"/>
            <a:t>C++ Object File Input</a:t>
          </a:r>
        </a:p>
      </dgm:t>
    </dgm:pt>
    <dgm:pt modelId="{C5B9FD08-0529-445D-A228-5F7C3D45F229}" type="parTrans" cxnId="{25EF7507-3FD0-4FEE-B560-94DFCFBD5F52}">
      <dgm:prSet/>
      <dgm:spPr/>
      <dgm:t>
        <a:bodyPr/>
        <a:lstStyle/>
        <a:p>
          <a:endParaRPr lang="en-US"/>
        </a:p>
      </dgm:t>
    </dgm:pt>
    <dgm:pt modelId="{143C34BE-2026-4FCD-BB28-074E33D2DD50}" type="sibTrans" cxnId="{25EF7507-3FD0-4FEE-B560-94DFCFBD5F52}">
      <dgm:prSet/>
      <dgm:spPr/>
      <dgm:t>
        <a:bodyPr/>
        <a:lstStyle/>
        <a:p>
          <a:endParaRPr lang="en-US"/>
        </a:p>
      </dgm:t>
    </dgm:pt>
    <dgm:pt modelId="{94A33398-1572-4BED-A45C-AEB6F65D5324}">
      <dgm:prSet/>
      <dgm:spPr/>
      <dgm:t>
        <a:bodyPr/>
        <a:lstStyle/>
        <a:p>
          <a:r>
            <a:rPr lang="en-US" dirty="0"/>
            <a:t>Templatization</a:t>
          </a:r>
        </a:p>
      </dgm:t>
    </dgm:pt>
    <dgm:pt modelId="{291A43C2-DAC3-4A4D-90B8-98B80580C6E0}" type="parTrans" cxnId="{05A1A040-AE0A-4D66-995C-5C25EF89B779}">
      <dgm:prSet/>
      <dgm:spPr/>
    </dgm:pt>
    <dgm:pt modelId="{83A338FD-7D49-498B-87CF-CEFDE6867922}" type="sibTrans" cxnId="{05A1A040-AE0A-4D66-995C-5C25EF89B779}">
      <dgm:prSet/>
      <dgm:spPr/>
    </dgm:pt>
    <dgm:pt modelId="{4D6C65A7-DCC0-4829-9299-B61017A76435}">
      <dgm:prSet/>
      <dgm:spPr/>
      <dgm:t>
        <a:bodyPr/>
        <a:lstStyle/>
        <a:p>
          <a:r>
            <a:rPr lang="en-US"/>
            <a:t>Program 3: </a:t>
          </a:r>
          <a:r>
            <a:rPr lang="en-US" dirty="0"/>
            <a:t>11/8</a:t>
          </a:r>
        </a:p>
      </dgm:t>
    </dgm:pt>
    <dgm:pt modelId="{40212AD1-9E30-41D0-BF49-A31B35049112}" type="parTrans" cxnId="{B49C6257-66F7-4574-852C-7DAAB75C0FF6}">
      <dgm:prSet/>
      <dgm:spPr/>
    </dgm:pt>
    <dgm:pt modelId="{FAB0B3CD-673C-4D26-92A1-8DC014EEDB05}" type="sibTrans" cxnId="{B49C6257-66F7-4574-852C-7DAAB75C0FF6}">
      <dgm:prSet/>
      <dgm:spPr/>
    </dgm:pt>
    <dgm:pt modelId="{0BA83C19-44BB-4483-ADA4-BD2770FDA25E}">
      <dgm:prSet/>
      <dgm:spPr/>
      <dgm:t>
        <a:bodyPr/>
        <a:lstStyle/>
        <a:p>
          <a:r>
            <a:rPr lang="en-US" dirty="0"/>
            <a:t>Veteran’s Day 11/11</a:t>
          </a:r>
        </a:p>
      </dgm:t>
    </dgm:pt>
    <dgm:pt modelId="{E60C4399-7ADE-4F3D-9909-0A2BCBF478CE}" type="parTrans" cxnId="{003D3FE6-9390-4CDC-8C70-7BC1F8CEC0FA}">
      <dgm:prSet/>
      <dgm:spPr/>
    </dgm:pt>
    <dgm:pt modelId="{82FF9120-06A3-4FA2-9A27-7522375C4E00}" type="sibTrans" cxnId="{003D3FE6-9390-4CDC-8C70-7BC1F8CEC0FA}">
      <dgm:prSet/>
      <dgm:spPr/>
    </dgm:pt>
    <dgm:pt modelId="{F45133DF-89D3-4A08-A699-CCB7231DFE20}" type="pres">
      <dgm:prSet presAssocID="{E9F341A9-96B9-4E26-8D58-B7A71E1BEC28}" presName="linear" presStyleCnt="0">
        <dgm:presLayoutVars>
          <dgm:dir/>
          <dgm:animLvl val="lvl"/>
          <dgm:resizeHandles val="exact"/>
        </dgm:presLayoutVars>
      </dgm:prSet>
      <dgm:spPr/>
    </dgm:pt>
    <dgm:pt modelId="{20221AC1-699B-4B0E-B773-730ECB941453}" type="pres">
      <dgm:prSet presAssocID="{DD49C569-C637-4631-89FF-BEA1DED915FF}" presName="parentLin" presStyleCnt="0"/>
      <dgm:spPr/>
    </dgm:pt>
    <dgm:pt modelId="{F51DC79B-3262-40B5-9211-046BAAADB685}" type="pres">
      <dgm:prSet presAssocID="{DD49C569-C637-4631-89FF-BEA1DED915FF}" presName="parentLeftMargin" presStyleLbl="node1" presStyleIdx="0" presStyleCnt="2"/>
      <dgm:spPr/>
    </dgm:pt>
    <dgm:pt modelId="{6C803758-EE67-4D94-BDB4-C022CA6B5607}" type="pres">
      <dgm:prSet presAssocID="{DD49C569-C637-4631-89FF-BEA1DED915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589BE8-00A7-4FAD-BF96-3EE95069DD51}" type="pres">
      <dgm:prSet presAssocID="{DD49C569-C637-4631-89FF-BEA1DED915FF}" presName="negativeSpace" presStyleCnt="0"/>
      <dgm:spPr/>
    </dgm:pt>
    <dgm:pt modelId="{C7162502-9A04-4B85-9F71-F79E5D429E38}" type="pres">
      <dgm:prSet presAssocID="{DD49C569-C637-4631-89FF-BEA1DED915FF}" presName="childText" presStyleLbl="conFgAcc1" presStyleIdx="0" presStyleCnt="2" custLinFactNeighborX="1148">
        <dgm:presLayoutVars>
          <dgm:bulletEnabled val="1"/>
        </dgm:presLayoutVars>
      </dgm:prSet>
      <dgm:spPr/>
    </dgm:pt>
    <dgm:pt modelId="{AFC69B90-740D-44AF-82A2-D416DAED88EA}" type="pres">
      <dgm:prSet presAssocID="{712CB00B-4577-4B34-8791-23FF6F569C1C}" presName="spaceBetweenRectangles" presStyleCnt="0"/>
      <dgm:spPr/>
    </dgm:pt>
    <dgm:pt modelId="{79A41580-F550-4555-9837-AC4A5DCDDEE4}" type="pres">
      <dgm:prSet presAssocID="{86C0EEEC-E272-480A-9469-B2098C5BB83A}" presName="parentLin" presStyleCnt="0"/>
      <dgm:spPr/>
    </dgm:pt>
    <dgm:pt modelId="{7EF5D3E9-011E-46BA-B176-AC6A5F949A89}" type="pres">
      <dgm:prSet presAssocID="{86C0EEEC-E272-480A-9469-B2098C5BB83A}" presName="parentLeftMargin" presStyleLbl="node1" presStyleIdx="0" presStyleCnt="2"/>
      <dgm:spPr/>
    </dgm:pt>
    <dgm:pt modelId="{190728EB-0A03-49EC-8987-12C5263731A9}" type="pres">
      <dgm:prSet presAssocID="{86C0EEEC-E272-480A-9469-B2098C5BB8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BC669D-946B-4904-B467-0228F45BC7D9}" type="pres">
      <dgm:prSet presAssocID="{86C0EEEC-E272-480A-9469-B2098C5BB83A}" presName="negativeSpace" presStyleCnt="0"/>
      <dgm:spPr/>
    </dgm:pt>
    <dgm:pt modelId="{AEFAB930-29F1-4FF4-A7BC-F5973D940DE9}" type="pres">
      <dgm:prSet presAssocID="{86C0EEEC-E272-480A-9469-B2098C5BB8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FE9700-F650-4B32-BC11-BAAE0F5B4E17}" type="presOf" srcId="{1FE6D217-7D46-4AEB-8D63-65093BFA3F53}" destId="{AEFAB930-29F1-4FF4-A7BC-F5973D940DE9}" srcOrd="0" destOrd="3" presId="urn:microsoft.com/office/officeart/2005/8/layout/list1"/>
    <dgm:cxn modelId="{ECF2F401-DF90-43D4-92A3-D0146826A767}" srcId="{86C0EEEC-E272-480A-9469-B2098C5BB83A}" destId="{1FE6D217-7D46-4AEB-8D63-65093BFA3F53}" srcOrd="1" destOrd="0" parTransId="{C78337F5-775C-4780-BF0F-F60749F90E04}" sibTransId="{9D966D8D-0FBB-4BF1-994A-CEB0847D6FD8}"/>
    <dgm:cxn modelId="{25EF7507-3FD0-4FEE-B560-94DFCFBD5F52}" srcId="{026E8C67-F4F2-4488-9886-EE016B39AB4C}" destId="{7E7B73E7-E2D0-49AB-9FC1-057B70599E96}" srcOrd="0" destOrd="0" parTransId="{C5B9FD08-0529-445D-A228-5F7C3D45F229}" sibTransId="{143C34BE-2026-4FCD-BB28-074E33D2DD50}"/>
    <dgm:cxn modelId="{AB11DB09-0187-4E2D-8158-B2D8B2C82788}" type="presOf" srcId="{94A33398-1572-4BED-A45C-AEB6F65D5324}" destId="{AEFAB930-29F1-4FF4-A7BC-F5973D940DE9}" srcOrd="0" destOrd="2" presId="urn:microsoft.com/office/officeart/2005/8/layout/list1"/>
    <dgm:cxn modelId="{830D4215-25AF-4DF5-AE60-F997F7DFE36E}" srcId="{E9F341A9-96B9-4E26-8D58-B7A71E1BEC28}" destId="{86C0EEEC-E272-480A-9469-B2098C5BB83A}" srcOrd="1" destOrd="0" parTransId="{26CA379B-C208-4A66-9DC6-788A81AEC163}" sibTransId="{E49C7BB4-2106-44B9-A0E5-E5BF1B74E945}"/>
    <dgm:cxn modelId="{0762292D-2C99-4670-BB5E-477B94E17F2D}" type="presOf" srcId="{0BA83C19-44BB-4483-ADA4-BD2770FDA25E}" destId="{C7162502-9A04-4B85-9F71-F79E5D429E38}" srcOrd="0" destOrd="1" presId="urn:microsoft.com/office/officeart/2005/8/layout/list1"/>
    <dgm:cxn modelId="{7D1AA834-70F4-40ED-BE2C-19152386681F}" srcId="{86C0EEEC-E272-480A-9469-B2098C5BB83A}" destId="{026E8C67-F4F2-4488-9886-EE016B39AB4C}" srcOrd="0" destOrd="0" parTransId="{9666F8BB-883B-494B-90D0-9D7CF8E3361C}" sibTransId="{DA850266-889C-4A84-859A-DB74F9983E4C}"/>
    <dgm:cxn modelId="{05A1A040-AE0A-4D66-995C-5C25EF89B779}" srcId="{026E8C67-F4F2-4488-9886-EE016B39AB4C}" destId="{94A33398-1572-4BED-A45C-AEB6F65D5324}" srcOrd="1" destOrd="0" parTransId="{291A43C2-DAC3-4A4D-90B8-98B80580C6E0}" sibTransId="{83A338FD-7D49-498B-87CF-CEFDE6867922}"/>
    <dgm:cxn modelId="{60310469-D61F-4274-9E02-09DDDEEA52EB}" type="presOf" srcId="{A7B00539-E63E-4AE3-9C97-82F27A1F5A40}" destId="{AEFAB930-29F1-4FF4-A7BC-F5973D940DE9}" srcOrd="0" destOrd="4" presId="urn:microsoft.com/office/officeart/2005/8/layout/list1"/>
    <dgm:cxn modelId="{985B9C52-EFFD-483D-8BAE-D959B2A4D03E}" type="presOf" srcId="{DD49C569-C637-4631-89FF-BEA1DED915FF}" destId="{6C803758-EE67-4D94-BDB4-C022CA6B5607}" srcOrd="1" destOrd="0" presId="urn:microsoft.com/office/officeart/2005/8/layout/list1"/>
    <dgm:cxn modelId="{B49C6257-66F7-4574-852C-7DAAB75C0FF6}" srcId="{DD49C569-C637-4631-89FF-BEA1DED915FF}" destId="{4D6C65A7-DCC0-4829-9299-B61017A76435}" srcOrd="0" destOrd="0" parTransId="{40212AD1-9E30-41D0-BF49-A31B35049112}" sibTransId="{FAB0B3CD-673C-4D26-92A1-8DC014EEDB05}"/>
    <dgm:cxn modelId="{476D197B-87ED-4B33-A05B-B335C28F168C}" type="presOf" srcId="{86C0EEEC-E272-480A-9469-B2098C5BB83A}" destId="{190728EB-0A03-49EC-8987-12C5263731A9}" srcOrd="1" destOrd="0" presId="urn:microsoft.com/office/officeart/2005/8/layout/list1"/>
    <dgm:cxn modelId="{2939137C-0A04-46CA-8FFA-418CEADAF1CF}" type="presOf" srcId="{7E7B73E7-E2D0-49AB-9FC1-057B70599E96}" destId="{AEFAB930-29F1-4FF4-A7BC-F5973D940DE9}" srcOrd="0" destOrd="1" presId="urn:microsoft.com/office/officeart/2005/8/layout/list1"/>
    <dgm:cxn modelId="{251DB884-7C2D-466B-A197-66E2FB4CE33F}" type="presOf" srcId="{026E8C67-F4F2-4488-9886-EE016B39AB4C}" destId="{AEFAB930-29F1-4FF4-A7BC-F5973D940DE9}" srcOrd="0" destOrd="0" presId="urn:microsoft.com/office/officeart/2005/8/layout/list1"/>
    <dgm:cxn modelId="{BB48C09F-DAB2-4235-8C4B-B05292C2F5B5}" type="presOf" srcId="{DD49C569-C637-4631-89FF-BEA1DED915FF}" destId="{F51DC79B-3262-40B5-9211-046BAAADB685}" srcOrd="0" destOrd="0" presId="urn:microsoft.com/office/officeart/2005/8/layout/list1"/>
    <dgm:cxn modelId="{25CD2EAD-43F8-484E-ABCD-E7E9351ED93B}" srcId="{E9F341A9-96B9-4E26-8D58-B7A71E1BEC28}" destId="{DD49C569-C637-4631-89FF-BEA1DED915FF}" srcOrd="0" destOrd="0" parTransId="{9FCB1769-9C02-4F19-8995-AFA133C9B32F}" sibTransId="{712CB00B-4577-4B34-8791-23FF6F569C1C}"/>
    <dgm:cxn modelId="{21F22EBB-02CE-4A7F-A261-956A1E9EFF55}" type="presOf" srcId="{E9F341A9-96B9-4E26-8D58-B7A71E1BEC28}" destId="{F45133DF-89D3-4A08-A699-CCB7231DFE20}" srcOrd="0" destOrd="0" presId="urn:microsoft.com/office/officeart/2005/8/layout/list1"/>
    <dgm:cxn modelId="{7E5D64BF-8CE8-4625-BC29-E42D7467C479}" srcId="{86C0EEEC-E272-480A-9469-B2098C5BB83A}" destId="{A7B00539-E63E-4AE3-9C97-82F27A1F5A40}" srcOrd="2" destOrd="0" parTransId="{2FAEB4BB-F46E-48A3-BF81-B1C01B4F43AE}" sibTransId="{0C79BD38-8675-40C3-8B53-F6A243727827}"/>
    <dgm:cxn modelId="{4AB3A1C4-556C-43D3-9753-A47E142B5C86}" srcId="{DD49C569-C637-4631-89FF-BEA1DED915FF}" destId="{50BDCE59-38FC-477C-94B9-97996A1606C7}" srcOrd="2" destOrd="0" parTransId="{EEE0F110-B820-4540-9634-5E37216CF471}" sibTransId="{F2320439-E2B9-4ECE-961A-395C4967C37A}"/>
    <dgm:cxn modelId="{D10C09D7-0CD9-46EB-8B75-629462F59072}" type="presOf" srcId="{86C0EEEC-E272-480A-9469-B2098C5BB83A}" destId="{7EF5D3E9-011E-46BA-B176-AC6A5F949A89}" srcOrd="0" destOrd="0" presId="urn:microsoft.com/office/officeart/2005/8/layout/list1"/>
    <dgm:cxn modelId="{F18BBBE2-28C1-40AE-943F-B5C7E679CB8F}" type="presOf" srcId="{4D6C65A7-DCC0-4829-9299-B61017A76435}" destId="{C7162502-9A04-4B85-9F71-F79E5D429E38}" srcOrd="0" destOrd="0" presId="urn:microsoft.com/office/officeart/2005/8/layout/list1"/>
    <dgm:cxn modelId="{003D3FE6-9390-4CDC-8C70-7BC1F8CEC0FA}" srcId="{DD49C569-C637-4631-89FF-BEA1DED915FF}" destId="{0BA83C19-44BB-4483-ADA4-BD2770FDA25E}" srcOrd="1" destOrd="0" parTransId="{E60C4399-7ADE-4F3D-9909-0A2BCBF478CE}" sibTransId="{82FF9120-06A3-4FA2-9A27-7522375C4E00}"/>
    <dgm:cxn modelId="{6C7A51E6-5ADC-493A-8E3C-98EABF1A127B}" type="presOf" srcId="{50BDCE59-38FC-477C-94B9-97996A1606C7}" destId="{C7162502-9A04-4B85-9F71-F79E5D429E38}" srcOrd="0" destOrd="2" presId="urn:microsoft.com/office/officeart/2005/8/layout/list1"/>
    <dgm:cxn modelId="{59E89FA9-2F6B-4627-90AE-DF5B6BFCA856}" type="presParOf" srcId="{F45133DF-89D3-4A08-A699-CCB7231DFE20}" destId="{20221AC1-699B-4B0E-B773-730ECB941453}" srcOrd="0" destOrd="0" presId="urn:microsoft.com/office/officeart/2005/8/layout/list1"/>
    <dgm:cxn modelId="{413D183B-E74A-4540-8AED-5C2049A90961}" type="presParOf" srcId="{20221AC1-699B-4B0E-B773-730ECB941453}" destId="{F51DC79B-3262-40B5-9211-046BAAADB685}" srcOrd="0" destOrd="0" presId="urn:microsoft.com/office/officeart/2005/8/layout/list1"/>
    <dgm:cxn modelId="{6D2135F6-A0A4-4AE5-BA69-60DED7B44AE7}" type="presParOf" srcId="{20221AC1-699B-4B0E-B773-730ECB941453}" destId="{6C803758-EE67-4D94-BDB4-C022CA6B5607}" srcOrd="1" destOrd="0" presId="urn:microsoft.com/office/officeart/2005/8/layout/list1"/>
    <dgm:cxn modelId="{671FCF08-AEF2-4877-B0A9-50DC26919597}" type="presParOf" srcId="{F45133DF-89D3-4A08-A699-CCB7231DFE20}" destId="{1B589BE8-00A7-4FAD-BF96-3EE95069DD51}" srcOrd="1" destOrd="0" presId="urn:microsoft.com/office/officeart/2005/8/layout/list1"/>
    <dgm:cxn modelId="{42432135-A621-41EC-A9D4-0E90C4A30F68}" type="presParOf" srcId="{F45133DF-89D3-4A08-A699-CCB7231DFE20}" destId="{C7162502-9A04-4B85-9F71-F79E5D429E38}" srcOrd="2" destOrd="0" presId="urn:microsoft.com/office/officeart/2005/8/layout/list1"/>
    <dgm:cxn modelId="{D8ACF647-3118-4012-A7FC-9AD9441D5269}" type="presParOf" srcId="{F45133DF-89D3-4A08-A699-CCB7231DFE20}" destId="{AFC69B90-740D-44AF-82A2-D416DAED88EA}" srcOrd="3" destOrd="0" presId="urn:microsoft.com/office/officeart/2005/8/layout/list1"/>
    <dgm:cxn modelId="{A0E0D1AE-F224-47A2-8011-5198E8D68B42}" type="presParOf" srcId="{F45133DF-89D3-4A08-A699-CCB7231DFE20}" destId="{79A41580-F550-4555-9837-AC4A5DCDDEE4}" srcOrd="4" destOrd="0" presId="urn:microsoft.com/office/officeart/2005/8/layout/list1"/>
    <dgm:cxn modelId="{DF475449-8CD8-4393-8434-0599B637AF35}" type="presParOf" srcId="{79A41580-F550-4555-9837-AC4A5DCDDEE4}" destId="{7EF5D3E9-011E-46BA-B176-AC6A5F949A89}" srcOrd="0" destOrd="0" presId="urn:microsoft.com/office/officeart/2005/8/layout/list1"/>
    <dgm:cxn modelId="{43D1B5BD-48BA-40F0-A686-07173DA0A1B1}" type="presParOf" srcId="{79A41580-F550-4555-9837-AC4A5DCDDEE4}" destId="{190728EB-0A03-49EC-8987-12C5263731A9}" srcOrd="1" destOrd="0" presId="urn:microsoft.com/office/officeart/2005/8/layout/list1"/>
    <dgm:cxn modelId="{378EA778-979C-4225-8A2D-31671590D309}" type="presParOf" srcId="{F45133DF-89D3-4A08-A699-CCB7231DFE20}" destId="{56BC669D-946B-4904-B467-0228F45BC7D9}" srcOrd="5" destOrd="0" presId="urn:microsoft.com/office/officeart/2005/8/layout/list1"/>
    <dgm:cxn modelId="{97E15B54-5FF5-4867-8773-B1306CAEA7AB}" type="presParOf" srcId="{F45133DF-89D3-4A08-A699-CCB7231DFE20}" destId="{AEFAB930-29F1-4FF4-A7BC-F5973D940D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62502-9A04-4B85-9F71-F79E5D429E38}">
      <dsp:nvSpPr>
        <dsp:cNvPr id="0" name=""/>
        <dsp:cNvSpPr/>
      </dsp:nvSpPr>
      <dsp:spPr>
        <a:xfrm>
          <a:off x="0" y="473706"/>
          <a:ext cx="6797675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Program 3: </a:t>
          </a:r>
          <a:r>
            <a:rPr lang="en-US" sz="2500" kern="1200" dirty="0"/>
            <a:t>11/8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Veteran’s Day 11/11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 2:  11/13</a:t>
          </a:r>
        </a:p>
      </dsp:txBody>
      <dsp:txXfrm>
        <a:off x="0" y="473706"/>
        <a:ext cx="6797675" cy="1890000"/>
      </dsp:txXfrm>
    </dsp:sp>
    <dsp:sp modelId="{6C803758-EE67-4D94-BDB4-C022CA6B5607}">
      <dsp:nvSpPr>
        <dsp:cNvPr id="0" name=""/>
        <dsp:cNvSpPr/>
      </dsp:nvSpPr>
      <dsp:spPr>
        <a:xfrm>
          <a:off x="339883" y="104706"/>
          <a:ext cx="4758372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Announcements</a:t>
          </a:r>
        </a:p>
      </dsp:txBody>
      <dsp:txXfrm>
        <a:off x="375909" y="140732"/>
        <a:ext cx="4686320" cy="665948"/>
      </dsp:txXfrm>
    </dsp:sp>
    <dsp:sp modelId="{AEFAB930-29F1-4FF4-A7BC-F5973D940DE9}">
      <dsp:nvSpPr>
        <dsp:cNvPr id="0" name=""/>
        <dsp:cNvSpPr/>
      </dsp:nvSpPr>
      <dsp:spPr>
        <a:xfrm>
          <a:off x="0" y="2867706"/>
          <a:ext cx="6797675" cy="267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20700" rIns="52757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Program 3 Questions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C++ Object File Input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Templatization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Linked Lists (continued)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 Two Prep</a:t>
          </a:r>
        </a:p>
      </dsp:txBody>
      <dsp:txXfrm>
        <a:off x="0" y="2867706"/>
        <a:ext cx="6797675" cy="2677500"/>
      </dsp:txXfrm>
    </dsp:sp>
    <dsp:sp modelId="{190728EB-0A03-49EC-8987-12C5263731A9}">
      <dsp:nvSpPr>
        <dsp:cNvPr id="0" name=""/>
        <dsp:cNvSpPr/>
      </dsp:nvSpPr>
      <dsp:spPr>
        <a:xfrm>
          <a:off x="339883" y="2498706"/>
          <a:ext cx="4758372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Agenda</a:t>
          </a:r>
        </a:p>
      </dsp:txBody>
      <dsp:txXfrm>
        <a:off x="375909" y="2534732"/>
        <a:ext cx="4686320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CSS 342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Data Structures, Algorithms, and Discrete Mathematics I</a:t>
            </a:r>
          </a:p>
          <a:p>
            <a:r>
              <a:rPr lang="en-US" sz="1500" dirty="0">
                <a:solidFill>
                  <a:srgbClr val="FFFFFF"/>
                </a:solidFill>
              </a:rPr>
              <a:t>Lecture 12.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CARRANO </a:t>
            </a:r>
            <a:r>
              <a:rPr lang="en-US" sz="1500" dirty="0" err="1">
                <a:solidFill>
                  <a:srgbClr val="FFFFFF"/>
                </a:solidFill>
              </a:rPr>
              <a:t>Chapt</a:t>
            </a:r>
            <a:r>
              <a:rPr lang="en-US" sz="1500" dirty="0">
                <a:solidFill>
                  <a:srgbClr val="FFFFFF"/>
                </a:solidFill>
              </a:rPr>
              <a:t>. 8, 9 (next subjects)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Assignment/Copy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All objects have implicit assignment operator and Copy 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Chains to the assignment operators of the class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Built-in types do straight-forward copies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This often works.  However, when memory is dynamically allocated in the class it has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Need to override = and copy constructor in these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Assignment:   </a:t>
            </a:r>
            <a:r>
              <a:rPr lang="en-US" sz="2200" i="1" dirty="0" err="1"/>
              <a:t>MyClass</a:t>
            </a:r>
            <a:r>
              <a:rPr lang="en-US" sz="2200" i="1" dirty="0"/>
              <a:t>&amp; operator=(</a:t>
            </a:r>
            <a:r>
              <a:rPr lang="en-US" sz="2200" i="1" dirty="0" err="1"/>
              <a:t>const</a:t>
            </a:r>
            <a:r>
              <a:rPr lang="en-US" sz="2200" i="1" dirty="0"/>
              <a:t> </a:t>
            </a:r>
            <a:r>
              <a:rPr lang="en-US" sz="2200" i="1" dirty="0" err="1"/>
              <a:t>MyClass</a:t>
            </a:r>
            <a:r>
              <a:rPr lang="en-US" sz="2200" i="1" dirty="0"/>
              <a:t> &amp;</a:t>
            </a:r>
            <a:r>
              <a:rPr lang="en-US" sz="2200" i="1" dirty="0" err="1"/>
              <a:t>myobj</a:t>
            </a:r>
            <a:r>
              <a:rPr lang="en-US" sz="2200" i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Copy Constructor:   </a:t>
            </a:r>
            <a:r>
              <a:rPr lang="en-US" sz="2200" dirty="0" err="1"/>
              <a:t>MyClass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MyClass</a:t>
            </a:r>
            <a:r>
              <a:rPr lang="en-US" sz="2200" dirty="0"/>
              <a:t> &amp;source)</a:t>
            </a:r>
          </a:p>
        </p:txBody>
      </p:sp>
    </p:spTree>
    <p:extLst>
      <p:ext uri="{BB962C8B-B14F-4D97-AF65-F5344CB8AC3E}">
        <p14:creationId xmlns:p14="http://schemas.microsoft.com/office/powerpoint/2010/main" val="22583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916189"/>
            <a:ext cx="95117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Assignment  = is over-ridden then all copying / allocation must be done on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err="1"/>
              <a:t>MyClass</a:t>
            </a:r>
            <a:r>
              <a:rPr lang="en-US" sz="2000" dirty="0"/>
              <a:t>&amp; </a:t>
            </a:r>
            <a:r>
              <a:rPr lang="en-US" sz="2000" dirty="0" err="1"/>
              <a:t>MyClass</a:t>
            </a:r>
            <a:r>
              <a:rPr lang="en-US" sz="2000" dirty="0"/>
              <a:t>::operator= 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&amp;source)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1)    If (this == &amp;source) return *this;</a:t>
            </a:r>
          </a:p>
          <a:p>
            <a:r>
              <a:rPr lang="en-US" sz="2000" dirty="0"/>
              <a:t> 2)   //chain all member’ assignments operators</a:t>
            </a:r>
          </a:p>
          <a:p>
            <a:r>
              <a:rPr lang="en-US" sz="2000" dirty="0"/>
              <a:t> 3)   // manage all dynamic memory that has been utilized</a:t>
            </a:r>
          </a:p>
          <a:p>
            <a:r>
              <a:rPr lang="en-US" sz="2000" dirty="0"/>
              <a:t>            // de-allocate memory in destination</a:t>
            </a:r>
          </a:p>
          <a:p>
            <a:r>
              <a:rPr lang="en-US" sz="2000" dirty="0"/>
              <a:t>            // allocate new memory for a deep copy or just copy ref for a shallow copy</a:t>
            </a:r>
          </a:p>
          <a:p>
            <a:r>
              <a:rPr lang="en-US" sz="2000" dirty="0"/>
              <a:t> 4)   return *this;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00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096814"/>
            <a:ext cx="1103064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implemented with call to default constructor and then assignment (may not be most efficient)</a:t>
            </a:r>
          </a:p>
          <a:p>
            <a:r>
              <a:rPr lang="en-US" sz="2000" dirty="0" err="1"/>
              <a:t>MyClass</a:t>
            </a:r>
            <a:r>
              <a:rPr lang="en-US" sz="2000" dirty="0"/>
              <a:t>::</a:t>
            </a:r>
            <a:r>
              <a:rPr lang="en-US" sz="2000" dirty="0" err="1"/>
              <a:t>MyClass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&amp;source)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// Initialize Members to defaults</a:t>
            </a:r>
          </a:p>
          <a:p>
            <a:r>
              <a:rPr lang="en-US" sz="2000" dirty="0"/>
              <a:t>   *this = source;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Copy Constructor is invoked in these four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MyObj</a:t>
            </a:r>
            <a:r>
              <a:rPr lang="en-US" sz="2400" dirty="0"/>
              <a:t> o1 = o2;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MyObj</a:t>
            </a:r>
            <a:r>
              <a:rPr lang="en-US" sz="2400" dirty="0"/>
              <a:t> o1(o2);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Pass by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MyObj</a:t>
            </a:r>
            <a:r>
              <a:rPr lang="en-US" sz="2400" dirty="0"/>
              <a:t> o1 = </a:t>
            </a:r>
            <a:r>
              <a:rPr lang="en-US" sz="2400" dirty="0" err="1"/>
              <a:t>create_obj</a:t>
            </a:r>
            <a:r>
              <a:rPr lang="en-US" sz="2400" dirty="0"/>
              <a:t>() Return by Value</a:t>
            </a:r>
          </a:p>
        </p:txBody>
      </p:sp>
    </p:spTree>
    <p:extLst>
      <p:ext uri="{BB962C8B-B14F-4D97-AF65-F5344CB8AC3E}">
        <p14:creationId xmlns:p14="http://schemas.microsoft.com/office/powerpoint/2010/main" val="38902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</a:t>
            </a:r>
          </a:p>
        </p:txBody>
      </p:sp>
      <p:sp>
        <p:nvSpPr>
          <p:cNvPr id="3" name="Rectangle 2"/>
          <p:cNvSpPr/>
          <p:nvPr/>
        </p:nvSpPr>
        <p:spPr>
          <a:xfrm>
            <a:off x="925830" y="2743200"/>
            <a:ext cx="96926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::PFunc2(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-&gt;rating_ = 7;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= x;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movie_a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movie_b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.rating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rating = 4;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Movie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movie_b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580" y="1863090"/>
            <a:ext cx="6707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copy constructors are invoked when this method is called?</a:t>
            </a:r>
          </a:p>
          <a:p>
            <a:r>
              <a:rPr lang="en-US" dirty="0"/>
              <a:t>How many other constructors?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6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3D spheres connected with a red line">
            <a:extLst>
              <a:ext uri="{FF2B5EF4-FFF2-40B4-BE49-F238E27FC236}">
                <a16:creationId xmlns:a16="http://schemas.microsoft.com/office/drawing/2014/main" id="{8B08F3AB-3FCC-C99D-13EE-17E57F145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4071" b="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Sorted Linked Lists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Sorted list using linked list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872343"/>
            <a:ext cx="11299371" cy="45103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Singly linked list remains the same structure as the stack but need to implement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9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250" y="580108"/>
            <a:ext cx="7772400" cy="1143000"/>
          </a:xfrm>
        </p:spPr>
        <p:txBody>
          <a:bodyPr/>
          <a:lstStyle/>
          <a:p>
            <a:r>
              <a:rPr lang="en-US" altLang="ja-JP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ja-JP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  <a:br>
              <a:rPr lang="en-US" altLang="ja-JP" dirty="0"/>
            </a:br>
            <a:endParaRPr lang="en-US" altLang="ja-JP" sz="2800" dirty="0">
              <a:solidFill>
                <a:schemeClr val="accent2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250" y="2010692"/>
            <a:ext cx="4024950" cy="23290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sz="2400" dirty="0"/>
              <a:t>Node Insertion</a:t>
            </a:r>
          </a:p>
          <a:p>
            <a:pPr>
              <a:lnSpc>
                <a:spcPct val="80000"/>
              </a:lnSpc>
            </a:pPr>
            <a:r>
              <a:rPr lang="en-US" altLang="ja-JP" sz="2400" dirty="0"/>
              <a:t>Find node to insert after: current,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/>
              <a:t>Node *</a:t>
            </a:r>
            <a:r>
              <a:rPr lang="en-US" altLang="ja-JP" sz="1600" dirty="0" err="1"/>
              <a:t>insNode</a:t>
            </a:r>
            <a:r>
              <a:rPr lang="en-US" altLang="ja-JP" sz="1600" dirty="0"/>
              <a:t> = new Node;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 err="1"/>
              <a:t>insNode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val</a:t>
            </a:r>
            <a:r>
              <a:rPr lang="en-US" altLang="ja-JP" sz="1600" dirty="0"/>
              <a:t> = x;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 err="1"/>
              <a:t>insNode</a:t>
            </a:r>
            <a:r>
              <a:rPr lang="en-US" altLang="ja-JP" sz="1600" dirty="0"/>
              <a:t>-&gt;next = current-&gt;next;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/>
              <a:t>current-&gt;next = </a:t>
            </a:r>
            <a:r>
              <a:rPr lang="en-US" altLang="ja-JP" sz="1600" dirty="0" err="1"/>
              <a:t>insNode</a:t>
            </a:r>
            <a:r>
              <a:rPr lang="en-US" altLang="ja-JP" sz="16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ja-JP" sz="1600" dirty="0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7150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400"/>
              <a:t>header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867400" y="1890254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400"/>
              <a:t>header</a:t>
            </a:r>
          </a:p>
        </p:txBody>
      </p:sp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6705600" y="3352800"/>
            <a:ext cx="1219200" cy="609600"/>
            <a:chOff x="3504" y="1728"/>
            <a:chExt cx="768" cy="384"/>
          </a:xfrm>
        </p:grpSpPr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3504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/>
                <a:t>3</a:t>
              </a: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388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8229600" y="3352800"/>
            <a:ext cx="1219200" cy="609600"/>
            <a:chOff x="3504" y="1728"/>
            <a:chExt cx="768" cy="384"/>
          </a:xfrm>
        </p:grpSpPr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3504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/>
                <a:t>6</a:t>
              </a:r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388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7848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9448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6324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9848850" y="3505200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6457950" y="219505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8458200" y="2042654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6858000" y="1890254"/>
            <a:ext cx="1219200" cy="609600"/>
            <a:chOff x="3504" y="1728"/>
            <a:chExt cx="768" cy="384"/>
          </a:xfrm>
        </p:grpSpPr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3504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 err="1"/>
                <a:t>val</a:t>
              </a:r>
              <a:endParaRPr lang="en-US" altLang="ja-JP" dirty="0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88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8077200" y="219505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7010400" y="4495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600"/>
              <a:t>current</a:t>
            </a:r>
            <a:endParaRPr lang="en-US" altLang="en-US" sz="1600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7239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8077200" y="4648200"/>
            <a:ext cx="1219200" cy="609600"/>
            <a:chOff x="4128" y="2928"/>
            <a:chExt cx="768" cy="384"/>
          </a:xfrm>
        </p:grpSpPr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4128" y="29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/>
                <a:t>4</a:t>
              </a:r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4512" y="29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sp>
        <p:nvSpPr>
          <p:cNvPr id="35890" name="Freeform 50"/>
          <p:cNvSpPr>
            <a:spLocks/>
          </p:cNvSpPr>
          <p:nvPr/>
        </p:nvSpPr>
        <p:spPr bwMode="auto">
          <a:xfrm>
            <a:off x="8025100" y="3768750"/>
            <a:ext cx="1549400" cy="1244600"/>
          </a:xfrm>
          <a:custGeom>
            <a:avLst/>
            <a:gdLst>
              <a:gd name="T0" fmla="*/ 792 w 976"/>
              <a:gd name="T1" fmla="*/ 768 h 784"/>
              <a:gd name="T2" fmla="*/ 936 w 976"/>
              <a:gd name="T3" fmla="*/ 720 h 784"/>
              <a:gd name="T4" fmla="*/ 840 w 976"/>
              <a:gd name="T5" fmla="*/ 384 h 784"/>
              <a:gd name="T6" fmla="*/ 120 w 976"/>
              <a:gd name="T7" fmla="*/ 240 h 784"/>
              <a:gd name="T8" fmla="*/ 120 w 976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784">
                <a:moveTo>
                  <a:pt x="792" y="768"/>
                </a:moveTo>
                <a:cubicBezTo>
                  <a:pt x="860" y="776"/>
                  <a:pt x="928" y="784"/>
                  <a:pt x="936" y="720"/>
                </a:cubicBezTo>
                <a:cubicBezTo>
                  <a:pt x="944" y="656"/>
                  <a:pt x="976" y="464"/>
                  <a:pt x="840" y="384"/>
                </a:cubicBezTo>
                <a:cubicBezTo>
                  <a:pt x="704" y="304"/>
                  <a:pt x="240" y="304"/>
                  <a:pt x="120" y="240"/>
                </a:cubicBezTo>
                <a:cubicBezTo>
                  <a:pt x="0" y="176"/>
                  <a:pt x="60" y="88"/>
                  <a:pt x="1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229600" y="5715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dirty="0" err="1"/>
              <a:t>insNode</a:t>
            </a:r>
            <a:endParaRPr lang="en-US" altLang="en-US" sz="1600" dirty="0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V="1">
            <a:off x="8458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5" name="Group 55"/>
          <p:cNvGrpSpPr>
            <a:grpSpLocks/>
          </p:cNvGrpSpPr>
          <p:nvPr/>
        </p:nvGrpSpPr>
        <p:grpSpPr bwMode="auto">
          <a:xfrm>
            <a:off x="7696200" y="3276600"/>
            <a:ext cx="514350" cy="1676400"/>
            <a:chOff x="3888" y="2064"/>
            <a:chExt cx="324" cy="1056"/>
          </a:xfrm>
        </p:grpSpPr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3920" y="2400"/>
              <a:ext cx="208" cy="720"/>
            </a:xfrm>
            <a:custGeom>
              <a:avLst/>
              <a:gdLst>
                <a:gd name="T0" fmla="*/ 64 w 208"/>
                <a:gd name="T1" fmla="*/ 0 h 720"/>
                <a:gd name="T2" fmla="*/ 112 w 208"/>
                <a:gd name="T3" fmla="*/ 288 h 720"/>
                <a:gd name="T4" fmla="*/ 16 w 208"/>
                <a:gd name="T5" fmla="*/ 576 h 720"/>
                <a:gd name="T6" fmla="*/ 208 w 208"/>
                <a:gd name="T7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720">
                  <a:moveTo>
                    <a:pt x="64" y="0"/>
                  </a:moveTo>
                  <a:cubicBezTo>
                    <a:pt x="92" y="96"/>
                    <a:pt x="120" y="192"/>
                    <a:pt x="112" y="288"/>
                  </a:cubicBezTo>
                  <a:cubicBezTo>
                    <a:pt x="104" y="384"/>
                    <a:pt x="0" y="504"/>
                    <a:pt x="16" y="576"/>
                  </a:cubicBezTo>
                  <a:cubicBezTo>
                    <a:pt x="32" y="648"/>
                    <a:pt x="120" y="684"/>
                    <a:pt x="208" y="7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 flipV="1">
              <a:off x="3888" y="2064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 b="1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4917" y="4339771"/>
            <a:ext cx="5693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cases for finding node to insert after</a:t>
            </a:r>
          </a:p>
          <a:p>
            <a:r>
              <a:rPr lang="en-US" dirty="0"/>
              <a:t>	1) Empty List</a:t>
            </a:r>
          </a:p>
          <a:p>
            <a:r>
              <a:rPr lang="en-US" dirty="0"/>
              <a:t>	2) First in line</a:t>
            </a:r>
          </a:p>
          <a:p>
            <a:r>
              <a:rPr lang="en-US" dirty="0"/>
              <a:t>	3) All others</a:t>
            </a:r>
          </a:p>
          <a:p>
            <a:endParaRPr lang="en-US" dirty="0"/>
          </a:p>
          <a:p>
            <a:r>
              <a:rPr lang="en-US" dirty="0"/>
              <a:t>Some recommend a dummy front node to collapse 2 and 3</a:t>
            </a:r>
          </a:p>
        </p:txBody>
      </p:sp>
    </p:spTree>
    <p:extLst>
      <p:ext uri="{BB962C8B-B14F-4D97-AF65-F5344CB8AC3E}">
        <p14:creationId xmlns:p14="http://schemas.microsoft.com/office/powerpoint/2010/main" val="1705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(duplicates allowed)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BA655-C4A7-499B-9902-FCC3F7E7DCA6}"/>
              </a:ext>
            </a:extLst>
          </p:cNvPr>
          <p:cNvSpPr/>
          <p:nvPr/>
        </p:nvSpPr>
        <p:spPr>
          <a:xfrm>
            <a:off x="1219200" y="1737360"/>
            <a:ext cx="91050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IntSortedList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::Insert(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-&gt;value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(head_ ==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//empty list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head_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head_-&gt;value)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//first in-line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head_;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head_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//Traverse rest of linked list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head_;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-&gt;next-&gt;value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		p_node = p_node-&gt;next;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736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Dangling References: common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 pointer which is initialized but not set to </a:t>
            </a:r>
            <a:r>
              <a:rPr lang="en-US" sz="2800" dirty="0" err="1"/>
              <a:t>nullptr</a:t>
            </a: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Delete or free is called and pointer is not set to </a:t>
            </a:r>
            <a:r>
              <a:rPr lang="en-US" sz="2800" dirty="0" err="1"/>
              <a:t>nullptr</a:t>
            </a: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Aliasing of pointers which are not updated in tandem</a:t>
            </a:r>
          </a:p>
        </p:txBody>
      </p:sp>
    </p:spTree>
    <p:extLst>
      <p:ext uri="{BB962C8B-B14F-4D97-AF65-F5344CB8AC3E}">
        <p14:creationId xmlns:p14="http://schemas.microsoft.com/office/powerpoint/2010/main" val="127079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162" y="2696242"/>
            <a:ext cx="43520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Philip </a:t>
            </a:r>
            <a:r>
              <a:rPr lang="en-US" sz="1500" b="1" dirty="0" err="1"/>
              <a:t>Agre</a:t>
            </a:r>
            <a:endParaRPr 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602162" y="3019407"/>
            <a:ext cx="7274405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Computer Scientist / Philosopher predicted and warned against misuse of Internet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Foresaw: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Massive personal data collection tolerated by individuals as “‘not so bad’ simply for lacking the overt horrors of Orwell’s dystopia”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Misuse of facial recognition by totalitarian states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Susceptibility of people to be persuaded by AI-guided disinformation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Stats: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Childhood math prodigy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1989: MIT PhD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Blogger/Wired </a:t>
            </a:r>
            <a:r>
              <a:rPr lang="en-US" sz="1350" dirty="0" err="1"/>
              <a:t>Contributer</a:t>
            </a:r>
            <a:endParaRPr lang="en-US" sz="1350" dirty="0"/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UCLA CS Professor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sz="1350" dirty="0"/>
              <a:t>2009: Dropped off face of plant and went off-line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1026" name="Picture 2" descr="https://www.azquotes.com/public/pictures/authors/36/1c/361c7c40dac4009cc153b497e534824a/55706a36900e7_philip_e_agre.jpg">
            <a:extLst>
              <a:ext uri="{FF2B5EF4-FFF2-40B4-BE49-F238E27FC236}">
                <a16:creationId xmlns:a16="http://schemas.microsoft.com/office/drawing/2014/main" id="{C1BCBD1E-E23F-4669-8A34-3281A0AC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2105246"/>
            <a:ext cx="3155743" cy="315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11/4/2024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15A50-6DF8-536B-2C94-97107836D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2471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159" y="148772"/>
            <a:ext cx="8590641" cy="1451428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en-US" sz="3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  <a:endParaRPr lang="en-US" altLang="ja-JP" sz="2800" dirty="0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9159" y="1905000"/>
            <a:ext cx="8458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 dirty="0"/>
              <a:t>Stop the current pointer at the node previous to a deleted node</a:t>
            </a:r>
          </a:p>
          <a:p>
            <a:pPr lvl="1">
              <a:lnSpc>
                <a:spcPct val="80000"/>
              </a:lnSpc>
            </a:pPr>
            <a:r>
              <a:rPr lang="en-US" altLang="ja-JP" sz="2200" dirty="0"/>
              <a:t>First node is special case or use a dummy first node</a:t>
            </a:r>
          </a:p>
          <a:p>
            <a:pPr>
              <a:lnSpc>
                <a:spcPct val="80000"/>
              </a:lnSpc>
            </a:pPr>
            <a:r>
              <a:rPr lang="en-US" altLang="ja-JP" sz="2400" dirty="0"/>
              <a:t>Memorize the node to remove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Node *</a:t>
            </a:r>
            <a:r>
              <a:rPr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current-&gt;next;</a:t>
            </a:r>
          </a:p>
          <a:p>
            <a:pPr>
              <a:lnSpc>
                <a:spcPct val="80000"/>
              </a:lnSpc>
            </a:pPr>
            <a:r>
              <a:rPr lang="en-US" altLang="ja-JP" sz="2400" dirty="0"/>
              <a:t>Remove this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current-&gt;next = current-&gt;next-&gt;next;</a:t>
            </a:r>
          </a:p>
          <a:p>
            <a:pPr>
              <a:lnSpc>
                <a:spcPct val="80000"/>
              </a:lnSpc>
            </a:pPr>
            <a:r>
              <a:rPr lang="en-US" altLang="ja-JP" sz="2400" dirty="0" err="1"/>
              <a:t>Deallocating</a:t>
            </a:r>
            <a:r>
              <a:rPr lang="en-US" altLang="ja-JP" sz="2400" dirty="0"/>
              <a:t> the node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delete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deletedNode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7525659" y="43397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 dirty="0"/>
              <a:t>20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982859" y="43397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8211459" y="456837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8668659" y="4339772"/>
            <a:ext cx="1143000" cy="457200"/>
            <a:chOff x="768" y="2784"/>
            <a:chExt cx="720" cy="288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45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4" name="Freeform 26"/>
          <p:cNvSpPr>
            <a:spLocks/>
          </p:cNvSpPr>
          <p:nvPr/>
        </p:nvSpPr>
        <p:spPr bwMode="auto">
          <a:xfrm>
            <a:off x="8211459" y="4123872"/>
            <a:ext cx="1600200" cy="444500"/>
          </a:xfrm>
          <a:custGeom>
            <a:avLst/>
            <a:gdLst>
              <a:gd name="T0" fmla="*/ 0 w 1008"/>
              <a:gd name="T1" fmla="*/ 280 h 280"/>
              <a:gd name="T2" fmla="*/ 288 w 1008"/>
              <a:gd name="T3" fmla="*/ 40 h 280"/>
              <a:gd name="T4" fmla="*/ 864 w 1008"/>
              <a:gd name="T5" fmla="*/ 40 h 280"/>
              <a:gd name="T6" fmla="*/ 1008 w 1008"/>
              <a:gd name="T7" fmla="*/ 136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280">
                <a:moveTo>
                  <a:pt x="0" y="280"/>
                </a:moveTo>
                <a:cubicBezTo>
                  <a:pt x="72" y="180"/>
                  <a:pt x="144" y="80"/>
                  <a:pt x="288" y="40"/>
                </a:cubicBezTo>
                <a:cubicBezTo>
                  <a:pt x="432" y="0"/>
                  <a:pt x="744" y="24"/>
                  <a:pt x="864" y="40"/>
                </a:cubicBezTo>
                <a:cubicBezTo>
                  <a:pt x="984" y="56"/>
                  <a:pt x="984" y="120"/>
                  <a:pt x="1008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9811659" y="4339772"/>
            <a:ext cx="1143000" cy="457200"/>
            <a:chOff x="768" y="2784"/>
            <a:chExt cx="720" cy="288"/>
          </a:xfrm>
        </p:grpSpPr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76</a:t>
              </a:r>
            </a:p>
          </p:txBody>
        </p:sp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7982859" y="47969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6077859" y="456837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5620659" y="43397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400" b="1" dirty="0"/>
              <a:t>header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7735209" y="51017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400" b="1"/>
              <a:t>current</a:t>
            </a:r>
          </a:p>
        </p:txBody>
      </p:sp>
      <p:sp>
        <p:nvSpPr>
          <p:cNvPr id="12359" name="Rectangle 71"/>
          <p:cNvSpPr>
            <a:spLocks noChangeArrowheads="1"/>
          </p:cNvSpPr>
          <p:nvPr/>
        </p:nvSpPr>
        <p:spPr bwMode="auto">
          <a:xfrm>
            <a:off x="6382659" y="43397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2400"/>
          </a:p>
        </p:txBody>
      </p:sp>
      <p:sp>
        <p:nvSpPr>
          <p:cNvPr id="12360" name="Rectangle 72"/>
          <p:cNvSpPr>
            <a:spLocks noChangeArrowheads="1"/>
          </p:cNvSpPr>
          <p:nvPr/>
        </p:nvSpPr>
        <p:spPr bwMode="auto">
          <a:xfrm>
            <a:off x="6839859" y="433977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61" name="Line 73"/>
          <p:cNvSpPr>
            <a:spLocks noChangeShapeType="1"/>
          </p:cNvSpPr>
          <p:nvPr/>
        </p:nvSpPr>
        <p:spPr bwMode="auto">
          <a:xfrm>
            <a:off x="7068459" y="456837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5" name="AutoShape 77"/>
          <p:cNvSpPr>
            <a:spLocks noChangeArrowheads="1"/>
          </p:cNvSpPr>
          <p:nvPr/>
        </p:nvSpPr>
        <p:spPr bwMode="auto">
          <a:xfrm>
            <a:off x="8668659" y="4263572"/>
            <a:ext cx="914400" cy="838200"/>
          </a:xfrm>
          <a:prstGeom prst="wedgeRoundRectCallout">
            <a:avLst>
              <a:gd name="adj1" fmla="val 53472"/>
              <a:gd name="adj2" fmla="val 1062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366" name="Text Box 78"/>
          <p:cNvSpPr txBox="1">
            <a:spLocks noChangeArrowheads="1"/>
          </p:cNvSpPr>
          <p:nvPr/>
        </p:nvSpPr>
        <p:spPr bwMode="auto">
          <a:xfrm>
            <a:off x="9049660" y="5482772"/>
            <a:ext cx="17968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Node to be deleted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EE32BB-87F7-4754-87A9-A903C75114D1}"/>
              </a:ext>
            </a:extLst>
          </p:cNvPr>
          <p:cNvCxnSpPr/>
          <p:nvPr/>
        </p:nvCxnSpPr>
        <p:spPr>
          <a:xfrm flipV="1">
            <a:off x="7078027" y="4890655"/>
            <a:ext cx="561932" cy="59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3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419DB-C15A-46ED-9F8D-3EB42EBD64E5}"/>
              </a:ext>
            </a:extLst>
          </p:cNvPr>
          <p:cNvSpPr/>
          <p:nvPr/>
        </p:nvSpPr>
        <p:spPr>
          <a:xfrm>
            <a:off x="859820" y="2288847"/>
            <a:ext cx="3931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IntSortedList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::Remove(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(head_ ==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(head_-&gt;value ==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	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temp = head_;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head_ = head_-&gt;next;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F7066-7DE7-47E8-B776-165A721533B8}"/>
              </a:ext>
            </a:extLst>
          </p:cNvPr>
          <p:cNvSpPr/>
          <p:nvPr/>
        </p:nvSpPr>
        <p:spPr>
          <a:xfrm>
            <a:off x="4908697" y="2612872"/>
            <a:ext cx="76164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head_;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-&gt;next-&gt;value 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		p_node = p_node-&gt;next;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-&gt;next-&gt;value ==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	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-&gt;next-&gt;next;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99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326ECA-6586-7E41-F13E-44D567DC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8D047-4D74-249B-06A2-C1C240EF4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11.04.24</a:t>
            </a:r>
          </a:p>
        </p:txBody>
      </p:sp>
    </p:spTree>
    <p:extLst>
      <p:ext uri="{BB962C8B-B14F-4D97-AF65-F5344CB8AC3E}">
        <p14:creationId xmlns:p14="http://schemas.microsoft.com/office/powerpoint/2010/main" val="144939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381000"/>
            <a:ext cx="8882743" cy="114300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List can also be implemented with an array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5943600" cy="4038600"/>
          </a:xfrm>
        </p:spPr>
        <p:txBody>
          <a:bodyPr/>
          <a:lstStyle/>
          <a:p>
            <a:r>
              <a:rPr lang="en-US" altLang="ja-JP" sz="2400" dirty="0"/>
              <a:t>Easy implementation</a:t>
            </a:r>
          </a:p>
          <a:p>
            <a:r>
              <a:rPr lang="en-US" altLang="ja-JP" sz="2400" dirty="0"/>
              <a:t>Fixed list size</a:t>
            </a:r>
          </a:p>
          <a:p>
            <a:r>
              <a:rPr lang="en-US" altLang="ja-JP" sz="2400" dirty="0"/>
              <a:t>Necessity to shift data down to an extended space upon an insertion and to shift data up upon a deletion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229600" y="2286000"/>
            <a:ext cx="16764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229600" y="2286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list[0]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229600" y="2667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list[1]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229600" y="3429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list[3]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8229600" y="3048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list[2]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8229600" y="3810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list[4]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8229600" y="4953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list[n]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8229600" y="5334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list[n-1]</a:t>
            </a:r>
          </a:p>
        </p:txBody>
      </p:sp>
    </p:spTree>
    <p:extLst>
      <p:ext uri="{BB962C8B-B14F-4D97-AF65-F5344CB8AC3E}">
        <p14:creationId xmlns:p14="http://schemas.microsoft.com/office/powerpoint/2010/main" val="184936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8314" y="554300"/>
            <a:ext cx="7772400" cy="1143000"/>
          </a:xfrm>
        </p:spPr>
        <p:txBody>
          <a:bodyPr/>
          <a:lstStyle/>
          <a:p>
            <a:r>
              <a:rPr lang="en-US" altLang="ja-JP" dirty="0"/>
              <a:t>Circular Linked Lists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8229" y="2046288"/>
            <a:ext cx="9267371" cy="42783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/>
              <a:t>Linearly linked lists:</a:t>
            </a: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ja-JP" sz="2800" dirty="0"/>
              <a:t>Circular linked lists:</a:t>
            </a: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ja-JP" sz="2800" dirty="0"/>
              <a:t>Traverse in circular linked lists: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Node *first = head_;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Node *cur = head_-&gt;next;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while ( cur != first 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    display(cur-&gt;item);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	cur = cur-&gt;next;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000" dirty="0"/>
              <a:t>};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103914" y="2455615"/>
            <a:ext cx="4873625" cy="457200"/>
            <a:chOff x="1056" y="1248"/>
            <a:chExt cx="3070" cy="288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536" y="1248"/>
              <a:ext cx="720" cy="288"/>
              <a:chOff x="768" y="2784"/>
              <a:chExt cx="720" cy="288"/>
            </a:xfrm>
          </p:grpSpPr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/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9" name="Group 9"/>
            <p:cNvGrpSpPr>
              <a:grpSpLocks/>
            </p:cNvGrpSpPr>
            <p:nvPr/>
          </p:nvGrpSpPr>
          <p:grpSpPr bwMode="auto">
            <a:xfrm>
              <a:off x="2256" y="1248"/>
              <a:ext cx="720" cy="288"/>
              <a:chOff x="768" y="2784"/>
              <a:chExt cx="720" cy="288"/>
            </a:xfrm>
          </p:grpSpPr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45</a:t>
                </a: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3" name="Group 13"/>
            <p:cNvGrpSpPr>
              <a:grpSpLocks/>
            </p:cNvGrpSpPr>
            <p:nvPr/>
          </p:nvGrpSpPr>
          <p:grpSpPr bwMode="auto">
            <a:xfrm>
              <a:off x="2976" y="1248"/>
              <a:ext cx="720" cy="288"/>
              <a:chOff x="768" y="2784"/>
              <a:chExt cx="720" cy="288"/>
            </a:xfrm>
          </p:grpSpPr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51</a:t>
                </a:r>
              </a:p>
            </p:txBody>
          </p:sp>
          <p:sp>
            <p:nvSpPr>
              <p:cNvPr id="25615" name="Rectangle 15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3696" y="1296"/>
              <a:ext cx="4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b="1"/>
                <a:t>NULL</a:t>
              </a:r>
            </a:p>
          </p:txBody>
        </p:sp>
        <p:grpSp>
          <p:nvGrpSpPr>
            <p:cNvPr id="25618" name="Group 18"/>
            <p:cNvGrpSpPr>
              <a:grpSpLocks/>
            </p:cNvGrpSpPr>
            <p:nvPr/>
          </p:nvGrpSpPr>
          <p:grpSpPr bwMode="auto">
            <a:xfrm>
              <a:off x="1056" y="1248"/>
              <a:ext cx="480" cy="288"/>
              <a:chOff x="1092" y="2592"/>
              <a:chExt cx="480" cy="288"/>
            </a:xfrm>
          </p:grpSpPr>
          <p:sp>
            <p:nvSpPr>
              <p:cNvPr id="25619" name="Line 19"/>
              <p:cNvSpPr>
                <a:spLocks noChangeShapeType="1"/>
              </p:cNvSpPr>
              <p:nvPr/>
            </p:nvSpPr>
            <p:spPr bwMode="auto">
              <a:xfrm>
                <a:off x="128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109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b="1" dirty="0"/>
                  <a:t>head_</a:t>
                </a:r>
              </a:p>
            </p:txBody>
          </p:sp>
        </p:grpSp>
      </p:grpSp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3991687" y="3629950"/>
            <a:ext cx="3962400" cy="762000"/>
            <a:chOff x="1056" y="2112"/>
            <a:chExt cx="2496" cy="480"/>
          </a:xfrm>
        </p:grpSpPr>
        <p:grpSp>
          <p:nvGrpSpPr>
            <p:cNvPr id="25622" name="Group 22"/>
            <p:cNvGrpSpPr>
              <a:grpSpLocks/>
            </p:cNvGrpSpPr>
            <p:nvPr/>
          </p:nvGrpSpPr>
          <p:grpSpPr bwMode="auto">
            <a:xfrm>
              <a:off x="1536" y="2112"/>
              <a:ext cx="720" cy="288"/>
              <a:chOff x="768" y="2784"/>
              <a:chExt cx="720" cy="288"/>
            </a:xfrm>
          </p:grpSpPr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/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5" name="Line 25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6" name="Group 26"/>
            <p:cNvGrpSpPr>
              <a:grpSpLocks/>
            </p:cNvGrpSpPr>
            <p:nvPr/>
          </p:nvGrpSpPr>
          <p:grpSpPr bwMode="auto">
            <a:xfrm>
              <a:off x="2256" y="2112"/>
              <a:ext cx="720" cy="288"/>
              <a:chOff x="768" y="2784"/>
              <a:chExt cx="720" cy="288"/>
            </a:xfrm>
          </p:grpSpPr>
          <p:sp>
            <p:nvSpPr>
              <p:cNvPr id="25627" name="Rectangle 27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45</a:t>
                </a:r>
              </a:p>
            </p:txBody>
          </p:sp>
          <p:sp>
            <p:nvSpPr>
              <p:cNvPr id="25628" name="Rectangle 28"/>
              <p:cNvSpPr>
                <a:spLocks noChangeArrowheads="1"/>
              </p:cNvSpPr>
              <p:nvPr/>
            </p:nvSpPr>
            <p:spPr bwMode="auto">
              <a:xfrm>
                <a:off x="1056" y="2784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29"/>
              <p:cNvSpPr>
                <a:spLocks noChangeShapeType="1"/>
              </p:cNvSpPr>
              <p:nvPr/>
            </p:nvSpPr>
            <p:spPr bwMode="auto">
              <a:xfrm>
                <a:off x="1200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0" name="Rectangle 30"/>
            <p:cNvSpPr>
              <a:spLocks noChangeArrowheads="1"/>
            </p:cNvSpPr>
            <p:nvPr/>
          </p:nvSpPr>
          <p:spPr bwMode="auto">
            <a:xfrm>
              <a:off x="2976" y="21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51</a:t>
              </a:r>
            </a:p>
          </p:txBody>
        </p:sp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3264" y="21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2" name="Group 32"/>
            <p:cNvGrpSpPr>
              <a:grpSpLocks/>
            </p:cNvGrpSpPr>
            <p:nvPr/>
          </p:nvGrpSpPr>
          <p:grpSpPr bwMode="auto">
            <a:xfrm>
              <a:off x="1056" y="2112"/>
              <a:ext cx="480" cy="288"/>
              <a:chOff x="1092" y="2592"/>
              <a:chExt cx="480" cy="288"/>
            </a:xfrm>
          </p:grpSpPr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1284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Rectangle 34"/>
              <p:cNvSpPr>
                <a:spLocks noChangeArrowheads="1"/>
              </p:cNvSpPr>
              <p:nvPr/>
            </p:nvSpPr>
            <p:spPr bwMode="auto">
              <a:xfrm>
                <a:off x="1092" y="259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b="1" dirty="0"/>
                  <a:t>head_</a:t>
                </a:r>
              </a:p>
            </p:txBody>
          </p:sp>
        </p:grp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1680" y="2256"/>
              <a:ext cx="1776" cy="336"/>
            </a:xfrm>
            <a:custGeom>
              <a:avLst/>
              <a:gdLst>
                <a:gd name="T0" fmla="*/ 1776 w 1776"/>
                <a:gd name="T1" fmla="*/ 0 h 336"/>
                <a:gd name="T2" fmla="*/ 1776 w 1776"/>
                <a:gd name="T3" fmla="*/ 336 h 336"/>
                <a:gd name="T4" fmla="*/ 0 w 1776"/>
                <a:gd name="T5" fmla="*/ 336 h 336"/>
                <a:gd name="T6" fmla="*/ 0 w 1776"/>
                <a:gd name="T7" fmla="*/ 14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6" h="336">
                  <a:moveTo>
                    <a:pt x="1776" y="0"/>
                  </a:moveTo>
                  <a:lnTo>
                    <a:pt x="1776" y="336"/>
                  </a:lnTo>
                  <a:lnTo>
                    <a:pt x="0" y="336"/>
                  </a:lnTo>
                  <a:lnTo>
                    <a:pt x="0" y="14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4811485" y="2684214"/>
            <a:ext cx="1256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dummy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083" y="3802939"/>
            <a:ext cx="1408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dummy</a:t>
            </a:r>
          </a:p>
        </p:txBody>
      </p:sp>
    </p:spTree>
    <p:extLst>
      <p:ext uri="{BB962C8B-B14F-4D97-AF65-F5344CB8AC3E}">
        <p14:creationId xmlns:p14="http://schemas.microsoft.com/office/powerpoint/2010/main" val="229248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0137" y="597932"/>
            <a:ext cx="7772400" cy="1143000"/>
          </a:xfrm>
        </p:spPr>
        <p:txBody>
          <a:bodyPr/>
          <a:lstStyle/>
          <a:p>
            <a:r>
              <a:rPr lang="en-US" altLang="ja-JP" dirty="0"/>
              <a:t>Doubly Linked Lists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8610600" y="4437743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419600" y="4513943"/>
            <a:ext cx="1676400" cy="457200"/>
            <a:chOff x="2256" y="1104"/>
            <a:chExt cx="1056" cy="288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2496" y="1104"/>
              <a:ext cx="576" cy="288"/>
              <a:chOff x="2448" y="1152"/>
              <a:chExt cx="576" cy="288"/>
            </a:xfrm>
          </p:grpSpPr>
          <p:sp>
            <p:nvSpPr>
              <p:cNvPr id="27654" name="Rectangle 6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45</a:t>
                </a:r>
              </a:p>
            </p:txBody>
          </p:sp>
          <p:sp>
            <p:nvSpPr>
              <p:cNvPr id="27655" name="Rectangle 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6" name="Rectangle 8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02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225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6096000" y="4513943"/>
            <a:ext cx="914400" cy="457200"/>
            <a:chOff x="2448" y="1152"/>
            <a:chExt cx="576" cy="288"/>
          </a:xfrm>
        </p:grpSpPr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73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6934200" y="46663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>
            <a:off x="5715000" y="4818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65" name="Group 17"/>
          <p:cNvGrpSpPr>
            <a:grpSpLocks/>
          </p:cNvGrpSpPr>
          <p:nvPr/>
        </p:nvGrpSpPr>
        <p:grpSpPr bwMode="auto">
          <a:xfrm>
            <a:off x="7010400" y="4513943"/>
            <a:ext cx="1676400" cy="457200"/>
            <a:chOff x="2256" y="1104"/>
            <a:chExt cx="1056" cy="288"/>
          </a:xfrm>
        </p:grpSpPr>
        <p:grpSp>
          <p:nvGrpSpPr>
            <p:cNvPr id="27666" name="Group 18"/>
            <p:cNvGrpSpPr>
              <a:grpSpLocks/>
            </p:cNvGrpSpPr>
            <p:nvPr/>
          </p:nvGrpSpPr>
          <p:grpSpPr bwMode="auto">
            <a:xfrm>
              <a:off x="2496" y="1104"/>
              <a:ext cx="576" cy="288"/>
              <a:chOff x="2448" y="1152"/>
              <a:chExt cx="576" cy="288"/>
            </a:xfrm>
          </p:grpSpPr>
          <p:sp>
            <p:nvSpPr>
              <p:cNvPr id="27667" name="Rectangle 19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ja-JP" sz="2400"/>
                  <a:t>51</a:t>
                </a:r>
              </a:p>
            </p:txBody>
          </p:sp>
          <p:sp>
            <p:nvSpPr>
              <p:cNvPr id="27668" name="Rectangle 20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Rectangle 21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>
              <a:off x="302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 flipH="1">
              <a:off x="225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3124200" y="4513943"/>
            <a:ext cx="1676400" cy="457200"/>
            <a:chOff x="2256" y="1104"/>
            <a:chExt cx="1056" cy="288"/>
          </a:xfrm>
        </p:grpSpPr>
        <p:grpSp>
          <p:nvGrpSpPr>
            <p:cNvPr id="27673" name="Group 25"/>
            <p:cNvGrpSpPr>
              <a:grpSpLocks/>
            </p:cNvGrpSpPr>
            <p:nvPr/>
          </p:nvGrpSpPr>
          <p:grpSpPr bwMode="auto">
            <a:xfrm>
              <a:off x="2496" y="1104"/>
              <a:ext cx="576" cy="288"/>
              <a:chOff x="2448" y="1152"/>
              <a:chExt cx="576" cy="288"/>
            </a:xfrm>
          </p:grpSpPr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2400"/>
              </a:p>
            </p:txBody>
          </p:sp>
          <p:sp>
            <p:nvSpPr>
              <p:cNvPr id="27675" name="Rectangle 27"/>
              <p:cNvSpPr>
                <a:spLocks noChangeArrowheads="1"/>
              </p:cNvSpPr>
              <p:nvPr/>
            </p:nvSpPr>
            <p:spPr bwMode="auto">
              <a:xfrm>
                <a:off x="2880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Rectangle 28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3024" y="12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H="1">
              <a:off x="225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438400" y="4590143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27680" name="Group 32"/>
          <p:cNvGrpSpPr>
            <a:grpSpLocks/>
          </p:cNvGrpSpPr>
          <p:nvPr/>
        </p:nvGrpSpPr>
        <p:grpSpPr bwMode="auto">
          <a:xfrm>
            <a:off x="3733800" y="4971143"/>
            <a:ext cx="457200" cy="838200"/>
            <a:chOff x="1824" y="1392"/>
            <a:chExt cx="288" cy="528"/>
          </a:xfrm>
        </p:grpSpPr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b="1" dirty="0"/>
                <a:t>head_</a:t>
              </a:r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 flipV="1">
              <a:off x="1968" y="13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3" name="Group 35"/>
          <p:cNvGrpSpPr>
            <a:grpSpLocks/>
          </p:cNvGrpSpPr>
          <p:nvPr/>
        </p:nvGrpSpPr>
        <p:grpSpPr bwMode="auto">
          <a:xfrm>
            <a:off x="4996545" y="2844799"/>
            <a:ext cx="1143000" cy="457200"/>
            <a:chOff x="768" y="2784"/>
            <a:chExt cx="720" cy="288"/>
          </a:xfrm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45</a:t>
              </a: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87" name="Rectangle 39"/>
          <p:cNvSpPr>
            <a:spLocks noChangeArrowheads="1"/>
          </p:cNvSpPr>
          <p:nvPr/>
        </p:nvSpPr>
        <p:spPr bwMode="auto">
          <a:xfrm>
            <a:off x="6139545" y="28447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400"/>
              <a:t>73</a:t>
            </a:r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6596745" y="2844799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825345" y="307339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90" name="Group 42"/>
          <p:cNvGrpSpPr>
            <a:grpSpLocks/>
          </p:cNvGrpSpPr>
          <p:nvPr/>
        </p:nvGrpSpPr>
        <p:grpSpPr bwMode="auto">
          <a:xfrm>
            <a:off x="7282545" y="2844799"/>
            <a:ext cx="1143000" cy="457200"/>
            <a:chOff x="768" y="2784"/>
            <a:chExt cx="720" cy="288"/>
          </a:xfrm>
        </p:grpSpPr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51</a:t>
              </a:r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Line 45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8425545" y="2920999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27695" name="Group 47"/>
          <p:cNvGrpSpPr>
            <a:grpSpLocks/>
          </p:cNvGrpSpPr>
          <p:nvPr/>
        </p:nvGrpSpPr>
        <p:grpSpPr bwMode="auto">
          <a:xfrm>
            <a:off x="3091545" y="2844799"/>
            <a:ext cx="762000" cy="457200"/>
            <a:chOff x="1092" y="2592"/>
            <a:chExt cx="480" cy="288"/>
          </a:xfrm>
        </p:grpSpPr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1284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97" name="Rectangle 49"/>
            <p:cNvSpPr>
              <a:spLocks noChangeArrowheads="1"/>
            </p:cNvSpPr>
            <p:nvPr/>
          </p:nvSpPr>
          <p:spPr bwMode="auto">
            <a:xfrm>
              <a:off x="1092" y="259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b="1" dirty="0"/>
                <a:t>head_</a:t>
              </a:r>
            </a:p>
          </p:txBody>
        </p:sp>
      </p:grp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1105279" y="1810657"/>
            <a:ext cx="18594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Single Linked Lists</a:t>
            </a:r>
          </a:p>
        </p:txBody>
      </p:sp>
      <p:sp>
        <p:nvSpPr>
          <p:cNvPr id="27699" name="Line 51"/>
          <p:cNvSpPr>
            <a:spLocks noChangeShapeType="1"/>
          </p:cNvSpPr>
          <p:nvPr/>
        </p:nvSpPr>
        <p:spPr bwMode="auto">
          <a:xfrm flipV="1">
            <a:off x="6596745" y="330199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5682346" y="3606800"/>
            <a:ext cx="18771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 dirty="0"/>
              <a:t>To be deleted</a:t>
            </a:r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V="1">
            <a:off x="5453745" y="3301999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1171108" y="3980543"/>
            <a:ext cx="1966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Doubly Linked Lists</a:t>
            </a:r>
          </a:p>
        </p:txBody>
      </p:sp>
      <p:sp>
        <p:nvSpPr>
          <p:cNvPr id="27705" name="Freeform 57"/>
          <p:cNvSpPr>
            <a:spLocks/>
          </p:cNvSpPr>
          <p:nvPr/>
        </p:nvSpPr>
        <p:spPr bwMode="auto">
          <a:xfrm>
            <a:off x="5715000" y="4132943"/>
            <a:ext cx="1676400" cy="381000"/>
          </a:xfrm>
          <a:custGeom>
            <a:avLst/>
            <a:gdLst>
              <a:gd name="T0" fmla="*/ 0 w 1056"/>
              <a:gd name="T1" fmla="*/ 240 h 240"/>
              <a:gd name="T2" fmla="*/ 576 w 1056"/>
              <a:gd name="T3" fmla="*/ 0 h 240"/>
              <a:gd name="T4" fmla="*/ 1056 w 1056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0">
                <a:moveTo>
                  <a:pt x="0" y="240"/>
                </a:moveTo>
                <a:cubicBezTo>
                  <a:pt x="200" y="120"/>
                  <a:pt x="400" y="0"/>
                  <a:pt x="576" y="0"/>
                </a:cubicBezTo>
                <a:cubicBezTo>
                  <a:pt x="752" y="0"/>
                  <a:pt x="904" y="120"/>
                  <a:pt x="1056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Freeform 58"/>
          <p:cNvSpPr>
            <a:spLocks/>
          </p:cNvSpPr>
          <p:nvPr/>
        </p:nvSpPr>
        <p:spPr bwMode="auto">
          <a:xfrm>
            <a:off x="5715000" y="4894943"/>
            <a:ext cx="1752600" cy="381000"/>
          </a:xfrm>
          <a:custGeom>
            <a:avLst/>
            <a:gdLst>
              <a:gd name="T0" fmla="*/ 1104 w 1104"/>
              <a:gd name="T1" fmla="*/ 0 h 240"/>
              <a:gd name="T2" fmla="*/ 480 w 1104"/>
              <a:gd name="T3" fmla="*/ 240 h 240"/>
              <a:gd name="T4" fmla="*/ 0 w 1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240">
                <a:moveTo>
                  <a:pt x="1104" y="0"/>
                </a:moveTo>
                <a:cubicBezTo>
                  <a:pt x="884" y="120"/>
                  <a:pt x="664" y="240"/>
                  <a:pt x="480" y="240"/>
                </a:cubicBezTo>
                <a:cubicBezTo>
                  <a:pt x="296" y="240"/>
                  <a:pt x="148" y="12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07" name="Group 59"/>
          <p:cNvGrpSpPr>
            <a:grpSpLocks/>
          </p:cNvGrpSpPr>
          <p:nvPr/>
        </p:nvGrpSpPr>
        <p:grpSpPr bwMode="auto">
          <a:xfrm>
            <a:off x="3853545" y="2844799"/>
            <a:ext cx="1143000" cy="457200"/>
            <a:chOff x="768" y="2784"/>
            <a:chExt cx="720" cy="288"/>
          </a:xfrm>
        </p:grpSpPr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768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2400"/>
            </a:p>
          </p:txBody>
        </p:sp>
        <p:sp>
          <p:nvSpPr>
            <p:cNvPr id="27709" name="Rectangle 61"/>
            <p:cNvSpPr>
              <a:spLocks noChangeArrowheads="1"/>
            </p:cNvSpPr>
            <p:nvPr/>
          </p:nvSpPr>
          <p:spPr bwMode="auto">
            <a:xfrm>
              <a:off x="1056" y="2784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>
              <a:off x="120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711" name="Text Box 63"/>
          <p:cNvSpPr txBox="1">
            <a:spLocks noChangeArrowheads="1"/>
          </p:cNvSpPr>
          <p:nvPr/>
        </p:nvSpPr>
        <p:spPr bwMode="auto">
          <a:xfrm>
            <a:off x="5638800" y="5257799"/>
            <a:ext cx="50750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ja-JP" sz="2400" dirty="0"/>
              <a:t>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-&gt;next = cur-&gt;next</a:t>
            </a:r>
          </a:p>
          <a:p>
            <a:pPr algn="l"/>
            <a:r>
              <a:rPr lang="en-US" altLang="ja-JP" sz="2400" dirty="0"/>
              <a:t>cur-&gt;next-&gt;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 = 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;</a:t>
            </a:r>
          </a:p>
          <a:p>
            <a:pPr algn="l"/>
            <a:r>
              <a:rPr lang="en-US" altLang="ja-JP" sz="2400" dirty="0"/>
              <a:t>But pointer operations become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99513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772" y="510720"/>
            <a:ext cx="7772400" cy="1143000"/>
          </a:xfrm>
        </p:spPr>
        <p:txBody>
          <a:bodyPr/>
          <a:lstStyle/>
          <a:p>
            <a:r>
              <a:rPr lang="en-US" altLang="ja-JP" sz="4000" dirty="0"/>
              <a:t>Inserting a Node</a:t>
            </a:r>
            <a:br>
              <a:rPr lang="en-US" altLang="ja-JP" sz="4000" dirty="0"/>
            </a:br>
            <a:r>
              <a:rPr lang="en-US" altLang="ja-JP" sz="2400" dirty="0">
                <a:solidFill>
                  <a:srgbClr val="FF0000"/>
                </a:solidFill>
              </a:rPr>
              <a:t>before the current pointer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5304972" y="3160485"/>
            <a:ext cx="914400" cy="457200"/>
            <a:chOff x="2448" y="1152"/>
            <a:chExt cx="576" cy="288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45</a:t>
              </a:r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6143172" y="270328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 flipV="1">
            <a:off x="4009572" y="285568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7362372" y="2398485"/>
            <a:ext cx="914400" cy="457200"/>
            <a:chOff x="2448" y="1152"/>
            <a:chExt cx="576" cy="288"/>
          </a:xfrm>
        </p:grpSpPr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73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8200572" y="25508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4009572" y="262708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8276772" y="27032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3095172" y="2398485"/>
            <a:ext cx="914400" cy="457200"/>
            <a:chOff x="2448" y="1152"/>
            <a:chExt cx="576" cy="288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2592" y="115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sz="2400"/>
                <a:t>20</a:t>
              </a: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880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448" y="1152"/>
              <a:ext cx="14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933372" y="247468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2714172" y="27032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637972" y="255088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6219372" y="2779485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3933372" y="2703285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326639" y="4445000"/>
            <a:ext cx="4993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ja-JP" sz="2400" dirty="0" err="1"/>
              <a:t>new_ptr</a:t>
            </a:r>
            <a:r>
              <a:rPr lang="en-US" altLang="ja-JP" sz="2400" dirty="0"/>
              <a:t>-&gt;next = cur;				// (a)</a:t>
            </a:r>
          </a:p>
          <a:p>
            <a:pPr algn="l"/>
            <a:r>
              <a:rPr lang="en-US" altLang="ja-JP" sz="2400" dirty="0" err="1"/>
              <a:t>new_ptr</a:t>
            </a:r>
            <a:r>
              <a:rPr lang="en-US" altLang="ja-JP" sz="2400" dirty="0"/>
              <a:t>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 = 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;		// (b)</a:t>
            </a:r>
          </a:p>
          <a:p>
            <a:pPr algn="l"/>
            <a:r>
              <a:rPr lang="en-US" altLang="ja-JP" sz="2400" dirty="0"/>
              <a:t>cur-&gt;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new_ptr</a:t>
            </a:r>
            <a:r>
              <a:rPr lang="en-US" altLang="ja-JP" sz="2400" dirty="0"/>
              <a:t>;				// (c)</a:t>
            </a:r>
          </a:p>
          <a:p>
            <a:pPr algn="l"/>
            <a:r>
              <a:rPr lang="en-US" altLang="ja-JP" sz="2400" dirty="0" err="1"/>
              <a:t>new_ptr</a:t>
            </a:r>
            <a:r>
              <a:rPr lang="en-US" altLang="ja-JP" sz="2400" dirty="0"/>
              <a:t>-&gt;</a:t>
            </a:r>
            <a:r>
              <a:rPr lang="en-US" altLang="ja-JP" sz="2400" dirty="0" err="1"/>
              <a:t>prev</a:t>
            </a:r>
            <a:r>
              <a:rPr lang="en-US" altLang="ja-JP" sz="2400" dirty="0"/>
              <a:t>-&gt;next = </a:t>
            </a:r>
            <a:r>
              <a:rPr lang="en-US" altLang="ja-JP" sz="2400" dirty="0" err="1"/>
              <a:t>new_ptr</a:t>
            </a:r>
            <a:r>
              <a:rPr lang="en-US" altLang="ja-JP" sz="2400" dirty="0"/>
              <a:t>;	// (d)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7590972" y="3236685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b="1"/>
              <a:t>cur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7819572" y="285568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416222" y="2592160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(a)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120697" y="304936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(b)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6568622" y="3049361"/>
            <a:ext cx="500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(c)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4501697" y="259216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11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186E5-33F9-BDBF-DE56-D4F8EC21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Midway Class Feedback</a:t>
            </a:r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9B9E068D-352F-92A5-3387-C67BC0C7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640080"/>
            <a:ext cx="3602736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7073-E532-FB1B-C10A-C3764A807518}"/>
              </a:ext>
            </a:extLst>
          </p:cNvPr>
          <p:cNvSpPr txBox="1"/>
          <p:nvPr/>
        </p:nvSpPr>
        <p:spPr>
          <a:xfrm>
            <a:off x="5619135" y="1239229"/>
            <a:ext cx="4685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Pace of Class: Too Slow, Too Fast, Just Right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What is working well?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What would you like to see added/changed</a:t>
            </a:r>
          </a:p>
        </p:txBody>
      </p:sp>
    </p:spTree>
    <p:extLst>
      <p:ext uri="{BB962C8B-B14F-4D97-AF65-F5344CB8AC3E}">
        <p14:creationId xmlns:p14="http://schemas.microsoft.com/office/powerpoint/2010/main" val="298368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D6D9E573-7CD7-DF93-686F-7414DED7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502" b="13969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 3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Discussion / 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FDE56-76D0-4D53-9A99-B18E89A4E5E1}"/>
              </a:ext>
            </a:extLst>
          </p:cNvPr>
          <p:cNvSpPr/>
          <p:nvPr/>
        </p:nvSpPr>
        <p:spPr>
          <a:xfrm>
            <a:off x="6216502" y="193459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in_file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in_file.open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in_file.eof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in_file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&gt;&gt; temp;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(temp);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in_file.close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0E3BB-8780-4E5B-929C-D12F4D97F9E2}"/>
              </a:ext>
            </a:extLst>
          </p:cNvPr>
          <p:cNvSpPr/>
          <p:nvPr/>
        </p:nvSpPr>
        <p:spPr>
          <a:xfrm>
            <a:off x="653547" y="1934597"/>
            <a:ext cx="73634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//vector&lt;string&gt;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our_input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//vector&lt;int&gt; numbers;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birds;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"Input the name of the file: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birds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ReadFileIn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birds.size();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(birds.at(i)).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38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Node Issues (some things to try)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sure operator&lt;&lt; is templated with different letter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List342&lt;T&gt;::Node*   [fully qualify namespace, make sure your namespace is given]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typename</a:t>
            </a:r>
            <a:r>
              <a:rPr lang="en-US" dirty="0"/>
              <a:t> List342&lt;T&gt;::Node*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operator&lt;&lt; in header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a templated class instead of struct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+=, +, Merge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Merge  can be done O(n)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in .h?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139161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White cut out stars in blue background">
            <a:extLst>
              <a:ext uri="{FF2B5EF4-FFF2-40B4-BE49-F238E27FC236}">
                <a16:creationId xmlns:a16="http://schemas.microsoft.com/office/drawing/2014/main" id="{95D8F15B-25DD-78A6-B30A-79D5BDA98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59" b="1473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B226D-A267-33BC-DCFF-E65D9F8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02F10-9797-BD3C-79CF-EAF6EFC2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Last Week on CSS342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A78BEB-3F4B-E0E9-5382-05E79A7AB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Neighborly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7079F-4CE4-8432-F3C4-BE0D332E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Explain to your neighbor when the copy constructor executes and when the destructor execute</a:t>
            </a:r>
          </a:p>
        </p:txBody>
      </p:sp>
    </p:spTree>
    <p:extLst>
      <p:ext uri="{BB962C8B-B14F-4D97-AF65-F5344CB8AC3E}">
        <p14:creationId xmlns:p14="http://schemas.microsoft.com/office/powerpoint/2010/main" val="198447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Built a Push/Pop Stack using a linked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semantics of a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Designed the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Understood why the linked-list was a good data structure for the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Push, Pop, and Overloaded &lt;&lt;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that we needed to overload the Destructor (and did it)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that assignment (=) and Copy Constructor needed overloading (and did 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Went deep on Copy Constructor and Assignment Overload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Big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=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1193270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14745</TotalTime>
  <Words>1809</Words>
  <Application>Microsoft Office PowerPoint</Application>
  <PresentationFormat>Widescreen</PresentationFormat>
  <Paragraphs>321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Retrospect</vt:lpstr>
      <vt:lpstr>CSS 342</vt:lpstr>
      <vt:lpstr>11/4/2024</vt:lpstr>
      <vt:lpstr>Midway Class Feedback</vt:lpstr>
      <vt:lpstr>Program 3 </vt:lpstr>
      <vt:lpstr>File Input Example</vt:lpstr>
      <vt:lpstr>Program 3</vt:lpstr>
      <vt:lpstr>Review</vt:lpstr>
      <vt:lpstr>Neighborly</vt:lpstr>
      <vt:lpstr>Review from last time…</vt:lpstr>
      <vt:lpstr>Assignment/Copy Constructor</vt:lpstr>
      <vt:lpstr>Assignment</vt:lpstr>
      <vt:lpstr>Copy Constructor</vt:lpstr>
      <vt:lpstr>Pop Quiz</vt:lpstr>
      <vt:lpstr>Sorted Linked Lists</vt:lpstr>
      <vt:lpstr>Sorted list using linked list implementation</vt:lpstr>
      <vt:lpstr>Insert(int x) </vt:lpstr>
      <vt:lpstr>Insert (duplicates allowed)</vt:lpstr>
      <vt:lpstr>Dangling References: common causes</vt:lpstr>
      <vt:lpstr>Computer Scientist of the week</vt:lpstr>
      <vt:lpstr>Remove(int x)</vt:lpstr>
      <vt:lpstr>Remove</vt:lpstr>
      <vt:lpstr>Class Bell.</vt:lpstr>
      <vt:lpstr>List can also be implemented with an array</vt:lpstr>
      <vt:lpstr>Circular Linked Lists</vt:lpstr>
      <vt:lpstr>Doubly Linked Lists</vt:lpstr>
      <vt:lpstr>Inserting a Node before the current pointer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331</cp:revision>
  <dcterms:created xsi:type="dcterms:W3CDTF">2014-09-04T12:46:47Z</dcterms:created>
  <dcterms:modified xsi:type="dcterms:W3CDTF">2025-09-29T23:32:28Z</dcterms:modified>
</cp:coreProperties>
</file>