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609" r:id="rId3"/>
    <p:sldId id="615" r:id="rId4"/>
    <p:sldId id="419" r:id="rId5"/>
    <p:sldId id="425" r:id="rId6"/>
    <p:sldId id="426" r:id="rId7"/>
    <p:sldId id="428" r:id="rId8"/>
    <p:sldId id="473" r:id="rId9"/>
    <p:sldId id="453" r:id="rId10"/>
    <p:sldId id="514" r:id="rId11"/>
    <p:sldId id="454" r:id="rId12"/>
    <p:sldId id="504" r:id="rId13"/>
    <p:sldId id="466" r:id="rId14"/>
    <p:sldId id="484" r:id="rId15"/>
    <p:sldId id="492" r:id="rId16"/>
    <p:sldId id="573" r:id="rId17"/>
    <p:sldId id="494" r:id="rId18"/>
    <p:sldId id="495" r:id="rId19"/>
    <p:sldId id="496" r:id="rId20"/>
    <p:sldId id="553" r:id="rId21"/>
    <p:sldId id="497" r:id="rId22"/>
    <p:sldId id="498" r:id="rId23"/>
    <p:sldId id="576" r:id="rId24"/>
    <p:sldId id="501" r:id="rId25"/>
    <p:sldId id="555" r:id="rId26"/>
    <p:sldId id="556" r:id="rId27"/>
    <p:sldId id="557" r:id="rId28"/>
    <p:sldId id="616" r:id="rId29"/>
    <p:sldId id="55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94719" autoAdjust="0"/>
  </p:normalViewPr>
  <p:slideViewPr>
    <p:cSldViewPr snapToGrid="0">
      <p:cViewPr varScale="1">
        <p:scale>
          <a:sx n="80" d="100"/>
          <a:sy n="80" d="100"/>
        </p:scale>
        <p:origin x="11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1FEA54-4AAE-4EE6-ADA1-2749697579AC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B1DCB7-1FFB-454F-AD1F-B1E4CE043057}">
      <dgm:prSet/>
      <dgm:spPr/>
      <dgm:t>
        <a:bodyPr/>
        <a:lstStyle/>
        <a:p>
          <a:r>
            <a:rPr lang="en-US"/>
            <a:t>Announcements</a:t>
          </a:r>
        </a:p>
      </dgm:t>
    </dgm:pt>
    <dgm:pt modelId="{974F779A-48E8-4AE1-A45F-CCE086D646FF}" type="parTrans" cxnId="{C8D33863-BBCE-400C-A49C-5697B96C79CD}">
      <dgm:prSet/>
      <dgm:spPr/>
      <dgm:t>
        <a:bodyPr/>
        <a:lstStyle/>
        <a:p>
          <a:endParaRPr lang="en-US"/>
        </a:p>
      </dgm:t>
    </dgm:pt>
    <dgm:pt modelId="{407B5957-A6B1-4BDE-A627-DC7017DAF751}" type="sibTrans" cxnId="{C8D33863-BBCE-400C-A49C-5697B96C79CD}">
      <dgm:prSet/>
      <dgm:spPr/>
      <dgm:t>
        <a:bodyPr/>
        <a:lstStyle/>
        <a:p>
          <a:endParaRPr lang="en-US"/>
        </a:p>
      </dgm:t>
    </dgm:pt>
    <dgm:pt modelId="{DAE3137A-8FA9-42F2-9B46-FF781E4C9C31}">
      <dgm:prSet/>
      <dgm:spPr/>
      <dgm:t>
        <a:bodyPr/>
        <a:lstStyle/>
        <a:p>
          <a:r>
            <a:rPr lang="en-US" dirty="0"/>
            <a:t>Program 3: Due 11/8</a:t>
          </a:r>
        </a:p>
      </dgm:t>
    </dgm:pt>
    <dgm:pt modelId="{B666129C-262C-492A-88E6-BC48863A2DDD}" type="parTrans" cxnId="{CDA39C26-2C51-4A0C-AC2F-E8BEAEE6A402}">
      <dgm:prSet/>
      <dgm:spPr/>
      <dgm:t>
        <a:bodyPr/>
        <a:lstStyle/>
        <a:p>
          <a:endParaRPr lang="en-US"/>
        </a:p>
      </dgm:t>
    </dgm:pt>
    <dgm:pt modelId="{6957E5F3-650D-41CE-BB50-95E6895F4FB1}" type="sibTrans" cxnId="{CDA39C26-2C51-4A0C-AC2F-E8BEAEE6A402}">
      <dgm:prSet/>
      <dgm:spPr/>
      <dgm:t>
        <a:bodyPr/>
        <a:lstStyle/>
        <a:p>
          <a:endParaRPr lang="en-US"/>
        </a:p>
      </dgm:t>
    </dgm:pt>
    <dgm:pt modelId="{8A755679-27FD-4B82-98D7-AFF1B9BCDE44}">
      <dgm:prSet/>
      <dgm:spPr/>
      <dgm:t>
        <a:bodyPr/>
        <a:lstStyle/>
        <a:p>
          <a:r>
            <a:rPr lang="en-US" dirty="0"/>
            <a:t>Program 4 assigned over weekend</a:t>
          </a:r>
        </a:p>
      </dgm:t>
    </dgm:pt>
    <dgm:pt modelId="{55C67978-6963-4536-B2D0-F2687FD3DA32}" type="parTrans" cxnId="{02D4AA3F-EEAE-4E50-8595-88C7E66393A3}">
      <dgm:prSet/>
      <dgm:spPr/>
      <dgm:t>
        <a:bodyPr/>
        <a:lstStyle/>
        <a:p>
          <a:endParaRPr lang="en-US"/>
        </a:p>
      </dgm:t>
    </dgm:pt>
    <dgm:pt modelId="{4E285BFD-DE89-45DE-B9D7-9FF055ABA150}" type="sibTrans" cxnId="{02D4AA3F-EEAE-4E50-8595-88C7E66393A3}">
      <dgm:prSet/>
      <dgm:spPr/>
      <dgm:t>
        <a:bodyPr/>
        <a:lstStyle/>
        <a:p>
          <a:endParaRPr lang="en-US"/>
        </a:p>
      </dgm:t>
    </dgm:pt>
    <dgm:pt modelId="{41FEF5AB-59A2-46DE-8DF4-63BB25CA6FD5}">
      <dgm:prSet/>
      <dgm:spPr/>
      <dgm:t>
        <a:bodyPr/>
        <a:lstStyle/>
        <a:p>
          <a:r>
            <a:rPr lang="en-US"/>
            <a:t>Agenda</a:t>
          </a:r>
        </a:p>
      </dgm:t>
    </dgm:pt>
    <dgm:pt modelId="{D6523E75-FD58-4EA7-98B7-058DCA01849D}" type="parTrans" cxnId="{F817D630-E2B3-45EC-B1A6-E19DEFA7CA36}">
      <dgm:prSet/>
      <dgm:spPr/>
      <dgm:t>
        <a:bodyPr/>
        <a:lstStyle/>
        <a:p>
          <a:endParaRPr lang="en-US"/>
        </a:p>
      </dgm:t>
    </dgm:pt>
    <dgm:pt modelId="{39085F4A-98D7-4BEE-92C7-D9BA6403F94A}" type="sibTrans" cxnId="{F817D630-E2B3-45EC-B1A6-E19DEFA7CA36}">
      <dgm:prSet/>
      <dgm:spPr/>
      <dgm:t>
        <a:bodyPr/>
        <a:lstStyle/>
        <a:p>
          <a:endParaRPr lang="en-US"/>
        </a:p>
      </dgm:t>
    </dgm:pt>
    <dgm:pt modelId="{460E9D7A-33E0-49E0-9749-FF2D687021A8}">
      <dgm:prSet/>
      <dgm:spPr/>
      <dgm:t>
        <a:bodyPr/>
        <a:lstStyle/>
        <a:p>
          <a:r>
            <a:rPr lang="en-US" dirty="0"/>
            <a:t>Sorting</a:t>
          </a:r>
        </a:p>
      </dgm:t>
    </dgm:pt>
    <dgm:pt modelId="{057A5AF7-5B63-46F9-B06D-276449187A07}" type="parTrans" cxnId="{9DBE930B-AC70-4972-A385-8F53917C5A0E}">
      <dgm:prSet/>
      <dgm:spPr/>
      <dgm:t>
        <a:bodyPr/>
        <a:lstStyle/>
        <a:p>
          <a:endParaRPr lang="en-US"/>
        </a:p>
      </dgm:t>
    </dgm:pt>
    <dgm:pt modelId="{66CEE425-CA17-4F9A-BD84-3D00676C5881}" type="sibTrans" cxnId="{9DBE930B-AC70-4972-A385-8F53917C5A0E}">
      <dgm:prSet/>
      <dgm:spPr/>
      <dgm:t>
        <a:bodyPr/>
        <a:lstStyle/>
        <a:p>
          <a:endParaRPr lang="en-US"/>
        </a:p>
      </dgm:t>
    </dgm:pt>
    <dgm:pt modelId="{4E5CCD1A-75CA-4AE8-BD4E-A6692867B7ED}">
      <dgm:prSet/>
      <dgm:spPr/>
      <dgm:t>
        <a:bodyPr/>
        <a:lstStyle/>
        <a:p>
          <a:r>
            <a:rPr lang="en-US" dirty="0"/>
            <a:t>Insertion/Bubble:: BIG-O</a:t>
          </a:r>
        </a:p>
      </dgm:t>
    </dgm:pt>
    <dgm:pt modelId="{D514096B-2128-4563-8836-594EAE106E18}" type="parTrans" cxnId="{F03A3FE2-66D0-435C-8631-5867A35BA16A}">
      <dgm:prSet/>
      <dgm:spPr/>
      <dgm:t>
        <a:bodyPr/>
        <a:lstStyle/>
        <a:p>
          <a:endParaRPr lang="en-US"/>
        </a:p>
      </dgm:t>
    </dgm:pt>
    <dgm:pt modelId="{E4D9CFB8-D2A5-4F37-A4DE-FACD9727F442}" type="sibTrans" cxnId="{F03A3FE2-66D0-435C-8631-5867A35BA16A}">
      <dgm:prSet/>
      <dgm:spPr/>
      <dgm:t>
        <a:bodyPr/>
        <a:lstStyle/>
        <a:p>
          <a:endParaRPr lang="en-US"/>
        </a:p>
      </dgm:t>
    </dgm:pt>
    <dgm:pt modelId="{D27A276C-BA17-4268-B69F-59F85D263EAC}">
      <dgm:prSet/>
      <dgm:spPr/>
      <dgm:t>
        <a:bodyPr/>
        <a:lstStyle/>
        <a:p>
          <a:r>
            <a:rPr lang="en-US" dirty="0"/>
            <a:t>Merge Sort</a:t>
          </a:r>
        </a:p>
      </dgm:t>
    </dgm:pt>
    <dgm:pt modelId="{C4EEDC68-F2F7-4102-8DCD-9900F332BBB9}" type="parTrans" cxnId="{E2CF1EE6-164A-4298-9689-B51B80E9479D}">
      <dgm:prSet/>
      <dgm:spPr/>
      <dgm:t>
        <a:bodyPr/>
        <a:lstStyle/>
        <a:p>
          <a:endParaRPr lang="en-US"/>
        </a:p>
      </dgm:t>
    </dgm:pt>
    <dgm:pt modelId="{4EE2ABFB-E1DB-4A82-84BD-646B0CCC7B9F}" type="sibTrans" cxnId="{E2CF1EE6-164A-4298-9689-B51B80E9479D}">
      <dgm:prSet/>
      <dgm:spPr/>
      <dgm:t>
        <a:bodyPr/>
        <a:lstStyle/>
        <a:p>
          <a:endParaRPr lang="en-US"/>
        </a:p>
      </dgm:t>
    </dgm:pt>
    <dgm:pt modelId="{5384C7F7-7EED-4448-99F8-7332B5B882F1}">
      <dgm:prSet/>
      <dgm:spPr/>
      <dgm:t>
        <a:bodyPr/>
        <a:lstStyle/>
        <a:p>
          <a:r>
            <a:rPr lang="en-US" dirty="0"/>
            <a:t>Class Feedback Summary</a:t>
          </a:r>
        </a:p>
      </dgm:t>
    </dgm:pt>
    <dgm:pt modelId="{B6F76AAB-8326-4D7E-B11F-012B3AEAFB43}" type="parTrans" cxnId="{BE4A8CD9-156A-4751-BB00-968CC104F28B}">
      <dgm:prSet/>
      <dgm:spPr/>
      <dgm:t>
        <a:bodyPr/>
        <a:lstStyle/>
        <a:p>
          <a:endParaRPr lang="en-US"/>
        </a:p>
      </dgm:t>
    </dgm:pt>
    <dgm:pt modelId="{986F7192-C543-4307-A708-3FD23B7AC2DC}" type="sibTrans" cxnId="{BE4A8CD9-156A-4751-BB00-968CC104F28B}">
      <dgm:prSet/>
      <dgm:spPr/>
      <dgm:t>
        <a:bodyPr/>
        <a:lstStyle/>
        <a:p>
          <a:endParaRPr lang="en-US"/>
        </a:p>
      </dgm:t>
    </dgm:pt>
    <dgm:pt modelId="{D3DD3D1C-E704-4F9B-8165-E702AB68BB14}">
      <dgm:prSet/>
      <dgm:spPr/>
      <dgm:t>
        <a:bodyPr/>
        <a:lstStyle/>
        <a:p>
          <a:r>
            <a:rPr lang="en-US" dirty="0"/>
            <a:t>Intro to BIG-O</a:t>
          </a:r>
        </a:p>
      </dgm:t>
    </dgm:pt>
    <dgm:pt modelId="{7D77AC4E-44D7-4353-ACF6-7E0657ADAFD3}" type="parTrans" cxnId="{CDE49D26-8C81-458C-8FF8-89AAE6950A2B}">
      <dgm:prSet/>
      <dgm:spPr/>
      <dgm:t>
        <a:bodyPr/>
        <a:lstStyle/>
        <a:p>
          <a:endParaRPr lang="en-US"/>
        </a:p>
      </dgm:t>
    </dgm:pt>
    <dgm:pt modelId="{55B74AAC-FE20-41D6-9105-93C923075421}" type="sibTrans" cxnId="{CDE49D26-8C81-458C-8FF8-89AAE6950A2B}">
      <dgm:prSet/>
      <dgm:spPr/>
      <dgm:t>
        <a:bodyPr/>
        <a:lstStyle/>
        <a:p>
          <a:endParaRPr lang="en-US"/>
        </a:p>
      </dgm:t>
    </dgm:pt>
    <dgm:pt modelId="{1A168635-8773-4D44-B813-01D234163486}">
      <dgm:prSet/>
      <dgm:spPr/>
      <dgm:t>
        <a:bodyPr/>
        <a:lstStyle/>
        <a:p>
          <a:r>
            <a:rPr lang="en-US" dirty="0"/>
            <a:t>Veteran’s Day: 11/11</a:t>
          </a:r>
        </a:p>
      </dgm:t>
    </dgm:pt>
    <dgm:pt modelId="{DA2756F0-CDCB-4D74-97B7-3A84E8123686}" type="parTrans" cxnId="{8E2C30A3-A4DA-4163-834E-2B536F2A89DB}">
      <dgm:prSet/>
      <dgm:spPr/>
      <dgm:t>
        <a:bodyPr/>
        <a:lstStyle/>
        <a:p>
          <a:endParaRPr lang="en-US"/>
        </a:p>
      </dgm:t>
    </dgm:pt>
    <dgm:pt modelId="{BDB604C2-AA90-416A-91E2-3D5A9CEA6BFD}" type="sibTrans" cxnId="{8E2C30A3-A4DA-4163-834E-2B536F2A89DB}">
      <dgm:prSet/>
      <dgm:spPr/>
      <dgm:t>
        <a:bodyPr/>
        <a:lstStyle/>
        <a:p>
          <a:endParaRPr lang="en-US"/>
        </a:p>
      </dgm:t>
    </dgm:pt>
    <dgm:pt modelId="{8A172EAD-7029-400C-B140-C53D447125BE}">
      <dgm:prSet/>
      <dgm:spPr/>
      <dgm:t>
        <a:bodyPr/>
        <a:lstStyle/>
        <a:p>
          <a:r>
            <a:rPr lang="en-US" dirty="0"/>
            <a:t>Test Two: 11/13</a:t>
          </a:r>
        </a:p>
      </dgm:t>
    </dgm:pt>
    <dgm:pt modelId="{048BD59B-E664-42C3-A529-C652579B2CB8}" type="parTrans" cxnId="{6C381EA1-B3FC-498C-8133-76C30A3B46AF}">
      <dgm:prSet/>
      <dgm:spPr/>
      <dgm:t>
        <a:bodyPr/>
        <a:lstStyle/>
        <a:p>
          <a:endParaRPr lang="en-US"/>
        </a:p>
      </dgm:t>
    </dgm:pt>
    <dgm:pt modelId="{BF8DB5CD-2D11-4D9C-A88F-4D3870556110}" type="sibTrans" cxnId="{6C381EA1-B3FC-498C-8133-76C30A3B46AF}">
      <dgm:prSet/>
      <dgm:spPr/>
      <dgm:t>
        <a:bodyPr/>
        <a:lstStyle/>
        <a:p>
          <a:endParaRPr lang="en-US"/>
        </a:p>
      </dgm:t>
    </dgm:pt>
    <dgm:pt modelId="{1230328B-8E81-49AF-8F30-C89F623D9B3C}">
      <dgm:prSet/>
      <dgm:spPr/>
      <dgm:t>
        <a:bodyPr/>
        <a:lstStyle/>
        <a:p>
          <a:r>
            <a:rPr lang="en-US" dirty="0"/>
            <a:t>Finish Linked Lists</a:t>
          </a:r>
        </a:p>
      </dgm:t>
    </dgm:pt>
    <dgm:pt modelId="{3881CE79-37CF-4B2C-8633-620886CA1AB4}" type="parTrans" cxnId="{7A1399CE-5754-4B3D-B3CF-C2074FF4ABE1}">
      <dgm:prSet/>
      <dgm:spPr/>
      <dgm:t>
        <a:bodyPr/>
        <a:lstStyle/>
        <a:p>
          <a:endParaRPr lang="en-US"/>
        </a:p>
      </dgm:t>
    </dgm:pt>
    <dgm:pt modelId="{C5BFA86E-36AB-4437-9C2D-B4C2BEB37244}" type="sibTrans" cxnId="{7A1399CE-5754-4B3D-B3CF-C2074FF4ABE1}">
      <dgm:prSet/>
      <dgm:spPr/>
      <dgm:t>
        <a:bodyPr/>
        <a:lstStyle/>
        <a:p>
          <a:endParaRPr lang="en-US"/>
        </a:p>
      </dgm:t>
    </dgm:pt>
    <dgm:pt modelId="{5C1EF588-4957-4AA6-9B42-5135D90FF591}">
      <dgm:prSet/>
      <dgm:spPr/>
      <dgm:t>
        <a:bodyPr/>
        <a:lstStyle/>
        <a:p>
          <a:r>
            <a:rPr lang="en-US" dirty="0"/>
            <a:t>Program 3 Questions</a:t>
          </a:r>
        </a:p>
      </dgm:t>
    </dgm:pt>
    <dgm:pt modelId="{A83B42A7-A5F5-490C-A826-BF8DB388E2C4}" type="parTrans" cxnId="{79F2B614-1971-4BF0-8B82-6B332A60526B}">
      <dgm:prSet/>
      <dgm:spPr/>
      <dgm:t>
        <a:bodyPr/>
        <a:lstStyle/>
        <a:p>
          <a:endParaRPr lang="en-US"/>
        </a:p>
      </dgm:t>
    </dgm:pt>
    <dgm:pt modelId="{E317AEE1-3529-42B2-847F-CA83E98DF669}" type="sibTrans" cxnId="{79F2B614-1971-4BF0-8B82-6B332A60526B}">
      <dgm:prSet/>
      <dgm:spPr/>
      <dgm:t>
        <a:bodyPr/>
        <a:lstStyle/>
        <a:p>
          <a:endParaRPr lang="en-US"/>
        </a:p>
      </dgm:t>
    </dgm:pt>
    <dgm:pt modelId="{BC2D7F8A-E5D7-4618-B94E-B21C13CFAE3E}">
      <dgm:prSet/>
      <dgm:spPr/>
      <dgm:t>
        <a:bodyPr/>
        <a:lstStyle/>
        <a:p>
          <a:r>
            <a:rPr lang="en-US" dirty="0"/>
            <a:t>Test Two Review</a:t>
          </a:r>
        </a:p>
      </dgm:t>
    </dgm:pt>
    <dgm:pt modelId="{9595D1CF-AF7B-4F64-B1BB-E2AAEC0803EB}" type="parTrans" cxnId="{6168AC9E-A9F3-48B7-868D-FDFC49188B30}">
      <dgm:prSet/>
      <dgm:spPr/>
      <dgm:t>
        <a:bodyPr/>
        <a:lstStyle/>
        <a:p>
          <a:endParaRPr lang="en-US"/>
        </a:p>
      </dgm:t>
    </dgm:pt>
    <dgm:pt modelId="{6963CCEA-324B-48C8-A22C-9EAF640A96DA}" type="sibTrans" cxnId="{6168AC9E-A9F3-48B7-868D-FDFC49188B30}">
      <dgm:prSet/>
      <dgm:spPr/>
      <dgm:t>
        <a:bodyPr/>
        <a:lstStyle/>
        <a:p>
          <a:endParaRPr lang="en-US"/>
        </a:p>
      </dgm:t>
    </dgm:pt>
    <dgm:pt modelId="{CE7B059B-40C3-4D57-9FD6-868FDC7B7FF4}" type="pres">
      <dgm:prSet presAssocID="{551FEA54-4AAE-4EE6-ADA1-2749697579AC}" presName="linear" presStyleCnt="0">
        <dgm:presLayoutVars>
          <dgm:dir/>
          <dgm:animLvl val="lvl"/>
          <dgm:resizeHandles val="exact"/>
        </dgm:presLayoutVars>
      </dgm:prSet>
      <dgm:spPr/>
    </dgm:pt>
    <dgm:pt modelId="{AD6B1108-026B-4296-9ACE-4C7FBB8F99AB}" type="pres">
      <dgm:prSet presAssocID="{56B1DCB7-1FFB-454F-AD1F-B1E4CE043057}" presName="parentLin" presStyleCnt="0"/>
      <dgm:spPr/>
    </dgm:pt>
    <dgm:pt modelId="{8ABA2451-6B14-4311-BA5F-597926600838}" type="pres">
      <dgm:prSet presAssocID="{56B1DCB7-1FFB-454F-AD1F-B1E4CE043057}" presName="parentLeftMargin" presStyleLbl="node1" presStyleIdx="0" presStyleCnt="2"/>
      <dgm:spPr/>
    </dgm:pt>
    <dgm:pt modelId="{64382E8B-9C36-4454-8C90-11F2116C3729}" type="pres">
      <dgm:prSet presAssocID="{56B1DCB7-1FFB-454F-AD1F-B1E4CE04305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25974F0-CCE4-47D1-A7D7-1B70A02B41DB}" type="pres">
      <dgm:prSet presAssocID="{56B1DCB7-1FFB-454F-AD1F-B1E4CE043057}" presName="negativeSpace" presStyleCnt="0"/>
      <dgm:spPr/>
    </dgm:pt>
    <dgm:pt modelId="{98DE3FAA-FA90-4BDA-97D8-0AB06543C35A}" type="pres">
      <dgm:prSet presAssocID="{56B1DCB7-1FFB-454F-AD1F-B1E4CE043057}" presName="childText" presStyleLbl="conFgAcc1" presStyleIdx="0" presStyleCnt="2" custLinFactNeighborX="-10324">
        <dgm:presLayoutVars>
          <dgm:bulletEnabled val="1"/>
        </dgm:presLayoutVars>
      </dgm:prSet>
      <dgm:spPr/>
    </dgm:pt>
    <dgm:pt modelId="{F862A795-1265-45AF-9D38-DFDEB28A28FD}" type="pres">
      <dgm:prSet presAssocID="{407B5957-A6B1-4BDE-A627-DC7017DAF751}" presName="spaceBetweenRectangles" presStyleCnt="0"/>
      <dgm:spPr/>
    </dgm:pt>
    <dgm:pt modelId="{8C47450B-5004-453C-8BA9-0D5561FC1C22}" type="pres">
      <dgm:prSet presAssocID="{41FEF5AB-59A2-46DE-8DF4-63BB25CA6FD5}" presName="parentLin" presStyleCnt="0"/>
      <dgm:spPr/>
    </dgm:pt>
    <dgm:pt modelId="{04DCE788-0718-47B9-BBEC-763FCB9E11AB}" type="pres">
      <dgm:prSet presAssocID="{41FEF5AB-59A2-46DE-8DF4-63BB25CA6FD5}" presName="parentLeftMargin" presStyleLbl="node1" presStyleIdx="0" presStyleCnt="2"/>
      <dgm:spPr/>
    </dgm:pt>
    <dgm:pt modelId="{30D6C9AE-70D9-4CE6-8B36-062676C35486}" type="pres">
      <dgm:prSet presAssocID="{41FEF5AB-59A2-46DE-8DF4-63BB25CA6FD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CAB143B-EE6E-447E-B034-9B1A4D45733C}" type="pres">
      <dgm:prSet presAssocID="{41FEF5AB-59A2-46DE-8DF4-63BB25CA6FD5}" presName="negativeSpace" presStyleCnt="0"/>
      <dgm:spPr/>
    </dgm:pt>
    <dgm:pt modelId="{398AB33A-B59C-43EF-A1F6-96E5928340AC}" type="pres">
      <dgm:prSet presAssocID="{41FEF5AB-59A2-46DE-8DF4-63BB25CA6FD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DBE930B-AC70-4972-A385-8F53917C5A0E}" srcId="{41FEF5AB-59A2-46DE-8DF4-63BB25CA6FD5}" destId="{460E9D7A-33E0-49E0-9749-FF2D687021A8}" srcOrd="5" destOrd="0" parTransId="{057A5AF7-5B63-46F9-B06D-276449187A07}" sibTransId="{66CEE425-CA17-4F9A-BD84-3D00676C5881}"/>
    <dgm:cxn modelId="{79F2B614-1971-4BF0-8B82-6B332A60526B}" srcId="{41FEF5AB-59A2-46DE-8DF4-63BB25CA6FD5}" destId="{5C1EF588-4957-4AA6-9B42-5135D90FF591}" srcOrd="1" destOrd="0" parTransId="{A83B42A7-A5F5-490C-A826-BF8DB388E2C4}" sibTransId="{E317AEE1-3529-42B2-847F-CA83E98DF669}"/>
    <dgm:cxn modelId="{28069B1F-E22F-4A90-A17F-724B966FFD04}" type="presOf" srcId="{41FEF5AB-59A2-46DE-8DF4-63BB25CA6FD5}" destId="{04DCE788-0718-47B9-BBEC-763FCB9E11AB}" srcOrd="0" destOrd="0" presId="urn:microsoft.com/office/officeart/2005/8/layout/list1"/>
    <dgm:cxn modelId="{CDA39C26-2C51-4A0C-AC2F-E8BEAEE6A402}" srcId="{56B1DCB7-1FFB-454F-AD1F-B1E4CE043057}" destId="{DAE3137A-8FA9-42F2-9B46-FF781E4C9C31}" srcOrd="0" destOrd="0" parTransId="{B666129C-262C-492A-88E6-BC48863A2DDD}" sibTransId="{6957E5F3-650D-41CE-BB50-95E6895F4FB1}"/>
    <dgm:cxn modelId="{CDE49D26-8C81-458C-8FF8-89AAE6950A2B}" srcId="{41FEF5AB-59A2-46DE-8DF4-63BB25CA6FD5}" destId="{D3DD3D1C-E704-4F9B-8165-E702AB68BB14}" srcOrd="4" destOrd="0" parTransId="{7D77AC4E-44D7-4353-ACF6-7E0657ADAFD3}" sibTransId="{55B74AAC-FE20-41D6-9105-93C923075421}"/>
    <dgm:cxn modelId="{F6B5D929-9A26-4231-992A-C6A5CCE66323}" type="presOf" srcId="{8A172EAD-7029-400C-B140-C53D447125BE}" destId="{98DE3FAA-FA90-4BDA-97D8-0AB06543C35A}" srcOrd="0" destOrd="2" presId="urn:microsoft.com/office/officeart/2005/8/layout/list1"/>
    <dgm:cxn modelId="{F817D630-E2B3-45EC-B1A6-E19DEFA7CA36}" srcId="{551FEA54-4AAE-4EE6-ADA1-2749697579AC}" destId="{41FEF5AB-59A2-46DE-8DF4-63BB25CA6FD5}" srcOrd="1" destOrd="0" parTransId="{D6523E75-FD58-4EA7-98B7-058DCA01849D}" sibTransId="{39085F4A-98D7-4BEE-92C7-D9BA6403F94A}"/>
    <dgm:cxn modelId="{493ACF39-FF78-4C07-B3EF-CEFC4DC63527}" type="presOf" srcId="{8A755679-27FD-4B82-98D7-AFF1B9BCDE44}" destId="{98DE3FAA-FA90-4BDA-97D8-0AB06543C35A}" srcOrd="0" destOrd="3" presId="urn:microsoft.com/office/officeart/2005/8/layout/list1"/>
    <dgm:cxn modelId="{4E102B3D-6681-47AF-8C4B-D12877E2D91C}" type="presOf" srcId="{56B1DCB7-1FFB-454F-AD1F-B1E4CE043057}" destId="{8ABA2451-6B14-4311-BA5F-597926600838}" srcOrd="0" destOrd="0" presId="urn:microsoft.com/office/officeart/2005/8/layout/list1"/>
    <dgm:cxn modelId="{02D4AA3F-EEAE-4E50-8595-88C7E66393A3}" srcId="{56B1DCB7-1FFB-454F-AD1F-B1E4CE043057}" destId="{8A755679-27FD-4B82-98D7-AFF1B9BCDE44}" srcOrd="3" destOrd="0" parTransId="{55C67978-6963-4536-B2D0-F2687FD3DA32}" sibTransId="{4E285BFD-DE89-45DE-B9D7-9FF055ABA150}"/>
    <dgm:cxn modelId="{FC82C062-3F8B-4703-AD19-E3CB1658BC1B}" type="presOf" srcId="{BC2D7F8A-E5D7-4618-B94E-B21C13CFAE3E}" destId="{398AB33A-B59C-43EF-A1F6-96E5928340AC}" srcOrd="0" destOrd="3" presId="urn:microsoft.com/office/officeart/2005/8/layout/list1"/>
    <dgm:cxn modelId="{C8D33863-BBCE-400C-A49C-5697B96C79CD}" srcId="{551FEA54-4AAE-4EE6-ADA1-2749697579AC}" destId="{56B1DCB7-1FFB-454F-AD1F-B1E4CE043057}" srcOrd="0" destOrd="0" parTransId="{974F779A-48E8-4AE1-A45F-CCE086D646FF}" sibTransId="{407B5957-A6B1-4BDE-A627-DC7017DAF751}"/>
    <dgm:cxn modelId="{2A34176E-FF38-4D06-A3A1-C360791EC357}" type="presOf" srcId="{DAE3137A-8FA9-42F2-9B46-FF781E4C9C31}" destId="{98DE3FAA-FA90-4BDA-97D8-0AB06543C35A}" srcOrd="0" destOrd="0" presId="urn:microsoft.com/office/officeart/2005/8/layout/list1"/>
    <dgm:cxn modelId="{29605A73-83B3-4EB3-BD5C-C0A833394AB5}" type="presOf" srcId="{5384C7F7-7EED-4448-99F8-7332B5B882F1}" destId="{398AB33A-B59C-43EF-A1F6-96E5928340AC}" srcOrd="0" destOrd="0" presId="urn:microsoft.com/office/officeart/2005/8/layout/list1"/>
    <dgm:cxn modelId="{E76A147B-ABEE-498B-B6F3-AC7A476D0E8F}" type="presOf" srcId="{D27A276C-BA17-4268-B69F-59F85D263EAC}" destId="{398AB33A-B59C-43EF-A1F6-96E5928340AC}" srcOrd="0" destOrd="7" presId="urn:microsoft.com/office/officeart/2005/8/layout/list1"/>
    <dgm:cxn modelId="{545E597E-6CE1-41CD-BBFC-949487837045}" type="presOf" srcId="{56B1DCB7-1FFB-454F-AD1F-B1E4CE043057}" destId="{64382E8B-9C36-4454-8C90-11F2116C3729}" srcOrd="1" destOrd="0" presId="urn:microsoft.com/office/officeart/2005/8/layout/list1"/>
    <dgm:cxn modelId="{FE466B88-BF8E-4B88-9C27-F1E6639C1E42}" type="presOf" srcId="{551FEA54-4AAE-4EE6-ADA1-2749697579AC}" destId="{CE7B059B-40C3-4D57-9FD6-868FDC7B7FF4}" srcOrd="0" destOrd="0" presId="urn:microsoft.com/office/officeart/2005/8/layout/list1"/>
    <dgm:cxn modelId="{6168AC9E-A9F3-48B7-868D-FDFC49188B30}" srcId="{41FEF5AB-59A2-46DE-8DF4-63BB25CA6FD5}" destId="{BC2D7F8A-E5D7-4618-B94E-B21C13CFAE3E}" srcOrd="3" destOrd="0" parTransId="{9595D1CF-AF7B-4F64-B1BB-E2AAEC0803EB}" sibTransId="{6963CCEA-324B-48C8-A22C-9EAF640A96DA}"/>
    <dgm:cxn modelId="{6C381EA1-B3FC-498C-8133-76C30A3B46AF}" srcId="{56B1DCB7-1FFB-454F-AD1F-B1E4CE043057}" destId="{8A172EAD-7029-400C-B140-C53D447125BE}" srcOrd="2" destOrd="0" parTransId="{048BD59B-E664-42C3-A529-C652579B2CB8}" sibTransId="{BF8DB5CD-2D11-4D9C-A88F-4D3870556110}"/>
    <dgm:cxn modelId="{8E2C30A3-A4DA-4163-834E-2B536F2A89DB}" srcId="{56B1DCB7-1FFB-454F-AD1F-B1E4CE043057}" destId="{1A168635-8773-4D44-B813-01D234163486}" srcOrd="1" destOrd="0" parTransId="{DA2756F0-CDCB-4D74-97B7-3A84E8123686}" sibTransId="{BDB604C2-AA90-416A-91E2-3D5A9CEA6BFD}"/>
    <dgm:cxn modelId="{2A7495B6-E3E9-49F9-B299-420EC453338E}" type="presOf" srcId="{41FEF5AB-59A2-46DE-8DF4-63BB25CA6FD5}" destId="{30D6C9AE-70D9-4CE6-8B36-062676C35486}" srcOrd="1" destOrd="0" presId="urn:microsoft.com/office/officeart/2005/8/layout/list1"/>
    <dgm:cxn modelId="{0A582FBE-5558-4B07-A083-B0539F8B7B6A}" type="presOf" srcId="{460E9D7A-33E0-49E0-9749-FF2D687021A8}" destId="{398AB33A-B59C-43EF-A1F6-96E5928340AC}" srcOrd="0" destOrd="5" presId="urn:microsoft.com/office/officeart/2005/8/layout/list1"/>
    <dgm:cxn modelId="{0482C9C4-3FAA-4F65-86FE-CCAE0770FB86}" type="presOf" srcId="{D3DD3D1C-E704-4F9B-8165-E702AB68BB14}" destId="{398AB33A-B59C-43EF-A1F6-96E5928340AC}" srcOrd="0" destOrd="4" presId="urn:microsoft.com/office/officeart/2005/8/layout/list1"/>
    <dgm:cxn modelId="{7A1399CE-5754-4B3D-B3CF-C2074FF4ABE1}" srcId="{41FEF5AB-59A2-46DE-8DF4-63BB25CA6FD5}" destId="{1230328B-8E81-49AF-8F30-C89F623D9B3C}" srcOrd="2" destOrd="0" parTransId="{3881CE79-37CF-4B2C-8633-620886CA1AB4}" sibTransId="{C5BFA86E-36AB-4437-9C2D-B4C2BEB37244}"/>
    <dgm:cxn modelId="{6FC182D3-97C6-4C75-834B-38ED0ADD990B}" type="presOf" srcId="{5C1EF588-4957-4AA6-9B42-5135D90FF591}" destId="{398AB33A-B59C-43EF-A1F6-96E5928340AC}" srcOrd="0" destOrd="1" presId="urn:microsoft.com/office/officeart/2005/8/layout/list1"/>
    <dgm:cxn modelId="{BE4A8CD9-156A-4751-BB00-968CC104F28B}" srcId="{41FEF5AB-59A2-46DE-8DF4-63BB25CA6FD5}" destId="{5384C7F7-7EED-4448-99F8-7332B5B882F1}" srcOrd="0" destOrd="0" parTransId="{B6F76AAB-8326-4D7E-B11F-012B3AEAFB43}" sibTransId="{986F7192-C543-4307-A708-3FD23B7AC2DC}"/>
    <dgm:cxn modelId="{F2911EDD-513C-4BD2-A19B-490D4F2D341A}" type="presOf" srcId="{4E5CCD1A-75CA-4AE8-BD4E-A6692867B7ED}" destId="{398AB33A-B59C-43EF-A1F6-96E5928340AC}" srcOrd="0" destOrd="6" presId="urn:microsoft.com/office/officeart/2005/8/layout/list1"/>
    <dgm:cxn modelId="{F03A3FE2-66D0-435C-8631-5867A35BA16A}" srcId="{460E9D7A-33E0-49E0-9749-FF2D687021A8}" destId="{4E5CCD1A-75CA-4AE8-BD4E-A6692867B7ED}" srcOrd="0" destOrd="0" parTransId="{D514096B-2128-4563-8836-594EAE106E18}" sibTransId="{E4D9CFB8-D2A5-4F37-A4DE-FACD9727F442}"/>
    <dgm:cxn modelId="{793171E2-8529-4CFC-AAE1-922A41A16E8B}" type="presOf" srcId="{1230328B-8E81-49AF-8F30-C89F623D9B3C}" destId="{398AB33A-B59C-43EF-A1F6-96E5928340AC}" srcOrd="0" destOrd="2" presId="urn:microsoft.com/office/officeart/2005/8/layout/list1"/>
    <dgm:cxn modelId="{E2CF1EE6-164A-4298-9689-B51B80E9479D}" srcId="{460E9D7A-33E0-49E0-9749-FF2D687021A8}" destId="{D27A276C-BA17-4268-B69F-59F85D263EAC}" srcOrd="1" destOrd="0" parTransId="{C4EEDC68-F2F7-4102-8DCD-9900F332BBB9}" sibTransId="{4EE2ABFB-E1DB-4A82-84BD-646B0CCC7B9F}"/>
    <dgm:cxn modelId="{C48D26EF-9C6B-495D-A004-34E6F8EBA10B}" type="presOf" srcId="{1A168635-8773-4D44-B813-01D234163486}" destId="{98DE3FAA-FA90-4BDA-97D8-0AB06543C35A}" srcOrd="0" destOrd="1" presId="urn:microsoft.com/office/officeart/2005/8/layout/list1"/>
    <dgm:cxn modelId="{2727CAA1-856F-49A3-BFD0-0EA978C113EA}" type="presParOf" srcId="{CE7B059B-40C3-4D57-9FD6-868FDC7B7FF4}" destId="{AD6B1108-026B-4296-9ACE-4C7FBB8F99AB}" srcOrd="0" destOrd="0" presId="urn:microsoft.com/office/officeart/2005/8/layout/list1"/>
    <dgm:cxn modelId="{6DEEDE44-8336-4659-8C65-6D7D5E9FBC55}" type="presParOf" srcId="{AD6B1108-026B-4296-9ACE-4C7FBB8F99AB}" destId="{8ABA2451-6B14-4311-BA5F-597926600838}" srcOrd="0" destOrd="0" presId="urn:microsoft.com/office/officeart/2005/8/layout/list1"/>
    <dgm:cxn modelId="{557AC6BC-7468-4A91-B08B-0888D06AFD4A}" type="presParOf" srcId="{AD6B1108-026B-4296-9ACE-4C7FBB8F99AB}" destId="{64382E8B-9C36-4454-8C90-11F2116C3729}" srcOrd="1" destOrd="0" presId="urn:microsoft.com/office/officeart/2005/8/layout/list1"/>
    <dgm:cxn modelId="{70CFF5FB-BE7A-40EF-BB3F-0531A9DBB06F}" type="presParOf" srcId="{CE7B059B-40C3-4D57-9FD6-868FDC7B7FF4}" destId="{525974F0-CCE4-47D1-A7D7-1B70A02B41DB}" srcOrd="1" destOrd="0" presId="urn:microsoft.com/office/officeart/2005/8/layout/list1"/>
    <dgm:cxn modelId="{B328707A-0671-4504-AC80-1749CD442D67}" type="presParOf" srcId="{CE7B059B-40C3-4D57-9FD6-868FDC7B7FF4}" destId="{98DE3FAA-FA90-4BDA-97D8-0AB06543C35A}" srcOrd="2" destOrd="0" presId="urn:microsoft.com/office/officeart/2005/8/layout/list1"/>
    <dgm:cxn modelId="{46D2BAC9-D9D7-4A8D-9DE3-777139BF07B4}" type="presParOf" srcId="{CE7B059B-40C3-4D57-9FD6-868FDC7B7FF4}" destId="{F862A795-1265-45AF-9D38-DFDEB28A28FD}" srcOrd="3" destOrd="0" presId="urn:microsoft.com/office/officeart/2005/8/layout/list1"/>
    <dgm:cxn modelId="{9F122783-6C99-4DF7-A69F-E1CDABF17CBA}" type="presParOf" srcId="{CE7B059B-40C3-4D57-9FD6-868FDC7B7FF4}" destId="{8C47450B-5004-453C-8BA9-0D5561FC1C22}" srcOrd="4" destOrd="0" presId="urn:microsoft.com/office/officeart/2005/8/layout/list1"/>
    <dgm:cxn modelId="{ABEAFCA2-AA4A-47A0-B3B6-7CAC56858A32}" type="presParOf" srcId="{8C47450B-5004-453C-8BA9-0D5561FC1C22}" destId="{04DCE788-0718-47B9-BBEC-763FCB9E11AB}" srcOrd="0" destOrd="0" presId="urn:microsoft.com/office/officeart/2005/8/layout/list1"/>
    <dgm:cxn modelId="{1BFE12A0-687B-4C12-B209-48E6216FB60B}" type="presParOf" srcId="{8C47450B-5004-453C-8BA9-0D5561FC1C22}" destId="{30D6C9AE-70D9-4CE6-8B36-062676C35486}" srcOrd="1" destOrd="0" presId="urn:microsoft.com/office/officeart/2005/8/layout/list1"/>
    <dgm:cxn modelId="{57F9B232-D702-4324-BDEC-CF86A56ABF25}" type="presParOf" srcId="{CE7B059B-40C3-4D57-9FD6-868FDC7B7FF4}" destId="{FCAB143B-EE6E-447E-B034-9B1A4D45733C}" srcOrd="5" destOrd="0" presId="urn:microsoft.com/office/officeart/2005/8/layout/list1"/>
    <dgm:cxn modelId="{4EE98811-15CA-409A-9FFD-450E85F092DC}" type="presParOf" srcId="{CE7B059B-40C3-4D57-9FD6-868FDC7B7FF4}" destId="{398AB33A-B59C-43EF-A1F6-96E5928340A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DE3FAA-FA90-4BDA-97D8-0AB06543C35A}">
      <dsp:nvSpPr>
        <dsp:cNvPr id="0" name=""/>
        <dsp:cNvSpPr/>
      </dsp:nvSpPr>
      <dsp:spPr>
        <a:xfrm>
          <a:off x="0" y="409581"/>
          <a:ext cx="6797675" cy="1735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395732" rIns="52757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Program 3: Due 11/8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Veteran’s Day: 11/11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Test Two: 11/13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Program 4 assigned over weekend</a:t>
          </a:r>
        </a:p>
      </dsp:txBody>
      <dsp:txXfrm>
        <a:off x="0" y="409581"/>
        <a:ext cx="6797675" cy="1735650"/>
      </dsp:txXfrm>
    </dsp:sp>
    <dsp:sp modelId="{64382E8B-9C36-4454-8C90-11F2116C3729}">
      <dsp:nvSpPr>
        <dsp:cNvPr id="0" name=""/>
        <dsp:cNvSpPr/>
      </dsp:nvSpPr>
      <dsp:spPr>
        <a:xfrm>
          <a:off x="339883" y="129141"/>
          <a:ext cx="4758372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Announcements</a:t>
          </a:r>
        </a:p>
      </dsp:txBody>
      <dsp:txXfrm>
        <a:off x="367263" y="156521"/>
        <a:ext cx="4703612" cy="506120"/>
      </dsp:txXfrm>
    </dsp:sp>
    <dsp:sp modelId="{398AB33A-B59C-43EF-A1F6-96E5928340AC}">
      <dsp:nvSpPr>
        <dsp:cNvPr id="0" name=""/>
        <dsp:cNvSpPr/>
      </dsp:nvSpPr>
      <dsp:spPr>
        <a:xfrm>
          <a:off x="0" y="2528271"/>
          <a:ext cx="6797675" cy="299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395732" rIns="52757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Class Feedback Summary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Program 3 Questions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Finish Linked Lists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Test Two Review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Intro to BIG-O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Sorting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Insertion/Bubble:: BIG-O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Merge Sort</a:t>
          </a:r>
        </a:p>
      </dsp:txBody>
      <dsp:txXfrm>
        <a:off x="0" y="2528271"/>
        <a:ext cx="6797675" cy="2992500"/>
      </dsp:txXfrm>
    </dsp:sp>
    <dsp:sp modelId="{30D6C9AE-70D9-4CE6-8B36-062676C35486}">
      <dsp:nvSpPr>
        <dsp:cNvPr id="0" name=""/>
        <dsp:cNvSpPr/>
      </dsp:nvSpPr>
      <dsp:spPr>
        <a:xfrm>
          <a:off x="339883" y="2247831"/>
          <a:ext cx="4758372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Agenda</a:t>
          </a:r>
        </a:p>
      </dsp:txBody>
      <dsp:txXfrm>
        <a:off x="367263" y="2275211"/>
        <a:ext cx="4703612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86AB5-6811-4286-9035-C26183AAE02F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6F33E-1AA8-4BD6-B719-D4B8EE4C5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40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6F33E-1AA8-4BD6-B719-D4B8EE4C5E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87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77333" y="1816100"/>
            <a:ext cx="11260667" cy="4508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Structures and Problem Solving with C++: Walls and Mirrors, Frank Carrano, © 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1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nsertion_sort#mediaviewer/File:Insertion-sort-example-300px.gif" TargetMode="External"/><Relationship Id="rId2" Type="http://schemas.openxmlformats.org/officeDocument/2006/relationships/hyperlink" Target="http://en.wikipedia.org/wiki/Bubble_sort#mediaviewer/File:Bubble-sort-example-300px.gi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Merge_sort#mediaviewer/File:Merge-sort-example-300px.gif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EF96A8B-E86D-4F3A-AA75-7B1E08916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CSS 342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Structures, Algorithms, and Discrete Mathematics I</a:t>
            </a:r>
          </a:p>
          <a:p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Lecture 13. </a:t>
            </a:r>
          </a:p>
          <a:p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CARRANO CHAPT 11 and 12</a:t>
            </a: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6277BD9B-C3B1-E60A-4585-976C74B28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F5B333-A567-4994-B69F-B3D6FFA10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D78922C-0FA6-4876-B387-09E6D18A9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822080-05A0-4490-8404-A5C900C2C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69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0A6D62F-943B-466A-A73B-F1D3B1FB1637}" type="slidenum">
              <a:rPr lang="en-US" altLang="ja-JP" sz="1400"/>
              <a:pPr eaLnBrk="1" hangingPunct="1"/>
              <a:t>10</a:t>
            </a:fld>
            <a:endParaRPr lang="en-US" altLang="ja-JP" sz="140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39056" y="456470"/>
            <a:ext cx="9228944" cy="1117496"/>
          </a:xfrm>
        </p:spPr>
        <p:txBody>
          <a:bodyPr>
            <a:normAutofit fontScale="90000"/>
          </a:bodyPr>
          <a:lstStyle/>
          <a:p>
            <a:pPr eaLnBrk="1" hangingPunct="1"/>
            <a:br>
              <a:rPr lang="en-US" altLang="ja-JP" dirty="0"/>
            </a:br>
            <a:r>
              <a:rPr lang="en-US" altLang="ja-JP" dirty="0"/>
              <a:t>Counting operations:</a:t>
            </a:r>
            <a:br>
              <a:rPr lang="en-US" altLang="ja-JP" dirty="0"/>
            </a:br>
            <a:r>
              <a:rPr lang="en-US" altLang="ja-JP" dirty="0"/>
              <a:t>How many times is Task() called?</a:t>
            </a:r>
          </a:p>
        </p:txBody>
      </p:sp>
      <p:sp>
        <p:nvSpPr>
          <p:cNvPr id="2" name="Rectangle 1"/>
          <p:cNvSpPr/>
          <p:nvPr/>
        </p:nvSpPr>
        <p:spPr>
          <a:xfrm>
            <a:off x="2183979" y="2585714"/>
            <a:ext cx="59810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= 1; i &lt;= n; i++)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(j = 1; j &lt;=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j++)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(k = 1; k &lt;= 5; k++)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Task();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0431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0A6D62F-943B-466A-A73B-F1D3B1FB1637}" type="slidenum">
              <a:rPr lang="en-US" altLang="ja-JP" sz="1400"/>
              <a:pPr eaLnBrk="1" hangingPunct="1"/>
              <a:t>11</a:t>
            </a:fld>
            <a:endParaRPr lang="en-US" altLang="ja-JP" sz="140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39056" y="456470"/>
            <a:ext cx="9228944" cy="1117496"/>
          </a:xfrm>
        </p:spPr>
        <p:txBody>
          <a:bodyPr>
            <a:normAutofit fontScale="90000"/>
          </a:bodyPr>
          <a:lstStyle/>
          <a:p>
            <a:pPr eaLnBrk="1" hangingPunct="1"/>
            <a:br>
              <a:rPr lang="en-US" altLang="ja-JP" dirty="0"/>
            </a:br>
            <a:r>
              <a:rPr lang="en-US" altLang="ja-JP" dirty="0"/>
              <a:t>Counting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258137" y="3507697"/>
                <a:ext cx="5954346" cy="2653082"/>
              </a:xfrm>
            </p:spPr>
            <p:txBody>
              <a:bodyPr>
                <a:normAutofit fontScale="70000" lnSpcReduction="20000"/>
              </a:bodyPr>
              <a:lstStyle/>
              <a:p>
                <a:pPr eaLnBrk="1" hangingPunct="1">
                  <a:buFontTx/>
                  <a:buNone/>
                </a:pPr>
                <a:endParaRPr lang="en-US" altLang="ja-JP" sz="2800" dirty="0"/>
              </a:p>
              <a:p>
                <a:pPr eaLnBrk="1" hangingPunct="1">
                  <a:buFontTx/>
                  <a:buNone/>
                </a:pPr>
                <a:r>
                  <a:rPr lang="en-US" altLang="ja-JP" sz="2800" dirty="0"/>
                  <a:t>Loop on k:	5</a:t>
                </a:r>
              </a:p>
              <a:p>
                <a:pPr eaLnBrk="1" hangingPunct="1">
                  <a:buFontTx/>
                  <a:buNone/>
                </a:pPr>
                <a:r>
                  <a:rPr lang="en-US" altLang="ja-JP" sz="2800" dirty="0"/>
                  <a:t>Loop on j: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nary>
                  </m:oMath>
                </a14:m>
                <a:r>
                  <a:rPr lang="en-US" altLang="ja-JP" sz="2800" dirty="0"/>
                  <a:t> = 5*</a:t>
                </a:r>
                <a:r>
                  <a:rPr lang="en-US" altLang="ja-JP" sz="2800" dirty="0" err="1"/>
                  <a:t>i</a:t>
                </a:r>
                <a:r>
                  <a:rPr lang="en-US" altLang="ja-JP" sz="2800" dirty="0"/>
                  <a:t>		</a:t>
                </a:r>
                <a:endParaRPr lang="en-US" altLang="ja-JP" sz="1800" dirty="0"/>
              </a:p>
              <a:p>
                <a:pPr eaLnBrk="1" hangingPunct="1">
                  <a:buFontTx/>
                  <a:buNone/>
                </a:pPr>
                <a:r>
                  <a:rPr lang="en-US" altLang="ja-JP" sz="2800" dirty="0"/>
                  <a:t>Loop on i: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nary>
                  </m:oMath>
                </a14:m>
                <a:r>
                  <a:rPr lang="en-US" altLang="ja-JP" sz="2800" dirty="0"/>
                  <a:t>= 5 * n * (n + 1) / 2</a:t>
                </a:r>
              </a:p>
              <a:p>
                <a:pPr eaLnBrk="1" hangingPunct="1">
                  <a:buFontTx/>
                  <a:buNone/>
                </a:pPr>
                <a:r>
                  <a:rPr lang="en-US" altLang="ja-JP" sz="2800" dirty="0"/>
                  <a:t>g(n) = (5 *  n</a:t>
                </a:r>
                <a:r>
                  <a:rPr lang="en-US" altLang="ja-JP" sz="2800" baseline="30000" dirty="0"/>
                  <a:t>2</a:t>
                </a:r>
                <a:r>
                  <a:rPr lang="en-US" altLang="ja-JP" sz="2800" dirty="0"/>
                  <a:t>) / 2 + (5 * n) / 2</a:t>
                </a:r>
              </a:p>
              <a:p>
                <a:pPr>
                  <a:buNone/>
                </a:pPr>
                <a:r>
                  <a:rPr lang="en-US" altLang="ja-JP" sz="2800" dirty="0">
                    <a:sym typeface="Wingdings" panose="05000000000000000000" pitchFamily="2" charset="2"/>
                  </a:rPr>
                  <a:t> O(</a:t>
                </a:r>
                <a:r>
                  <a:rPr lang="en-US" altLang="ja-JP" sz="2800" dirty="0"/>
                  <a:t>n</a:t>
                </a:r>
                <a:r>
                  <a:rPr lang="en-US" altLang="ja-JP" sz="2800" baseline="30000" dirty="0"/>
                  <a:t>2</a:t>
                </a:r>
                <a:r>
                  <a:rPr lang="en-US" altLang="ja-JP" sz="2800" dirty="0"/>
                  <a:t> )</a:t>
                </a:r>
              </a:p>
              <a:p>
                <a:pPr eaLnBrk="1" hangingPunct="1">
                  <a:lnSpc>
                    <a:spcPct val="20000"/>
                  </a:lnSpc>
                  <a:buFontTx/>
                  <a:buNone/>
                </a:pPr>
                <a:r>
                  <a:rPr lang="en-US" altLang="ja-JP" sz="2800" dirty="0"/>
                  <a:t>		</a:t>
                </a:r>
                <a:endParaRPr lang="en-US" altLang="ja-JP" sz="1800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258137" y="3507697"/>
                <a:ext cx="5954346" cy="2653082"/>
              </a:xfrm>
              <a:blipFill>
                <a:blip r:embed="rId2"/>
                <a:stretch>
                  <a:fillRect l="-2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695647" y="1709191"/>
            <a:ext cx="59810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= 1; i &lt;= n; i++)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(j = 1; j &lt;=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j++)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(k = 1; k &lt;= 5; k++)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Task();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1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Analysis and Big O Notation</a:t>
            </a:r>
          </a:p>
        </p:txBody>
      </p:sp>
      <p:sp>
        <p:nvSpPr>
          <p:cNvPr id="22531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97280" y="1903750"/>
            <a:ext cx="10840720" cy="4420849"/>
          </a:xfrm>
        </p:spPr>
        <p:txBody>
          <a:bodyPr>
            <a:normAutofit/>
          </a:bodyPr>
          <a:lstStyle/>
          <a:p>
            <a:pPr lvl="1"/>
            <a:r>
              <a:rPr lang="en-US" altLang="en-US" sz="3200" dirty="0"/>
              <a:t>Algorithm </a:t>
            </a:r>
            <a:r>
              <a:rPr lang="en-US" altLang="en-US" sz="3200" i="1" dirty="0"/>
              <a:t>A </a:t>
            </a:r>
            <a:r>
              <a:rPr lang="en-US" altLang="en-US" sz="3200" dirty="0"/>
              <a:t>is order </a:t>
            </a:r>
            <a:r>
              <a:rPr lang="en-US" altLang="en-US" sz="3200" i="1" dirty="0"/>
              <a:t>f </a:t>
            </a:r>
            <a:r>
              <a:rPr lang="en-US" altLang="en-US" sz="3200" dirty="0"/>
              <a:t>( </a:t>
            </a:r>
            <a:r>
              <a:rPr lang="en-US" altLang="en-US" sz="3200" i="1" dirty="0"/>
              <a:t>n </a:t>
            </a:r>
            <a:r>
              <a:rPr lang="en-US" altLang="en-US" sz="3200" dirty="0"/>
              <a:t>):  Denoted O( </a:t>
            </a:r>
            <a:r>
              <a:rPr lang="en-US" altLang="en-US" sz="3200" i="1" dirty="0"/>
              <a:t>f </a:t>
            </a:r>
            <a:r>
              <a:rPr lang="en-US" altLang="en-US" sz="3200" dirty="0"/>
              <a:t>( </a:t>
            </a:r>
            <a:r>
              <a:rPr lang="en-US" altLang="en-US" sz="3200" i="1" dirty="0"/>
              <a:t>n </a:t>
            </a:r>
            <a:r>
              <a:rPr lang="en-US" altLang="en-US" sz="3200" dirty="0"/>
              <a:t>))</a:t>
            </a:r>
          </a:p>
          <a:p>
            <a:pPr lvl="2"/>
            <a:r>
              <a:rPr lang="en-US" altLang="en-US" sz="2800" dirty="0"/>
              <a:t>If constants </a:t>
            </a:r>
            <a:r>
              <a:rPr lang="en-US" altLang="en-US" sz="2800" i="1" dirty="0"/>
              <a:t>k </a:t>
            </a:r>
            <a:r>
              <a:rPr lang="en-US" altLang="en-US" sz="2800" dirty="0"/>
              <a:t>and </a:t>
            </a:r>
            <a:r>
              <a:rPr lang="en-US" altLang="en-US" sz="2800" i="1" dirty="0"/>
              <a:t>n</a:t>
            </a:r>
            <a:r>
              <a:rPr lang="en-US" altLang="en-US" sz="2800" i="1" baseline="-25000" dirty="0"/>
              <a:t>0</a:t>
            </a:r>
            <a:r>
              <a:rPr lang="en-US" altLang="en-US" sz="2800" dirty="0"/>
              <a:t> exist </a:t>
            </a:r>
          </a:p>
          <a:p>
            <a:pPr lvl="2"/>
            <a:r>
              <a:rPr lang="en-US" altLang="en-US" sz="2800" dirty="0"/>
              <a:t>Such that </a:t>
            </a:r>
            <a:r>
              <a:rPr lang="en-US" altLang="en-US" sz="2800" i="1" dirty="0"/>
              <a:t>A </a:t>
            </a:r>
            <a:r>
              <a:rPr lang="en-US" altLang="en-US" sz="2800" dirty="0"/>
              <a:t>requires no more than </a:t>
            </a:r>
            <a:r>
              <a:rPr lang="en-US" altLang="en-US" sz="2800" i="1" dirty="0"/>
              <a:t>k </a:t>
            </a:r>
            <a:r>
              <a:rPr lang="en-US" altLang="en-US" sz="2800" dirty="0">
                <a:sym typeface="Symbol" panose="05050102010706020507" pitchFamily="18" charset="2"/>
              </a:rPr>
              <a:t></a:t>
            </a:r>
            <a:r>
              <a:rPr lang="en-US" altLang="en-US" sz="2800" dirty="0"/>
              <a:t> </a:t>
            </a:r>
            <a:r>
              <a:rPr lang="en-US" altLang="en-US" sz="2800" i="1" dirty="0"/>
              <a:t>f </a:t>
            </a:r>
            <a:r>
              <a:rPr lang="en-US" altLang="en-US" sz="2800" dirty="0"/>
              <a:t>( </a:t>
            </a:r>
            <a:r>
              <a:rPr lang="en-US" altLang="en-US" sz="2800" i="1" dirty="0"/>
              <a:t>n </a:t>
            </a:r>
            <a:r>
              <a:rPr lang="en-US" altLang="en-US" sz="2800" dirty="0"/>
              <a:t>) time units to solve a problem of all sizes </a:t>
            </a:r>
            <a:r>
              <a:rPr lang="en-US" altLang="en-US" sz="2800" i="1" dirty="0"/>
              <a:t>n </a:t>
            </a:r>
            <a:r>
              <a:rPr lang="en-US" altLang="en-US" sz="2800" dirty="0"/>
              <a:t>≥ </a:t>
            </a:r>
            <a:r>
              <a:rPr lang="en-US" altLang="en-US" sz="2800" i="1" dirty="0"/>
              <a:t>n</a:t>
            </a:r>
            <a:r>
              <a:rPr lang="en-US" altLang="en-US" sz="2800" baseline="-25000" dirty="0"/>
              <a:t>0</a:t>
            </a:r>
            <a:r>
              <a:rPr lang="en-US" altLang="en-US" sz="2800" dirty="0"/>
              <a:t> </a:t>
            </a:r>
          </a:p>
          <a:p>
            <a:pPr marL="384048" lvl="2" indent="0">
              <a:buNone/>
            </a:pPr>
            <a:endParaRPr lang="en-US" altLang="en-US" sz="2800" dirty="0"/>
          </a:p>
          <a:p>
            <a:pPr lvl="1"/>
            <a:r>
              <a:rPr lang="en-US" altLang="en-US" sz="3200" dirty="0"/>
              <a:t>Big O is upper-bound, not tight upper bound</a:t>
            </a:r>
          </a:p>
          <a:p>
            <a:pPr lvl="2"/>
            <a:r>
              <a:rPr lang="en-US" altLang="en-US" sz="2800" dirty="0"/>
              <a:t>Algorithm A grows no faster than O(n)</a:t>
            </a:r>
          </a:p>
          <a:p>
            <a:pPr lvl="2"/>
            <a:r>
              <a:rPr lang="en-US" altLang="en-US" sz="2800" dirty="0"/>
              <a:t>Tight upper bound is Big Theta </a:t>
            </a:r>
            <a:r>
              <a:rPr lang="el-GR" altLang="en-US" sz="2800" dirty="0"/>
              <a:t>Θ</a:t>
            </a:r>
            <a:endParaRPr lang="en-US" altLang="en-US" sz="2800" dirty="0"/>
          </a:p>
          <a:p>
            <a:pPr lvl="2"/>
            <a:r>
              <a:rPr lang="en-US" altLang="en-US" sz="2800" dirty="0"/>
              <a:t>However, it is often abused in CS to mean the tight upper bound</a:t>
            </a:r>
          </a:p>
        </p:txBody>
      </p:sp>
    </p:spTree>
    <p:extLst>
      <p:ext uri="{BB962C8B-B14F-4D97-AF65-F5344CB8AC3E}">
        <p14:creationId xmlns:p14="http://schemas.microsoft.com/office/powerpoint/2010/main" val="194719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 aside… with more detail</a:t>
            </a:r>
          </a:p>
        </p:txBody>
      </p:sp>
      <p:sp>
        <p:nvSpPr>
          <p:cNvPr id="22531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97280" y="1903750"/>
            <a:ext cx="10058400" cy="4420849"/>
          </a:xfrm>
        </p:spPr>
        <p:txBody>
          <a:bodyPr>
            <a:normAutofit lnSpcReduction="10000"/>
          </a:bodyPr>
          <a:lstStyle/>
          <a:p>
            <a:pPr marL="384048" lvl="2" indent="0">
              <a:buNone/>
            </a:pPr>
            <a:endParaRPr lang="en-US" alt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3200" dirty="0"/>
              <a:t>Computer scientists are lazy mathematicians…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3200" dirty="0"/>
              <a:t>From a pure mathematical sense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2800" dirty="0"/>
              <a:t>Big O is upper-bound, not tight upper bound: Algorithm A grows no faster than O( </a:t>
            </a:r>
            <a:r>
              <a:rPr lang="en-US" altLang="en-US" sz="2800" i="1" dirty="0"/>
              <a:t>f(n) </a:t>
            </a:r>
            <a:r>
              <a:rPr lang="en-US" altLang="en-US" sz="2800" dirty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ja-JP" sz="2800" dirty="0"/>
              <a:t>Ω(n)</a:t>
            </a:r>
            <a:r>
              <a:rPr lang="en-US" altLang="en-US" sz="2800" dirty="0"/>
              <a:t> is lower-bound:  Algorithm A grows faster than </a:t>
            </a:r>
            <a:r>
              <a:rPr lang="en-US" altLang="ja-JP" sz="2800" dirty="0"/>
              <a:t>Ω ( </a:t>
            </a:r>
            <a:r>
              <a:rPr lang="en-US" altLang="ja-JP" sz="2800" i="1" dirty="0"/>
              <a:t>f(n) </a:t>
            </a:r>
            <a:r>
              <a:rPr lang="en-US" altLang="ja-JP" sz="2800" dirty="0"/>
              <a:t>)</a:t>
            </a:r>
            <a:endParaRPr lang="en-US" altLang="en-US" sz="2800" i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2800" dirty="0"/>
              <a:t>Tight upper bound is </a:t>
            </a:r>
            <a:r>
              <a:rPr lang="el-GR" altLang="en-US" sz="2800" dirty="0"/>
              <a:t>Θ</a:t>
            </a:r>
            <a:r>
              <a:rPr lang="en-US" altLang="en-US" sz="2800" dirty="0"/>
              <a:t>(f(n)).  Algorithm A is </a:t>
            </a:r>
            <a:r>
              <a:rPr lang="el-GR" altLang="en-US" sz="2800" dirty="0"/>
              <a:t>Θ</a:t>
            </a:r>
            <a:r>
              <a:rPr lang="en-US" altLang="en-US" sz="2800" dirty="0"/>
              <a:t>( </a:t>
            </a:r>
            <a:r>
              <a:rPr lang="en-US" altLang="en-US" sz="2800" i="1" dirty="0"/>
              <a:t>f(n) </a:t>
            </a:r>
            <a:r>
              <a:rPr lang="en-US" altLang="en-US" sz="2800" dirty="0"/>
              <a:t>) when it is both O( </a:t>
            </a:r>
            <a:r>
              <a:rPr lang="en-US" altLang="en-US" sz="2800" i="1" dirty="0"/>
              <a:t>f(n) </a:t>
            </a:r>
            <a:r>
              <a:rPr lang="en-US" altLang="en-US" sz="2800" dirty="0"/>
              <a:t>) and </a:t>
            </a:r>
            <a:r>
              <a:rPr lang="en-US" altLang="ja-JP" sz="2800" dirty="0"/>
              <a:t>Ω</a:t>
            </a:r>
            <a:r>
              <a:rPr lang="en-US" altLang="en-US" sz="2800" dirty="0"/>
              <a:t>( </a:t>
            </a:r>
            <a:r>
              <a:rPr lang="en-US" altLang="en-US" sz="2800" i="1" dirty="0"/>
              <a:t>f(n) </a:t>
            </a:r>
            <a:r>
              <a:rPr lang="en-US" altLang="en-US" sz="28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3200" dirty="0"/>
              <a:t>O(n) is often abused in CS to mean the tight upper bound as well</a:t>
            </a:r>
          </a:p>
        </p:txBody>
      </p:sp>
    </p:spTree>
    <p:extLst>
      <p:ext uri="{BB962C8B-B14F-4D97-AF65-F5344CB8AC3E}">
        <p14:creationId xmlns:p14="http://schemas.microsoft.com/office/powerpoint/2010/main" val="810610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142" y="650509"/>
            <a:ext cx="4328697" cy="5468055"/>
          </a:xfrm>
        </p:spPr>
      </p:pic>
    </p:spTree>
    <p:extLst>
      <p:ext uri="{BB962C8B-B14F-4D97-AF65-F5344CB8AC3E}">
        <p14:creationId xmlns:p14="http://schemas.microsoft.com/office/powerpoint/2010/main" val="3146527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Sorts and Sorting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28" b="20928"/>
          <a:stretch>
            <a:fillRect/>
          </a:stretch>
        </p:blipFill>
        <p:spPr>
          <a:xfrm>
            <a:off x="633999" y="1773892"/>
            <a:ext cx="6912217" cy="2786534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21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the Sorts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Selection Sort	</a:t>
            </a:r>
            <a:r>
              <a:rPr lang="en-US" altLang="ja-JP" sz="2400" dirty="0"/>
              <a:t>	worst/average O</a:t>
            </a:r>
            <a:r>
              <a:rPr lang="en-US" altLang="en-US" sz="2400" dirty="0"/>
              <a:t>(</a:t>
            </a:r>
            <a:r>
              <a:rPr lang="en-US" altLang="ja-JP" sz="2400" dirty="0"/>
              <a:t>n</a:t>
            </a:r>
            <a:r>
              <a:rPr lang="en-US" altLang="ja-JP" sz="2400" baseline="30000" dirty="0"/>
              <a:t>2</a:t>
            </a:r>
            <a:r>
              <a:rPr lang="en-US" altLang="en-US" sz="2400" dirty="0"/>
              <a:t>)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>
                <a:solidFill>
                  <a:srgbClr val="00B050"/>
                </a:solidFill>
              </a:rPr>
              <a:t>Bubble Sort	</a:t>
            </a:r>
            <a:r>
              <a:rPr lang="en-US" altLang="ja-JP" sz="2400" b="1" dirty="0">
                <a:solidFill>
                  <a:srgbClr val="00B050"/>
                </a:solidFill>
              </a:rPr>
              <a:t>	worst/average O</a:t>
            </a:r>
            <a:r>
              <a:rPr lang="en-US" altLang="en-US" sz="2400" b="1" dirty="0">
                <a:solidFill>
                  <a:srgbClr val="00B050"/>
                </a:solidFill>
              </a:rPr>
              <a:t>(</a:t>
            </a:r>
            <a:r>
              <a:rPr lang="en-US" altLang="ja-JP" sz="2400" b="1" dirty="0">
                <a:solidFill>
                  <a:srgbClr val="00B050"/>
                </a:solidFill>
              </a:rPr>
              <a:t>n</a:t>
            </a:r>
            <a:r>
              <a:rPr lang="en-US" altLang="ja-JP" sz="2400" b="1" baseline="30000" dirty="0">
                <a:solidFill>
                  <a:srgbClr val="00B050"/>
                </a:solidFill>
              </a:rPr>
              <a:t>2</a:t>
            </a:r>
            <a:r>
              <a:rPr lang="en-US" altLang="en-US" sz="2400" b="1" dirty="0">
                <a:solidFill>
                  <a:srgbClr val="00B050"/>
                </a:solidFill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>
                <a:solidFill>
                  <a:srgbClr val="00B050"/>
                </a:solidFill>
              </a:rPr>
              <a:t>Insertion Sort	</a:t>
            </a:r>
            <a:r>
              <a:rPr lang="en-US" altLang="ja-JP" sz="2400" b="1" dirty="0">
                <a:solidFill>
                  <a:srgbClr val="00B050"/>
                </a:solidFill>
              </a:rPr>
              <a:t>	worst/average O</a:t>
            </a:r>
            <a:r>
              <a:rPr lang="en-US" altLang="en-US" sz="2400" b="1" dirty="0">
                <a:solidFill>
                  <a:srgbClr val="00B050"/>
                </a:solidFill>
              </a:rPr>
              <a:t>(</a:t>
            </a:r>
            <a:r>
              <a:rPr lang="en-US" altLang="ja-JP" sz="2400" b="1" dirty="0">
                <a:solidFill>
                  <a:srgbClr val="00B050"/>
                </a:solidFill>
              </a:rPr>
              <a:t>n</a:t>
            </a:r>
            <a:r>
              <a:rPr lang="en-US" altLang="ja-JP" sz="2400" b="1" baseline="30000" dirty="0">
                <a:solidFill>
                  <a:srgbClr val="00B050"/>
                </a:solidFill>
              </a:rPr>
              <a:t>2</a:t>
            </a:r>
            <a:r>
              <a:rPr lang="en-US" altLang="en-US" sz="2400" b="1" dirty="0">
                <a:solidFill>
                  <a:srgbClr val="00B050"/>
                </a:solidFill>
              </a:rPr>
              <a:t>)</a:t>
            </a:r>
            <a:endParaRPr lang="en-US" altLang="ja-JP" sz="2400" b="1" dirty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ja-JP" sz="2400" dirty="0"/>
              <a:t>Shell Sort		worst O(n</a:t>
            </a:r>
            <a:r>
              <a:rPr lang="en-US" altLang="ja-JP" sz="2400" baseline="30000" dirty="0"/>
              <a:t>2</a:t>
            </a:r>
            <a:r>
              <a:rPr lang="en-US" altLang="ja-JP" sz="2400" dirty="0"/>
              <a:t>)/average O(n</a:t>
            </a:r>
            <a:r>
              <a:rPr lang="en-US" altLang="ja-JP" sz="2400" baseline="30000" dirty="0"/>
              <a:t>3/2</a:t>
            </a:r>
            <a:r>
              <a:rPr lang="en-US" altLang="ja-JP" sz="2400" dirty="0"/>
              <a:t>)</a:t>
            </a: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Merge Sort	</a:t>
            </a:r>
            <a:r>
              <a:rPr lang="en-US" altLang="ja-JP" sz="2400" dirty="0"/>
              <a:t>	worst/average O</a:t>
            </a:r>
            <a:r>
              <a:rPr lang="en-US" altLang="en-US" sz="2400" dirty="0"/>
              <a:t>(n </a:t>
            </a:r>
            <a:r>
              <a:rPr lang="en-US" altLang="ja-JP" sz="2400" dirty="0"/>
              <a:t>log n</a:t>
            </a:r>
            <a:r>
              <a:rPr lang="en-US" altLang="en-US" sz="2400" dirty="0"/>
              <a:t>)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Quick Sort	</a:t>
            </a:r>
            <a:r>
              <a:rPr lang="en-US" altLang="ja-JP" sz="2400" dirty="0"/>
              <a:t>	worst O(n</a:t>
            </a:r>
            <a:r>
              <a:rPr lang="en-US" altLang="ja-JP" sz="2400" baseline="30000" dirty="0"/>
              <a:t>2</a:t>
            </a:r>
            <a:r>
              <a:rPr lang="en-US" altLang="ja-JP" sz="2400" dirty="0"/>
              <a:t>)/average O</a:t>
            </a:r>
            <a:r>
              <a:rPr lang="en-US" altLang="en-US" sz="2400" dirty="0"/>
              <a:t>(</a:t>
            </a:r>
            <a:r>
              <a:rPr lang="en-US" altLang="ja-JP" sz="2400" dirty="0"/>
              <a:t>n log n</a:t>
            </a:r>
            <a:r>
              <a:rPr lang="en-US" altLang="en-US" sz="2400" dirty="0"/>
              <a:t>)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Radix Sort	</a:t>
            </a:r>
            <a:r>
              <a:rPr lang="en-US" altLang="ja-JP" sz="2400" dirty="0"/>
              <a:t>	worst/average O(n)</a:t>
            </a:r>
          </a:p>
        </p:txBody>
      </p:sp>
    </p:spTree>
    <p:extLst>
      <p:ext uri="{BB962C8B-B14F-4D97-AF65-F5344CB8AC3E}">
        <p14:creationId xmlns:p14="http://schemas.microsoft.com/office/powerpoint/2010/main" val="1667398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Sorts previously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Bubble Sort: </a:t>
            </a:r>
            <a:r>
              <a:rPr lang="en-US" sz="2400" dirty="0">
                <a:hlinkClick r:id="rId2"/>
              </a:rPr>
              <a:t>http://en.wikipedia.org/wiki/Bubble_sort#mediaviewer/File:Bubble-sort-example-300px.gif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ym typeface="Wingdings" panose="05000000000000000000" pitchFamily="2" charset="2"/>
              </a:rPr>
              <a:t> let’s determine why it is O(n</a:t>
            </a:r>
            <a:r>
              <a:rPr lang="en-US" sz="2400" baseline="30000" dirty="0">
                <a:sym typeface="Wingdings" panose="05000000000000000000" pitchFamily="2" charset="2"/>
              </a:rPr>
              <a:t>2</a:t>
            </a:r>
            <a:r>
              <a:rPr lang="en-US" sz="2400" dirty="0">
                <a:sym typeface="Wingdings" panose="05000000000000000000" pitchFamily="2" charset="2"/>
              </a:rPr>
              <a:t>)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Insertion Sort: </a:t>
            </a:r>
            <a:r>
              <a:rPr lang="en-US" sz="2400" dirty="0">
                <a:hlinkClick r:id="rId3"/>
              </a:rPr>
              <a:t>http://en.wikipedia.org/wiki/Insertion_sort#mediaviewer/File:Insertion-sort-example-300px.gif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>
                <a:sym typeface="Wingdings" panose="05000000000000000000" pitchFamily="2" charset="2"/>
              </a:rPr>
              <a:t> let’s determine why it is O(n</a:t>
            </a:r>
            <a:r>
              <a:rPr lang="en-US" sz="2400" baseline="30000" dirty="0">
                <a:sym typeface="Wingdings" panose="05000000000000000000" pitchFamily="2" charset="2"/>
              </a:rPr>
              <a:t>2</a:t>
            </a:r>
            <a:r>
              <a:rPr lang="en-US" sz="2400" dirty="0">
                <a:sym typeface="Wingdings" panose="05000000000000000000" pitchFamily="2" charset="2"/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5454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488422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ja-JP" dirty="0"/>
              <a:t>Efficiency of Bubble Sort:  O(n</a:t>
            </a:r>
            <a:r>
              <a:rPr lang="en-US" altLang="ja-JP" baseline="30000" dirty="0"/>
              <a:t>2</a:t>
            </a:r>
            <a:r>
              <a:rPr lang="en-US" altLang="ja-JP" dirty="0"/>
              <a:t>)</a:t>
            </a:r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3733800" y="2241022"/>
            <a:ext cx="457200" cy="4572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29</a:t>
            </a:r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4191000" y="2241022"/>
            <a:ext cx="457200" cy="4572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10</a:t>
            </a:r>
          </a:p>
        </p:txBody>
      </p:sp>
      <p:sp>
        <p:nvSpPr>
          <p:cNvPr id="10247" name="Rectangle 5"/>
          <p:cNvSpPr>
            <a:spLocks noChangeArrowheads="1"/>
          </p:cNvSpPr>
          <p:nvPr/>
        </p:nvSpPr>
        <p:spPr bwMode="auto">
          <a:xfrm>
            <a:off x="4648200" y="224102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14</a:t>
            </a:r>
          </a:p>
        </p:txBody>
      </p:sp>
      <p:sp>
        <p:nvSpPr>
          <p:cNvPr id="10248" name="Rectangle 6"/>
          <p:cNvSpPr>
            <a:spLocks noChangeArrowheads="1"/>
          </p:cNvSpPr>
          <p:nvPr/>
        </p:nvSpPr>
        <p:spPr bwMode="auto">
          <a:xfrm>
            <a:off x="5562600" y="224102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13</a:t>
            </a:r>
          </a:p>
        </p:txBody>
      </p:sp>
      <p:sp>
        <p:nvSpPr>
          <p:cNvPr id="10249" name="Rectangle 7"/>
          <p:cNvSpPr>
            <a:spLocks noChangeArrowheads="1"/>
          </p:cNvSpPr>
          <p:nvPr/>
        </p:nvSpPr>
        <p:spPr bwMode="auto">
          <a:xfrm>
            <a:off x="5105400" y="224102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37</a:t>
            </a:r>
          </a:p>
        </p:txBody>
      </p:sp>
      <p:sp>
        <p:nvSpPr>
          <p:cNvPr id="10250" name="Rectangle 8"/>
          <p:cNvSpPr>
            <a:spLocks noChangeArrowheads="1"/>
          </p:cNvSpPr>
          <p:nvPr/>
        </p:nvSpPr>
        <p:spPr bwMode="auto">
          <a:xfrm>
            <a:off x="4191000" y="2850622"/>
            <a:ext cx="457200" cy="4572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29</a:t>
            </a:r>
          </a:p>
        </p:txBody>
      </p:sp>
      <p:sp>
        <p:nvSpPr>
          <p:cNvPr id="10251" name="Rectangle 9"/>
          <p:cNvSpPr>
            <a:spLocks noChangeArrowheads="1"/>
          </p:cNvSpPr>
          <p:nvPr/>
        </p:nvSpPr>
        <p:spPr bwMode="auto">
          <a:xfrm>
            <a:off x="3733800" y="285062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10</a:t>
            </a:r>
          </a:p>
        </p:txBody>
      </p:sp>
      <p:sp>
        <p:nvSpPr>
          <p:cNvPr id="10252" name="Rectangle 10"/>
          <p:cNvSpPr>
            <a:spLocks noChangeArrowheads="1"/>
          </p:cNvSpPr>
          <p:nvPr/>
        </p:nvSpPr>
        <p:spPr bwMode="auto">
          <a:xfrm>
            <a:off x="4648200" y="2850622"/>
            <a:ext cx="457200" cy="4572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14</a:t>
            </a:r>
          </a:p>
        </p:txBody>
      </p:sp>
      <p:sp>
        <p:nvSpPr>
          <p:cNvPr id="10253" name="Rectangle 11"/>
          <p:cNvSpPr>
            <a:spLocks noChangeArrowheads="1"/>
          </p:cNvSpPr>
          <p:nvPr/>
        </p:nvSpPr>
        <p:spPr bwMode="auto">
          <a:xfrm>
            <a:off x="5562600" y="285062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13</a:t>
            </a:r>
          </a:p>
        </p:txBody>
      </p:sp>
      <p:sp>
        <p:nvSpPr>
          <p:cNvPr id="10254" name="Rectangle 12"/>
          <p:cNvSpPr>
            <a:spLocks noChangeArrowheads="1"/>
          </p:cNvSpPr>
          <p:nvPr/>
        </p:nvSpPr>
        <p:spPr bwMode="auto">
          <a:xfrm>
            <a:off x="5105400" y="285062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37</a:t>
            </a:r>
          </a:p>
        </p:txBody>
      </p:sp>
      <p:sp>
        <p:nvSpPr>
          <p:cNvPr id="10255" name="Rectangle 13"/>
          <p:cNvSpPr>
            <a:spLocks noChangeArrowheads="1"/>
          </p:cNvSpPr>
          <p:nvPr/>
        </p:nvSpPr>
        <p:spPr bwMode="auto">
          <a:xfrm>
            <a:off x="4648200" y="3460222"/>
            <a:ext cx="457200" cy="4572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29</a:t>
            </a:r>
          </a:p>
        </p:txBody>
      </p:sp>
      <p:sp>
        <p:nvSpPr>
          <p:cNvPr id="10256" name="Rectangle 14"/>
          <p:cNvSpPr>
            <a:spLocks noChangeArrowheads="1"/>
          </p:cNvSpPr>
          <p:nvPr/>
        </p:nvSpPr>
        <p:spPr bwMode="auto">
          <a:xfrm>
            <a:off x="3733800" y="346022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10</a:t>
            </a:r>
          </a:p>
        </p:txBody>
      </p:sp>
      <p:sp>
        <p:nvSpPr>
          <p:cNvPr id="10257" name="Rectangle 15"/>
          <p:cNvSpPr>
            <a:spLocks noChangeArrowheads="1"/>
          </p:cNvSpPr>
          <p:nvPr/>
        </p:nvSpPr>
        <p:spPr bwMode="auto">
          <a:xfrm>
            <a:off x="4191000" y="346022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14</a:t>
            </a:r>
          </a:p>
        </p:txBody>
      </p:sp>
      <p:sp>
        <p:nvSpPr>
          <p:cNvPr id="10258" name="Rectangle 16"/>
          <p:cNvSpPr>
            <a:spLocks noChangeArrowheads="1"/>
          </p:cNvSpPr>
          <p:nvPr/>
        </p:nvSpPr>
        <p:spPr bwMode="auto">
          <a:xfrm>
            <a:off x="5562600" y="346022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13</a:t>
            </a:r>
          </a:p>
        </p:txBody>
      </p:sp>
      <p:sp>
        <p:nvSpPr>
          <p:cNvPr id="10259" name="Rectangle 17"/>
          <p:cNvSpPr>
            <a:spLocks noChangeArrowheads="1"/>
          </p:cNvSpPr>
          <p:nvPr/>
        </p:nvSpPr>
        <p:spPr bwMode="auto">
          <a:xfrm>
            <a:off x="5105400" y="3460222"/>
            <a:ext cx="457200" cy="4572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37</a:t>
            </a:r>
          </a:p>
        </p:txBody>
      </p:sp>
      <p:sp>
        <p:nvSpPr>
          <p:cNvPr id="10260" name="Rectangle 18"/>
          <p:cNvSpPr>
            <a:spLocks noChangeArrowheads="1"/>
          </p:cNvSpPr>
          <p:nvPr/>
        </p:nvSpPr>
        <p:spPr bwMode="auto">
          <a:xfrm>
            <a:off x="4648200" y="406982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29</a:t>
            </a:r>
          </a:p>
        </p:txBody>
      </p:sp>
      <p:sp>
        <p:nvSpPr>
          <p:cNvPr id="10261" name="Rectangle 19"/>
          <p:cNvSpPr>
            <a:spLocks noChangeArrowheads="1"/>
          </p:cNvSpPr>
          <p:nvPr/>
        </p:nvSpPr>
        <p:spPr bwMode="auto">
          <a:xfrm>
            <a:off x="3733800" y="406982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10</a:t>
            </a:r>
          </a:p>
        </p:txBody>
      </p:sp>
      <p:sp>
        <p:nvSpPr>
          <p:cNvPr id="10262" name="Rectangle 20"/>
          <p:cNvSpPr>
            <a:spLocks noChangeArrowheads="1"/>
          </p:cNvSpPr>
          <p:nvPr/>
        </p:nvSpPr>
        <p:spPr bwMode="auto">
          <a:xfrm>
            <a:off x="4191000" y="406982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14</a:t>
            </a:r>
          </a:p>
        </p:txBody>
      </p:sp>
      <p:sp>
        <p:nvSpPr>
          <p:cNvPr id="10263" name="Rectangle 21"/>
          <p:cNvSpPr>
            <a:spLocks noChangeArrowheads="1"/>
          </p:cNvSpPr>
          <p:nvPr/>
        </p:nvSpPr>
        <p:spPr bwMode="auto">
          <a:xfrm>
            <a:off x="5562600" y="4069822"/>
            <a:ext cx="457200" cy="4572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13</a:t>
            </a:r>
          </a:p>
        </p:txBody>
      </p:sp>
      <p:sp>
        <p:nvSpPr>
          <p:cNvPr id="10264" name="Rectangle 22"/>
          <p:cNvSpPr>
            <a:spLocks noChangeArrowheads="1"/>
          </p:cNvSpPr>
          <p:nvPr/>
        </p:nvSpPr>
        <p:spPr bwMode="auto">
          <a:xfrm>
            <a:off x="5105400" y="4069822"/>
            <a:ext cx="457200" cy="4572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37</a:t>
            </a:r>
          </a:p>
        </p:txBody>
      </p:sp>
      <p:sp>
        <p:nvSpPr>
          <p:cNvPr id="10265" name="Rectangle 23"/>
          <p:cNvSpPr>
            <a:spLocks noChangeArrowheads="1"/>
          </p:cNvSpPr>
          <p:nvPr/>
        </p:nvSpPr>
        <p:spPr bwMode="auto">
          <a:xfrm>
            <a:off x="4648200" y="467942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29</a:t>
            </a:r>
          </a:p>
        </p:txBody>
      </p:sp>
      <p:sp>
        <p:nvSpPr>
          <p:cNvPr id="10266" name="Rectangle 24"/>
          <p:cNvSpPr>
            <a:spLocks noChangeArrowheads="1"/>
          </p:cNvSpPr>
          <p:nvPr/>
        </p:nvSpPr>
        <p:spPr bwMode="auto">
          <a:xfrm>
            <a:off x="3733800" y="467942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10</a:t>
            </a:r>
          </a:p>
        </p:txBody>
      </p:sp>
      <p:sp>
        <p:nvSpPr>
          <p:cNvPr id="10267" name="Rectangle 25"/>
          <p:cNvSpPr>
            <a:spLocks noChangeArrowheads="1"/>
          </p:cNvSpPr>
          <p:nvPr/>
        </p:nvSpPr>
        <p:spPr bwMode="auto">
          <a:xfrm>
            <a:off x="4191000" y="467942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14</a:t>
            </a:r>
          </a:p>
        </p:txBody>
      </p:sp>
      <p:sp>
        <p:nvSpPr>
          <p:cNvPr id="10268" name="Rectangle 26"/>
          <p:cNvSpPr>
            <a:spLocks noChangeArrowheads="1"/>
          </p:cNvSpPr>
          <p:nvPr/>
        </p:nvSpPr>
        <p:spPr bwMode="auto">
          <a:xfrm>
            <a:off x="5105400" y="467942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13</a:t>
            </a:r>
          </a:p>
        </p:txBody>
      </p:sp>
      <p:sp>
        <p:nvSpPr>
          <p:cNvPr id="103451" name="Rectangle 27"/>
          <p:cNvSpPr>
            <a:spLocks noChangeArrowheads="1"/>
          </p:cNvSpPr>
          <p:nvPr/>
        </p:nvSpPr>
        <p:spPr bwMode="auto">
          <a:xfrm>
            <a:off x="5562600" y="467942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ja-JP" sz="28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37</a:t>
            </a:r>
          </a:p>
        </p:txBody>
      </p:sp>
      <p:sp>
        <p:nvSpPr>
          <p:cNvPr id="10270" name="Rectangle 28"/>
          <p:cNvSpPr>
            <a:spLocks noChangeArrowheads="1"/>
          </p:cNvSpPr>
          <p:nvPr/>
        </p:nvSpPr>
        <p:spPr bwMode="auto">
          <a:xfrm>
            <a:off x="7315200" y="224102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29</a:t>
            </a:r>
          </a:p>
        </p:txBody>
      </p:sp>
      <p:sp>
        <p:nvSpPr>
          <p:cNvPr id="10271" name="Rectangle 29"/>
          <p:cNvSpPr>
            <a:spLocks noChangeArrowheads="1"/>
          </p:cNvSpPr>
          <p:nvPr/>
        </p:nvSpPr>
        <p:spPr bwMode="auto">
          <a:xfrm>
            <a:off x="6400800" y="2241022"/>
            <a:ext cx="457200" cy="4572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10</a:t>
            </a:r>
          </a:p>
        </p:txBody>
      </p:sp>
      <p:sp>
        <p:nvSpPr>
          <p:cNvPr id="10272" name="Rectangle 30"/>
          <p:cNvSpPr>
            <a:spLocks noChangeArrowheads="1"/>
          </p:cNvSpPr>
          <p:nvPr/>
        </p:nvSpPr>
        <p:spPr bwMode="auto">
          <a:xfrm>
            <a:off x="6858000" y="2241022"/>
            <a:ext cx="457200" cy="4572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14</a:t>
            </a:r>
          </a:p>
        </p:txBody>
      </p:sp>
      <p:sp>
        <p:nvSpPr>
          <p:cNvPr id="10273" name="Rectangle 31"/>
          <p:cNvSpPr>
            <a:spLocks noChangeArrowheads="1"/>
          </p:cNvSpPr>
          <p:nvPr/>
        </p:nvSpPr>
        <p:spPr bwMode="auto">
          <a:xfrm>
            <a:off x="7772400" y="224102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13</a:t>
            </a:r>
          </a:p>
        </p:txBody>
      </p:sp>
      <p:sp>
        <p:nvSpPr>
          <p:cNvPr id="103456" name="Rectangle 32"/>
          <p:cNvSpPr>
            <a:spLocks noChangeArrowheads="1"/>
          </p:cNvSpPr>
          <p:nvPr/>
        </p:nvSpPr>
        <p:spPr bwMode="auto">
          <a:xfrm>
            <a:off x="8229600" y="224102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ja-JP" sz="28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37</a:t>
            </a:r>
          </a:p>
        </p:txBody>
      </p:sp>
      <p:sp>
        <p:nvSpPr>
          <p:cNvPr id="10275" name="Rectangle 33"/>
          <p:cNvSpPr>
            <a:spLocks noChangeArrowheads="1"/>
          </p:cNvSpPr>
          <p:nvPr/>
        </p:nvSpPr>
        <p:spPr bwMode="auto">
          <a:xfrm>
            <a:off x="7315200" y="2850622"/>
            <a:ext cx="457200" cy="4572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29</a:t>
            </a:r>
          </a:p>
        </p:txBody>
      </p:sp>
      <p:sp>
        <p:nvSpPr>
          <p:cNvPr id="10276" name="Rectangle 34"/>
          <p:cNvSpPr>
            <a:spLocks noChangeArrowheads="1"/>
          </p:cNvSpPr>
          <p:nvPr/>
        </p:nvSpPr>
        <p:spPr bwMode="auto">
          <a:xfrm>
            <a:off x="6400800" y="285062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10</a:t>
            </a:r>
          </a:p>
        </p:txBody>
      </p:sp>
      <p:sp>
        <p:nvSpPr>
          <p:cNvPr id="10277" name="Rectangle 35"/>
          <p:cNvSpPr>
            <a:spLocks noChangeArrowheads="1"/>
          </p:cNvSpPr>
          <p:nvPr/>
        </p:nvSpPr>
        <p:spPr bwMode="auto">
          <a:xfrm>
            <a:off x="6858000" y="2850622"/>
            <a:ext cx="457200" cy="4572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14</a:t>
            </a:r>
          </a:p>
        </p:txBody>
      </p:sp>
      <p:sp>
        <p:nvSpPr>
          <p:cNvPr id="10278" name="Rectangle 36"/>
          <p:cNvSpPr>
            <a:spLocks noChangeArrowheads="1"/>
          </p:cNvSpPr>
          <p:nvPr/>
        </p:nvSpPr>
        <p:spPr bwMode="auto">
          <a:xfrm>
            <a:off x="7772400" y="285062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13</a:t>
            </a:r>
          </a:p>
        </p:txBody>
      </p:sp>
      <p:sp>
        <p:nvSpPr>
          <p:cNvPr id="103461" name="Rectangle 37"/>
          <p:cNvSpPr>
            <a:spLocks noChangeArrowheads="1"/>
          </p:cNvSpPr>
          <p:nvPr/>
        </p:nvSpPr>
        <p:spPr bwMode="auto">
          <a:xfrm>
            <a:off x="8229600" y="285062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ja-JP" sz="28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37</a:t>
            </a:r>
          </a:p>
        </p:txBody>
      </p:sp>
      <p:sp>
        <p:nvSpPr>
          <p:cNvPr id="10280" name="Rectangle 38"/>
          <p:cNvSpPr>
            <a:spLocks noChangeArrowheads="1"/>
          </p:cNvSpPr>
          <p:nvPr/>
        </p:nvSpPr>
        <p:spPr bwMode="auto">
          <a:xfrm>
            <a:off x="7315200" y="3460222"/>
            <a:ext cx="457200" cy="4572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29</a:t>
            </a:r>
          </a:p>
        </p:txBody>
      </p:sp>
      <p:sp>
        <p:nvSpPr>
          <p:cNvPr id="10281" name="Rectangle 39"/>
          <p:cNvSpPr>
            <a:spLocks noChangeArrowheads="1"/>
          </p:cNvSpPr>
          <p:nvPr/>
        </p:nvSpPr>
        <p:spPr bwMode="auto">
          <a:xfrm>
            <a:off x="6400800" y="346022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10</a:t>
            </a:r>
          </a:p>
        </p:txBody>
      </p:sp>
      <p:sp>
        <p:nvSpPr>
          <p:cNvPr id="10282" name="Rectangle 40"/>
          <p:cNvSpPr>
            <a:spLocks noChangeArrowheads="1"/>
          </p:cNvSpPr>
          <p:nvPr/>
        </p:nvSpPr>
        <p:spPr bwMode="auto">
          <a:xfrm>
            <a:off x="6858000" y="346022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14</a:t>
            </a:r>
          </a:p>
        </p:txBody>
      </p:sp>
      <p:sp>
        <p:nvSpPr>
          <p:cNvPr id="10283" name="Rectangle 41"/>
          <p:cNvSpPr>
            <a:spLocks noChangeArrowheads="1"/>
          </p:cNvSpPr>
          <p:nvPr/>
        </p:nvSpPr>
        <p:spPr bwMode="auto">
          <a:xfrm>
            <a:off x="7772400" y="3460222"/>
            <a:ext cx="457200" cy="4572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13</a:t>
            </a:r>
          </a:p>
        </p:txBody>
      </p:sp>
      <p:sp>
        <p:nvSpPr>
          <p:cNvPr id="103466" name="Rectangle 42"/>
          <p:cNvSpPr>
            <a:spLocks noChangeArrowheads="1"/>
          </p:cNvSpPr>
          <p:nvPr/>
        </p:nvSpPr>
        <p:spPr bwMode="auto">
          <a:xfrm>
            <a:off x="8229600" y="346022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ja-JP" sz="28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37</a:t>
            </a:r>
          </a:p>
        </p:txBody>
      </p:sp>
      <p:sp>
        <p:nvSpPr>
          <p:cNvPr id="103467" name="Rectangle 43"/>
          <p:cNvSpPr>
            <a:spLocks noChangeArrowheads="1"/>
          </p:cNvSpPr>
          <p:nvPr/>
        </p:nvSpPr>
        <p:spPr bwMode="auto">
          <a:xfrm>
            <a:off x="7772400" y="406982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ja-JP" sz="28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29</a:t>
            </a:r>
          </a:p>
        </p:txBody>
      </p:sp>
      <p:sp>
        <p:nvSpPr>
          <p:cNvPr id="10286" name="Rectangle 44"/>
          <p:cNvSpPr>
            <a:spLocks noChangeArrowheads="1"/>
          </p:cNvSpPr>
          <p:nvPr/>
        </p:nvSpPr>
        <p:spPr bwMode="auto">
          <a:xfrm>
            <a:off x="6400800" y="406982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10</a:t>
            </a:r>
          </a:p>
        </p:txBody>
      </p:sp>
      <p:sp>
        <p:nvSpPr>
          <p:cNvPr id="10287" name="Rectangle 45"/>
          <p:cNvSpPr>
            <a:spLocks noChangeArrowheads="1"/>
          </p:cNvSpPr>
          <p:nvPr/>
        </p:nvSpPr>
        <p:spPr bwMode="auto">
          <a:xfrm>
            <a:off x="6858000" y="406982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14</a:t>
            </a:r>
          </a:p>
        </p:txBody>
      </p:sp>
      <p:sp>
        <p:nvSpPr>
          <p:cNvPr id="10288" name="Rectangle 46"/>
          <p:cNvSpPr>
            <a:spLocks noChangeArrowheads="1"/>
          </p:cNvSpPr>
          <p:nvPr/>
        </p:nvSpPr>
        <p:spPr bwMode="auto">
          <a:xfrm>
            <a:off x="7315200" y="406982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13</a:t>
            </a:r>
          </a:p>
        </p:txBody>
      </p:sp>
      <p:sp>
        <p:nvSpPr>
          <p:cNvPr id="103471" name="Rectangle 47"/>
          <p:cNvSpPr>
            <a:spLocks noChangeArrowheads="1"/>
          </p:cNvSpPr>
          <p:nvPr/>
        </p:nvSpPr>
        <p:spPr bwMode="auto">
          <a:xfrm>
            <a:off x="8229600" y="406982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ja-JP" sz="28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37</a:t>
            </a:r>
          </a:p>
        </p:txBody>
      </p:sp>
      <p:sp>
        <p:nvSpPr>
          <p:cNvPr id="10290" name="Text Box 48"/>
          <p:cNvSpPr txBox="1">
            <a:spLocks noChangeArrowheads="1"/>
          </p:cNvSpPr>
          <p:nvPr/>
        </p:nvSpPr>
        <p:spPr bwMode="auto">
          <a:xfrm>
            <a:off x="1752601" y="5289022"/>
            <a:ext cx="19208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ja-JP" sz="2800"/>
              <a:t>Comparison</a:t>
            </a:r>
          </a:p>
          <a:p>
            <a:pPr algn="l" eaLnBrk="1" hangingPunct="1"/>
            <a:r>
              <a:rPr lang="en-US" altLang="ja-JP" sz="2800"/>
              <a:t>Swapping</a:t>
            </a:r>
          </a:p>
        </p:txBody>
      </p:sp>
      <p:sp>
        <p:nvSpPr>
          <p:cNvPr id="10291" name="Text Box 49"/>
          <p:cNvSpPr txBox="1">
            <a:spLocks noChangeArrowheads="1"/>
          </p:cNvSpPr>
          <p:nvPr/>
        </p:nvSpPr>
        <p:spPr bwMode="auto">
          <a:xfrm>
            <a:off x="3886200" y="5289022"/>
            <a:ext cx="7381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ja-JP" sz="2800" dirty="0"/>
              <a:t>N-1</a:t>
            </a:r>
          </a:p>
          <a:p>
            <a:pPr algn="l" eaLnBrk="1" hangingPunct="1"/>
            <a:r>
              <a:rPr lang="en-US" altLang="ja-JP" sz="2800" dirty="0"/>
              <a:t>N-1</a:t>
            </a:r>
          </a:p>
        </p:txBody>
      </p:sp>
      <p:sp>
        <p:nvSpPr>
          <p:cNvPr id="10292" name="Text Box 50"/>
          <p:cNvSpPr txBox="1">
            <a:spLocks noChangeArrowheads="1"/>
          </p:cNvSpPr>
          <p:nvPr/>
        </p:nvSpPr>
        <p:spPr bwMode="auto">
          <a:xfrm>
            <a:off x="6477000" y="5289022"/>
            <a:ext cx="7381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ja-JP" sz="2800" dirty="0"/>
              <a:t>N-2</a:t>
            </a:r>
          </a:p>
          <a:p>
            <a:pPr algn="l" eaLnBrk="1" hangingPunct="1"/>
            <a:r>
              <a:rPr lang="en-US" altLang="ja-JP" sz="2800" dirty="0"/>
              <a:t>N-2</a:t>
            </a:r>
          </a:p>
        </p:txBody>
      </p:sp>
      <p:sp>
        <p:nvSpPr>
          <p:cNvPr id="10293" name="Text Box 51"/>
          <p:cNvSpPr txBox="1">
            <a:spLocks noChangeArrowheads="1"/>
          </p:cNvSpPr>
          <p:nvPr/>
        </p:nvSpPr>
        <p:spPr bwMode="auto">
          <a:xfrm>
            <a:off x="10232034" y="5365222"/>
            <a:ext cx="3619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ja-JP" sz="2800" dirty="0"/>
              <a:t>1</a:t>
            </a:r>
          </a:p>
          <a:p>
            <a:pPr algn="l" eaLnBrk="1" hangingPunct="1"/>
            <a:r>
              <a:rPr lang="en-US" altLang="ja-JP" sz="2800" dirty="0"/>
              <a:t>1</a:t>
            </a:r>
          </a:p>
        </p:txBody>
      </p:sp>
      <p:sp>
        <p:nvSpPr>
          <p:cNvPr id="10294" name="Text Box 52"/>
          <p:cNvSpPr txBox="1">
            <a:spLocks noChangeArrowheads="1"/>
          </p:cNvSpPr>
          <p:nvPr/>
        </p:nvSpPr>
        <p:spPr bwMode="auto">
          <a:xfrm>
            <a:off x="9398831" y="5289022"/>
            <a:ext cx="457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ja-JP" sz="2800" dirty="0"/>
              <a:t>…</a:t>
            </a:r>
          </a:p>
          <a:p>
            <a:pPr algn="l" eaLnBrk="1" hangingPunct="1"/>
            <a:r>
              <a:rPr lang="en-US" altLang="ja-JP" sz="2800" dirty="0"/>
              <a:t>…</a:t>
            </a:r>
          </a:p>
        </p:txBody>
      </p:sp>
      <p:sp>
        <p:nvSpPr>
          <p:cNvPr id="10297" name="Text Box 55"/>
          <p:cNvSpPr txBox="1">
            <a:spLocks noChangeArrowheads="1"/>
          </p:cNvSpPr>
          <p:nvPr/>
        </p:nvSpPr>
        <p:spPr bwMode="auto">
          <a:xfrm>
            <a:off x="3733801" y="1707623"/>
            <a:ext cx="1082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ja-JP" sz="2800"/>
              <a:t>Pass 1</a:t>
            </a:r>
          </a:p>
        </p:txBody>
      </p:sp>
      <p:sp>
        <p:nvSpPr>
          <p:cNvPr id="10298" name="Text Box 56"/>
          <p:cNvSpPr txBox="1">
            <a:spLocks noChangeArrowheads="1"/>
          </p:cNvSpPr>
          <p:nvPr/>
        </p:nvSpPr>
        <p:spPr bwMode="auto">
          <a:xfrm>
            <a:off x="6400801" y="1707623"/>
            <a:ext cx="1082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ja-JP" sz="2800"/>
              <a:t>Pass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7C7658-893E-4B57-B9C9-8A88E2C8AF80}"/>
              </a:ext>
            </a:extLst>
          </p:cNvPr>
          <p:cNvSpPr txBox="1"/>
          <p:nvPr/>
        </p:nvSpPr>
        <p:spPr>
          <a:xfrm>
            <a:off x="9274629" y="3460222"/>
            <a:ext cx="21226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=2(n-1)n/2 =  n^2 - n</a:t>
            </a:r>
          </a:p>
          <a:p>
            <a:endParaRPr lang="en-US" dirty="0"/>
          </a:p>
          <a:p>
            <a:r>
              <a:rPr lang="en-US" dirty="0"/>
              <a:t>O(n^2)</a:t>
            </a:r>
          </a:p>
        </p:txBody>
      </p:sp>
    </p:spTree>
    <p:extLst>
      <p:ext uri="{BB962C8B-B14F-4D97-AF65-F5344CB8AC3E}">
        <p14:creationId xmlns:p14="http://schemas.microsoft.com/office/powerpoint/2010/main" val="173784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1341625" y="539644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ja-JP" dirty="0"/>
              <a:t>Efficiency of Insertion Sort: O(n</a:t>
            </a:r>
            <a:r>
              <a:rPr lang="en-US" altLang="ja-JP" baseline="30000" dirty="0"/>
              <a:t>2</a:t>
            </a:r>
            <a:r>
              <a:rPr lang="en-US" altLang="ja-JP" dirty="0"/>
              <a:t>)</a:t>
            </a: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1811313" y="2136099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ja-JP" sz="2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29</a:t>
            </a:r>
          </a:p>
        </p:txBody>
      </p:sp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2268513" y="2136099"/>
            <a:ext cx="457200" cy="4572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10</a:t>
            </a:r>
          </a:p>
        </p:txBody>
      </p:sp>
      <p:sp>
        <p:nvSpPr>
          <p:cNvPr id="13319" name="Rectangle 5"/>
          <p:cNvSpPr>
            <a:spLocks noChangeArrowheads="1"/>
          </p:cNvSpPr>
          <p:nvPr/>
        </p:nvSpPr>
        <p:spPr bwMode="auto">
          <a:xfrm>
            <a:off x="2725713" y="2136099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14</a:t>
            </a:r>
          </a:p>
        </p:txBody>
      </p:sp>
      <p:sp>
        <p:nvSpPr>
          <p:cNvPr id="13320" name="Rectangle 6"/>
          <p:cNvSpPr>
            <a:spLocks noChangeArrowheads="1"/>
          </p:cNvSpPr>
          <p:nvPr/>
        </p:nvSpPr>
        <p:spPr bwMode="auto">
          <a:xfrm>
            <a:off x="3640113" y="2136099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13</a:t>
            </a:r>
          </a:p>
        </p:txBody>
      </p:sp>
      <p:sp>
        <p:nvSpPr>
          <p:cNvPr id="13321" name="Rectangle 7"/>
          <p:cNvSpPr>
            <a:spLocks noChangeArrowheads="1"/>
          </p:cNvSpPr>
          <p:nvPr/>
        </p:nvSpPr>
        <p:spPr bwMode="auto">
          <a:xfrm>
            <a:off x="3182913" y="2136099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37</a:t>
            </a:r>
          </a:p>
        </p:txBody>
      </p:sp>
      <p:sp>
        <p:nvSpPr>
          <p:cNvPr id="104456" name="Rectangle 8"/>
          <p:cNvSpPr>
            <a:spLocks noChangeArrowheads="1"/>
          </p:cNvSpPr>
          <p:nvPr/>
        </p:nvSpPr>
        <p:spPr bwMode="auto">
          <a:xfrm>
            <a:off x="2268513" y="2669499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ja-JP" sz="28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29</a:t>
            </a:r>
          </a:p>
        </p:txBody>
      </p:sp>
      <p:sp>
        <p:nvSpPr>
          <p:cNvPr id="104457" name="Rectangle 9"/>
          <p:cNvSpPr>
            <a:spLocks noChangeArrowheads="1"/>
          </p:cNvSpPr>
          <p:nvPr/>
        </p:nvSpPr>
        <p:spPr bwMode="auto">
          <a:xfrm>
            <a:off x="1811313" y="2669499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ja-JP" sz="28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</a:p>
        </p:txBody>
      </p:sp>
      <p:sp>
        <p:nvSpPr>
          <p:cNvPr id="13324" name="Rectangle 10"/>
          <p:cNvSpPr>
            <a:spLocks noChangeArrowheads="1"/>
          </p:cNvSpPr>
          <p:nvPr/>
        </p:nvSpPr>
        <p:spPr bwMode="auto">
          <a:xfrm>
            <a:off x="2725713" y="2669499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14</a:t>
            </a:r>
          </a:p>
        </p:txBody>
      </p:sp>
      <p:sp>
        <p:nvSpPr>
          <p:cNvPr id="13325" name="Rectangle 11"/>
          <p:cNvSpPr>
            <a:spLocks noChangeArrowheads="1"/>
          </p:cNvSpPr>
          <p:nvPr/>
        </p:nvSpPr>
        <p:spPr bwMode="auto">
          <a:xfrm>
            <a:off x="3640113" y="2669499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13</a:t>
            </a:r>
          </a:p>
        </p:txBody>
      </p:sp>
      <p:sp>
        <p:nvSpPr>
          <p:cNvPr id="13326" name="Rectangle 12"/>
          <p:cNvSpPr>
            <a:spLocks noChangeArrowheads="1"/>
          </p:cNvSpPr>
          <p:nvPr/>
        </p:nvSpPr>
        <p:spPr bwMode="auto">
          <a:xfrm>
            <a:off x="3182913" y="2669499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37</a:t>
            </a:r>
          </a:p>
        </p:txBody>
      </p:sp>
      <p:sp>
        <p:nvSpPr>
          <p:cNvPr id="104461" name="Rectangle 13"/>
          <p:cNvSpPr>
            <a:spLocks noChangeArrowheads="1"/>
          </p:cNvSpPr>
          <p:nvPr/>
        </p:nvSpPr>
        <p:spPr bwMode="auto">
          <a:xfrm>
            <a:off x="2268513" y="3202899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ja-JP" sz="28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29</a:t>
            </a:r>
          </a:p>
        </p:txBody>
      </p:sp>
      <p:sp>
        <p:nvSpPr>
          <p:cNvPr id="104462" name="Rectangle 14"/>
          <p:cNvSpPr>
            <a:spLocks noChangeArrowheads="1"/>
          </p:cNvSpPr>
          <p:nvPr/>
        </p:nvSpPr>
        <p:spPr bwMode="auto">
          <a:xfrm>
            <a:off x="1811313" y="3202899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ja-JP" sz="28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</a:p>
        </p:txBody>
      </p:sp>
      <p:sp>
        <p:nvSpPr>
          <p:cNvPr id="13329" name="Rectangle 15"/>
          <p:cNvSpPr>
            <a:spLocks noChangeArrowheads="1"/>
          </p:cNvSpPr>
          <p:nvPr/>
        </p:nvSpPr>
        <p:spPr bwMode="auto">
          <a:xfrm>
            <a:off x="2725713" y="3202899"/>
            <a:ext cx="457200" cy="4572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14</a:t>
            </a:r>
          </a:p>
        </p:txBody>
      </p:sp>
      <p:sp>
        <p:nvSpPr>
          <p:cNvPr id="13330" name="Rectangle 16"/>
          <p:cNvSpPr>
            <a:spLocks noChangeArrowheads="1"/>
          </p:cNvSpPr>
          <p:nvPr/>
        </p:nvSpPr>
        <p:spPr bwMode="auto">
          <a:xfrm>
            <a:off x="3640113" y="3202899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13</a:t>
            </a:r>
          </a:p>
        </p:txBody>
      </p:sp>
      <p:sp>
        <p:nvSpPr>
          <p:cNvPr id="13331" name="Rectangle 17"/>
          <p:cNvSpPr>
            <a:spLocks noChangeArrowheads="1"/>
          </p:cNvSpPr>
          <p:nvPr/>
        </p:nvSpPr>
        <p:spPr bwMode="auto">
          <a:xfrm>
            <a:off x="3182913" y="3202899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37</a:t>
            </a:r>
          </a:p>
        </p:txBody>
      </p:sp>
      <p:sp>
        <p:nvSpPr>
          <p:cNvPr id="104466" name="Rectangle 18"/>
          <p:cNvSpPr>
            <a:spLocks noChangeArrowheads="1"/>
          </p:cNvSpPr>
          <p:nvPr/>
        </p:nvSpPr>
        <p:spPr bwMode="auto">
          <a:xfrm>
            <a:off x="2268513" y="3736299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ja-JP" sz="28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14</a:t>
            </a:r>
          </a:p>
        </p:txBody>
      </p:sp>
      <p:sp>
        <p:nvSpPr>
          <p:cNvPr id="104467" name="Rectangle 19"/>
          <p:cNvSpPr>
            <a:spLocks noChangeArrowheads="1"/>
          </p:cNvSpPr>
          <p:nvPr/>
        </p:nvSpPr>
        <p:spPr bwMode="auto">
          <a:xfrm>
            <a:off x="1811313" y="3736299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ja-JP" sz="28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</a:p>
        </p:txBody>
      </p:sp>
      <p:sp>
        <p:nvSpPr>
          <p:cNvPr id="104468" name="Rectangle 20"/>
          <p:cNvSpPr>
            <a:spLocks noChangeArrowheads="1"/>
          </p:cNvSpPr>
          <p:nvPr/>
        </p:nvSpPr>
        <p:spPr bwMode="auto">
          <a:xfrm>
            <a:off x="2725713" y="3736299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ja-JP" sz="28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29</a:t>
            </a:r>
          </a:p>
        </p:txBody>
      </p:sp>
      <p:sp>
        <p:nvSpPr>
          <p:cNvPr id="13335" name="Rectangle 21"/>
          <p:cNvSpPr>
            <a:spLocks noChangeArrowheads="1"/>
          </p:cNvSpPr>
          <p:nvPr/>
        </p:nvSpPr>
        <p:spPr bwMode="auto">
          <a:xfrm>
            <a:off x="3640113" y="3736299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13</a:t>
            </a:r>
          </a:p>
        </p:txBody>
      </p:sp>
      <p:sp>
        <p:nvSpPr>
          <p:cNvPr id="13336" name="Rectangle 22"/>
          <p:cNvSpPr>
            <a:spLocks noChangeArrowheads="1"/>
          </p:cNvSpPr>
          <p:nvPr/>
        </p:nvSpPr>
        <p:spPr bwMode="auto">
          <a:xfrm>
            <a:off x="3182913" y="3736299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37</a:t>
            </a:r>
          </a:p>
        </p:txBody>
      </p:sp>
      <p:sp>
        <p:nvSpPr>
          <p:cNvPr id="104471" name="Rectangle 23"/>
          <p:cNvSpPr>
            <a:spLocks noChangeArrowheads="1"/>
          </p:cNvSpPr>
          <p:nvPr/>
        </p:nvSpPr>
        <p:spPr bwMode="auto">
          <a:xfrm>
            <a:off x="2268513" y="4269699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ja-JP" sz="28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14</a:t>
            </a:r>
          </a:p>
        </p:txBody>
      </p:sp>
      <p:sp>
        <p:nvSpPr>
          <p:cNvPr id="104472" name="Rectangle 24"/>
          <p:cNvSpPr>
            <a:spLocks noChangeArrowheads="1"/>
          </p:cNvSpPr>
          <p:nvPr/>
        </p:nvSpPr>
        <p:spPr bwMode="auto">
          <a:xfrm>
            <a:off x="1811313" y="4269699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ja-JP" sz="28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</a:p>
        </p:txBody>
      </p:sp>
      <p:sp>
        <p:nvSpPr>
          <p:cNvPr id="104473" name="Rectangle 25"/>
          <p:cNvSpPr>
            <a:spLocks noChangeArrowheads="1"/>
          </p:cNvSpPr>
          <p:nvPr/>
        </p:nvSpPr>
        <p:spPr bwMode="auto">
          <a:xfrm>
            <a:off x="2725713" y="4269699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ja-JP" sz="28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29</a:t>
            </a:r>
          </a:p>
        </p:txBody>
      </p:sp>
      <p:sp>
        <p:nvSpPr>
          <p:cNvPr id="13340" name="Rectangle 26"/>
          <p:cNvSpPr>
            <a:spLocks noChangeArrowheads="1"/>
          </p:cNvSpPr>
          <p:nvPr/>
        </p:nvSpPr>
        <p:spPr bwMode="auto">
          <a:xfrm>
            <a:off x="3640113" y="4269699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13</a:t>
            </a:r>
          </a:p>
        </p:txBody>
      </p:sp>
      <p:sp>
        <p:nvSpPr>
          <p:cNvPr id="13341" name="Rectangle 27"/>
          <p:cNvSpPr>
            <a:spLocks noChangeArrowheads="1"/>
          </p:cNvSpPr>
          <p:nvPr/>
        </p:nvSpPr>
        <p:spPr bwMode="auto">
          <a:xfrm>
            <a:off x="3182913" y="4269699"/>
            <a:ext cx="457200" cy="4572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37</a:t>
            </a:r>
          </a:p>
        </p:txBody>
      </p:sp>
      <p:sp>
        <p:nvSpPr>
          <p:cNvPr id="104476" name="Rectangle 28"/>
          <p:cNvSpPr>
            <a:spLocks noChangeArrowheads="1"/>
          </p:cNvSpPr>
          <p:nvPr/>
        </p:nvSpPr>
        <p:spPr bwMode="auto">
          <a:xfrm>
            <a:off x="2268513" y="4803099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ja-JP" sz="28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14</a:t>
            </a:r>
          </a:p>
        </p:txBody>
      </p:sp>
      <p:sp>
        <p:nvSpPr>
          <p:cNvPr id="104477" name="Rectangle 29"/>
          <p:cNvSpPr>
            <a:spLocks noChangeArrowheads="1"/>
          </p:cNvSpPr>
          <p:nvPr/>
        </p:nvSpPr>
        <p:spPr bwMode="auto">
          <a:xfrm>
            <a:off x="1811313" y="4803099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ja-JP" sz="28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</a:p>
        </p:txBody>
      </p:sp>
      <p:sp>
        <p:nvSpPr>
          <p:cNvPr id="104478" name="Rectangle 30"/>
          <p:cNvSpPr>
            <a:spLocks noChangeArrowheads="1"/>
          </p:cNvSpPr>
          <p:nvPr/>
        </p:nvSpPr>
        <p:spPr bwMode="auto">
          <a:xfrm>
            <a:off x="2725713" y="4803099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ja-JP" sz="28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29</a:t>
            </a:r>
          </a:p>
        </p:txBody>
      </p:sp>
      <p:sp>
        <p:nvSpPr>
          <p:cNvPr id="13345" name="Rectangle 31"/>
          <p:cNvSpPr>
            <a:spLocks noChangeArrowheads="1"/>
          </p:cNvSpPr>
          <p:nvPr/>
        </p:nvSpPr>
        <p:spPr bwMode="auto">
          <a:xfrm>
            <a:off x="3640113" y="4803099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13</a:t>
            </a:r>
          </a:p>
        </p:txBody>
      </p:sp>
      <p:sp>
        <p:nvSpPr>
          <p:cNvPr id="104480" name="Rectangle 32"/>
          <p:cNvSpPr>
            <a:spLocks noChangeArrowheads="1"/>
          </p:cNvSpPr>
          <p:nvPr/>
        </p:nvSpPr>
        <p:spPr bwMode="auto">
          <a:xfrm>
            <a:off x="3182913" y="4803099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ja-JP" sz="28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37</a:t>
            </a:r>
          </a:p>
        </p:txBody>
      </p:sp>
      <p:sp>
        <p:nvSpPr>
          <p:cNvPr id="104481" name="Rectangle 33"/>
          <p:cNvSpPr>
            <a:spLocks noChangeArrowheads="1"/>
          </p:cNvSpPr>
          <p:nvPr/>
        </p:nvSpPr>
        <p:spPr bwMode="auto">
          <a:xfrm>
            <a:off x="2268513" y="5336499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ja-JP" sz="28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14</a:t>
            </a:r>
          </a:p>
        </p:txBody>
      </p:sp>
      <p:sp>
        <p:nvSpPr>
          <p:cNvPr id="104482" name="Rectangle 34"/>
          <p:cNvSpPr>
            <a:spLocks noChangeArrowheads="1"/>
          </p:cNvSpPr>
          <p:nvPr/>
        </p:nvSpPr>
        <p:spPr bwMode="auto">
          <a:xfrm>
            <a:off x="1811313" y="5336499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ja-JP" sz="28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</a:p>
        </p:txBody>
      </p:sp>
      <p:sp>
        <p:nvSpPr>
          <p:cNvPr id="104483" name="Rectangle 35"/>
          <p:cNvSpPr>
            <a:spLocks noChangeArrowheads="1"/>
          </p:cNvSpPr>
          <p:nvPr/>
        </p:nvSpPr>
        <p:spPr bwMode="auto">
          <a:xfrm>
            <a:off x="2725713" y="5336499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ja-JP" sz="28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29</a:t>
            </a:r>
          </a:p>
        </p:txBody>
      </p:sp>
      <p:sp>
        <p:nvSpPr>
          <p:cNvPr id="13350" name="Rectangle 36"/>
          <p:cNvSpPr>
            <a:spLocks noChangeArrowheads="1"/>
          </p:cNvSpPr>
          <p:nvPr/>
        </p:nvSpPr>
        <p:spPr bwMode="auto">
          <a:xfrm>
            <a:off x="3640113" y="5336499"/>
            <a:ext cx="457200" cy="4572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13</a:t>
            </a:r>
          </a:p>
        </p:txBody>
      </p:sp>
      <p:sp>
        <p:nvSpPr>
          <p:cNvPr id="104485" name="Rectangle 37"/>
          <p:cNvSpPr>
            <a:spLocks noChangeArrowheads="1"/>
          </p:cNvSpPr>
          <p:nvPr/>
        </p:nvSpPr>
        <p:spPr bwMode="auto">
          <a:xfrm>
            <a:off x="3182913" y="5336499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ja-JP" sz="28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37</a:t>
            </a:r>
          </a:p>
        </p:txBody>
      </p:sp>
      <p:sp>
        <p:nvSpPr>
          <p:cNvPr id="104486" name="Rectangle 38"/>
          <p:cNvSpPr>
            <a:spLocks noChangeArrowheads="1"/>
          </p:cNvSpPr>
          <p:nvPr/>
        </p:nvSpPr>
        <p:spPr bwMode="auto">
          <a:xfrm>
            <a:off x="2268513" y="5869899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ja-JP" sz="28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13</a:t>
            </a:r>
          </a:p>
        </p:txBody>
      </p:sp>
      <p:sp>
        <p:nvSpPr>
          <p:cNvPr id="104487" name="Rectangle 39"/>
          <p:cNvSpPr>
            <a:spLocks noChangeArrowheads="1"/>
          </p:cNvSpPr>
          <p:nvPr/>
        </p:nvSpPr>
        <p:spPr bwMode="auto">
          <a:xfrm>
            <a:off x="1811313" y="5869899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ja-JP" sz="28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</a:p>
        </p:txBody>
      </p:sp>
      <p:sp>
        <p:nvSpPr>
          <p:cNvPr id="104488" name="Rectangle 40"/>
          <p:cNvSpPr>
            <a:spLocks noChangeArrowheads="1"/>
          </p:cNvSpPr>
          <p:nvPr/>
        </p:nvSpPr>
        <p:spPr bwMode="auto">
          <a:xfrm>
            <a:off x="2725713" y="5869899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ja-JP" sz="28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14</a:t>
            </a:r>
          </a:p>
        </p:txBody>
      </p:sp>
      <p:sp>
        <p:nvSpPr>
          <p:cNvPr id="104489" name="Rectangle 41"/>
          <p:cNvSpPr>
            <a:spLocks noChangeArrowheads="1"/>
          </p:cNvSpPr>
          <p:nvPr/>
        </p:nvSpPr>
        <p:spPr bwMode="auto">
          <a:xfrm>
            <a:off x="3640113" y="5869899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ja-JP" sz="28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37</a:t>
            </a:r>
          </a:p>
        </p:txBody>
      </p:sp>
      <p:sp>
        <p:nvSpPr>
          <p:cNvPr id="104490" name="Rectangle 42"/>
          <p:cNvSpPr>
            <a:spLocks noChangeArrowheads="1"/>
          </p:cNvSpPr>
          <p:nvPr/>
        </p:nvSpPr>
        <p:spPr bwMode="auto">
          <a:xfrm>
            <a:off x="3182913" y="5869899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ja-JP" sz="28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29</a:t>
            </a:r>
          </a:p>
        </p:txBody>
      </p:sp>
      <p:sp>
        <p:nvSpPr>
          <p:cNvPr id="13357" name="Text Box 43"/>
          <p:cNvSpPr txBox="1">
            <a:spLocks noChangeArrowheads="1"/>
          </p:cNvSpPr>
          <p:nvPr/>
        </p:nvSpPr>
        <p:spPr bwMode="auto">
          <a:xfrm>
            <a:off x="1190366" y="1683006"/>
            <a:ext cx="11128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ja-JP" sz="2800" dirty="0"/>
              <a:t>Sorted</a:t>
            </a:r>
          </a:p>
        </p:txBody>
      </p:sp>
      <p:sp>
        <p:nvSpPr>
          <p:cNvPr id="13358" name="Text Box 44"/>
          <p:cNvSpPr txBox="1">
            <a:spLocks noChangeArrowheads="1"/>
          </p:cNvSpPr>
          <p:nvPr/>
        </p:nvSpPr>
        <p:spPr bwMode="auto">
          <a:xfrm>
            <a:off x="2725713" y="1710130"/>
            <a:ext cx="1487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ja-JP" sz="2800" dirty="0"/>
              <a:t>Unsorted</a:t>
            </a:r>
          </a:p>
        </p:txBody>
      </p:sp>
      <p:sp>
        <p:nvSpPr>
          <p:cNvPr id="13359" name="Text Box 45"/>
          <p:cNvSpPr txBox="1">
            <a:spLocks noChangeArrowheads="1"/>
          </p:cNvSpPr>
          <p:nvPr/>
        </p:nvSpPr>
        <p:spPr bwMode="auto">
          <a:xfrm>
            <a:off x="4704414" y="1783829"/>
            <a:ext cx="524374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ja-JP" sz="2800" dirty="0"/>
              <a:t>Max 		Max</a:t>
            </a:r>
          </a:p>
          <a:p>
            <a:pPr algn="l" eaLnBrk="1" hangingPunct="1"/>
            <a:r>
              <a:rPr lang="en-US" altLang="ja-JP" sz="2800" dirty="0"/>
              <a:t>Comp.	Shift	Insert    Operations</a:t>
            </a:r>
          </a:p>
        </p:txBody>
      </p:sp>
      <p:sp>
        <p:nvSpPr>
          <p:cNvPr id="13360" name="Text Box 46"/>
          <p:cNvSpPr txBox="1">
            <a:spLocks noChangeArrowheads="1"/>
          </p:cNvSpPr>
          <p:nvPr/>
        </p:nvSpPr>
        <p:spPr bwMode="auto">
          <a:xfrm>
            <a:off x="5305269" y="2624528"/>
            <a:ext cx="42082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ja-JP" sz="2800" dirty="0"/>
              <a:t>1		1		1           2+1     </a:t>
            </a:r>
          </a:p>
        </p:txBody>
      </p:sp>
      <p:sp>
        <p:nvSpPr>
          <p:cNvPr id="13361" name="Text Box 47"/>
          <p:cNvSpPr txBox="1">
            <a:spLocks noChangeArrowheads="1"/>
          </p:cNvSpPr>
          <p:nvPr/>
        </p:nvSpPr>
        <p:spPr bwMode="auto">
          <a:xfrm>
            <a:off x="5305269" y="3691328"/>
            <a:ext cx="37593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ja-JP" sz="2800" dirty="0"/>
              <a:t>2		2		1           4+1</a:t>
            </a:r>
          </a:p>
        </p:txBody>
      </p:sp>
      <p:sp>
        <p:nvSpPr>
          <p:cNvPr id="13362" name="Text Box 48"/>
          <p:cNvSpPr txBox="1">
            <a:spLocks noChangeArrowheads="1"/>
          </p:cNvSpPr>
          <p:nvPr/>
        </p:nvSpPr>
        <p:spPr bwMode="auto">
          <a:xfrm>
            <a:off x="5318839" y="4758128"/>
            <a:ext cx="36695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ja-JP" sz="2800" dirty="0"/>
              <a:t>3		3		1          6+1</a:t>
            </a:r>
          </a:p>
        </p:txBody>
      </p:sp>
      <p:sp>
        <p:nvSpPr>
          <p:cNvPr id="13363" name="Text Box 49"/>
          <p:cNvSpPr txBox="1">
            <a:spLocks noChangeArrowheads="1"/>
          </p:cNvSpPr>
          <p:nvPr/>
        </p:nvSpPr>
        <p:spPr bwMode="auto">
          <a:xfrm>
            <a:off x="5305269" y="5824928"/>
            <a:ext cx="37465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ja-JP" sz="2800" dirty="0"/>
              <a:t>4	      4	      1          8+1</a:t>
            </a:r>
          </a:p>
        </p:txBody>
      </p:sp>
    </p:spTree>
    <p:extLst>
      <p:ext uri="{BB962C8B-B14F-4D97-AF65-F5344CB8AC3E}">
        <p14:creationId xmlns:p14="http://schemas.microsoft.com/office/powerpoint/2010/main" val="1427959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529AFD-5A84-4419-9390-0E9584F35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FFD9C4-5E6D-4E44-8CCD-24EF7B6FF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CDF863-195A-EA14-1A5F-86353E58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11.6.2024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3B2DB5-1B01-4A7A-B79B-E180757E6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A26050-5EF8-EFFE-B172-77A97E3D9E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997779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2472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Rectangle 104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4" name="Rectangle 1053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oyalty Free Merging Sign Pictures, Images and Stock Photos - iStock">
            <a:extLst>
              <a:ext uri="{FF2B5EF4-FFF2-40B4-BE49-F238E27FC236}">
                <a16:creationId xmlns:a16="http://schemas.microsoft.com/office/drawing/2014/main" id="{7DD66D8D-2E65-9481-799F-1F06A5A56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912" y="640080"/>
            <a:ext cx="5577840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6" name="Rectangle 1055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D4B766-FD8C-4831-BB47-950503FA2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Merge Sort</a:t>
            </a: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9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1400"/>
              <a:t>CSS342: Sorting Algorithms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F7BFF1B-06EB-4F06-BE73-C817C3CE9093}" type="slidenum">
              <a:rPr lang="en-US" altLang="ja-JP" sz="1400"/>
              <a:pPr eaLnBrk="1" hangingPunct="1"/>
              <a:t>21</a:t>
            </a:fld>
            <a:endParaRPr lang="en-US" altLang="ja-JP" sz="14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0"/>
            <a:ext cx="9144000" cy="1676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</a:pPr>
            <a:r>
              <a:rPr lang="en-US" altLang="ja-JP" dirty="0"/>
              <a:t>Merge Sort</a:t>
            </a:r>
          </a:p>
        </p:txBody>
      </p:sp>
      <p:sp>
        <p:nvSpPr>
          <p:cNvPr id="18437" name="Rectangle 3"/>
          <p:cNvSpPr>
            <a:spLocks noChangeArrowheads="1"/>
          </p:cNvSpPr>
          <p:nvPr/>
        </p:nvSpPr>
        <p:spPr bwMode="auto">
          <a:xfrm>
            <a:off x="2286000" y="32004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1</a:t>
            </a:r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2819400" y="32004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4</a:t>
            </a:r>
          </a:p>
        </p:txBody>
      </p:sp>
      <p:sp>
        <p:nvSpPr>
          <p:cNvPr id="18439" name="Rectangle 5"/>
          <p:cNvSpPr>
            <a:spLocks noChangeArrowheads="1"/>
          </p:cNvSpPr>
          <p:nvPr/>
        </p:nvSpPr>
        <p:spPr bwMode="auto">
          <a:xfrm>
            <a:off x="3352800" y="32004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8</a:t>
            </a:r>
          </a:p>
        </p:txBody>
      </p:sp>
      <p:sp>
        <p:nvSpPr>
          <p:cNvPr id="18440" name="Rectangle 6"/>
          <p:cNvSpPr>
            <a:spLocks noChangeArrowheads="1"/>
          </p:cNvSpPr>
          <p:nvPr/>
        </p:nvSpPr>
        <p:spPr bwMode="auto">
          <a:xfrm>
            <a:off x="3886200" y="32004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13</a:t>
            </a:r>
          </a:p>
        </p:txBody>
      </p:sp>
      <p:sp>
        <p:nvSpPr>
          <p:cNvPr id="18441" name="Rectangle 7"/>
          <p:cNvSpPr>
            <a:spLocks noChangeArrowheads="1"/>
          </p:cNvSpPr>
          <p:nvPr/>
        </p:nvSpPr>
        <p:spPr bwMode="auto">
          <a:xfrm>
            <a:off x="4419600" y="32004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14</a:t>
            </a:r>
          </a:p>
        </p:txBody>
      </p:sp>
      <p:sp>
        <p:nvSpPr>
          <p:cNvPr id="18442" name="Rectangle 8"/>
          <p:cNvSpPr>
            <a:spLocks noChangeArrowheads="1"/>
          </p:cNvSpPr>
          <p:nvPr/>
        </p:nvSpPr>
        <p:spPr bwMode="auto">
          <a:xfrm>
            <a:off x="4953000" y="32004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20</a:t>
            </a:r>
          </a:p>
        </p:txBody>
      </p:sp>
      <p:sp>
        <p:nvSpPr>
          <p:cNvPr id="18443" name="Rectangle 9"/>
          <p:cNvSpPr>
            <a:spLocks noChangeArrowheads="1"/>
          </p:cNvSpPr>
          <p:nvPr/>
        </p:nvSpPr>
        <p:spPr bwMode="auto">
          <a:xfrm>
            <a:off x="5486400" y="32004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25</a:t>
            </a:r>
          </a:p>
        </p:txBody>
      </p:sp>
      <p:sp>
        <p:nvSpPr>
          <p:cNvPr id="18444" name="Rectangle 10"/>
          <p:cNvSpPr>
            <a:spLocks noChangeArrowheads="1"/>
          </p:cNvSpPr>
          <p:nvPr/>
        </p:nvSpPr>
        <p:spPr bwMode="auto">
          <a:xfrm>
            <a:off x="6477000" y="32004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2</a:t>
            </a:r>
          </a:p>
        </p:txBody>
      </p:sp>
      <p:sp>
        <p:nvSpPr>
          <p:cNvPr id="18445" name="Rectangle 11"/>
          <p:cNvSpPr>
            <a:spLocks noChangeArrowheads="1"/>
          </p:cNvSpPr>
          <p:nvPr/>
        </p:nvSpPr>
        <p:spPr bwMode="auto">
          <a:xfrm>
            <a:off x="7010400" y="32004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3</a:t>
            </a:r>
          </a:p>
        </p:txBody>
      </p:sp>
      <p:sp>
        <p:nvSpPr>
          <p:cNvPr id="18446" name="Rectangle 12"/>
          <p:cNvSpPr>
            <a:spLocks noChangeArrowheads="1"/>
          </p:cNvSpPr>
          <p:nvPr/>
        </p:nvSpPr>
        <p:spPr bwMode="auto">
          <a:xfrm>
            <a:off x="7543800" y="32004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5</a:t>
            </a:r>
          </a:p>
        </p:txBody>
      </p:sp>
      <p:sp>
        <p:nvSpPr>
          <p:cNvPr id="18447" name="Rectangle 13"/>
          <p:cNvSpPr>
            <a:spLocks noChangeArrowheads="1"/>
          </p:cNvSpPr>
          <p:nvPr/>
        </p:nvSpPr>
        <p:spPr bwMode="auto">
          <a:xfrm>
            <a:off x="8077200" y="32004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7</a:t>
            </a:r>
          </a:p>
        </p:txBody>
      </p:sp>
      <p:sp>
        <p:nvSpPr>
          <p:cNvPr id="18448" name="Rectangle 14"/>
          <p:cNvSpPr>
            <a:spLocks noChangeArrowheads="1"/>
          </p:cNvSpPr>
          <p:nvPr/>
        </p:nvSpPr>
        <p:spPr bwMode="auto">
          <a:xfrm>
            <a:off x="8610600" y="32004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11</a:t>
            </a:r>
          </a:p>
        </p:txBody>
      </p:sp>
      <p:sp>
        <p:nvSpPr>
          <p:cNvPr id="18449" name="Rectangle 15"/>
          <p:cNvSpPr>
            <a:spLocks noChangeArrowheads="1"/>
          </p:cNvSpPr>
          <p:nvPr/>
        </p:nvSpPr>
        <p:spPr bwMode="auto">
          <a:xfrm>
            <a:off x="9144000" y="32004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23</a:t>
            </a:r>
          </a:p>
        </p:txBody>
      </p:sp>
      <p:sp>
        <p:nvSpPr>
          <p:cNvPr id="18450" name="Text Box 16"/>
          <p:cNvSpPr txBox="1">
            <a:spLocks noChangeArrowheads="1"/>
          </p:cNvSpPr>
          <p:nvPr/>
        </p:nvSpPr>
        <p:spPr bwMode="auto">
          <a:xfrm>
            <a:off x="1524001" y="1813810"/>
            <a:ext cx="849312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ja-JP" sz="2800" dirty="0"/>
              <a:t>Key:  THE MERGE!</a:t>
            </a:r>
          </a:p>
          <a:p>
            <a:pPr algn="l" eaLnBrk="1" hangingPunct="1"/>
            <a:r>
              <a:rPr lang="en-US" altLang="ja-JP" sz="2800" dirty="0"/>
              <a:t>Assuming that we have already had two sorted array,</a:t>
            </a:r>
          </a:p>
          <a:p>
            <a:pPr algn="l" eaLnBrk="1" hangingPunct="1"/>
            <a:r>
              <a:rPr lang="en-US" altLang="ja-JP" sz="2800" dirty="0"/>
              <a:t>How can we merge them into one sorted array?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971800" y="3200400"/>
            <a:ext cx="4038600" cy="2590800"/>
            <a:chOff x="912" y="2016"/>
            <a:chExt cx="2544" cy="1632"/>
          </a:xfrm>
        </p:grpSpPr>
        <p:grpSp>
          <p:nvGrpSpPr>
            <p:cNvPr id="18513" name="Group 18"/>
            <p:cNvGrpSpPr>
              <a:grpSpLocks/>
            </p:cNvGrpSpPr>
            <p:nvPr/>
          </p:nvGrpSpPr>
          <p:grpSpPr bwMode="auto">
            <a:xfrm>
              <a:off x="912" y="2352"/>
              <a:ext cx="2352" cy="1296"/>
              <a:chOff x="912" y="2352"/>
              <a:chExt cx="2352" cy="1296"/>
            </a:xfrm>
          </p:grpSpPr>
          <p:sp>
            <p:nvSpPr>
              <p:cNvPr id="18515" name="Rectangle 19"/>
              <p:cNvSpPr>
                <a:spLocks noChangeArrowheads="1"/>
              </p:cNvSpPr>
              <p:nvPr/>
            </p:nvSpPr>
            <p:spPr bwMode="auto">
              <a:xfrm>
                <a:off x="912" y="331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2800"/>
                  <a:t>2</a:t>
                </a:r>
              </a:p>
            </p:txBody>
          </p:sp>
          <p:sp>
            <p:nvSpPr>
              <p:cNvPr id="18516" name="Line 20"/>
              <p:cNvSpPr>
                <a:spLocks noChangeShapeType="1"/>
              </p:cNvSpPr>
              <p:nvPr/>
            </p:nvSpPr>
            <p:spPr bwMode="auto">
              <a:xfrm flipH="1">
                <a:off x="1056" y="2352"/>
                <a:ext cx="2208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514" name="Rectangle 21"/>
            <p:cNvSpPr>
              <a:spLocks noChangeArrowheads="1"/>
            </p:cNvSpPr>
            <p:nvPr/>
          </p:nvSpPr>
          <p:spPr bwMode="auto">
            <a:xfrm>
              <a:off x="3120" y="201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3505200" y="3200400"/>
            <a:ext cx="4038600" cy="2590800"/>
            <a:chOff x="1248" y="2016"/>
            <a:chExt cx="2544" cy="1632"/>
          </a:xfrm>
        </p:grpSpPr>
        <p:grpSp>
          <p:nvGrpSpPr>
            <p:cNvPr id="18509" name="Group 23"/>
            <p:cNvGrpSpPr>
              <a:grpSpLocks/>
            </p:cNvGrpSpPr>
            <p:nvPr/>
          </p:nvGrpSpPr>
          <p:grpSpPr bwMode="auto">
            <a:xfrm>
              <a:off x="1248" y="2352"/>
              <a:ext cx="2400" cy="1296"/>
              <a:chOff x="1248" y="2352"/>
              <a:chExt cx="2400" cy="1296"/>
            </a:xfrm>
          </p:grpSpPr>
          <p:sp>
            <p:nvSpPr>
              <p:cNvPr id="18511" name="Rectangle 24"/>
              <p:cNvSpPr>
                <a:spLocks noChangeArrowheads="1"/>
              </p:cNvSpPr>
              <p:nvPr/>
            </p:nvSpPr>
            <p:spPr bwMode="auto">
              <a:xfrm>
                <a:off x="1248" y="331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2800"/>
                  <a:t>3</a:t>
                </a:r>
              </a:p>
            </p:txBody>
          </p:sp>
          <p:sp>
            <p:nvSpPr>
              <p:cNvPr id="18512" name="Line 25"/>
              <p:cNvSpPr>
                <a:spLocks noChangeShapeType="1"/>
              </p:cNvSpPr>
              <p:nvPr/>
            </p:nvSpPr>
            <p:spPr bwMode="auto">
              <a:xfrm flipH="1">
                <a:off x="1392" y="2352"/>
                <a:ext cx="2256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510" name="Rectangle 26"/>
            <p:cNvSpPr>
              <a:spLocks noChangeArrowheads="1"/>
            </p:cNvSpPr>
            <p:nvPr/>
          </p:nvSpPr>
          <p:spPr bwMode="auto">
            <a:xfrm>
              <a:off x="3456" y="201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4572000" y="3200400"/>
            <a:ext cx="3505200" cy="2590800"/>
            <a:chOff x="1920" y="2016"/>
            <a:chExt cx="2208" cy="1632"/>
          </a:xfrm>
        </p:grpSpPr>
        <p:grpSp>
          <p:nvGrpSpPr>
            <p:cNvPr id="18505" name="Group 28"/>
            <p:cNvGrpSpPr>
              <a:grpSpLocks/>
            </p:cNvGrpSpPr>
            <p:nvPr/>
          </p:nvGrpSpPr>
          <p:grpSpPr bwMode="auto">
            <a:xfrm>
              <a:off x="1920" y="2352"/>
              <a:ext cx="2064" cy="1296"/>
              <a:chOff x="1920" y="2352"/>
              <a:chExt cx="2064" cy="1296"/>
            </a:xfrm>
          </p:grpSpPr>
          <p:sp>
            <p:nvSpPr>
              <p:cNvPr id="18507" name="Rectangle 29"/>
              <p:cNvSpPr>
                <a:spLocks noChangeArrowheads="1"/>
              </p:cNvSpPr>
              <p:nvPr/>
            </p:nvSpPr>
            <p:spPr bwMode="auto">
              <a:xfrm>
                <a:off x="1920" y="331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2800"/>
                  <a:t>5</a:t>
                </a:r>
              </a:p>
            </p:txBody>
          </p:sp>
          <p:sp>
            <p:nvSpPr>
              <p:cNvPr id="18508" name="Line 30"/>
              <p:cNvSpPr>
                <a:spLocks noChangeShapeType="1"/>
              </p:cNvSpPr>
              <p:nvPr/>
            </p:nvSpPr>
            <p:spPr bwMode="auto">
              <a:xfrm flipH="1">
                <a:off x="2064" y="2352"/>
                <a:ext cx="192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506" name="Rectangle 31"/>
            <p:cNvSpPr>
              <a:spLocks noChangeArrowheads="1"/>
            </p:cNvSpPr>
            <p:nvPr/>
          </p:nvSpPr>
          <p:spPr bwMode="auto">
            <a:xfrm>
              <a:off x="3792" y="201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5105400" y="3200400"/>
            <a:ext cx="3505200" cy="2590800"/>
            <a:chOff x="2256" y="2016"/>
            <a:chExt cx="2208" cy="1632"/>
          </a:xfrm>
        </p:grpSpPr>
        <p:grpSp>
          <p:nvGrpSpPr>
            <p:cNvPr id="18501" name="Group 33"/>
            <p:cNvGrpSpPr>
              <a:grpSpLocks/>
            </p:cNvGrpSpPr>
            <p:nvPr/>
          </p:nvGrpSpPr>
          <p:grpSpPr bwMode="auto">
            <a:xfrm>
              <a:off x="2256" y="2352"/>
              <a:ext cx="2016" cy="1296"/>
              <a:chOff x="2256" y="2352"/>
              <a:chExt cx="2016" cy="1296"/>
            </a:xfrm>
          </p:grpSpPr>
          <p:sp>
            <p:nvSpPr>
              <p:cNvPr id="18503" name="Rectangle 34"/>
              <p:cNvSpPr>
                <a:spLocks noChangeArrowheads="1"/>
              </p:cNvSpPr>
              <p:nvPr/>
            </p:nvSpPr>
            <p:spPr bwMode="auto">
              <a:xfrm>
                <a:off x="2256" y="331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2800"/>
                  <a:t>7</a:t>
                </a:r>
              </a:p>
            </p:txBody>
          </p:sp>
          <p:sp>
            <p:nvSpPr>
              <p:cNvPr id="18504" name="Line 35"/>
              <p:cNvSpPr>
                <a:spLocks noChangeShapeType="1"/>
              </p:cNvSpPr>
              <p:nvPr/>
            </p:nvSpPr>
            <p:spPr bwMode="auto">
              <a:xfrm flipH="1">
                <a:off x="2400" y="2352"/>
                <a:ext cx="1872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502" name="Rectangle 36"/>
            <p:cNvSpPr>
              <a:spLocks noChangeArrowheads="1"/>
            </p:cNvSpPr>
            <p:nvPr/>
          </p:nvSpPr>
          <p:spPr bwMode="auto">
            <a:xfrm>
              <a:off x="4128" y="201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" name="Group 37"/>
          <p:cNvGrpSpPr>
            <a:grpSpLocks/>
          </p:cNvGrpSpPr>
          <p:nvPr/>
        </p:nvGrpSpPr>
        <p:grpSpPr bwMode="auto">
          <a:xfrm>
            <a:off x="6172200" y="3200400"/>
            <a:ext cx="2971800" cy="2590800"/>
            <a:chOff x="2928" y="2016"/>
            <a:chExt cx="1872" cy="1632"/>
          </a:xfrm>
        </p:grpSpPr>
        <p:grpSp>
          <p:nvGrpSpPr>
            <p:cNvPr id="18497" name="Group 38"/>
            <p:cNvGrpSpPr>
              <a:grpSpLocks/>
            </p:cNvGrpSpPr>
            <p:nvPr/>
          </p:nvGrpSpPr>
          <p:grpSpPr bwMode="auto">
            <a:xfrm>
              <a:off x="2928" y="2352"/>
              <a:ext cx="1680" cy="1296"/>
              <a:chOff x="2928" y="2352"/>
              <a:chExt cx="1680" cy="1296"/>
            </a:xfrm>
          </p:grpSpPr>
          <p:sp>
            <p:nvSpPr>
              <p:cNvPr id="18499" name="Rectangle 39"/>
              <p:cNvSpPr>
                <a:spLocks noChangeArrowheads="1"/>
              </p:cNvSpPr>
              <p:nvPr/>
            </p:nvSpPr>
            <p:spPr bwMode="auto">
              <a:xfrm>
                <a:off x="2928" y="331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2800"/>
                  <a:t>11</a:t>
                </a:r>
              </a:p>
            </p:txBody>
          </p:sp>
          <p:sp>
            <p:nvSpPr>
              <p:cNvPr id="18500" name="Line 40"/>
              <p:cNvSpPr>
                <a:spLocks noChangeShapeType="1"/>
              </p:cNvSpPr>
              <p:nvPr/>
            </p:nvSpPr>
            <p:spPr bwMode="auto">
              <a:xfrm flipH="1">
                <a:off x="3072" y="2352"/>
                <a:ext cx="1536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98" name="Rectangle 41"/>
            <p:cNvSpPr>
              <a:spLocks noChangeArrowheads="1"/>
            </p:cNvSpPr>
            <p:nvPr/>
          </p:nvSpPr>
          <p:spPr bwMode="auto">
            <a:xfrm>
              <a:off x="4464" y="201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2" name="Group 42"/>
          <p:cNvGrpSpPr>
            <a:grpSpLocks/>
          </p:cNvGrpSpPr>
          <p:nvPr/>
        </p:nvGrpSpPr>
        <p:grpSpPr bwMode="auto">
          <a:xfrm>
            <a:off x="8305800" y="3200400"/>
            <a:ext cx="1371600" cy="2590800"/>
            <a:chOff x="4272" y="2016"/>
            <a:chExt cx="864" cy="1632"/>
          </a:xfrm>
        </p:grpSpPr>
        <p:grpSp>
          <p:nvGrpSpPr>
            <p:cNvPr id="18493" name="Group 43"/>
            <p:cNvGrpSpPr>
              <a:grpSpLocks/>
            </p:cNvGrpSpPr>
            <p:nvPr/>
          </p:nvGrpSpPr>
          <p:grpSpPr bwMode="auto">
            <a:xfrm>
              <a:off x="4272" y="2352"/>
              <a:ext cx="720" cy="1296"/>
              <a:chOff x="4272" y="2352"/>
              <a:chExt cx="720" cy="1296"/>
            </a:xfrm>
          </p:grpSpPr>
          <p:sp>
            <p:nvSpPr>
              <p:cNvPr id="18495" name="Rectangle 44"/>
              <p:cNvSpPr>
                <a:spLocks noChangeArrowheads="1"/>
              </p:cNvSpPr>
              <p:nvPr/>
            </p:nvSpPr>
            <p:spPr bwMode="auto">
              <a:xfrm>
                <a:off x="4272" y="331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2800"/>
                  <a:t>23</a:t>
                </a:r>
              </a:p>
            </p:txBody>
          </p:sp>
          <p:sp>
            <p:nvSpPr>
              <p:cNvPr id="18496" name="Line 45"/>
              <p:cNvSpPr>
                <a:spLocks noChangeShapeType="1"/>
              </p:cNvSpPr>
              <p:nvPr/>
            </p:nvSpPr>
            <p:spPr bwMode="auto">
              <a:xfrm flipH="1">
                <a:off x="4416" y="2352"/>
                <a:ext cx="576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94" name="Rectangle 46"/>
            <p:cNvSpPr>
              <a:spLocks noChangeArrowheads="1"/>
            </p:cNvSpPr>
            <p:nvPr/>
          </p:nvSpPr>
          <p:spPr bwMode="auto">
            <a:xfrm>
              <a:off x="4800" y="201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4" name="Group 47"/>
          <p:cNvGrpSpPr>
            <a:grpSpLocks/>
          </p:cNvGrpSpPr>
          <p:nvPr/>
        </p:nvGrpSpPr>
        <p:grpSpPr bwMode="auto">
          <a:xfrm>
            <a:off x="5486400" y="3200400"/>
            <a:ext cx="3886200" cy="2590800"/>
            <a:chOff x="2496" y="2016"/>
            <a:chExt cx="2448" cy="1632"/>
          </a:xfrm>
        </p:grpSpPr>
        <p:grpSp>
          <p:nvGrpSpPr>
            <p:cNvPr id="18489" name="Group 48"/>
            <p:cNvGrpSpPr>
              <a:grpSpLocks/>
            </p:cNvGrpSpPr>
            <p:nvPr/>
          </p:nvGrpSpPr>
          <p:grpSpPr bwMode="auto">
            <a:xfrm>
              <a:off x="2688" y="2352"/>
              <a:ext cx="2256" cy="1296"/>
              <a:chOff x="2688" y="2352"/>
              <a:chExt cx="2256" cy="1296"/>
            </a:xfrm>
          </p:grpSpPr>
          <p:sp>
            <p:nvSpPr>
              <p:cNvPr id="18491" name="Rectangle 49"/>
              <p:cNvSpPr>
                <a:spLocks noChangeArrowheads="1"/>
              </p:cNvSpPr>
              <p:nvPr/>
            </p:nvSpPr>
            <p:spPr bwMode="auto">
              <a:xfrm>
                <a:off x="4608" y="331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2800"/>
                  <a:t>25</a:t>
                </a:r>
              </a:p>
            </p:txBody>
          </p:sp>
          <p:sp>
            <p:nvSpPr>
              <p:cNvPr id="18492" name="Line 50"/>
              <p:cNvSpPr>
                <a:spLocks noChangeShapeType="1"/>
              </p:cNvSpPr>
              <p:nvPr/>
            </p:nvSpPr>
            <p:spPr bwMode="auto">
              <a:xfrm>
                <a:off x="2688" y="2352"/>
                <a:ext cx="2112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90" name="Rectangle 51"/>
            <p:cNvSpPr>
              <a:spLocks noChangeArrowheads="1"/>
            </p:cNvSpPr>
            <p:nvPr/>
          </p:nvSpPr>
          <p:spPr bwMode="auto">
            <a:xfrm>
              <a:off x="2496" y="201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" name="Group 52"/>
          <p:cNvGrpSpPr>
            <a:grpSpLocks/>
          </p:cNvGrpSpPr>
          <p:nvPr/>
        </p:nvGrpSpPr>
        <p:grpSpPr bwMode="auto">
          <a:xfrm>
            <a:off x="4953000" y="3200400"/>
            <a:ext cx="3352800" cy="2590800"/>
            <a:chOff x="2160" y="2016"/>
            <a:chExt cx="2112" cy="1632"/>
          </a:xfrm>
        </p:grpSpPr>
        <p:grpSp>
          <p:nvGrpSpPr>
            <p:cNvPr id="18485" name="Group 53"/>
            <p:cNvGrpSpPr>
              <a:grpSpLocks/>
            </p:cNvGrpSpPr>
            <p:nvPr/>
          </p:nvGrpSpPr>
          <p:grpSpPr bwMode="auto">
            <a:xfrm>
              <a:off x="2352" y="2352"/>
              <a:ext cx="1920" cy="1296"/>
              <a:chOff x="2352" y="2352"/>
              <a:chExt cx="1920" cy="1296"/>
            </a:xfrm>
          </p:grpSpPr>
          <p:sp>
            <p:nvSpPr>
              <p:cNvPr id="18487" name="Rectangle 54"/>
              <p:cNvSpPr>
                <a:spLocks noChangeArrowheads="1"/>
              </p:cNvSpPr>
              <p:nvPr/>
            </p:nvSpPr>
            <p:spPr bwMode="auto">
              <a:xfrm>
                <a:off x="3936" y="331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2800"/>
                  <a:t>20</a:t>
                </a:r>
              </a:p>
            </p:txBody>
          </p:sp>
          <p:sp>
            <p:nvSpPr>
              <p:cNvPr id="18488" name="Line 55"/>
              <p:cNvSpPr>
                <a:spLocks noChangeShapeType="1"/>
              </p:cNvSpPr>
              <p:nvPr/>
            </p:nvSpPr>
            <p:spPr bwMode="auto">
              <a:xfrm>
                <a:off x="2352" y="2352"/>
                <a:ext cx="1728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86" name="Rectangle 56"/>
            <p:cNvSpPr>
              <a:spLocks noChangeArrowheads="1"/>
            </p:cNvSpPr>
            <p:nvPr/>
          </p:nvSpPr>
          <p:spPr bwMode="auto">
            <a:xfrm>
              <a:off x="2160" y="201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8" name="Group 57"/>
          <p:cNvGrpSpPr>
            <a:grpSpLocks/>
          </p:cNvGrpSpPr>
          <p:nvPr/>
        </p:nvGrpSpPr>
        <p:grpSpPr bwMode="auto">
          <a:xfrm>
            <a:off x="4419600" y="3200400"/>
            <a:ext cx="3352800" cy="2590800"/>
            <a:chOff x="1824" y="2016"/>
            <a:chExt cx="2112" cy="1632"/>
          </a:xfrm>
        </p:grpSpPr>
        <p:grpSp>
          <p:nvGrpSpPr>
            <p:cNvPr id="18481" name="Group 58"/>
            <p:cNvGrpSpPr>
              <a:grpSpLocks/>
            </p:cNvGrpSpPr>
            <p:nvPr/>
          </p:nvGrpSpPr>
          <p:grpSpPr bwMode="auto">
            <a:xfrm>
              <a:off x="2016" y="2352"/>
              <a:ext cx="1920" cy="1296"/>
              <a:chOff x="2016" y="2352"/>
              <a:chExt cx="1920" cy="1296"/>
            </a:xfrm>
          </p:grpSpPr>
          <p:sp>
            <p:nvSpPr>
              <p:cNvPr id="18483" name="Rectangle 59"/>
              <p:cNvSpPr>
                <a:spLocks noChangeArrowheads="1"/>
              </p:cNvSpPr>
              <p:nvPr/>
            </p:nvSpPr>
            <p:spPr bwMode="auto">
              <a:xfrm>
                <a:off x="3600" y="331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2800"/>
                  <a:t>14</a:t>
                </a:r>
              </a:p>
            </p:txBody>
          </p:sp>
          <p:sp>
            <p:nvSpPr>
              <p:cNvPr id="18484" name="Line 60"/>
              <p:cNvSpPr>
                <a:spLocks noChangeShapeType="1"/>
              </p:cNvSpPr>
              <p:nvPr/>
            </p:nvSpPr>
            <p:spPr bwMode="auto">
              <a:xfrm>
                <a:off x="2016" y="2352"/>
                <a:ext cx="1728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82" name="Rectangle 61"/>
            <p:cNvSpPr>
              <a:spLocks noChangeArrowheads="1"/>
            </p:cNvSpPr>
            <p:nvPr/>
          </p:nvSpPr>
          <p:spPr bwMode="auto">
            <a:xfrm>
              <a:off x="1824" y="201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0" name="Group 62"/>
          <p:cNvGrpSpPr>
            <a:grpSpLocks/>
          </p:cNvGrpSpPr>
          <p:nvPr/>
        </p:nvGrpSpPr>
        <p:grpSpPr bwMode="auto">
          <a:xfrm>
            <a:off x="3886200" y="3200400"/>
            <a:ext cx="3352800" cy="2590800"/>
            <a:chOff x="1488" y="2016"/>
            <a:chExt cx="2112" cy="1632"/>
          </a:xfrm>
        </p:grpSpPr>
        <p:grpSp>
          <p:nvGrpSpPr>
            <p:cNvPr id="18477" name="Group 63"/>
            <p:cNvGrpSpPr>
              <a:grpSpLocks/>
            </p:cNvGrpSpPr>
            <p:nvPr/>
          </p:nvGrpSpPr>
          <p:grpSpPr bwMode="auto">
            <a:xfrm>
              <a:off x="1680" y="2352"/>
              <a:ext cx="1920" cy="1296"/>
              <a:chOff x="1680" y="2352"/>
              <a:chExt cx="1920" cy="1296"/>
            </a:xfrm>
          </p:grpSpPr>
          <p:sp>
            <p:nvSpPr>
              <p:cNvPr id="18479" name="Rectangle 64"/>
              <p:cNvSpPr>
                <a:spLocks noChangeArrowheads="1"/>
              </p:cNvSpPr>
              <p:nvPr/>
            </p:nvSpPr>
            <p:spPr bwMode="auto">
              <a:xfrm>
                <a:off x="3264" y="331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2800"/>
                  <a:t>13</a:t>
                </a:r>
              </a:p>
            </p:txBody>
          </p:sp>
          <p:sp>
            <p:nvSpPr>
              <p:cNvPr id="18480" name="Line 65"/>
              <p:cNvSpPr>
                <a:spLocks noChangeShapeType="1"/>
              </p:cNvSpPr>
              <p:nvPr/>
            </p:nvSpPr>
            <p:spPr bwMode="auto">
              <a:xfrm>
                <a:off x="1680" y="2352"/>
                <a:ext cx="1776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78" name="Rectangle 66"/>
            <p:cNvSpPr>
              <a:spLocks noChangeArrowheads="1"/>
            </p:cNvSpPr>
            <p:nvPr/>
          </p:nvSpPr>
          <p:spPr bwMode="auto">
            <a:xfrm>
              <a:off x="1488" y="201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2" name="Group 67"/>
          <p:cNvGrpSpPr>
            <a:grpSpLocks/>
          </p:cNvGrpSpPr>
          <p:nvPr/>
        </p:nvGrpSpPr>
        <p:grpSpPr bwMode="auto">
          <a:xfrm>
            <a:off x="3352800" y="3200400"/>
            <a:ext cx="2819400" cy="2590800"/>
            <a:chOff x="1152" y="2016"/>
            <a:chExt cx="1776" cy="1632"/>
          </a:xfrm>
        </p:grpSpPr>
        <p:grpSp>
          <p:nvGrpSpPr>
            <p:cNvPr id="18473" name="Group 68"/>
            <p:cNvGrpSpPr>
              <a:grpSpLocks/>
            </p:cNvGrpSpPr>
            <p:nvPr/>
          </p:nvGrpSpPr>
          <p:grpSpPr bwMode="auto">
            <a:xfrm>
              <a:off x="1344" y="2352"/>
              <a:ext cx="1584" cy="1296"/>
              <a:chOff x="1344" y="2352"/>
              <a:chExt cx="1584" cy="1296"/>
            </a:xfrm>
          </p:grpSpPr>
          <p:sp>
            <p:nvSpPr>
              <p:cNvPr id="18475" name="Rectangle 69"/>
              <p:cNvSpPr>
                <a:spLocks noChangeArrowheads="1"/>
              </p:cNvSpPr>
              <p:nvPr/>
            </p:nvSpPr>
            <p:spPr bwMode="auto">
              <a:xfrm>
                <a:off x="2592" y="331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2800"/>
                  <a:t>8</a:t>
                </a:r>
              </a:p>
            </p:txBody>
          </p:sp>
          <p:sp>
            <p:nvSpPr>
              <p:cNvPr id="18476" name="Line 70"/>
              <p:cNvSpPr>
                <a:spLocks noChangeShapeType="1"/>
              </p:cNvSpPr>
              <p:nvPr/>
            </p:nvSpPr>
            <p:spPr bwMode="auto">
              <a:xfrm>
                <a:off x="1344" y="2352"/>
                <a:ext cx="1392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74" name="Rectangle 71"/>
            <p:cNvSpPr>
              <a:spLocks noChangeArrowheads="1"/>
            </p:cNvSpPr>
            <p:nvPr/>
          </p:nvSpPr>
          <p:spPr bwMode="auto">
            <a:xfrm>
              <a:off x="1152" y="201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4" name="Group 72"/>
          <p:cNvGrpSpPr>
            <a:grpSpLocks/>
          </p:cNvGrpSpPr>
          <p:nvPr/>
        </p:nvGrpSpPr>
        <p:grpSpPr bwMode="auto">
          <a:xfrm>
            <a:off x="2819400" y="3200400"/>
            <a:ext cx="1752600" cy="2590800"/>
            <a:chOff x="816" y="2016"/>
            <a:chExt cx="1104" cy="1632"/>
          </a:xfrm>
        </p:grpSpPr>
        <p:grpSp>
          <p:nvGrpSpPr>
            <p:cNvPr id="18469" name="Group 73"/>
            <p:cNvGrpSpPr>
              <a:grpSpLocks/>
            </p:cNvGrpSpPr>
            <p:nvPr/>
          </p:nvGrpSpPr>
          <p:grpSpPr bwMode="auto">
            <a:xfrm>
              <a:off x="960" y="2352"/>
              <a:ext cx="960" cy="1296"/>
              <a:chOff x="960" y="2352"/>
              <a:chExt cx="960" cy="1296"/>
            </a:xfrm>
          </p:grpSpPr>
          <p:sp>
            <p:nvSpPr>
              <p:cNvPr id="18471" name="Rectangle 74"/>
              <p:cNvSpPr>
                <a:spLocks noChangeArrowheads="1"/>
              </p:cNvSpPr>
              <p:nvPr/>
            </p:nvSpPr>
            <p:spPr bwMode="auto">
              <a:xfrm>
                <a:off x="1584" y="331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2800"/>
                  <a:t>4</a:t>
                </a:r>
              </a:p>
            </p:txBody>
          </p:sp>
          <p:sp>
            <p:nvSpPr>
              <p:cNvPr id="18472" name="Line 75"/>
              <p:cNvSpPr>
                <a:spLocks noChangeShapeType="1"/>
              </p:cNvSpPr>
              <p:nvPr/>
            </p:nvSpPr>
            <p:spPr bwMode="auto">
              <a:xfrm>
                <a:off x="960" y="2352"/>
                <a:ext cx="768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70" name="Rectangle 76"/>
            <p:cNvSpPr>
              <a:spLocks noChangeArrowheads="1"/>
            </p:cNvSpPr>
            <p:nvPr/>
          </p:nvSpPr>
          <p:spPr bwMode="auto">
            <a:xfrm>
              <a:off x="816" y="201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6" name="Group 77"/>
          <p:cNvGrpSpPr>
            <a:grpSpLocks/>
          </p:cNvGrpSpPr>
          <p:nvPr/>
        </p:nvGrpSpPr>
        <p:grpSpPr bwMode="auto">
          <a:xfrm>
            <a:off x="2286000" y="3200400"/>
            <a:ext cx="685800" cy="2590800"/>
            <a:chOff x="480" y="2016"/>
            <a:chExt cx="432" cy="1632"/>
          </a:xfrm>
        </p:grpSpPr>
        <p:grpSp>
          <p:nvGrpSpPr>
            <p:cNvPr id="18465" name="Group 78"/>
            <p:cNvGrpSpPr>
              <a:grpSpLocks/>
            </p:cNvGrpSpPr>
            <p:nvPr/>
          </p:nvGrpSpPr>
          <p:grpSpPr bwMode="auto">
            <a:xfrm>
              <a:off x="576" y="2352"/>
              <a:ext cx="336" cy="1296"/>
              <a:chOff x="576" y="2352"/>
              <a:chExt cx="336" cy="1296"/>
            </a:xfrm>
          </p:grpSpPr>
          <p:sp>
            <p:nvSpPr>
              <p:cNvPr id="18467" name="Rectangle 79"/>
              <p:cNvSpPr>
                <a:spLocks noChangeArrowheads="1"/>
              </p:cNvSpPr>
              <p:nvPr/>
            </p:nvSpPr>
            <p:spPr bwMode="auto">
              <a:xfrm>
                <a:off x="576" y="331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2800"/>
                  <a:t>1</a:t>
                </a:r>
              </a:p>
            </p:txBody>
          </p:sp>
          <p:sp>
            <p:nvSpPr>
              <p:cNvPr id="18468" name="Line 80"/>
              <p:cNvSpPr>
                <a:spLocks noChangeShapeType="1"/>
              </p:cNvSpPr>
              <p:nvPr/>
            </p:nvSpPr>
            <p:spPr bwMode="auto">
              <a:xfrm>
                <a:off x="624" y="2352"/>
                <a:ext cx="96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66" name="Rectangle 81"/>
            <p:cNvSpPr>
              <a:spLocks noChangeArrowheads="1"/>
            </p:cNvSpPr>
            <p:nvPr/>
          </p:nvSpPr>
          <p:spPr bwMode="auto">
            <a:xfrm>
              <a:off x="480" y="201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323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53B0DB9-4A20-452B-99F2-A145F92227A5}" type="slidenum">
              <a:rPr lang="en-US" altLang="ja-JP" sz="1400"/>
              <a:pPr eaLnBrk="1" hangingPunct="1"/>
              <a:t>22</a:t>
            </a:fld>
            <a:endParaRPr lang="en-US" altLang="ja-JP" sz="1400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 flipH="1">
            <a:off x="4541477" y="1306642"/>
            <a:ext cx="76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 flipH="1">
            <a:off x="4617677" y="1306642"/>
            <a:ext cx="1371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97027" y="1078042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725627" y="1078042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640027" y="1078042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411427" y="1078042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182827" y="1078042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954227" y="1078042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868627" y="1078042"/>
            <a:ext cx="228600" cy="2286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097227" y="1078042"/>
            <a:ext cx="228600" cy="2286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011627" y="1078042"/>
            <a:ext cx="228600" cy="2286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83027" y="1078042"/>
            <a:ext cx="228600" cy="2286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554427" y="1078042"/>
            <a:ext cx="228600" cy="2286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325827" y="1078042"/>
            <a:ext cx="228600" cy="2286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4268427" y="773242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first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5487627" y="773242"/>
            <a:ext cx="539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mid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6873514" y="849442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last</a:t>
            </a:r>
          </a:p>
        </p:txBody>
      </p:sp>
      <p:sp>
        <p:nvSpPr>
          <p:cNvPr id="22" name="AutoShape 21"/>
          <p:cNvSpPr>
            <a:spLocks/>
          </p:cNvSpPr>
          <p:nvPr/>
        </p:nvSpPr>
        <p:spPr bwMode="auto">
          <a:xfrm rot="16200000" flipV="1">
            <a:off x="5068527" y="277942"/>
            <a:ext cx="228600" cy="13716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AutoShape 22"/>
          <p:cNvSpPr>
            <a:spLocks/>
          </p:cNvSpPr>
          <p:nvPr/>
        </p:nvSpPr>
        <p:spPr bwMode="auto">
          <a:xfrm rot="16200000" flipV="1">
            <a:off x="6440127" y="277942"/>
            <a:ext cx="228600" cy="13716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4801827" y="468442"/>
            <a:ext cx="742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sorted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6173427" y="468442"/>
            <a:ext cx="742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sorted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 rot="16200000">
            <a:off x="4270808" y="1380461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first1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 rot="16200000">
            <a:off x="5439208" y="1355061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last1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 rot="16200000">
            <a:off x="5683640" y="1387893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first2</a:t>
            </a: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 rot="16200000">
            <a:off x="6810808" y="1355061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last2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3506427" y="1001842"/>
            <a:ext cx="996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theArray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4465277" y="2449642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693877" y="2449642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5608277" y="2449642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5379677" y="2449642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5151077" y="2449642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4922477" y="2449642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5836877" y="2449642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6065477" y="2449642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6979877" y="2449642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6751277" y="2449642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6522677" y="2449642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6294077" y="2449642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" name="Text Box 42"/>
          <p:cNvSpPr txBox="1">
            <a:spLocks noChangeArrowheads="1"/>
          </p:cNvSpPr>
          <p:nvPr/>
        </p:nvSpPr>
        <p:spPr bwMode="auto">
          <a:xfrm>
            <a:off x="3398477" y="2373442"/>
            <a:ext cx="1174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tempArray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4465277" y="1916242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5074877" y="1840042"/>
            <a:ext cx="228600" cy="2286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" name="Text Box 45"/>
          <p:cNvSpPr txBox="1">
            <a:spLocks noChangeArrowheads="1"/>
          </p:cNvSpPr>
          <p:nvPr/>
        </p:nvSpPr>
        <p:spPr bwMode="auto">
          <a:xfrm>
            <a:off x="4693877" y="1840042"/>
            <a:ext cx="312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&lt;</a:t>
            </a:r>
          </a:p>
        </p:txBody>
      </p:sp>
      <p:sp>
        <p:nvSpPr>
          <p:cNvPr id="47" name="Text Box 46"/>
          <p:cNvSpPr txBox="1">
            <a:spLocks noChangeArrowheads="1"/>
          </p:cNvSpPr>
          <p:nvPr/>
        </p:nvSpPr>
        <p:spPr bwMode="auto">
          <a:xfrm>
            <a:off x="5303477" y="1763842"/>
            <a:ext cx="441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&gt;=</a:t>
            </a:r>
          </a:p>
        </p:txBody>
      </p:sp>
      <p:sp>
        <p:nvSpPr>
          <p:cNvPr id="48" name="Text Box 47"/>
          <p:cNvSpPr txBox="1">
            <a:spLocks noChangeArrowheads="1"/>
          </p:cNvSpPr>
          <p:nvPr/>
        </p:nvSpPr>
        <p:spPr bwMode="auto">
          <a:xfrm rot="16200000">
            <a:off x="4226358" y="2764761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index</a:t>
            </a:r>
          </a:p>
        </p:txBody>
      </p:sp>
      <p:sp>
        <p:nvSpPr>
          <p:cNvPr id="49" name="AutoShape 48"/>
          <p:cNvSpPr>
            <a:spLocks noChangeArrowheads="1"/>
          </p:cNvSpPr>
          <p:nvPr/>
        </p:nvSpPr>
        <p:spPr bwMode="auto">
          <a:xfrm>
            <a:off x="6065477" y="1535242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" name="AutoShape 49"/>
          <p:cNvSpPr>
            <a:spLocks noChangeArrowheads="1"/>
          </p:cNvSpPr>
          <p:nvPr/>
        </p:nvSpPr>
        <p:spPr bwMode="auto">
          <a:xfrm>
            <a:off x="4693877" y="1535242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" name="AutoShape 50"/>
          <p:cNvSpPr>
            <a:spLocks noChangeArrowheads="1"/>
          </p:cNvSpPr>
          <p:nvPr/>
        </p:nvSpPr>
        <p:spPr bwMode="auto">
          <a:xfrm>
            <a:off x="4693877" y="2906842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" name="Line 51"/>
          <p:cNvSpPr>
            <a:spLocks noChangeShapeType="1"/>
          </p:cNvSpPr>
          <p:nvPr/>
        </p:nvSpPr>
        <p:spPr bwMode="auto">
          <a:xfrm>
            <a:off x="5455877" y="4126042"/>
            <a:ext cx="1295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5546364" y="3891092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5317764" y="3891092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" name="Text Box 54"/>
          <p:cNvSpPr txBox="1">
            <a:spLocks noChangeArrowheads="1"/>
          </p:cNvSpPr>
          <p:nvPr/>
        </p:nvSpPr>
        <p:spPr bwMode="auto">
          <a:xfrm>
            <a:off x="4403364" y="3586292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first</a:t>
            </a:r>
          </a:p>
        </p:txBody>
      </p:sp>
      <p:sp>
        <p:nvSpPr>
          <p:cNvPr id="56" name="Text Box 55"/>
          <p:cNvSpPr txBox="1">
            <a:spLocks noChangeArrowheads="1"/>
          </p:cNvSpPr>
          <p:nvPr/>
        </p:nvSpPr>
        <p:spPr bwMode="auto">
          <a:xfrm>
            <a:off x="5622564" y="3586292"/>
            <a:ext cx="539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mid</a:t>
            </a:r>
          </a:p>
        </p:txBody>
      </p:sp>
      <p:sp>
        <p:nvSpPr>
          <p:cNvPr id="57" name="AutoShape 56"/>
          <p:cNvSpPr>
            <a:spLocks/>
          </p:cNvSpPr>
          <p:nvPr/>
        </p:nvSpPr>
        <p:spPr bwMode="auto">
          <a:xfrm rot="16200000" flipV="1">
            <a:off x="5203464" y="3090992"/>
            <a:ext cx="228600" cy="13716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8" name="AutoShape 57"/>
          <p:cNvSpPr>
            <a:spLocks/>
          </p:cNvSpPr>
          <p:nvPr/>
        </p:nvSpPr>
        <p:spPr bwMode="auto">
          <a:xfrm rot="16200000" flipV="1">
            <a:off x="6575064" y="3090992"/>
            <a:ext cx="228600" cy="13716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" name="Text Box 58"/>
          <p:cNvSpPr txBox="1">
            <a:spLocks noChangeArrowheads="1"/>
          </p:cNvSpPr>
          <p:nvPr/>
        </p:nvSpPr>
        <p:spPr bwMode="auto">
          <a:xfrm>
            <a:off x="4936764" y="3281492"/>
            <a:ext cx="742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sorted</a:t>
            </a:r>
          </a:p>
        </p:txBody>
      </p:sp>
      <p:sp>
        <p:nvSpPr>
          <p:cNvPr id="60" name="Text Box 59"/>
          <p:cNvSpPr txBox="1">
            <a:spLocks noChangeArrowheads="1"/>
          </p:cNvSpPr>
          <p:nvPr/>
        </p:nvSpPr>
        <p:spPr bwMode="auto">
          <a:xfrm>
            <a:off x="6308364" y="3281492"/>
            <a:ext cx="742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sorted</a:t>
            </a:r>
          </a:p>
        </p:txBody>
      </p:sp>
      <p:sp>
        <p:nvSpPr>
          <p:cNvPr id="61" name="Text Box 60"/>
          <p:cNvSpPr txBox="1">
            <a:spLocks noChangeArrowheads="1"/>
          </p:cNvSpPr>
          <p:nvPr/>
        </p:nvSpPr>
        <p:spPr bwMode="auto">
          <a:xfrm rot="16200000">
            <a:off x="5077258" y="4199861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first1</a:t>
            </a:r>
          </a:p>
        </p:txBody>
      </p:sp>
      <p:sp>
        <p:nvSpPr>
          <p:cNvPr id="62" name="Text Box 61"/>
          <p:cNvSpPr txBox="1">
            <a:spLocks noChangeArrowheads="1"/>
          </p:cNvSpPr>
          <p:nvPr/>
        </p:nvSpPr>
        <p:spPr bwMode="auto">
          <a:xfrm rot="16200000">
            <a:off x="5574146" y="4168110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last1</a:t>
            </a:r>
          </a:p>
        </p:txBody>
      </p:sp>
      <p:sp>
        <p:nvSpPr>
          <p:cNvPr id="63" name="Text Box 62"/>
          <p:cNvSpPr txBox="1">
            <a:spLocks noChangeArrowheads="1"/>
          </p:cNvSpPr>
          <p:nvPr/>
        </p:nvSpPr>
        <p:spPr bwMode="auto">
          <a:xfrm rot="16200000">
            <a:off x="6858433" y="4580861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first2</a:t>
            </a:r>
          </a:p>
        </p:txBody>
      </p:sp>
      <p:sp>
        <p:nvSpPr>
          <p:cNvPr id="64" name="Text Box 63"/>
          <p:cNvSpPr txBox="1">
            <a:spLocks noChangeArrowheads="1"/>
          </p:cNvSpPr>
          <p:nvPr/>
        </p:nvSpPr>
        <p:spPr bwMode="auto">
          <a:xfrm rot="16200000">
            <a:off x="6883833" y="4098261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last2</a:t>
            </a:r>
          </a:p>
        </p:txBody>
      </p:sp>
      <p:sp>
        <p:nvSpPr>
          <p:cNvPr id="65" name="Text Box 64"/>
          <p:cNvSpPr txBox="1">
            <a:spLocks noChangeArrowheads="1"/>
          </p:cNvSpPr>
          <p:nvPr/>
        </p:nvSpPr>
        <p:spPr bwMode="auto">
          <a:xfrm>
            <a:off x="3641364" y="3814892"/>
            <a:ext cx="996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theArray</a:t>
            </a: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4600214" y="5262692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4828814" y="5262692"/>
            <a:ext cx="228600" cy="2286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5743214" y="5262692"/>
            <a:ext cx="228600" cy="2286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5514614" y="5262692"/>
            <a:ext cx="228600" cy="2286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5286014" y="5262692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5057414" y="5262692"/>
            <a:ext cx="228600" cy="2286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5971814" y="5262692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6200414" y="5262692"/>
            <a:ext cx="228600" cy="2286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7114814" y="5262692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6886214" y="5262692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6657614" y="5262692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6429014" y="5262692"/>
            <a:ext cx="228600" cy="2286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8" name="Text Box 77"/>
          <p:cNvSpPr txBox="1">
            <a:spLocks noChangeArrowheads="1"/>
          </p:cNvSpPr>
          <p:nvPr/>
        </p:nvSpPr>
        <p:spPr bwMode="auto">
          <a:xfrm>
            <a:off x="3533414" y="5186492"/>
            <a:ext cx="1174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tempArray</a:t>
            </a: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6217877" y="4735642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0" name="Text Box 79"/>
          <p:cNvSpPr txBox="1">
            <a:spLocks noChangeArrowheads="1"/>
          </p:cNvSpPr>
          <p:nvPr/>
        </p:nvSpPr>
        <p:spPr bwMode="auto">
          <a:xfrm rot="16200000">
            <a:off x="6374246" y="5654010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index</a:t>
            </a:r>
          </a:p>
        </p:txBody>
      </p:sp>
      <p:sp>
        <p:nvSpPr>
          <p:cNvPr id="81" name="AutoShape 80"/>
          <p:cNvSpPr>
            <a:spLocks noChangeArrowheads="1"/>
          </p:cNvSpPr>
          <p:nvPr/>
        </p:nvSpPr>
        <p:spPr bwMode="auto">
          <a:xfrm>
            <a:off x="5532077" y="4354642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" name="AutoShape 81"/>
          <p:cNvSpPr>
            <a:spLocks noChangeArrowheads="1"/>
          </p:cNvSpPr>
          <p:nvPr/>
        </p:nvSpPr>
        <p:spPr bwMode="auto">
          <a:xfrm>
            <a:off x="6903677" y="5650042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5760677" y="3897442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9127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BE7658-A9A0-4807-93EE-33DB38A5AEED}"/>
              </a:ext>
            </a:extLst>
          </p:cNvPr>
          <p:cNvSpPr/>
          <p:nvPr/>
        </p:nvSpPr>
        <p:spPr>
          <a:xfrm>
            <a:off x="411332" y="143886"/>
            <a:ext cx="6096000" cy="54784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Merge(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vec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mid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size =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+ 1;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tmp_arr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tmp_arr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[size];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first1 =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last1 =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mid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first2 =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mid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+ 1;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last2 =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 = 0;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((first1 &lt;= last1) &amp;&amp; (first2 &lt;= last2))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vec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first1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vec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first2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tmp_arr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[index] =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vec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first1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first1++;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	else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tmp_arr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[index] =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vec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first2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first2++;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index++;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8CDAB2-1F5A-4EBA-A412-B19449587A80}"/>
              </a:ext>
            </a:extLst>
          </p:cNvPr>
          <p:cNvSpPr/>
          <p:nvPr/>
        </p:nvSpPr>
        <p:spPr>
          <a:xfrm>
            <a:off x="6096000" y="1612478"/>
            <a:ext cx="6096000" cy="41857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(first1 &lt;= last1)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tmp_arr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[index] =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vec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first1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first1++;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index++;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(first2 &lt;= last2)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tmp_arr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[index] =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vec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first2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first2++;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index++;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(index = 0; index &lt; size; index++)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vec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tmp_arr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[index];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		first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delete[]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tmp_arr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65084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Scientist of the week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37084"/>
            <a:ext cx="3429000" cy="3905250"/>
          </a:xfrm>
        </p:spPr>
      </p:pic>
      <p:sp>
        <p:nvSpPr>
          <p:cNvPr id="8" name="TextBox 7"/>
          <p:cNvSpPr txBox="1"/>
          <p:nvPr/>
        </p:nvSpPr>
        <p:spPr>
          <a:xfrm>
            <a:off x="4812633" y="1937084"/>
            <a:ext cx="6455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John Von Neumann!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05137" y="2759243"/>
            <a:ext cx="62628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Innovations in Set theory, Geometry, Quantum Mechanics, Economics,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Founded Game Theory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Monte Carlo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EDVAC:  data and program both in same address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ENIAC: First computer to use a stored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Von Neumann Architecture!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Von Neumann Probes!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Manhattan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MAD: Mutually Assured Destruction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Merge Sort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8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434712"/>
            <a:ext cx="91440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ja-JP" dirty="0"/>
              <a:t>Merge Sort: successive merges</a:t>
            </a:r>
          </a:p>
        </p:txBody>
      </p:sp>
      <p:sp>
        <p:nvSpPr>
          <p:cNvPr id="20485" name="Rectangle 3"/>
          <p:cNvSpPr>
            <a:spLocks noChangeArrowheads="1"/>
          </p:cNvSpPr>
          <p:nvPr/>
        </p:nvSpPr>
        <p:spPr bwMode="auto">
          <a:xfrm>
            <a:off x="3352800" y="19812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/>
              <a:t>38</a:t>
            </a:r>
          </a:p>
        </p:txBody>
      </p:sp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3962399" y="1981200"/>
            <a:ext cx="457199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/>
              <a:t>16</a:t>
            </a:r>
          </a:p>
        </p:txBody>
      </p:sp>
      <p:sp>
        <p:nvSpPr>
          <p:cNvPr id="20487" name="Rectangle 5"/>
          <p:cNvSpPr>
            <a:spLocks noChangeArrowheads="1"/>
          </p:cNvSpPr>
          <p:nvPr/>
        </p:nvSpPr>
        <p:spPr bwMode="auto">
          <a:xfrm>
            <a:off x="6858000" y="19812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/>
              <a:t>17</a:t>
            </a:r>
          </a:p>
        </p:txBody>
      </p:sp>
      <p:sp>
        <p:nvSpPr>
          <p:cNvPr id="20488" name="Rectangle 6"/>
          <p:cNvSpPr>
            <a:spLocks noChangeArrowheads="1"/>
          </p:cNvSpPr>
          <p:nvPr/>
        </p:nvSpPr>
        <p:spPr bwMode="auto">
          <a:xfrm>
            <a:off x="6248400" y="19812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/>
              <a:t>12</a:t>
            </a:r>
          </a:p>
        </p:txBody>
      </p:sp>
      <p:sp>
        <p:nvSpPr>
          <p:cNvPr id="20489" name="Rectangle 7"/>
          <p:cNvSpPr>
            <a:spLocks noChangeArrowheads="1"/>
          </p:cNvSpPr>
          <p:nvPr/>
        </p:nvSpPr>
        <p:spPr bwMode="auto">
          <a:xfrm>
            <a:off x="5410200" y="19812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/>
              <a:t>39</a:t>
            </a:r>
          </a:p>
        </p:txBody>
      </p:sp>
      <p:sp>
        <p:nvSpPr>
          <p:cNvPr id="20490" name="Rectangle 8"/>
          <p:cNvSpPr>
            <a:spLocks noChangeArrowheads="1"/>
          </p:cNvSpPr>
          <p:nvPr/>
        </p:nvSpPr>
        <p:spPr bwMode="auto">
          <a:xfrm>
            <a:off x="4800600" y="1981200"/>
            <a:ext cx="457198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/>
              <a:t>27</a:t>
            </a:r>
          </a:p>
        </p:txBody>
      </p:sp>
      <p:sp>
        <p:nvSpPr>
          <p:cNvPr id="20491" name="Rectangle 9"/>
          <p:cNvSpPr>
            <a:spLocks noChangeArrowheads="1"/>
          </p:cNvSpPr>
          <p:nvPr/>
        </p:nvSpPr>
        <p:spPr bwMode="auto">
          <a:xfrm>
            <a:off x="7696200" y="19812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/>
              <a:t>24</a:t>
            </a:r>
          </a:p>
        </p:txBody>
      </p:sp>
      <p:sp>
        <p:nvSpPr>
          <p:cNvPr id="20492" name="Rectangle 10"/>
          <p:cNvSpPr>
            <a:spLocks noChangeArrowheads="1"/>
          </p:cNvSpPr>
          <p:nvPr/>
        </p:nvSpPr>
        <p:spPr bwMode="auto">
          <a:xfrm>
            <a:off x="8305800" y="19812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/>
              <a:t>5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505200" y="2362200"/>
            <a:ext cx="685800" cy="914400"/>
            <a:chOff x="1248" y="1488"/>
            <a:chExt cx="432" cy="576"/>
          </a:xfrm>
        </p:grpSpPr>
        <p:sp>
          <p:nvSpPr>
            <p:cNvPr id="20566" name="Rectangle 12"/>
            <p:cNvSpPr>
              <a:spLocks noChangeArrowheads="1"/>
            </p:cNvSpPr>
            <p:nvPr/>
          </p:nvSpPr>
          <p:spPr bwMode="auto">
            <a:xfrm>
              <a:off x="1440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400" dirty="0"/>
                <a:t>38</a:t>
              </a:r>
            </a:p>
          </p:txBody>
        </p:sp>
        <p:sp>
          <p:nvSpPr>
            <p:cNvPr id="20567" name="Line 13"/>
            <p:cNvSpPr>
              <a:spLocks noChangeShapeType="1"/>
            </p:cNvSpPr>
            <p:nvPr/>
          </p:nvSpPr>
          <p:spPr bwMode="auto">
            <a:xfrm>
              <a:off x="1248" y="1488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429000" y="2362200"/>
            <a:ext cx="685800" cy="914400"/>
            <a:chOff x="1200" y="1488"/>
            <a:chExt cx="432" cy="576"/>
          </a:xfrm>
        </p:grpSpPr>
        <p:sp>
          <p:nvSpPr>
            <p:cNvPr id="20564" name="Rectangle 15"/>
            <p:cNvSpPr>
              <a:spLocks noChangeArrowheads="1"/>
            </p:cNvSpPr>
            <p:nvPr/>
          </p:nvSpPr>
          <p:spPr bwMode="auto">
            <a:xfrm>
              <a:off x="1200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400" dirty="0"/>
                <a:t>16</a:t>
              </a:r>
            </a:p>
          </p:txBody>
        </p:sp>
        <p:sp>
          <p:nvSpPr>
            <p:cNvPr id="20565" name="Line 16"/>
            <p:cNvSpPr>
              <a:spLocks noChangeShapeType="1"/>
            </p:cNvSpPr>
            <p:nvPr/>
          </p:nvSpPr>
          <p:spPr bwMode="auto">
            <a:xfrm flipH="1">
              <a:off x="1296" y="1488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4876800" y="2362200"/>
            <a:ext cx="381000" cy="914400"/>
            <a:chOff x="2112" y="1488"/>
            <a:chExt cx="240" cy="576"/>
          </a:xfrm>
        </p:grpSpPr>
        <p:sp>
          <p:nvSpPr>
            <p:cNvPr id="20562" name="Rectangle 18"/>
            <p:cNvSpPr>
              <a:spLocks noChangeArrowheads="1"/>
            </p:cNvSpPr>
            <p:nvPr/>
          </p:nvSpPr>
          <p:spPr bwMode="auto">
            <a:xfrm>
              <a:off x="2112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400" dirty="0"/>
                <a:t>27</a:t>
              </a:r>
            </a:p>
          </p:txBody>
        </p:sp>
        <p:sp>
          <p:nvSpPr>
            <p:cNvPr id="20563" name="Line 19"/>
            <p:cNvSpPr>
              <a:spLocks noChangeShapeType="1"/>
            </p:cNvSpPr>
            <p:nvPr/>
          </p:nvSpPr>
          <p:spPr bwMode="auto">
            <a:xfrm>
              <a:off x="2160" y="1488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5257800" y="2362200"/>
            <a:ext cx="381000" cy="914400"/>
            <a:chOff x="2352" y="1488"/>
            <a:chExt cx="240" cy="576"/>
          </a:xfrm>
        </p:grpSpPr>
        <p:sp>
          <p:nvSpPr>
            <p:cNvPr id="20560" name="Rectangle 21"/>
            <p:cNvSpPr>
              <a:spLocks noChangeArrowheads="1"/>
            </p:cNvSpPr>
            <p:nvPr/>
          </p:nvSpPr>
          <p:spPr bwMode="auto">
            <a:xfrm>
              <a:off x="2352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400" dirty="0"/>
                <a:t>39</a:t>
              </a:r>
            </a:p>
          </p:txBody>
        </p:sp>
        <p:sp>
          <p:nvSpPr>
            <p:cNvPr id="20561" name="Line 22"/>
            <p:cNvSpPr>
              <a:spLocks noChangeShapeType="1"/>
            </p:cNvSpPr>
            <p:nvPr/>
          </p:nvSpPr>
          <p:spPr bwMode="auto">
            <a:xfrm flipH="1">
              <a:off x="2496" y="1488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6324600" y="2362200"/>
            <a:ext cx="381000" cy="914400"/>
            <a:chOff x="3024" y="1488"/>
            <a:chExt cx="240" cy="576"/>
          </a:xfrm>
        </p:grpSpPr>
        <p:sp>
          <p:nvSpPr>
            <p:cNvPr id="20558" name="Rectangle 24"/>
            <p:cNvSpPr>
              <a:spLocks noChangeArrowheads="1"/>
            </p:cNvSpPr>
            <p:nvPr/>
          </p:nvSpPr>
          <p:spPr bwMode="auto">
            <a:xfrm>
              <a:off x="3024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400" dirty="0"/>
                <a:t>12</a:t>
              </a:r>
            </a:p>
          </p:txBody>
        </p:sp>
        <p:sp>
          <p:nvSpPr>
            <p:cNvPr id="20559" name="Line 25"/>
            <p:cNvSpPr>
              <a:spLocks noChangeShapeType="1"/>
            </p:cNvSpPr>
            <p:nvPr/>
          </p:nvSpPr>
          <p:spPr bwMode="auto">
            <a:xfrm>
              <a:off x="3072" y="1488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6705600" y="2362200"/>
            <a:ext cx="381000" cy="914400"/>
            <a:chOff x="3264" y="1488"/>
            <a:chExt cx="240" cy="576"/>
          </a:xfrm>
        </p:grpSpPr>
        <p:sp>
          <p:nvSpPr>
            <p:cNvPr id="20556" name="Rectangle 27"/>
            <p:cNvSpPr>
              <a:spLocks noChangeArrowheads="1"/>
            </p:cNvSpPr>
            <p:nvPr/>
          </p:nvSpPr>
          <p:spPr bwMode="auto">
            <a:xfrm>
              <a:off x="3264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400" dirty="0"/>
                <a:t>17</a:t>
              </a:r>
            </a:p>
          </p:txBody>
        </p:sp>
        <p:sp>
          <p:nvSpPr>
            <p:cNvPr id="20557" name="Line 28"/>
            <p:cNvSpPr>
              <a:spLocks noChangeShapeType="1"/>
            </p:cNvSpPr>
            <p:nvPr/>
          </p:nvSpPr>
          <p:spPr bwMode="auto">
            <a:xfrm flipH="1">
              <a:off x="3408" y="1488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7848600" y="2362200"/>
            <a:ext cx="685800" cy="914400"/>
            <a:chOff x="3984" y="1488"/>
            <a:chExt cx="432" cy="576"/>
          </a:xfrm>
        </p:grpSpPr>
        <p:sp>
          <p:nvSpPr>
            <p:cNvPr id="20554" name="Rectangle 30"/>
            <p:cNvSpPr>
              <a:spLocks noChangeArrowheads="1"/>
            </p:cNvSpPr>
            <p:nvPr/>
          </p:nvSpPr>
          <p:spPr bwMode="auto">
            <a:xfrm>
              <a:off x="4176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400" dirty="0"/>
                <a:t>24</a:t>
              </a:r>
            </a:p>
          </p:txBody>
        </p:sp>
        <p:sp>
          <p:nvSpPr>
            <p:cNvPr id="20555" name="Line 31"/>
            <p:cNvSpPr>
              <a:spLocks noChangeShapeType="1"/>
            </p:cNvSpPr>
            <p:nvPr/>
          </p:nvSpPr>
          <p:spPr bwMode="auto">
            <a:xfrm>
              <a:off x="3984" y="1488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7772400" y="2362200"/>
            <a:ext cx="762000" cy="914400"/>
            <a:chOff x="3936" y="1488"/>
            <a:chExt cx="480" cy="576"/>
          </a:xfrm>
        </p:grpSpPr>
        <p:sp>
          <p:nvSpPr>
            <p:cNvPr id="20552" name="Rectangle 33"/>
            <p:cNvSpPr>
              <a:spLocks noChangeArrowheads="1"/>
            </p:cNvSpPr>
            <p:nvPr/>
          </p:nvSpPr>
          <p:spPr bwMode="auto">
            <a:xfrm>
              <a:off x="3936" y="18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400" dirty="0"/>
                <a:t>5</a:t>
              </a:r>
            </a:p>
          </p:txBody>
        </p:sp>
        <p:sp>
          <p:nvSpPr>
            <p:cNvPr id="20553" name="Line 34"/>
            <p:cNvSpPr>
              <a:spLocks noChangeShapeType="1"/>
            </p:cNvSpPr>
            <p:nvPr/>
          </p:nvSpPr>
          <p:spPr bwMode="auto">
            <a:xfrm flipH="1">
              <a:off x="4032" y="1488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35"/>
          <p:cNvGrpSpPr>
            <a:grpSpLocks/>
          </p:cNvGrpSpPr>
          <p:nvPr/>
        </p:nvGrpSpPr>
        <p:grpSpPr bwMode="auto">
          <a:xfrm>
            <a:off x="3657600" y="3276600"/>
            <a:ext cx="609600" cy="990600"/>
            <a:chOff x="1344" y="2064"/>
            <a:chExt cx="384" cy="624"/>
          </a:xfrm>
        </p:grpSpPr>
        <p:sp>
          <p:nvSpPr>
            <p:cNvPr id="20550" name="Rectangle 36"/>
            <p:cNvSpPr>
              <a:spLocks noChangeArrowheads="1"/>
            </p:cNvSpPr>
            <p:nvPr/>
          </p:nvSpPr>
          <p:spPr bwMode="auto">
            <a:xfrm>
              <a:off x="1440" y="2448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400" dirty="0"/>
                <a:t>16</a:t>
              </a:r>
            </a:p>
          </p:txBody>
        </p:sp>
        <p:sp>
          <p:nvSpPr>
            <p:cNvPr id="20551" name="Line 37"/>
            <p:cNvSpPr>
              <a:spLocks noChangeShapeType="1"/>
            </p:cNvSpPr>
            <p:nvPr/>
          </p:nvSpPr>
          <p:spPr bwMode="auto">
            <a:xfrm>
              <a:off x="1344" y="2064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38"/>
          <p:cNvGrpSpPr>
            <a:grpSpLocks/>
          </p:cNvGrpSpPr>
          <p:nvPr/>
        </p:nvGrpSpPr>
        <p:grpSpPr bwMode="auto">
          <a:xfrm>
            <a:off x="4038600" y="3276600"/>
            <a:ext cx="914400" cy="990600"/>
            <a:chOff x="1584" y="2064"/>
            <a:chExt cx="576" cy="624"/>
          </a:xfrm>
        </p:grpSpPr>
        <p:sp>
          <p:nvSpPr>
            <p:cNvPr id="20548" name="Rectangle 39"/>
            <p:cNvSpPr>
              <a:spLocks noChangeArrowheads="1"/>
            </p:cNvSpPr>
            <p:nvPr/>
          </p:nvSpPr>
          <p:spPr bwMode="auto">
            <a:xfrm>
              <a:off x="1920" y="244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400" dirty="0"/>
                <a:t>38</a:t>
              </a:r>
            </a:p>
          </p:txBody>
        </p:sp>
        <p:sp>
          <p:nvSpPr>
            <p:cNvPr id="20549" name="Line 40"/>
            <p:cNvSpPr>
              <a:spLocks noChangeShapeType="1"/>
            </p:cNvSpPr>
            <p:nvPr/>
          </p:nvSpPr>
          <p:spPr bwMode="auto">
            <a:xfrm>
              <a:off x="1584" y="2064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41"/>
          <p:cNvGrpSpPr>
            <a:grpSpLocks/>
          </p:cNvGrpSpPr>
          <p:nvPr/>
        </p:nvGrpSpPr>
        <p:grpSpPr bwMode="auto">
          <a:xfrm>
            <a:off x="4191000" y="3276600"/>
            <a:ext cx="838200" cy="990600"/>
            <a:chOff x="1680" y="2064"/>
            <a:chExt cx="528" cy="624"/>
          </a:xfrm>
        </p:grpSpPr>
        <p:sp>
          <p:nvSpPr>
            <p:cNvPr id="20546" name="Rectangle 42"/>
            <p:cNvSpPr>
              <a:spLocks noChangeArrowheads="1"/>
            </p:cNvSpPr>
            <p:nvPr/>
          </p:nvSpPr>
          <p:spPr bwMode="auto">
            <a:xfrm>
              <a:off x="1680" y="244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400" dirty="0"/>
                <a:t>27</a:t>
              </a:r>
            </a:p>
          </p:txBody>
        </p:sp>
        <p:sp>
          <p:nvSpPr>
            <p:cNvPr id="20547" name="Line 43"/>
            <p:cNvSpPr>
              <a:spLocks noChangeShapeType="1"/>
            </p:cNvSpPr>
            <p:nvPr/>
          </p:nvSpPr>
          <p:spPr bwMode="auto">
            <a:xfrm flipH="1">
              <a:off x="1776" y="2064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44"/>
          <p:cNvGrpSpPr>
            <a:grpSpLocks/>
          </p:cNvGrpSpPr>
          <p:nvPr/>
        </p:nvGrpSpPr>
        <p:grpSpPr bwMode="auto">
          <a:xfrm>
            <a:off x="4953000" y="3276600"/>
            <a:ext cx="457200" cy="990600"/>
            <a:chOff x="2160" y="2064"/>
            <a:chExt cx="288" cy="624"/>
          </a:xfrm>
        </p:grpSpPr>
        <p:sp>
          <p:nvSpPr>
            <p:cNvPr id="20544" name="Rectangle 45"/>
            <p:cNvSpPr>
              <a:spLocks noChangeArrowheads="1"/>
            </p:cNvSpPr>
            <p:nvPr/>
          </p:nvSpPr>
          <p:spPr bwMode="auto">
            <a:xfrm>
              <a:off x="2160" y="244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400" dirty="0"/>
                <a:t>39</a:t>
              </a:r>
            </a:p>
          </p:txBody>
        </p:sp>
        <p:sp>
          <p:nvSpPr>
            <p:cNvPr id="20545" name="Line 46"/>
            <p:cNvSpPr>
              <a:spLocks noChangeShapeType="1"/>
            </p:cNvSpPr>
            <p:nvPr/>
          </p:nvSpPr>
          <p:spPr bwMode="auto">
            <a:xfrm flipH="1">
              <a:off x="2256" y="206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47"/>
          <p:cNvGrpSpPr>
            <a:grpSpLocks/>
          </p:cNvGrpSpPr>
          <p:nvPr/>
        </p:nvGrpSpPr>
        <p:grpSpPr bwMode="auto">
          <a:xfrm>
            <a:off x="6705600" y="3276600"/>
            <a:ext cx="1219200" cy="990600"/>
            <a:chOff x="3264" y="2064"/>
            <a:chExt cx="768" cy="624"/>
          </a:xfrm>
        </p:grpSpPr>
        <p:sp>
          <p:nvSpPr>
            <p:cNvPr id="20542" name="Rectangle 48"/>
            <p:cNvSpPr>
              <a:spLocks noChangeArrowheads="1"/>
            </p:cNvSpPr>
            <p:nvPr/>
          </p:nvSpPr>
          <p:spPr bwMode="auto">
            <a:xfrm>
              <a:off x="3264" y="244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400" dirty="0"/>
                <a:t>5</a:t>
              </a:r>
            </a:p>
          </p:txBody>
        </p:sp>
        <p:sp>
          <p:nvSpPr>
            <p:cNvPr id="20543" name="Line 49"/>
            <p:cNvSpPr>
              <a:spLocks noChangeShapeType="1"/>
            </p:cNvSpPr>
            <p:nvPr/>
          </p:nvSpPr>
          <p:spPr bwMode="auto">
            <a:xfrm flipH="1">
              <a:off x="3408" y="2064"/>
              <a:ext cx="62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50"/>
          <p:cNvGrpSpPr>
            <a:grpSpLocks/>
          </p:cNvGrpSpPr>
          <p:nvPr/>
        </p:nvGrpSpPr>
        <p:grpSpPr bwMode="auto">
          <a:xfrm>
            <a:off x="6553200" y="3276600"/>
            <a:ext cx="914400" cy="990600"/>
            <a:chOff x="3168" y="2064"/>
            <a:chExt cx="576" cy="624"/>
          </a:xfrm>
        </p:grpSpPr>
        <p:sp>
          <p:nvSpPr>
            <p:cNvPr id="20540" name="Rectangle 51"/>
            <p:cNvSpPr>
              <a:spLocks noChangeArrowheads="1"/>
            </p:cNvSpPr>
            <p:nvPr/>
          </p:nvSpPr>
          <p:spPr bwMode="auto">
            <a:xfrm>
              <a:off x="3504" y="244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400" dirty="0"/>
                <a:t>12</a:t>
              </a:r>
            </a:p>
          </p:txBody>
        </p:sp>
        <p:sp>
          <p:nvSpPr>
            <p:cNvPr id="20541" name="Line 52"/>
            <p:cNvSpPr>
              <a:spLocks noChangeShapeType="1"/>
            </p:cNvSpPr>
            <p:nvPr/>
          </p:nvSpPr>
          <p:spPr bwMode="auto">
            <a:xfrm>
              <a:off x="3168" y="2064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53"/>
          <p:cNvGrpSpPr>
            <a:grpSpLocks/>
          </p:cNvGrpSpPr>
          <p:nvPr/>
        </p:nvGrpSpPr>
        <p:grpSpPr bwMode="auto">
          <a:xfrm>
            <a:off x="7848600" y="3276600"/>
            <a:ext cx="457200" cy="990600"/>
            <a:chOff x="3984" y="2064"/>
            <a:chExt cx="288" cy="624"/>
          </a:xfrm>
        </p:grpSpPr>
        <p:sp>
          <p:nvSpPr>
            <p:cNvPr id="20538" name="Rectangle 54"/>
            <p:cNvSpPr>
              <a:spLocks noChangeArrowheads="1"/>
            </p:cNvSpPr>
            <p:nvPr/>
          </p:nvSpPr>
          <p:spPr bwMode="auto">
            <a:xfrm>
              <a:off x="3984" y="2448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400" dirty="0"/>
                <a:t>24</a:t>
              </a:r>
            </a:p>
          </p:txBody>
        </p:sp>
        <p:sp>
          <p:nvSpPr>
            <p:cNvPr id="20539" name="Line 55"/>
            <p:cNvSpPr>
              <a:spLocks noChangeShapeType="1"/>
            </p:cNvSpPr>
            <p:nvPr/>
          </p:nvSpPr>
          <p:spPr bwMode="auto">
            <a:xfrm flipH="1">
              <a:off x="4080" y="206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56"/>
          <p:cNvGrpSpPr>
            <a:grpSpLocks/>
          </p:cNvGrpSpPr>
          <p:nvPr/>
        </p:nvGrpSpPr>
        <p:grpSpPr bwMode="auto">
          <a:xfrm>
            <a:off x="6934200" y="3276600"/>
            <a:ext cx="914400" cy="990600"/>
            <a:chOff x="3408" y="2064"/>
            <a:chExt cx="576" cy="624"/>
          </a:xfrm>
        </p:grpSpPr>
        <p:sp>
          <p:nvSpPr>
            <p:cNvPr id="20536" name="Rectangle 57"/>
            <p:cNvSpPr>
              <a:spLocks noChangeArrowheads="1"/>
            </p:cNvSpPr>
            <p:nvPr/>
          </p:nvSpPr>
          <p:spPr bwMode="auto">
            <a:xfrm>
              <a:off x="3744" y="244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400" dirty="0"/>
                <a:t>17</a:t>
              </a:r>
            </a:p>
          </p:txBody>
        </p:sp>
        <p:sp>
          <p:nvSpPr>
            <p:cNvPr id="20537" name="Line 58"/>
            <p:cNvSpPr>
              <a:spLocks noChangeShapeType="1"/>
            </p:cNvSpPr>
            <p:nvPr/>
          </p:nvSpPr>
          <p:spPr bwMode="auto">
            <a:xfrm>
              <a:off x="3408" y="2064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59"/>
          <p:cNvGrpSpPr>
            <a:grpSpLocks/>
          </p:cNvGrpSpPr>
          <p:nvPr/>
        </p:nvGrpSpPr>
        <p:grpSpPr bwMode="auto">
          <a:xfrm>
            <a:off x="4495800" y="4267200"/>
            <a:ext cx="2362200" cy="1066800"/>
            <a:chOff x="1872" y="2688"/>
            <a:chExt cx="1488" cy="672"/>
          </a:xfrm>
        </p:grpSpPr>
        <p:sp>
          <p:nvSpPr>
            <p:cNvPr id="20534" name="Rectangle 60"/>
            <p:cNvSpPr>
              <a:spLocks noChangeArrowheads="1"/>
            </p:cNvSpPr>
            <p:nvPr/>
          </p:nvSpPr>
          <p:spPr bwMode="auto">
            <a:xfrm>
              <a:off x="1872" y="3120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400" dirty="0"/>
                <a:t>5</a:t>
              </a:r>
            </a:p>
          </p:txBody>
        </p:sp>
        <p:sp>
          <p:nvSpPr>
            <p:cNvPr id="20535" name="Line 61"/>
            <p:cNvSpPr>
              <a:spLocks noChangeShapeType="1"/>
            </p:cNvSpPr>
            <p:nvPr/>
          </p:nvSpPr>
          <p:spPr bwMode="auto">
            <a:xfrm flipH="1">
              <a:off x="1968" y="2688"/>
              <a:ext cx="139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62"/>
          <p:cNvGrpSpPr>
            <a:grpSpLocks/>
          </p:cNvGrpSpPr>
          <p:nvPr/>
        </p:nvGrpSpPr>
        <p:grpSpPr bwMode="auto">
          <a:xfrm>
            <a:off x="4876800" y="4267200"/>
            <a:ext cx="2362200" cy="1066800"/>
            <a:chOff x="2112" y="2688"/>
            <a:chExt cx="1488" cy="672"/>
          </a:xfrm>
        </p:grpSpPr>
        <p:sp>
          <p:nvSpPr>
            <p:cNvPr id="20532" name="Rectangle 63"/>
            <p:cNvSpPr>
              <a:spLocks noChangeArrowheads="1"/>
            </p:cNvSpPr>
            <p:nvPr/>
          </p:nvSpPr>
          <p:spPr bwMode="auto">
            <a:xfrm>
              <a:off x="2112" y="3120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400" dirty="0"/>
                <a:t>12</a:t>
              </a:r>
            </a:p>
          </p:txBody>
        </p:sp>
        <p:sp>
          <p:nvSpPr>
            <p:cNvPr id="20533" name="Line 64"/>
            <p:cNvSpPr>
              <a:spLocks noChangeShapeType="1"/>
            </p:cNvSpPr>
            <p:nvPr/>
          </p:nvSpPr>
          <p:spPr bwMode="auto">
            <a:xfrm flipH="1">
              <a:off x="2256" y="2688"/>
              <a:ext cx="134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65"/>
          <p:cNvGrpSpPr>
            <a:grpSpLocks/>
          </p:cNvGrpSpPr>
          <p:nvPr/>
        </p:nvGrpSpPr>
        <p:grpSpPr bwMode="auto">
          <a:xfrm>
            <a:off x="4038600" y="4267200"/>
            <a:ext cx="1600200" cy="1066800"/>
            <a:chOff x="1584" y="2688"/>
            <a:chExt cx="1008" cy="672"/>
          </a:xfrm>
        </p:grpSpPr>
        <p:sp>
          <p:nvSpPr>
            <p:cNvPr id="20530" name="Rectangle 66"/>
            <p:cNvSpPr>
              <a:spLocks noChangeArrowheads="1"/>
            </p:cNvSpPr>
            <p:nvPr/>
          </p:nvSpPr>
          <p:spPr bwMode="auto">
            <a:xfrm>
              <a:off x="2352" y="3120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400" dirty="0"/>
                <a:t>16</a:t>
              </a:r>
            </a:p>
          </p:txBody>
        </p:sp>
        <p:sp>
          <p:nvSpPr>
            <p:cNvPr id="20531" name="Line 67"/>
            <p:cNvSpPr>
              <a:spLocks noChangeShapeType="1"/>
            </p:cNvSpPr>
            <p:nvPr/>
          </p:nvSpPr>
          <p:spPr bwMode="auto">
            <a:xfrm>
              <a:off x="1584" y="2688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68"/>
          <p:cNvGrpSpPr>
            <a:grpSpLocks/>
          </p:cNvGrpSpPr>
          <p:nvPr/>
        </p:nvGrpSpPr>
        <p:grpSpPr bwMode="auto">
          <a:xfrm>
            <a:off x="5638800" y="4267200"/>
            <a:ext cx="1981200" cy="1066800"/>
            <a:chOff x="2592" y="2688"/>
            <a:chExt cx="1248" cy="672"/>
          </a:xfrm>
        </p:grpSpPr>
        <p:sp>
          <p:nvSpPr>
            <p:cNvPr id="20528" name="Rectangle 69"/>
            <p:cNvSpPr>
              <a:spLocks noChangeArrowheads="1"/>
            </p:cNvSpPr>
            <p:nvPr/>
          </p:nvSpPr>
          <p:spPr bwMode="auto">
            <a:xfrm>
              <a:off x="2592" y="3120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400" dirty="0"/>
                <a:t>17</a:t>
              </a:r>
            </a:p>
          </p:txBody>
        </p:sp>
        <p:sp>
          <p:nvSpPr>
            <p:cNvPr id="20529" name="Line 70"/>
            <p:cNvSpPr>
              <a:spLocks noChangeShapeType="1"/>
            </p:cNvSpPr>
            <p:nvPr/>
          </p:nvSpPr>
          <p:spPr bwMode="auto">
            <a:xfrm flipH="1">
              <a:off x="2736" y="2688"/>
              <a:ext cx="110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71"/>
          <p:cNvGrpSpPr>
            <a:grpSpLocks/>
          </p:cNvGrpSpPr>
          <p:nvPr/>
        </p:nvGrpSpPr>
        <p:grpSpPr bwMode="auto">
          <a:xfrm>
            <a:off x="6019800" y="4267200"/>
            <a:ext cx="2057400" cy="1066800"/>
            <a:chOff x="2832" y="2688"/>
            <a:chExt cx="1296" cy="672"/>
          </a:xfrm>
        </p:grpSpPr>
        <p:sp>
          <p:nvSpPr>
            <p:cNvPr id="20526" name="Rectangle 72"/>
            <p:cNvSpPr>
              <a:spLocks noChangeArrowheads="1"/>
            </p:cNvSpPr>
            <p:nvPr/>
          </p:nvSpPr>
          <p:spPr bwMode="auto">
            <a:xfrm>
              <a:off x="2832" y="3120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400" dirty="0"/>
                <a:t>24</a:t>
              </a:r>
            </a:p>
          </p:txBody>
        </p:sp>
        <p:sp>
          <p:nvSpPr>
            <p:cNvPr id="20527" name="Line 73"/>
            <p:cNvSpPr>
              <a:spLocks noChangeShapeType="1"/>
            </p:cNvSpPr>
            <p:nvPr/>
          </p:nvSpPr>
          <p:spPr bwMode="auto">
            <a:xfrm flipH="1">
              <a:off x="2976" y="2688"/>
              <a:ext cx="115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74"/>
          <p:cNvGrpSpPr>
            <a:grpSpLocks/>
          </p:cNvGrpSpPr>
          <p:nvPr/>
        </p:nvGrpSpPr>
        <p:grpSpPr bwMode="auto">
          <a:xfrm>
            <a:off x="4419600" y="4267200"/>
            <a:ext cx="3124200" cy="1066800"/>
            <a:chOff x="1824" y="2688"/>
            <a:chExt cx="1968" cy="672"/>
          </a:xfrm>
        </p:grpSpPr>
        <p:sp>
          <p:nvSpPr>
            <p:cNvPr id="20520" name="Rectangle 75"/>
            <p:cNvSpPr>
              <a:spLocks noChangeArrowheads="1"/>
            </p:cNvSpPr>
            <p:nvPr/>
          </p:nvSpPr>
          <p:spPr bwMode="auto">
            <a:xfrm>
              <a:off x="3312" y="3120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400" dirty="0"/>
                <a:t>38</a:t>
              </a:r>
            </a:p>
          </p:txBody>
        </p:sp>
        <p:sp>
          <p:nvSpPr>
            <p:cNvPr id="20521" name="Rectangle 76"/>
            <p:cNvSpPr>
              <a:spLocks noChangeArrowheads="1"/>
            </p:cNvSpPr>
            <p:nvPr/>
          </p:nvSpPr>
          <p:spPr bwMode="auto">
            <a:xfrm>
              <a:off x="3552" y="3120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400" dirty="0"/>
                <a:t>39</a:t>
              </a:r>
            </a:p>
          </p:txBody>
        </p:sp>
        <p:sp>
          <p:nvSpPr>
            <p:cNvPr id="20522" name="Rectangle 77"/>
            <p:cNvSpPr>
              <a:spLocks noChangeArrowheads="1"/>
            </p:cNvSpPr>
            <p:nvPr/>
          </p:nvSpPr>
          <p:spPr bwMode="auto">
            <a:xfrm>
              <a:off x="3072" y="3120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400" dirty="0"/>
                <a:t>27</a:t>
              </a:r>
            </a:p>
          </p:txBody>
        </p:sp>
        <p:sp>
          <p:nvSpPr>
            <p:cNvPr id="20523" name="Line 78"/>
            <p:cNvSpPr>
              <a:spLocks noChangeShapeType="1"/>
            </p:cNvSpPr>
            <p:nvPr/>
          </p:nvSpPr>
          <p:spPr bwMode="auto">
            <a:xfrm>
              <a:off x="1824" y="2688"/>
              <a:ext cx="139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4" name="Line 79"/>
            <p:cNvSpPr>
              <a:spLocks noChangeShapeType="1"/>
            </p:cNvSpPr>
            <p:nvPr/>
          </p:nvSpPr>
          <p:spPr bwMode="auto">
            <a:xfrm>
              <a:off x="2064" y="2688"/>
              <a:ext cx="134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5" name="Line 80"/>
            <p:cNvSpPr>
              <a:spLocks noChangeShapeType="1"/>
            </p:cNvSpPr>
            <p:nvPr/>
          </p:nvSpPr>
          <p:spPr bwMode="auto">
            <a:xfrm>
              <a:off x="2256" y="2688"/>
              <a:ext cx="139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81"/>
          <p:cNvGrpSpPr>
            <a:grpSpLocks/>
          </p:cNvGrpSpPr>
          <p:nvPr/>
        </p:nvGrpSpPr>
        <p:grpSpPr bwMode="auto">
          <a:xfrm>
            <a:off x="1931987" y="1645443"/>
            <a:ext cx="7086600" cy="4486276"/>
            <a:chOff x="288" y="1056"/>
            <a:chExt cx="4464" cy="2826"/>
          </a:xfrm>
        </p:grpSpPr>
        <p:sp>
          <p:nvSpPr>
            <p:cNvPr id="20517" name="Text Box 82"/>
            <p:cNvSpPr txBox="1">
              <a:spLocks noChangeArrowheads="1"/>
            </p:cNvSpPr>
            <p:nvPr/>
          </p:nvSpPr>
          <p:spPr bwMode="auto">
            <a:xfrm>
              <a:off x="720" y="3552"/>
              <a:ext cx="237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l" eaLnBrk="1" hangingPunct="1"/>
              <a:r>
                <a:rPr lang="en-US" altLang="en-US" sz="2800" dirty="0"/>
                <a:t>Use recursion to get here</a:t>
              </a:r>
            </a:p>
          </p:txBody>
        </p:sp>
        <p:sp>
          <p:nvSpPr>
            <p:cNvPr id="20518" name="Freeform 83"/>
            <p:cNvSpPr>
              <a:spLocks/>
            </p:cNvSpPr>
            <p:nvPr/>
          </p:nvSpPr>
          <p:spPr bwMode="auto">
            <a:xfrm>
              <a:off x="288" y="1296"/>
              <a:ext cx="720" cy="2448"/>
            </a:xfrm>
            <a:custGeom>
              <a:avLst/>
              <a:gdLst>
                <a:gd name="T0" fmla="*/ 480 w 720"/>
                <a:gd name="T1" fmla="*/ 2448 h 2448"/>
                <a:gd name="T2" fmla="*/ 144 w 720"/>
                <a:gd name="T3" fmla="*/ 1824 h 2448"/>
                <a:gd name="T4" fmla="*/ 96 w 720"/>
                <a:gd name="T5" fmla="*/ 576 h 2448"/>
                <a:gd name="T6" fmla="*/ 720 w 720"/>
                <a:gd name="T7" fmla="*/ 0 h 24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2448"/>
                <a:gd name="T14" fmla="*/ 720 w 720"/>
                <a:gd name="T15" fmla="*/ 2448 h 24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2448">
                  <a:moveTo>
                    <a:pt x="480" y="2448"/>
                  </a:moveTo>
                  <a:cubicBezTo>
                    <a:pt x="344" y="2292"/>
                    <a:pt x="208" y="2136"/>
                    <a:pt x="144" y="1824"/>
                  </a:cubicBezTo>
                  <a:cubicBezTo>
                    <a:pt x="80" y="1512"/>
                    <a:pt x="0" y="880"/>
                    <a:pt x="96" y="576"/>
                  </a:cubicBezTo>
                  <a:cubicBezTo>
                    <a:pt x="192" y="272"/>
                    <a:pt x="456" y="136"/>
                    <a:pt x="720" y="0"/>
                  </a:cubicBezTo>
                </a:path>
              </a:pathLst>
            </a:custGeom>
            <a:noFill/>
            <a:ln w="28575" cap="flat" cmpd="sng">
              <a:solidFill>
                <a:srgbClr val="9999FF"/>
              </a:solidFill>
              <a:prstDash val="dash"/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9" name="Oval 84"/>
            <p:cNvSpPr>
              <a:spLocks noChangeArrowheads="1"/>
            </p:cNvSpPr>
            <p:nvPr/>
          </p:nvSpPr>
          <p:spPr bwMode="auto">
            <a:xfrm>
              <a:off x="912" y="1056"/>
              <a:ext cx="3840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400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019330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ja-JP" dirty="0"/>
              <a:t>Merge Sort</a:t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auto">
          <a:xfrm>
            <a:off x="4572000" y="246088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/>
              <a:t>38</a:t>
            </a:r>
          </a:p>
        </p:txBody>
      </p:sp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4953000" y="246088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/>
              <a:t>16</a:t>
            </a:r>
          </a:p>
        </p:txBody>
      </p:sp>
      <p:sp>
        <p:nvSpPr>
          <p:cNvPr id="21511" name="Rectangle 5"/>
          <p:cNvSpPr>
            <a:spLocks noChangeArrowheads="1"/>
          </p:cNvSpPr>
          <p:nvPr/>
        </p:nvSpPr>
        <p:spPr bwMode="auto">
          <a:xfrm>
            <a:off x="6477000" y="246088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/>
              <a:t>17</a:t>
            </a:r>
          </a:p>
        </p:txBody>
      </p:sp>
      <p:sp>
        <p:nvSpPr>
          <p:cNvPr id="21512" name="Rectangle 6"/>
          <p:cNvSpPr>
            <a:spLocks noChangeArrowheads="1"/>
          </p:cNvSpPr>
          <p:nvPr/>
        </p:nvSpPr>
        <p:spPr bwMode="auto">
          <a:xfrm>
            <a:off x="6096000" y="246088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/>
              <a:t>12</a:t>
            </a:r>
          </a:p>
        </p:txBody>
      </p:sp>
      <p:sp>
        <p:nvSpPr>
          <p:cNvPr id="21513" name="Rectangle 7"/>
          <p:cNvSpPr>
            <a:spLocks noChangeArrowheads="1"/>
          </p:cNvSpPr>
          <p:nvPr/>
        </p:nvSpPr>
        <p:spPr bwMode="auto">
          <a:xfrm>
            <a:off x="5715000" y="246088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/>
              <a:t>39</a:t>
            </a:r>
          </a:p>
        </p:txBody>
      </p:sp>
      <p:sp>
        <p:nvSpPr>
          <p:cNvPr id="21514" name="Rectangle 8"/>
          <p:cNvSpPr>
            <a:spLocks noChangeArrowheads="1"/>
          </p:cNvSpPr>
          <p:nvPr/>
        </p:nvSpPr>
        <p:spPr bwMode="auto">
          <a:xfrm>
            <a:off x="5334000" y="246088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/>
              <a:t>27</a:t>
            </a:r>
            <a:endParaRPr lang="en-US" altLang="en-US" sz="2400" dirty="0"/>
          </a:p>
        </p:txBody>
      </p:sp>
      <p:sp>
        <p:nvSpPr>
          <p:cNvPr id="21515" name="Rectangle 9"/>
          <p:cNvSpPr>
            <a:spLocks noChangeArrowheads="1"/>
          </p:cNvSpPr>
          <p:nvPr/>
        </p:nvSpPr>
        <p:spPr bwMode="auto">
          <a:xfrm>
            <a:off x="6858000" y="246088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/>
              <a:t>24</a:t>
            </a:r>
          </a:p>
        </p:txBody>
      </p:sp>
      <p:sp>
        <p:nvSpPr>
          <p:cNvPr id="21516" name="Rectangle 10"/>
          <p:cNvSpPr>
            <a:spLocks noChangeArrowheads="1"/>
          </p:cNvSpPr>
          <p:nvPr/>
        </p:nvSpPr>
        <p:spPr bwMode="auto">
          <a:xfrm>
            <a:off x="7239000" y="246088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/>
              <a:t>5</a:t>
            </a:r>
          </a:p>
        </p:txBody>
      </p:sp>
      <p:sp>
        <p:nvSpPr>
          <p:cNvPr id="21517" name="Rectangle 11"/>
          <p:cNvSpPr>
            <a:spLocks noChangeArrowheads="1"/>
          </p:cNvSpPr>
          <p:nvPr/>
        </p:nvSpPr>
        <p:spPr bwMode="auto">
          <a:xfrm>
            <a:off x="3657600" y="588988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/>
              <a:t>38</a:t>
            </a:r>
          </a:p>
        </p:txBody>
      </p:sp>
      <p:sp>
        <p:nvSpPr>
          <p:cNvPr id="21518" name="Rectangle 12"/>
          <p:cNvSpPr>
            <a:spLocks noChangeArrowheads="1"/>
          </p:cNvSpPr>
          <p:nvPr/>
        </p:nvSpPr>
        <p:spPr bwMode="auto">
          <a:xfrm>
            <a:off x="4267200" y="588988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/>
              <a:t>16</a:t>
            </a:r>
          </a:p>
        </p:txBody>
      </p:sp>
      <p:sp>
        <p:nvSpPr>
          <p:cNvPr id="21519" name="Rectangle 13"/>
          <p:cNvSpPr>
            <a:spLocks noChangeArrowheads="1"/>
          </p:cNvSpPr>
          <p:nvPr/>
        </p:nvSpPr>
        <p:spPr bwMode="auto">
          <a:xfrm>
            <a:off x="6705600" y="588988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/>
              <a:t>17</a:t>
            </a:r>
          </a:p>
        </p:txBody>
      </p:sp>
      <p:sp>
        <p:nvSpPr>
          <p:cNvPr id="21520" name="Rectangle 14"/>
          <p:cNvSpPr>
            <a:spLocks noChangeArrowheads="1"/>
          </p:cNvSpPr>
          <p:nvPr/>
        </p:nvSpPr>
        <p:spPr bwMode="auto">
          <a:xfrm>
            <a:off x="6096000" y="588988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/>
              <a:t>12</a:t>
            </a:r>
          </a:p>
        </p:txBody>
      </p:sp>
      <p:sp>
        <p:nvSpPr>
          <p:cNvPr id="21521" name="Rectangle 15"/>
          <p:cNvSpPr>
            <a:spLocks noChangeArrowheads="1"/>
          </p:cNvSpPr>
          <p:nvPr/>
        </p:nvSpPr>
        <p:spPr bwMode="auto">
          <a:xfrm>
            <a:off x="5486400" y="588988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/>
              <a:t>39</a:t>
            </a:r>
          </a:p>
        </p:txBody>
      </p:sp>
      <p:sp>
        <p:nvSpPr>
          <p:cNvPr id="21522" name="Rectangle 16"/>
          <p:cNvSpPr>
            <a:spLocks noChangeArrowheads="1"/>
          </p:cNvSpPr>
          <p:nvPr/>
        </p:nvSpPr>
        <p:spPr bwMode="auto">
          <a:xfrm>
            <a:off x="4876800" y="588988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/>
              <a:t>27</a:t>
            </a:r>
          </a:p>
        </p:txBody>
      </p:sp>
      <p:sp>
        <p:nvSpPr>
          <p:cNvPr id="21523" name="Rectangle 17"/>
          <p:cNvSpPr>
            <a:spLocks noChangeArrowheads="1"/>
          </p:cNvSpPr>
          <p:nvPr/>
        </p:nvSpPr>
        <p:spPr bwMode="auto">
          <a:xfrm>
            <a:off x="7315200" y="588988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/>
              <a:t>24</a:t>
            </a:r>
          </a:p>
        </p:txBody>
      </p:sp>
      <p:sp>
        <p:nvSpPr>
          <p:cNvPr id="21524" name="Rectangle 18"/>
          <p:cNvSpPr>
            <a:spLocks noChangeArrowheads="1"/>
          </p:cNvSpPr>
          <p:nvPr/>
        </p:nvSpPr>
        <p:spPr bwMode="auto">
          <a:xfrm>
            <a:off x="7924800" y="588988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/>
              <a:t>5</a:t>
            </a:r>
          </a:p>
        </p:txBody>
      </p:sp>
      <p:sp>
        <p:nvSpPr>
          <p:cNvPr id="21525" name="Text Box 19"/>
          <p:cNvSpPr txBox="1">
            <a:spLocks noChangeArrowheads="1"/>
          </p:cNvSpPr>
          <p:nvPr/>
        </p:nvSpPr>
        <p:spPr bwMode="auto">
          <a:xfrm>
            <a:off x="4495800" y="207988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first</a:t>
            </a:r>
          </a:p>
        </p:txBody>
      </p:sp>
      <p:sp>
        <p:nvSpPr>
          <p:cNvPr id="21526" name="Text Box 20"/>
          <p:cNvSpPr txBox="1">
            <a:spLocks noChangeArrowheads="1"/>
          </p:cNvSpPr>
          <p:nvPr/>
        </p:nvSpPr>
        <p:spPr bwMode="auto">
          <a:xfrm>
            <a:off x="5715001" y="1851285"/>
            <a:ext cx="1851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mid=(fist + last)/2</a:t>
            </a:r>
          </a:p>
        </p:txBody>
      </p:sp>
      <p:sp>
        <p:nvSpPr>
          <p:cNvPr id="21527" name="Text Box 21"/>
          <p:cNvSpPr txBox="1">
            <a:spLocks noChangeArrowheads="1"/>
          </p:cNvSpPr>
          <p:nvPr/>
        </p:nvSpPr>
        <p:spPr bwMode="auto">
          <a:xfrm>
            <a:off x="7239000" y="2079885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last</a:t>
            </a:r>
          </a:p>
        </p:txBody>
      </p:sp>
      <p:sp>
        <p:nvSpPr>
          <p:cNvPr id="21528" name="Text Box 22"/>
          <p:cNvSpPr txBox="1">
            <a:spLocks noChangeArrowheads="1"/>
          </p:cNvSpPr>
          <p:nvPr/>
        </p:nvSpPr>
        <p:spPr bwMode="auto">
          <a:xfrm>
            <a:off x="3581400" y="2460885"/>
            <a:ext cx="996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theArray</a:t>
            </a:r>
          </a:p>
        </p:txBody>
      </p:sp>
      <p:sp>
        <p:nvSpPr>
          <p:cNvPr id="21529" name="AutoShape 23"/>
          <p:cNvSpPr>
            <a:spLocks noChangeArrowheads="1"/>
          </p:cNvSpPr>
          <p:nvPr/>
        </p:nvSpPr>
        <p:spPr bwMode="auto">
          <a:xfrm>
            <a:off x="5867400" y="2156084"/>
            <a:ext cx="1524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30" name="Rectangle 24"/>
          <p:cNvSpPr>
            <a:spLocks noChangeArrowheads="1"/>
          </p:cNvSpPr>
          <p:nvPr/>
        </p:nvSpPr>
        <p:spPr bwMode="auto">
          <a:xfrm>
            <a:off x="4267200" y="375628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/>
              <a:t>38</a:t>
            </a:r>
          </a:p>
        </p:txBody>
      </p:sp>
      <p:sp>
        <p:nvSpPr>
          <p:cNvPr id="21531" name="Rectangle 25"/>
          <p:cNvSpPr>
            <a:spLocks noChangeArrowheads="1"/>
          </p:cNvSpPr>
          <p:nvPr/>
        </p:nvSpPr>
        <p:spPr bwMode="auto">
          <a:xfrm>
            <a:off x="4648200" y="375628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/>
              <a:t>16</a:t>
            </a:r>
          </a:p>
        </p:txBody>
      </p:sp>
      <p:sp>
        <p:nvSpPr>
          <p:cNvPr id="21532" name="Rectangle 26"/>
          <p:cNvSpPr>
            <a:spLocks noChangeArrowheads="1"/>
          </p:cNvSpPr>
          <p:nvPr/>
        </p:nvSpPr>
        <p:spPr bwMode="auto">
          <a:xfrm>
            <a:off x="5410200" y="375628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/>
              <a:t>39</a:t>
            </a:r>
          </a:p>
        </p:txBody>
      </p:sp>
      <p:sp>
        <p:nvSpPr>
          <p:cNvPr id="21533" name="Rectangle 27"/>
          <p:cNvSpPr>
            <a:spLocks noChangeArrowheads="1"/>
          </p:cNvSpPr>
          <p:nvPr/>
        </p:nvSpPr>
        <p:spPr bwMode="auto">
          <a:xfrm>
            <a:off x="5029200" y="375628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/>
              <a:t>27</a:t>
            </a:r>
          </a:p>
        </p:txBody>
      </p:sp>
      <p:sp>
        <p:nvSpPr>
          <p:cNvPr id="21534" name="Rectangle 28"/>
          <p:cNvSpPr>
            <a:spLocks noChangeArrowheads="1"/>
          </p:cNvSpPr>
          <p:nvPr/>
        </p:nvSpPr>
        <p:spPr bwMode="auto">
          <a:xfrm>
            <a:off x="6781800" y="375628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/>
              <a:t>17</a:t>
            </a:r>
          </a:p>
        </p:txBody>
      </p:sp>
      <p:sp>
        <p:nvSpPr>
          <p:cNvPr id="21535" name="Rectangle 29"/>
          <p:cNvSpPr>
            <a:spLocks noChangeArrowheads="1"/>
          </p:cNvSpPr>
          <p:nvPr/>
        </p:nvSpPr>
        <p:spPr bwMode="auto">
          <a:xfrm>
            <a:off x="6400800" y="375628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/>
              <a:t>12</a:t>
            </a:r>
          </a:p>
        </p:txBody>
      </p:sp>
      <p:sp>
        <p:nvSpPr>
          <p:cNvPr id="21536" name="Rectangle 30"/>
          <p:cNvSpPr>
            <a:spLocks noChangeArrowheads="1"/>
          </p:cNvSpPr>
          <p:nvPr/>
        </p:nvSpPr>
        <p:spPr bwMode="auto">
          <a:xfrm>
            <a:off x="7162800" y="375628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/>
              <a:t>24</a:t>
            </a:r>
          </a:p>
        </p:txBody>
      </p:sp>
      <p:sp>
        <p:nvSpPr>
          <p:cNvPr id="21537" name="Rectangle 31"/>
          <p:cNvSpPr>
            <a:spLocks noChangeArrowheads="1"/>
          </p:cNvSpPr>
          <p:nvPr/>
        </p:nvSpPr>
        <p:spPr bwMode="auto">
          <a:xfrm>
            <a:off x="7543800" y="375628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/>
              <a:t>5</a:t>
            </a:r>
          </a:p>
        </p:txBody>
      </p:sp>
      <p:sp>
        <p:nvSpPr>
          <p:cNvPr id="21538" name="Text Box 32"/>
          <p:cNvSpPr txBox="1">
            <a:spLocks noChangeArrowheads="1"/>
          </p:cNvSpPr>
          <p:nvPr/>
        </p:nvSpPr>
        <p:spPr bwMode="auto">
          <a:xfrm>
            <a:off x="4191000" y="337528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first</a:t>
            </a:r>
          </a:p>
        </p:txBody>
      </p:sp>
      <p:sp>
        <p:nvSpPr>
          <p:cNvPr id="21539" name="Text Box 33"/>
          <p:cNvSpPr txBox="1">
            <a:spLocks noChangeArrowheads="1"/>
          </p:cNvSpPr>
          <p:nvPr/>
        </p:nvSpPr>
        <p:spPr bwMode="auto">
          <a:xfrm>
            <a:off x="5334000" y="3375285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last</a:t>
            </a:r>
          </a:p>
        </p:txBody>
      </p:sp>
      <p:sp>
        <p:nvSpPr>
          <p:cNvPr id="21540" name="Text Box 34"/>
          <p:cNvSpPr txBox="1">
            <a:spLocks noChangeArrowheads="1"/>
          </p:cNvSpPr>
          <p:nvPr/>
        </p:nvSpPr>
        <p:spPr bwMode="auto">
          <a:xfrm>
            <a:off x="6324600" y="337528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first</a:t>
            </a:r>
          </a:p>
        </p:txBody>
      </p:sp>
      <p:sp>
        <p:nvSpPr>
          <p:cNvPr id="21541" name="Text Box 35"/>
          <p:cNvSpPr txBox="1">
            <a:spLocks noChangeArrowheads="1"/>
          </p:cNvSpPr>
          <p:nvPr/>
        </p:nvSpPr>
        <p:spPr bwMode="auto">
          <a:xfrm>
            <a:off x="7467600" y="3375285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last</a:t>
            </a:r>
          </a:p>
        </p:txBody>
      </p:sp>
      <p:sp>
        <p:nvSpPr>
          <p:cNvPr id="21542" name="Text Box 36"/>
          <p:cNvSpPr txBox="1">
            <a:spLocks noChangeArrowheads="1"/>
          </p:cNvSpPr>
          <p:nvPr/>
        </p:nvSpPr>
        <p:spPr bwMode="auto">
          <a:xfrm>
            <a:off x="6781801" y="3146685"/>
            <a:ext cx="1851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mid=(fist + last)/2</a:t>
            </a:r>
          </a:p>
        </p:txBody>
      </p:sp>
      <p:sp>
        <p:nvSpPr>
          <p:cNvPr id="21543" name="AutoShape 37"/>
          <p:cNvSpPr>
            <a:spLocks noChangeArrowheads="1"/>
          </p:cNvSpPr>
          <p:nvPr/>
        </p:nvSpPr>
        <p:spPr bwMode="auto">
          <a:xfrm>
            <a:off x="6934200" y="3451484"/>
            <a:ext cx="1524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44" name="Text Box 38"/>
          <p:cNvSpPr txBox="1">
            <a:spLocks noChangeArrowheads="1"/>
          </p:cNvSpPr>
          <p:nvPr/>
        </p:nvSpPr>
        <p:spPr bwMode="auto">
          <a:xfrm>
            <a:off x="4648201" y="3146685"/>
            <a:ext cx="1851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mid=(fist + last)/2</a:t>
            </a:r>
          </a:p>
        </p:txBody>
      </p:sp>
      <p:sp>
        <p:nvSpPr>
          <p:cNvPr id="21545" name="AutoShape 39"/>
          <p:cNvSpPr>
            <a:spLocks noChangeArrowheads="1"/>
          </p:cNvSpPr>
          <p:nvPr/>
        </p:nvSpPr>
        <p:spPr bwMode="auto">
          <a:xfrm>
            <a:off x="4800600" y="3451484"/>
            <a:ext cx="1524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46" name="Rectangle 40"/>
          <p:cNvSpPr>
            <a:spLocks noChangeArrowheads="1"/>
          </p:cNvSpPr>
          <p:nvPr/>
        </p:nvSpPr>
        <p:spPr bwMode="auto">
          <a:xfrm>
            <a:off x="4114800" y="482308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/>
              <a:t>38</a:t>
            </a:r>
          </a:p>
        </p:txBody>
      </p:sp>
      <p:sp>
        <p:nvSpPr>
          <p:cNvPr id="21547" name="Rectangle 41"/>
          <p:cNvSpPr>
            <a:spLocks noChangeArrowheads="1"/>
          </p:cNvSpPr>
          <p:nvPr/>
        </p:nvSpPr>
        <p:spPr bwMode="auto">
          <a:xfrm>
            <a:off x="4495800" y="482308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16</a:t>
            </a:r>
          </a:p>
        </p:txBody>
      </p:sp>
      <p:sp>
        <p:nvSpPr>
          <p:cNvPr id="21548" name="Rectangle 42"/>
          <p:cNvSpPr>
            <a:spLocks noChangeArrowheads="1"/>
          </p:cNvSpPr>
          <p:nvPr/>
        </p:nvSpPr>
        <p:spPr bwMode="auto">
          <a:xfrm>
            <a:off x="5562600" y="482308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/>
              <a:t>39</a:t>
            </a:r>
          </a:p>
        </p:txBody>
      </p:sp>
      <p:sp>
        <p:nvSpPr>
          <p:cNvPr id="21549" name="Rectangle 43"/>
          <p:cNvSpPr>
            <a:spLocks noChangeArrowheads="1"/>
          </p:cNvSpPr>
          <p:nvPr/>
        </p:nvSpPr>
        <p:spPr bwMode="auto">
          <a:xfrm>
            <a:off x="5181600" y="482308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/>
              <a:t>27</a:t>
            </a:r>
          </a:p>
        </p:txBody>
      </p:sp>
      <p:sp>
        <p:nvSpPr>
          <p:cNvPr id="21550" name="Rectangle 44"/>
          <p:cNvSpPr>
            <a:spLocks noChangeArrowheads="1"/>
          </p:cNvSpPr>
          <p:nvPr/>
        </p:nvSpPr>
        <p:spPr bwMode="auto">
          <a:xfrm>
            <a:off x="6629400" y="482308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/>
              <a:t>17</a:t>
            </a:r>
          </a:p>
        </p:txBody>
      </p:sp>
      <p:sp>
        <p:nvSpPr>
          <p:cNvPr id="21551" name="Rectangle 45"/>
          <p:cNvSpPr>
            <a:spLocks noChangeArrowheads="1"/>
          </p:cNvSpPr>
          <p:nvPr/>
        </p:nvSpPr>
        <p:spPr bwMode="auto">
          <a:xfrm>
            <a:off x="6248400" y="482308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/>
              <a:t>12</a:t>
            </a:r>
          </a:p>
        </p:txBody>
      </p:sp>
      <p:sp>
        <p:nvSpPr>
          <p:cNvPr id="21552" name="Rectangle 46"/>
          <p:cNvSpPr>
            <a:spLocks noChangeArrowheads="1"/>
          </p:cNvSpPr>
          <p:nvPr/>
        </p:nvSpPr>
        <p:spPr bwMode="auto">
          <a:xfrm>
            <a:off x="7315200" y="482308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/>
              <a:t>24</a:t>
            </a:r>
          </a:p>
        </p:txBody>
      </p:sp>
      <p:sp>
        <p:nvSpPr>
          <p:cNvPr id="21553" name="Rectangle 47"/>
          <p:cNvSpPr>
            <a:spLocks noChangeArrowheads="1"/>
          </p:cNvSpPr>
          <p:nvPr/>
        </p:nvSpPr>
        <p:spPr bwMode="auto">
          <a:xfrm>
            <a:off x="7696200" y="482308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/>
              <a:t>5</a:t>
            </a:r>
          </a:p>
        </p:txBody>
      </p:sp>
      <p:sp>
        <p:nvSpPr>
          <p:cNvPr id="21554" name="Line 48"/>
          <p:cNvSpPr>
            <a:spLocks noChangeShapeType="1"/>
          </p:cNvSpPr>
          <p:nvPr/>
        </p:nvSpPr>
        <p:spPr bwMode="auto">
          <a:xfrm flipH="1">
            <a:off x="4267200" y="2841884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5" name="Line 49"/>
          <p:cNvSpPr>
            <a:spLocks noChangeShapeType="1"/>
          </p:cNvSpPr>
          <p:nvPr/>
        </p:nvSpPr>
        <p:spPr bwMode="auto">
          <a:xfrm flipH="1">
            <a:off x="5791200" y="2841884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6" name="Line 50"/>
          <p:cNvSpPr>
            <a:spLocks noChangeShapeType="1"/>
          </p:cNvSpPr>
          <p:nvPr/>
        </p:nvSpPr>
        <p:spPr bwMode="auto">
          <a:xfrm>
            <a:off x="7620000" y="2841884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7" name="Line 51"/>
          <p:cNvSpPr>
            <a:spLocks noChangeShapeType="1"/>
          </p:cNvSpPr>
          <p:nvPr/>
        </p:nvSpPr>
        <p:spPr bwMode="auto">
          <a:xfrm>
            <a:off x="6096000" y="2841884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8" name="Line 52"/>
          <p:cNvSpPr>
            <a:spLocks noChangeShapeType="1"/>
          </p:cNvSpPr>
          <p:nvPr/>
        </p:nvSpPr>
        <p:spPr bwMode="auto">
          <a:xfrm flipH="1">
            <a:off x="4114800" y="4137284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9" name="Line 53"/>
          <p:cNvSpPr>
            <a:spLocks noChangeShapeType="1"/>
          </p:cNvSpPr>
          <p:nvPr/>
        </p:nvSpPr>
        <p:spPr bwMode="auto">
          <a:xfrm flipH="1">
            <a:off x="4876800" y="4137284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0" name="Line 54"/>
          <p:cNvSpPr>
            <a:spLocks noChangeShapeType="1"/>
          </p:cNvSpPr>
          <p:nvPr/>
        </p:nvSpPr>
        <p:spPr bwMode="auto">
          <a:xfrm>
            <a:off x="5791200" y="4137284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1" name="Line 55"/>
          <p:cNvSpPr>
            <a:spLocks noChangeShapeType="1"/>
          </p:cNvSpPr>
          <p:nvPr/>
        </p:nvSpPr>
        <p:spPr bwMode="auto">
          <a:xfrm>
            <a:off x="5029200" y="4137284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2" name="Line 56"/>
          <p:cNvSpPr>
            <a:spLocks noChangeShapeType="1"/>
          </p:cNvSpPr>
          <p:nvPr/>
        </p:nvSpPr>
        <p:spPr bwMode="auto">
          <a:xfrm flipH="1">
            <a:off x="6248400" y="4137284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3" name="Line 57"/>
          <p:cNvSpPr>
            <a:spLocks noChangeShapeType="1"/>
          </p:cNvSpPr>
          <p:nvPr/>
        </p:nvSpPr>
        <p:spPr bwMode="auto">
          <a:xfrm flipH="1">
            <a:off x="7010400" y="4137284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4" name="Line 58"/>
          <p:cNvSpPr>
            <a:spLocks noChangeShapeType="1"/>
          </p:cNvSpPr>
          <p:nvPr/>
        </p:nvSpPr>
        <p:spPr bwMode="auto">
          <a:xfrm>
            <a:off x="7924800" y="4137284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5" name="Line 59"/>
          <p:cNvSpPr>
            <a:spLocks noChangeShapeType="1"/>
          </p:cNvSpPr>
          <p:nvPr/>
        </p:nvSpPr>
        <p:spPr bwMode="auto">
          <a:xfrm>
            <a:off x="7162800" y="4137284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6" name="Line 60"/>
          <p:cNvSpPr>
            <a:spLocks noChangeShapeType="1"/>
          </p:cNvSpPr>
          <p:nvPr/>
        </p:nvSpPr>
        <p:spPr bwMode="auto">
          <a:xfrm flipH="1">
            <a:off x="3657600" y="5204084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7" name="Line 61"/>
          <p:cNvSpPr>
            <a:spLocks noChangeShapeType="1"/>
          </p:cNvSpPr>
          <p:nvPr/>
        </p:nvSpPr>
        <p:spPr bwMode="auto">
          <a:xfrm flipH="1">
            <a:off x="4038600" y="5204084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8" name="Line 62"/>
          <p:cNvSpPr>
            <a:spLocks noChangeShapeType="1"/>
          </p:cNvSpPr>
          <p:nvPr/>
        </p:nvSpPr>
        <p:spPr bwMode="auto">
          <a:xfrm flipH="1">
            <a:off x="4267200" y="5204084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9" name="Line 63"/>
          <p:cNvSpPr>
            <a:spLocks noChangeShapeType="1"/>
          </p:cNvSpPr>
          <p:nvPr/>
        </p:nvSpPr>
        <p:spPr bwMode="auto">
          <a:xfrm flipH="1">
            <a:off x="4648200" y="5204084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0" name="Line 64"/>
          <p:cNvSpPr>
            <a:spLocks noChangeShapeType="1"/>
          </p:cNvSpPr>
          <p:nvPr/>
        </p:nvSpPr>
        <p:spPr bwMode="auto">
          <a:xfrm flipH="1">
            <a:off x="4876800" y="5204084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1" name="Line 65"/>
          <p:cNvSpPr>
            <a:spLocks noChangeShapeType="1"/>
          </p:cNvSpPr>
          <p:nvPr/>
        </p:nvSpPr>
        <p:spPr bwMode="auto">
          <a:xfrm flipH="1">
            <a:off x="5257800" y="5204084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2" name="Line 66"/>
          <p:cNvSpPr>
            <a:spLocks noChangeShapeType="1"/>
          </p:cNvSpPr>
          <p:nvPr/>
        </p:nvSpPr>
        <p:spPr bwMode="auto">
          <a:xfrm flipH="1">
            <a:off x="5867400" y="5204084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3" name="Line 67"/>
          <p:cNvSpPr>
            <a:spLocks noChangeShapeType="1"/>
          </p:cNvSpPr>
          <p:nvPr/>
        </p:nvSpPr>
        <p:spPr bwMode="auto">
          <a:xfrm flipH="1">
            <a:off x="5486400" y="5204084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4" name="Line 68"/>
          <p:cNvSpPr>
            <a:spLocks noChangeShapeType="1"/>
          </p:cNvSpPr>
          <p:nvPr/>
        </p:nvSpPr>
        <p:spPr bwMode="auto">
          <a:xfrm flipH="1">
            <a:off x="6096000" y="5204084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5" name="Line 69"/>
          <p:cNvSpPr>
            <a:spLocks noChangeShapeType="1"/>
          </p:cNvSpPr>
          <p:nvPr/>
        </p:nvSpPr>
        <p:spPr bwMode="auto">
          <a:xfrm flipH="1">
            <a:off x="6477000" y="5204084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6" name="Line 70"/>
          <p:cNvSpPr>
            <a:spLocks noChangeShapeType="1"/>
          </p:cNvSpPr>
          <p:nvPr/>
        </p:nvSpPr>
        <p:spPr bwMode="auto">
          <a:xfrm>
            <a:off x="7010400" y="5204084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7" name="Line 71"/>
          <p:cNvSpPr>
            <a:spLocks noChangeShapeType="1"/>
          </p:cNvSpPr>
          <p:nvPr/>
        </p:nvSpPr>
        <p:spPr bwMode="auto">
          <a:xfrm>
            <a:off x="6629400" y="5204084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8" name="Line 72"/>
          <p:cNvSpPr>
            <a:spLocks noChangeShapeType="1"/>
          </p:cNvSpPr>
          <p:nvPr/>
        </p:nvSpPr>
        <p:spPr bwMode="auto">
          <a:xfrm>
            <a:off x="7315200" y="5204084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9" name="Line 73"/>
          <p:cNvSpPr>
            <a:spLocks noChangeShapeType="1"/>
          </p:cNvSpPr>
          <p:nvPr/>
        </p:nvSpPr>
        <p:spPr bwMode="auto">
          <a:xfrm>
            <a:off x="7696200" y="5204084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0" name="Line 74"/>
          <p:cNvSpPr>
            <a:spLocks noChangeShapeType="1"/>
          </p:cNvSpPr>
          <p:nvPr/>
        </p:nvSpPr>
        <p:spPr bwMode="auto">
          <a:xfrm>
            <a:off x="8077200" y="5204084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1" name="Line 75"/>
          <p:cNvSpPr>
            <a:spLocks noChangeShapeType="1"/>
          </p:cNvSpPr>
          <p:nvPr/>
        </p:nvSpPr>
        <p:spPr bwMode="auto">
          <a:xfrm>
            <a:off x="7696200" y="5204084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2" name="Text Box 76"/>
          <p:cNvSpPr txBox="1">
            <a:spLocks noChangeArrowheads="1"/>
          </p:cNvSpPr>
          <p:nvPr/>
        </p:nvSpPr>
        <p:spPr bwMode="auto">
          <a:xfrm>
            <a:off x="4038600" y="444208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first</a:t>
            </a:r>
          </a:p>
        </p:txBody>
      </p:sp>
      <p:sp>
        <p:nvSpPr>
          <p:cNvPr id="21583" name="Text Box 77"/>
          <p:cNvSpPr txBox="1">
            <a:spLocks noChangeArrowheads="1"/>
          </p:cNvSpPr>
          <p:nvPr/>
        </p:nvSpPr>
        <p:spPr bwMode="auto">
          <a:xfrm>
            <a:off x="3581400" y="535648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first</a:t>
            </a:r>
          </a:p>
        </p:txBody>
      </p:sp>
      <p:sp>
        <p:nvSpPr>
          <p:cNvPr id="21584" name="Text Box 78"/>
          <p:cNvSpPr txBox="1">
            <a:spLocks noChangeArrowheads="1"/>
          </p:cNvSpPr>
          <p:nvPr/>
        </p:nvSpPr>
        <p:spPr bwMode="auto">
          <a:xfrm>
            <a:off x="4495800" y="4442085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last</a:t>
            </a:r>
          </a:p>
        </p:txBody>
      </p:sp>
      <p:sp>
        <p:nvSpPr>
          <p:cNvPr id="21585" name="Text Box 79"/>
          <p:cNvSpPr txBox="1">
            <a:spLocks noChangeArrowheads="1"/>
          </p:cNvSpPr>
          <p:nvPr/>
        </p:nvSpPr>
        <p:spPr bwMode="auto">
          <a:xfrm>
            <a:off x="3581400" y="5585085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last</a:t>
            </a:r>
          </a:p>
        </p:txBody>
      </p:sp>
      <p:sp>
        <p:nvSpPr>
          <p:cNvPr id="21586" name="AutoShape 80"/>
          <p:cNvSpPr>
            <a:spLocks/>
          </p:cNvSpPr>
          <p:nvPr/>
        </p:nvSpPr>
        <p:spPr bwMode="auto">
          <a:xfrm>
            <a:off x="3200400" y="2384684"/>
            <a:ext cx="457200" cy="2819400"/>
          </a:xfrm>
          <a:prstGeom prst="leftBrace">
            <a:avLst>
              <a:gd name="adj1" fmla="val 513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87" name="Text Box 81"/>
          <p:cNvSpPr txBox="1">
            <a:spLocks noChangeArrowheads="1"/>
          </p:cNvSpPr>
          <p:nvPr/>
        </p:nvSpPr>
        <p:spPr bwMode="auto">
          <a:xfrm>
            <a:off x="2082800" y="3603885"/>
            <a:ext cx="1112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first &lt; last</a:t>
            </a:r>
          </a:p>
        </p:txBody>
      </p:sp>
    </p:spTree>
    <p:extLst>
      <p:ext uri="{BB962C8B-B14F-4D97-AF65-F5344CB8AC3E}">
        <p14:creationId xmlns:p14="http://schemas.microsoft.com/office/powerpoint/2010/main" val="3421762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952499"/>
            <a:ext cx="9144000" cy="122237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ja-JP" dirty="0" err="1"/>
              <a:t>MergeSort</a:t>
            </a:r>
            <a:r>
              <a:rPr lang="en-US" altLang="ja-JP" dirty="0"/>
              <a:t>:  Overview</a:t>
            </a:r>
            <a:br>
              <a:rPr lang="en-US" altLang="ja-JP" dirty="0"/>
            </a:br>
            <a:endParaRPr lang="en-US" altLang="ja-JP" dirty="0"/>
          </a:p>
        </p:txBody>
      </p:sp>
      <p:grpSp>
        <p:nvGrpSpPr>
          <p:cNvPr id="22533" name="Group 3"/>
          <p:cNvGrpSpPr>
            <a:grpSpLocks/>
          </p:cNvGrpSpPr>
          <p:nvPr/>
        </p:nvGrpSpPr>
        <p:grpSpPr bwMode="auto">
          <a:xfrm>
            <a:off x="7659969" y="583370"/>
            <a:ext cx="4191000" cy="5562600"/>
            <a:chOff x="2880" y="432"/>
            <a:chExt cx="2640" cy="3504"/>
          </a:xfrm>
        </p:grpSpPr>
        <p:sp>
          <p:nvSpPr>
            <p:cNvPr id="22536" name="Rectangle 4"/>
            <p:cNvSpPr>
              <a:spLocks noChangeArrowheads="1"/>
            </p:cNvSpPr>
            <p:nvPr/>
          </p:nvSpPr>
          <p:spPr bwMode="auto">
            <a:xfrm>
              <a:off x="3456" y="723"/>
              <a:ext cx="19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38</a:t>
              </a:r>
            </a:p>
          </p:txBody>
        </p:sp>
        <p:sp>
          <p:nvSpPr>
            <p:cNvPr id="22537" name="Rectangle 5"/>
            <p:cNvSpPr>
              <a:spLocks noChangeArrowheads="1"/>
            </p:cNvSpPr>
            <p:nvPr/>
          </p:nvSpPr>
          <p:spPr bwMode="auto">
            <a:xfrm>
              <a:off x="3652" y="723"/>
              <a:ext cx="19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16</a:t>
              </a:r>
            </a:p>
          </p:txBody>
        </p:sp>
        <p:sp>
          <p:nvSpPr>
            <p:cNvPr id="22538" name="Rectangle 6"/>
            <p:cNvSpPr>
              <a:spLocks noChangeArrowheads="1"/>
            </p:cNvSpPr>
            <p:nvPr/>
          </p:nvSpPr>
          <p:spPr bwMode="auto">
            <a:xfrm>
              <a:off x="4435" y="723"/>
              <a:ext cx="19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17</a:t>
              </a:r>
            </a:p>
          </p:txBody>
        </p:sp>
        <p:sp>
          <p:nvSpPr>
            <p:cNvPr id="22539" name="Rectangle 7"/>
            <p:cNvSpPr>
              <a:spLocks noChangeArrowheads="1"/>
            </p:cNvSpPr>
            <p:nvPr/>
          </p:nvSpPr>
          <p:spPr bwMode="auto">
            <a:xfrm>
              <a:off x="4240" y="723"/>
              <a:ext cx="195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12</a:t>
              </a:r>
            </a:p>
          </p:txBody>
        </p:sp>
        <p:sp>
          <p:nvSpPr>
            <p:cNvPr id="22540" name="Rectangle 8"/>
            <p:cNvSpPr>
              <a:spLocks noChangeArrowheads="1"/>
            </p:cNvSpPr>
            <p:nvPr/>
          </p:nvSpPr>
          <p:spPr bwMode="auto">
            <a:xfrm>
              <a:off x="4044" y="723"/>
              <a:ext cx="19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39</a:t>
              </a:r>
            </a:p>
          </p:txBody>
        </p:sp>
        <p:sp>
          <p:nvSpPr>
            <p:cNvPr id="22541" name="Rectangle 9"/>
            <p:cNvSpPr>
              <a:spLocks noChangeArrowheads="1"/>
            </p:cNvSpPr>
            <p:nvPr/>
          </p:nvSpPr>
          <p:spPr bwMode="auto">
            <a:xfrm>
              <a:off x="3848" y="723"/>
              <a:ext cx="19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27</a:t>
              </a:r>
            </a:p>
          </p:txBody>
        </p:sp>
        <p:sp>
          <p:nvSpPr>
            <p:cNvPr id="22542" name="Rectangle 10"/>
            <p:cNvSpPr>
              <a:spLocks noChangeArrowheads="1"/>
            </p:cNvSpPr>
            <p:nvPr/>
          </p:nvSpPr>
          <p:spPr bwMode="auto">
            <a:xfrm>
              <a:off x="4631" y="723"/>
              <a:ext cx="19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24</a:t>
              </a:r>
            </a:p>
          </p:txBody>
        </p:sp>
        <p:sp>
          <p:nvSpPr>
            <p:cNvPr id="22543" name="Rectangle 11"/>
            <p:cNvSpPr>
              <a:spLocks noChangeArrowheads="1"/>
            </p:cNvSpPr>
            <p:nvPr/>
          </p:nvSpPr>
          <p:spPr bwMode="auto">
            <a:xfrm>
              <a:off x="4827" y="723"/>
              <a:ext cx="19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5</a:t>
              </a:r>
            </a:p>
          </p:txBody>
        </p:sp>
        <p:sp>
          <p:nvSpPr>
            <p:cNvPr id="22544" name="Text Box 12"/>
            <p:cNvSpPr txBox="1">
              <a:spLocks noChangeArrowheads="1"/>
            </p:cNvSpPr>
            <p:nvPr/>
          </p:nvSpPr>
          <p:spPr bwMode="auto">
            <a:xfrm>
              <a:off x="3385" y="541"/>
              <a:ext cx="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first</a:t>
              </a:r>
            </a:p>
          </p:txBody>
        </p:sp>
        <p:sp>
          <p:nvSpPr>
            <p:cNvPr id="22545" name="Text Box 13"/>
            <p:cNvSpPr txBox="1">
              <a:spLocks noChangeArrowheads="1"/>
            </p:cNvSpPr>
            <p:nvPr/>
          </p:nvSpPr>
          <p:spPr bwMode="auto">
            <a:xfrm>
              <a:off x="3937" y="432"/>
              <a:ext cx="116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mid=(fist + last)/2</a:t>
              </a:r>
            </a:p>
          </p:txBody>
        </p:sp>
        <p:sp>
          <p:nvSpPr>
            <p:cNvPr id="22546" name="Text Box 14"/>
            <p:cNvSpPr txBox="1">
              <a:spLocks noChangeArrowheads="1"/>
            </p:cNvSpPr>
            <p:nvPr/>
          </p:nvSpPr>
          <p:spPr bwMode="auto">
            <a:xfrm>
              <a:off x="4798" y="541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last</a:t>
              </a:r>
            </a:p>
          </p:txBody>
        </p:sp>
        <p:sp>
          <p:nvSpPr>
            <p:cNvPr id="22547" name="Text Box 15"/>
            <p:cNvSpPr txBox="1">
              <a:spLocks noChangeArrowheads="1"/>
            </p:cNvSpPr>
            <p:nvPr/>
          </p:nvSpPr>
          <p:spPr bwMode="auto">
            <a:xfrm>
              <a:off x="2889" y="723"/>
              <a:ext cx="6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theArray</a:t>
              </a:r>
            </a:p>
          </p:txBody>
        </p:sp>
        <p:sp>
          <p:nvSpPr>
            <p:cNvPr id="22548" name="AutoShape 16"/>
            <p:cNvSpPr>
              <a:spLocks noChangeArrowheads="1"/>
            </p:cNvSpPr>
            <p:nvPr/>
          </p:nvSpPr>
          <p:spPr bwMode="auto">
            <a:xfrm>
              <a:off x="4122" y="578"/>
              <a:ext cx="78" cy="145"/>
            </a:xfrm>
            <a:prstGeom prst="downArrow">
              <a:avLst>
                <a:gd name="adj1" fmla="val 50000"/>
                <a:gd name="adj2" fmla="val 46474"/>
              </a:avLst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49" name="Rectangle 17"/>
            <p:cNvSpPr>
              <a:spLocks noChangeArrowheads="1"/>
            </p:cNvSpPr>
            <p:nvPr/>
          </p:nvSpPr>
          <p:spPr bwMode="auto">
            <a:xfrm>
              <a:off x="3299" y="1342"/>
              <a:ext cx="19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38</a:t>
              </a:r>
            </a:p>
          </p:txBody>
        </p:sp>
        <p:sp>
          <p:nvSpPr>
            <p:cNvPr id="22550" name="Rectangle 18"/>
            <p:cNvSpPr>
              <a:spLocks noChangeArrowheads="1"/>
            </p:cNvSpPr>
            <p:nvPr/>
          </p:nvSpPr>
          <p:spPr bwMode="auto">
            <a:xfrm>
              <a:off x="3495" y="1342"/>
              <a:ext cx="19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16</a:t>
              </a:r>
            </a:p>
          </p:txBody>
        </p:sp>
        <p:sp>
          <p:nvSpPr>
            <p:cNvPr id="22551" name="Rectangle 19"/>
            <p:cNvSpPr>
              <a:spLocks noChangeArrowheads="1"/>
            </p:cNvSpPr>
            <p:nvPr/>
          </p:nvSpPr>
          <p:spPr bwMode="auto">
            <a:xfrm>
              <a:off x="3887" y="1342"/>
              <a:ext cx="19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39</a:t>
              </a:r>
            </a:p>
          </p:txBody>
        </p:sp>
        <p:sp>
          <p:nvSpPr>
            <p:cNvPr id="22552" name="Rectangle 20"/>
            <p:cNvSpPr>
              <a:spLocks noChangeArrowheads="1"/>
            </p:cNvSpPr>
            <p:nvPr/>
          </p:nvSpPr>
          <p:spPr bwMode="auto">
            <a:xfrm>
              <a:off x="3691" y="1342"/>
              <a:ext cx="19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27</a:t>
              </a:r>
            </a:p>
          </p:txBody>
        </p:sp>
        <p:sp>
          <p:nvSpPr>
            <p:cNvPr id="22553" name="Rectangle 21"/>
            <p:cNvSpPr>
              <a:spLocks noChangeArrowheads="1"/>
            </p:cNvSpPr>
            <p:nvPr/>
          </p:nvSpPr>
          <p:spPr bwMode="auto">
            <a:xfrm>
              <a:off x="4592" y="1342"/>
              <a:ext cx="19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17</a:t>
              </a:r>
            </a:p>
          </p:txBody>
        </p:sp>
        <p:sp>
          <p:nvSpPr>
            <p:cNvPr id="22554" name="Rectangle 22"/>
            <p:cNvSpPr>
              <a:spLocks noChangeArrowheads="1"/>
            </p:cNvSpPr>
            <p:nvPr/>
          </p:nvSpPr>
          <p:spPr bwMode="auto">
            <a:xfrm>
              <a:off x="4396" y="1342"/>
              <a:ext cx="19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12</a:t>
              </a:r>
            </a:p>
          </p:txBody>
        </p:sp>
        <p:sp>
          <p:nvSpPr>
            <p:cNvPr id="22555" name="Rectangle 23"/>
            <p:cNvSpPr>
              <a:spLocks noChangeArrowheads="1"/>
            </p:cNvSpPr>
            <p:nvPr/>
          </p:nvSpPr>
          <p:spPr bwMode="auto">
            <a:xfrm>
              <a:off x="4788" y="1342"/>
              <a:ext cx="19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24</a:t>
              </a:r>
            </a:p>
          </p:txBody>
        </p:sp>
        <p:sp>
          <p:nvSpPr>
            <p:cNvPr id="22556" name="Rectangle 24"/>
            <p:cNvSpPr>
              <a:spLocks noChangeArrowheads="1"/>
            </p:cNvSpPr>
            <p:nvPr/>
          </p:nvSpPr>
          <p:spPr bwMode="auto">
            <a:xfrm>
              <a:off x="4984" y="1342"/>
              <a:ext cx="19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5</a:t>
              </a:r>
            </a:p>
          </p:txBody>
        </p:sp>
        <p:sp>
          <p:nvSpPr>
            <p:cNvPr id="22557" name="Rectangle 25"/>
            <p:cNvSpPr>
              <a:spLocks noChangeArrowheads="1"/>
            </p:cNvSpPr>
            <p:nvPr/>
          </p:nvSpPr>
          <p:spPr bwMode="auto">
            <a:xfrm>
              <a:off x="3221" y="1852"/>
              <a:ext cx="19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38</a:t>
              </a:r>
            </a:p>
          </p:txBody>
        </p:sp>
        <p:sp>
          <p:nvSpPr>
            <p:cNvPr id="22558" name="Rectangle 26"/>
            <p:cNvSpPr>
              <a:spLocks noChangeArrowheads="1"/>
            </p:cNvSpPr>
            <p:nvPr/>
          </p:nvSpPr>
          <p:spPr bwMode="auto">
            <a:xfrm>
              <a:off x="3417" y="1852"/>
              <a:ext cx="19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16</a:t>
              </a:r>
            </a:p>
          </p:txBody>
        </p:sp>
        <p:sp>
          <p:nvSpPr>
            <p:cNvPr id="22559" name="Rectangle 27"/>
            <p:cNvSpPr>
              <a:spLocks noChangeArrowheads="1"/>
            </p:cNvSpPr>
            <p:nvPr/>
          </p:nvSpPr>
          <p:spPr bwMode="auto">
            <a:xfrm>
              <a:off x="3965" y="1852"/>
              <a:ext cx="19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39</a:t>
              </a:r>
            </a:p>
          </p:txBody>
        </p:sp>
        <p:sp>
          <p:nvSpPr>
            <p:cNvPr id="22560" name="Rectangle 28"/>
            <p:cNvSpPr>
              <a:spLocks noChangeArrowheads="1"/>
            </p:cNvSpPr>
            <p:nvPr/>
          </p:nvSpPr>
          <p:spPr bwMode="auto">
            <a:xfrm>
              <a:off x="3769" y="1852"/>
              <a:ext cx="19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27</a:t>
              </a:r>
            </a:p>
          </p:txBody>
        </p:sp>
        <p:sp>
          <p:nvSpPr>
            <p:cNvPr id="22561" name="Rectangle 29"/>
            <p:cNvSpPr>
              <a:spLocks noChangeArrowheads="1"/>
            </p:cNvSpPr>
            <p:nvPr/>
          </p:nvSpPr>
          <p:spPr bwMode="auto">
            <a:xfrm>
              <a:off x="4514" y="1852"/>
              <a:ext cx="19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17</a:t>
              </a:r>
            </a:p>
          </p:txBody>
        </p:sp>
        <p:sp>
          <p:nvSpPr>
            <p:cNvPr id="22562" name="Rectangle 30"/>
            <p:cNvSpPr>
              <a:spLocks noChangeArrowheads="1"/>
            </p:cNvSpPr>
            <p:nvPr/>
          </p:nvSpPr>
          <p:spPr bwMode="auto">
            <a:xfrm>
              <a:off x="4318" y="1852"/>
              <a:ext cx="19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12</a:t>
              </a:r>
            </a:p>
          </p:txBody>
        </p:sp>
        <p:sp>
          <p:nvSpPr>
            <p:cNvPr id="22563" name="Rectangle 31"/>
            <p:cNvSpPr>
              <a:spLocks noChangeArrowheads="1"/>
            </p:cNvSpPr>
            <p:nvPr/>
          </p:nvSpPr>
          <p:spPr bwMode="auto">
            <a:xfrm>
              <a:off x="4867" y="1852"/>
              <a:ext cx="195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24</a:t>
              </a:r>
            </a:p>
          </p:txBody>
        </p:sp>
        <p:sp>
          <p:nvSpPr>
            <p:cNvPr id="22564" name="Rectangle 32"/>
            <p:cNvSpPr>
              <a:spLocks noChangeArrowheads="1"/>
            </p:cNvSpPr>
            <p:nvPr/>
          </p:nvSpPr>
          <p:spPr bwMode="auto">
            <a:xfrm>
              <a:off x="5062" y="1852"/>
              <a:ext cx="19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5</a:t>
              </a:r>
            </a:p>
          </p:txBody>
        </p:sp>
        <p:sp>
          <p:nvSpPr>
            <p:cNvPr id="22565" name="Line 33"/>
            <p:cNvSpPr>
              <a:spLocks noChangeShapeType="1"/>
            </p:cNvSpPr>
            <p:nvPr/>
          </p:nvSpPr>
          <p:spPr bwMode="auto">
            <a:xfrm flipH="1">
              <a:off x="3299" y="905"/>
              <a:ext cx="157" cy="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6" name="Line 34"/>
            <p:cNvSpPr>
              <a:spLocks noChangeShapeType="1"/>
            </p:cNvSpPr>
            <p:nvPr/>
          </p:nvSpPr>
          <p:spPr bwMode="auto">
            <a:xfrm flipH="1">
              <a:off x="4083" y="905"/>
              <a:ext cx="157" cy="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7" name="Line 35"/>
            <p:cNvSpPr>
              <a:spLocks noChangeShapeType="1"/>
            </p:cNvSpPr>
            <p:nvPr/>
          </p:nvSpPr>
          <p:spPr bwMode="auto">
            <a:xfrm>
              <a:off x="5023" y="905"/>
              <a:ext cx="157" cy="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8" name="Line 36"/>
            <p:cNvSpPr>
              <a:spLocks noChangeShapeType="1"/>
            </p:cNvSpPr>
            <p:nvPr/>
          </p:nvSpPr>
          <p:spPr bwMode="auto">
            <a:xfrm>
              <a:off x="4240" y="905"/>
              <a:ext cx="156" cy="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9" name="Line 37"/>
            <p:cNvSpPr>
              <a:spLocks noChangeShapeType="1"/>
            </p:cNvSpPr>
            <p:nvPr/>
          </p:nvSpPr>
          <p:spPr bwMode="auto">
            <a:xfrm flipH="1">
              <a:off x="3221" y="1524"/>
              <a:ext cx="78" cy="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0" name="Line 38"/>
            <p:cNvSpPr>
              <a:spLocks noChangeShapeType="1"/>
            </p:cNvSpPr>
            <p:nvPr/>
          </p:nvSpPr>
          <p:spPr bwMode="auto">
            <a:xfrm flipH="1">
              <a:off x="3613" y="1524"/>
              <a:ext cx="78" cy="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1" name="Line 39"/>
            <p:cNvSpPr>
              <a:spLocks noChangeShapeType="1"/>
            </p:cNvSpPr>
            <p:nvPr/>
          </p:nvSpPr>
          <p:spPr bwMode="auto">
            <a:xfrm>
              <a:off x="4083" y="1524"/>
              <a:ext cx="78" cy="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2" name="Line 40"/>
            <p:cNvSpPr>
              <a:spLocks noChangeShapeType="1"/>
            </p:cNvSpPr>
            <p:nvPr/>
          </p:nvSpPr>
          <p:spPr bwMode="auto">
            <a:xfrm>
              <a:off x="3691" y="1524"/>
              <a:ext cx="78" cy="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3" name="Line 41"/>
            <p:cNvSpPr>
              <a:spLocks noChangeShapeType="1"/>
            </p:cNvSpPr>
            <p:nvPr/>
          </p:nvSpPr>
          <p:spPr bwMode="auto">
            <a:xfrm flipH="1">
              <a:off x="4318" y="1524"/>
              <a:ext cx="78" cy="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4" name="Line 42"/>
            <p:cNvSpPr>
              <a:spLocks noChangeShapeType="1"/>
            </p:cNvSpPr>
            <p:nvPr/>
          </p:nvSpPr>
          <p:spPr bwMode="auto">
            <a:xfrm flipH="1">
              <a:off x="4710" y="1524"/>
              <a:ext cx="78" cy="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5" name="Line 43"/>
            <p:cNvSpPr>
              <a:spLocks noChangeShapeType="1"/>
            </p:cNvSpPr>
            <p:nvPr/>
          </p:nvSpPr>
          <p:spPr bwMode="auto">
            <a:xfrm>
              <a:off x="5180" y="1524"/>
              <a:ext cx="78" cy="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6" name="Line 44"/>
            <p:cNvSpPr>
              <a:spLocks noChangeShapeType="1"/>
            </p:cNvSpPr>
            <p:nvPr/>
          </p:nvSpPr>
          <p:spPr bwMode="auto">
            <a:xfrm>
              <a:off x="4788" y="1524"/>
              <a:ext cx="79" cy="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7" name="Line 45"/>
            <p:cNvSpPr>
              <a:spLocks noChangeShapeType="1"/>
            </p:cNvSpPr>
            <p:nvPr/>
          </p:nvSpPr>
          <p:spPr bwMode="auto">
            <a:xfrm flipH="1">
              <a:off x="2880" y="2034"/>
              <a:ext cx="341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8" name="Line 46"/>
            <p:cNvSpPr>
              <a:spLocks noChangeShapeType="1"/>
            </p:cNvSpPr>
            <p:nvPr/>
          </p:nvSpPr>
          <p:spPr bwMode="auto">
            <a:xfrm flipH="1">
              <a:off x="3072" y="2034"/>
              <a:ext cx="345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9" name="Line 47"/>
            <p:cNvSpPr>
              <a:spLocks noChangeShapeType="1"/>
            </p:cNvSpPr>
            <p:nvPr/>
          </p:nvSpPr>
          <p:spPr bwMode="auto">
            <a:xfrm flipH="1">
              <a:off x="3168" y="2034"/>
              <a:ext cx="24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0" name="Line 48"/>
            <p:cNvSpPr>
              <a:spLocks noChangeShapeType="1"/>
            </p:cNvSpPr>
            <p:nvPr/>
          </p:nvSpPr>
          <p:spPr bwMode="auto">
            <a:xfrm flipH="1">
              <a:off x="3360" y="2034"/>
              <a:ext cx="25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1" name="Line 49"/>
            <p:cNvSpPr>
              <a:spLocks noChangeShapeType="1"/>
            </p:cNvSpPr>
            <p:nvPr/>
          </p:nvSpPr>
          <p:spPr bwMode="auto">
            <a:xfrm flipH="1">
              <a:off x="3613" y="2034"/>
              <a:ext cx="156" cy="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2" name="Line 50"/>
            <p:cNvSpPr>
              <a:spLocks noChangeShapeType="1"/>
            </p:cNvSpPr>
            <p:nvPr/>
          </p:nvSpPr>
          <p:spPr bwMode="auto">
            <a:xfrm flipH="1">
              <a:off x="3808" y="2034"/>
              <a:ext cx="157" cy="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3" name="Line 51"/>
            <p:cNvSpPr>
              <a:spLocks noChangeShapeType="1"/>
            </p:cNvSpPr>
            <p:nvPr/>
          </p:nvSpPr>
          <p:spPr bwMode="auto">
            <a:xfrm flipH="1">
              <a:off x="4080" y="2034"/>
              <a:ext cx="81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4" name="Line 52"/>
            <p:cNvSpPr>
              <a:spLocks noChangeShapeType="1"/>
            </p:cNvSpPr>
            <p:nvPr/>
          </p:nvSpPr>
          <p:spPr bwMode="auto">
            <a:xfrm flipH="1">
              <a:off x="3888" y="2034"/>
              <a:ext cx="77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5" name="Line 53"/>
            <p:cNvSpPr>
              <a:spLocks noChangeShapeType="1"/>
            </p:cNvSpPr>
            <p:nvPr/>
          </p:nvSpPr>
          <p:spPr bwMode="auto">
            <a:xfrm>
              <a:off x="4318" y="2034"/>
              <a:ext cx="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6" name="Line 54"/>
            <p:cNvSpPr>
              <a:spLocks noChangeShapeType="1"/>
            </p:cNvSpPr>
            <p:nvPr/>
          </p:nvSpPr>
          <p:spPr bwMode="auto">
            <a:xfrm flipH="1">
              <a:off x="4512" y="2034"/>
              <a:ext cx="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7" name="Line 55"/>
            <p:cNvSpPr>
              <a:spLocks noChangeShapeType="1"/>
            </p:cNvSpPr>
            <p:nvPr/>
          </p:nvSpPr>
          <p:spPr bwMode="auto">
            <a:xfrm>
              <a:off x="4710" y="2034"/>
              <a:ext cx="9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8" name="Line 56"/>
            <p:cNvSpPr>
              <a:spLocks noChangeShapeType="1"/>
            </p:cNvSpPr>
            <p:nvPr/>
          </p:nvSpPr>
          <p:spPr bwMode="auto">
            <a:xfrm>
              <a:off x="4514" y="2034"/>
              <a:ext cx="94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9" name="Line 57"/>
            <p:cNvSpPr>
              <a:spLocks noChangeShapeType="1"/>
            </p:cNvSpPr>
            <p:nvPr/>
          </p:nvSpPr>
          <p:spPr bwMode="auto">
            <a:xfrm>
              <a:off x="4867" y="2034"/>
              <a:ext cx="1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0" name="Line 58"/>
            <p:cNvSpPr>
              <a:spLocks noChangeShapeType="1"/>
            </p:cNvSpPr>
            <p:nvPr/>
          </p:nvSpPr>
          <p:spPr bwMode="auto">
            <a:xfrm>
              <a:off x="5062" y="2034"/>
              <a:ext cx="17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1" name="Line 59"/>
            <p:cNvSpPr>
              <a:spLocks noChangeShapeType="1"/>
            </p:cNvSpPr>
            <p:nvPr/>
          </p:nvSpPr>
          <p:spPr bwMode="auto">
            <a:xfrm>
              <a:off x="5258" y="2034"/>
              <a:ext cx="26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2" name="Line 60"/>
            <p:cNvSpPr>
              <a:spLocks noChangeShapeType="1"/>
            </p:cNvSpPr>
            <p:nvPr/>
          </p:nvSpPr>
          <p:spPr bwMode="auto">
            <a:xfrm>
              <a:off x="5062" y="2034"/>
              <a:ext cx="266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3" name="Text Box 61"/>
            <p:cNvSpPr txBox="1">
              <a:spLocks noChangeArrowheads="1"/>
            </p:cNvSpPr>
            <p:nvPr/>
          </p:nvSpPr>
          <p:spPr bwMode="auto">
            <a:xfrm>
              <a:off x="3150" y="1670"/>
              <a:ext cx="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first</a:t>
              </a:r>
            </a:p>
          </p:txBody>
        </p:sp>
        <p:sp>
          <p:nvSpPr>
            <p:cNvPr id="22594" name="Text Box 62"/>
            <p:cNvSpPr txBox="1">
              <a:spLocks noChangeArrowheads="1"/>
            </p:cNvSpPr>
            <p:nvPr/>
          </p:nvSpPr>
          <p:spPr bwMode="auto">
            <a:xfrm>
              <a:off x="3388" y="1670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last</a:t>
              </a:r>
            </a:p>
          </p:txBody>
        </p:sp>
        <p:grpSp>
          <p:nvGrpSpPr>
            <p:cNvPr id="22595" name="Group 63"/>
            <p:cNvGrpSpPr>
              <a:grpSpLocks/>
            </p:cNvGrpSpPr>
            <p:nvPr/>
          </p:nvGrpSpPr>
          <p:grpSpPr bwMode="auto">
            <a:xfrm>
              <a:off x="2880" y="2352"/>
              <a:ext cx="2640" cy="1584"/>
              <a:chOff x="1152" y="1248"/>
              <a:chExt cx="3360" cy="2112"/>
            </a:xfrm>
          </p:grpSpPr>
          <p:sp>
            <p:nvSpPr>
              <p:cNvPr id="22596" name="Rectangle 64"/>
              <p:cNvSpPr>
                <a:spLocks noChangeArrowheads="1"/>
              </p:cNvSpPr>
              <p:nvPr/>
            </p:nvSpPr>
            <p:spPr bwMode="auto">
              <a:xfrm>
                <a:off x="1152" y="124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/>
                  <a:t>38</a:t>
                </a:r>
              </a:p>
            </p:txBody>
          </p:sp>
          <p:sp>
            <p:nvSpPr>
              <p:cNvPr id="22597" name="Rectangle 65"/>
              <p:cNvSpPr>
                <a:spLocks noChangeArrowheads="1"/>
              </p:cNvSpPr>
              <p:nvPr/>
            </p:nvSpPr>
            <p:spPr bwMode="auto">
              <a:xfrm>
                <a:off x="1536" y="124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/>
                  <a:t>16</a:t>
                </a:r>
              </a:p>
            </p:txBody>
          </p:sp>
          <p:sp>
            <p:nvSpPr>
              <p:cNvPr id="22598" name="Rectangle 66"/>
              <p:cNvSpPr>
                <a:spLocks noChangeArrowheads="1"/>
              </p:cNvSpPr>
              <p:nvPr/>
            </p:nvSpPr>
            <p:spPr bwMode="auto">
              <a:xfrm>
                <a:off x="3360" y="124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/>
                  <a:t>17</a:t>
                </a:r>
              </a:p>
            </p:txBody>
          </p:sp>
          <p:sp>
            <p:nvSpPr>
              <p:cNvPr id="22599" name="Rectangle 67"/>
              <p:cNvSpPr>
                <a:spLocks noChangeArrowheads="1"/>
              </p:cNvSpPr>
              <p:nvPr/>
            </p:nvSpPr>
            <p:spPr bwMode="auto">
              <a:xfrm>
                <a:off x="2976" y="124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/>
                  <a:t>12</a:t>
                </a:r>
              </a:p>
            </p:txBody>
          </p:sp>
          <p:sp>
            <p:nvSpPr>
              <p:cNvPr id="22600" name="Rectangle 68"/>
              <p:cNvSpPr>
                <a:spLocks noChangeArrowheads="1"/>
              </p:cNvSpPr>
              <p:nvPr/>
            </p:nvSpPr>
            <p:spPr bwMode="auto">
              <a:xfrm>
                <a:off x="2448" y="124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/>
                  <a:t>39</a:t>
                </a:r>
              </a:p>
            </p:txBody>
          </p:sp>
          <p:sp>
            <p:nvSpPr>
              <p:cNvPr id="22601" name="Rectangle 69"/>
              <p:cNvSpPr>
                <a:spLocks noChangeArrowheads="1"/>
              </p:cNvSpPr>
              <p:nvPr/>
            </p:nvSpPr>
            <p:spPr bwMode="auto">
              <a:xfrm>
                <a:off x="2064" y="124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/>
                  <a:t>27</a:t>
                </a:r>
              </a:p>
            </p:txBody>
          </p:sp>
          <p:sp>
            <p:nvSpPr>
              <p:cNvPr id="22602" name="Rectangle 70"/>
              <p:cNvSpPr>
                <a:spLocks noChangeArrowheads="1"/>
              </p:cNvSpPr>
              <p:nvPr/>
            </p:nvSpPr>
            <p:spPr bwMode="auto">
              <a:xfrm>
                <a:off x="3888" y="124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/>
                  <a:t>24</a:t>
                </a:r>
              </a:p>
            </p:txBody>
          </p:sp>
          <p:sp>
            <p:nvSpPr>
              <p:cNvPr id="22603" name="Rectangle 71"/>
              <p:cNvSpPr>
                <a:spLocks noChangeArrowheads="1"/>
              </p:cNvSpPr>
              <p:nvPr/>
            </p:nvSpPr>
            <p:spPr bwMode="auto">
              <a:xfrm>
                <a:off x="4272" y="124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/>
                  <a:t>5</a:t>
                </a:r>
              </a:p>
            </p:txBody>
          </p:sp>
          <p:grpSp>
            <p:nvGrpSpPr>
              <p:cNvPr id="22604" name="Group 72"/>
              <p:cNvGrpSpPr>
                <a:grpSpLocks/>
              </p:cNvGrpSpPr>
              <p:nvPr/>
            </p:nvGrpSpPr>
            <p:grpSpPr bwMode="auto">
              <a:xfrm>
                <a:off x="1248" y="1488"/>
                <a:ext cx="432" cy="576"/>
                <a:chOff x="1248" y="1488"/>
                <a:chExt cx="432" cy="576"/>
              </a:xfrm>
            </p:grpSpPr>
            <p:sp>
              <p:nvSpPr>
                <p:cNvPr id="22672" name="Rectangle 73"/>
                <p:cNvSpPr>
                  <a:spLocks noChangeArrowheads="1"/>
                </p:cNvSpPr>
                <p:nvPr/>
              </p:nvSpPr>
              <p:spPr bwMode="auto">
                <a:xfrm>
                  <a:off x="1440" y="1824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/>
                    <a:t>38</a:t>
                  </a:r>
                </a:p>
              </p:txBody>
            </p:sp>
            <p:sp>
              <p:nvSpPr>
                <p:cNvPr id="22673" name="Line 74"/>
                <p:cNvSpPr>
                  <a:spLocks noChangeShapeType="1"/>
                </p:cNvSpPr>
                <p:nvPr/>
              </p:nvSpPr>
              <p:spPr bwMode="auto">
                <a:xfrm>
                  <a:off x="1248" y="1488"/>
                  <a:ext cx="336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605" name="Group 75"/>
              <p:cNvGrpSpPr>
                <a:grpSpLocks/>
              </p:cNvGrpSpPr>
              <p:nvPr/>
            </p:nvGrpSpPr>
            <p:grpSpPr bwMode="auto">
              <a:xfrm>
                <a:off x="1200" y="1488"/>
                <a:ext cx="432" cy="576"/>
                <a:chOff x="1200" y="1488"/>
                <a:chExt cx="432" cy="576"/>
              </a:xfrm>
            </p:grpSpPr>
            <p:sp>
              <p:nvSpPr>
                <p:cNvPr id="22670" name="Rectangle 76"/>
                <p:cNvSpPr>
                  <a:spLocks noChangeArrowheads="1"/>
                </p:cNvSpPr>
                <p:nvPr/>
              </p:nvSpPr>
              <p:spPr bwMode="auto">
                <a:xfrm>
                  <a:off x="1200" y="1824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/>
                    <a:t>16</a:t>
                  </a:r>
                </a:p>
              </p:txBody>
            </p:sp>
            <p:sp>
              <p:nvSpPr>
                <p:cNvPr id="22671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1296" y="1488"/>
                  <a:ext cx="336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606" name="Group 78"/>
              <p:cNvGrpSpPr>
                <a:grpSpLocks/>
              </p:cNvGrpSpPr>
              <p:nvPr/>
            </p:nvGrpSpPr>
            <p:grpSpPr bwMode="auto">
              <a:xfrm>
                <a:off x="2112" y="1488"/>
                <a:ext cx="240" cy="576"/>
                <a:chOff x="2112" y="1488"/>
                <a:chExt cx="240" cy="576"/>
              </a:xfrm>
            </p:grpSpPr>
            <p:sp>
              <p:nvSpPr>
                <p:cNvPr id="22668" name="Rectangle 79"/>
                <p:cNvSpPr>
                  <a:spLocks noChangeArrowheads="1"/>
                </p:cNvSpPr>
                <p:nvPr/>
              </p:nvSpPr>
              <p:spPr bwMode="auto">
                <a:xfrm>
                  <a:off x="2112" y="1824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/>
                    <a:t>27</a:t>
                  </a:r>
                </a:p>
              </p:txBody>
            </p:sp>
            <p:sp>
              <p:nvSpPr>
                <p:cNvPr id="22669" name="Line 80"/>
                <p:cNvSpPr>
                  <a:spLocks noChangeShapeType="1"/>
                </p:cNvSpPr>
                <p:nvPr/>
              </p:nvSpPr>
              <p:spPr bwMode="auto">
                <a:xfrm>
                  <a:off x="2160" y="1488"/>
                  <a:ext cx="48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607" name="Group 81"/>
              <p:cNvGrpSpPr>
                <a:grpSpLocks/>
              </p:cNvGrpSpPr>
              <p:nvPr/>
            </p:nvGrpSpPr>
            <p:grpSpPr bwMode="auto">
              <a:xfrm>
                <a:off x="2352" y="1488"/>
                <a:ext cx="240" cy="576"/>
                <a:chOff x="2352" y="1488"/>
                <a:chExt cx="240" cy="576"/>
              </a:xfrm>
            </p:grpSpPr>
            <p:sp>
              <p:nvSpPr>
                <p:cNvPr id="22666" name="Rectangle 82"/>
                <p:cNvSpPr>
                  <a:spLocks noChangeArrowheads="1"/>
                </p:cNvSpPr>
                <p:nvPr/>
              </p:nvSpPr>
              <p:spPr bwMode="auto">
                <a:xfrm>
                  <a:off x="2352" y="1824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/>
                    <a:t>39</a:t>
                  </a:r>
                </a:p>
              </p:txBody>
            </p:sp>
            <p:sp>
              <p:nvSpPr>
                <p:cNvPr id="22667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2496" y="1488"/>
                  <a:ext cx="48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608" name="Group 84"/>
              <p:cNvGrpSpPr>
                <a:grpSpLocks/>
              </p:cNvGrpSpPr>
              <p:nvPr/>
            </p:nvGrpSpPr>
            <p:grpSpPr bwMode="auto">
              <a:xfrm>
                <a:off x="3024" y="1488"/>
                <a:ext cx="240" cy="576"/>
                <a:chOff x="3024" y="1488"/>
                <a:chExt cx="240" cy="576"/>
              </a:xfrm>
            </p:grpSpPr>
            <p:sp>
              <p:nvSpPr>
                <p:cNvPr id="22664" name="Rectangle 85"/>
                <p:cNvSpPr>
                  <a:spLocks noChangeArrowheads="1"/>
                </p:cNvSpPr>
                <p:nvPr/>
              </p:nvSpPr>
              <p:spPr bwMode="auto">
                <a:xfrm>
                  <a:off x="3024" y="1824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/>
                    <a:t>12</a:t>
                  </a:r>
                </a:p>
              </p:txBody>
            </p:sp>
            <p:sp>
              <p:nvSpPr>
                <p:cNvPr id="22665" name="Line 86"/>
                <p:cNvSpPr>
                  <a:spLocks noChangeShapeType="1"/>
                </p:cNvSpPr>
                <p:nvPr/>
              </p:nvSpPr>
              <p:spPr bwMode="auto">
                <a:xfrm>
                  <a:off x="3072" y="1488"/>
                  <a:ext cx="96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609" name="Group 87"/>
              <p:cNvGrpSpPr>
                <a:grpSpLocks/>
              </p:cNvGrpSpPr>
              <p:nvPr/>
            </p:nvGrpSpPr>
            <p:grpSpPr bwMode="auto">
              <a:xfrm>
                <a:off x="3264" y="1488"/>
                <a:ext cx="240" cy="576"/>
                <a:chOff x="3264" y="1488"/>
                <a:chExt cx="240" cy="576"/>
              </a:xfrm>
            </p:grpSpPr>
            <p:sp>
              <p:nvSpPr>
                <p:cNvPr id="22662" name="Rectangle 88"/>
                <p:cNvSpPr>
                  <a:spLocks noChangeArrowheads="1"/>
                </p:cNvSpPr>
                <p:nvPr/>
              </p:nvSpPr>
              <p:spPr bwMode="auto">
                <a:xfrm>
                  <a:off x="3264" y="1824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/>
                    <a:t>17</a:t>
                  </a:r>
                </a:p>
              </p:txBody>
            </p:sp>
            <p:sp>
              <p:nvSpPr>
                <p:cNvPr id="22663" name="Line 89"/>
                <p:cNvSpPr>
                  <a:spLocks noChangeShapeType="1"/>
                </p:cNvSpPr>
                <p:nvPr/>
              </p:nvSpPr>
              <p:spPr bwMode="auto">
                <a:xfrm flipH="1">
                  <a:off x="3408" y="1488"/>
                  <a:ext cx="48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610" name="Group 90"/>
              <p:cNvGrpSpPr>
                <a:grpSpLocks/>
              </p:cNvGrpSpPr>
              <p:nvPr/>
            </p:nvGrpSpPr>
            <p:grpSpPr bwMode="auto">
              <a:xfrm>
                <a:off x="3984" y="1488"/>
                <a:ext cx="432" cy="576"/>
                <a:chOff x="3984" y="1488"/>
                <a:chExt cx="432" cy="576"/>
              </a:xfrm>
            </p:grpSpPr>
            <p:sp>
              <p:nvSpPr>
                <p:cNvPr id="22660" name="Rectangle 91"/>
                <p:cNvSpPr>
                  <a:spLocks noChangeArrowheads="1"/>
                </p:cNvSpPr>
                <p:nvPr/>
              </p:nvSpPr>
              <p:spPr bwMode="auto">
                <a:xfrm>
                  <a:off x="4176" y="1824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/>
                    <a:t>24</a:t>
                  </a:r>
                </a:p>
              </p:txBody>
            </p:sp>
            <p:sp>
              <p:nvSpPr>
                <p:cNvPr id="22661" name="Line 92"/>
                <p:cNvSpPr>
                  <a:spLocks noChangeShapeType="1"/>
                </p:cNvSpPr>
                <p:nvPr/>
              </p:nvSpPr>
              <p:spPr bwMode="auto">
                <a:xfrm>
                  <a:off x="3984" y="1488"/>
                  <a:ext cx="336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611" name="Group 93"/>
              <p:cNvGrpSpPr>
                <a:grpSpLocks/>
              </p:cNvGrpSpPr>
              <p:nvPr/>
            </p:nvGrpSpPr>
            <p:grpSpPr bwMode="auto">
              <a:xfrm>
                <a:off x="3936" y="1488"/>
                <a:ext cx="480" cy="576"/>
                <a:chOff x="3936" y="1488"/>
                <a:chExt cx="480" cy="576"/>
              </a:xfrm>
            </p:grpSpPr>
            <p:sp>
              <p:nvSpPr>
                <p:cNvPr id="22658" name="Rectangle 94"/>
                <p:cNvSpPr>
                  <a:spLocks noChangeArrowheads="1"/>
                </p:cNvSpPr>
                <p:nvPr/>
              </p:nvSpPr>
              <p:spPr bwMode="auto">
                <a:xfrm>
                  <a:off x="3936" y="1824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/>
                    <a:t>5</a:t>
                  </a:r>
                </a:p>
              </p:txBody>
            </p:sp>
            <p:sp>
              <p:nvSpPr>
                <p:cNvPr id="22659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4032" y="1488"/>
                  <a:ext cx="384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612" name="Group 96"/>
              <p:cNvGrpSpPr>
                <a:grpSpLocks/>
              </p:cNvGrpSpPr>
              <p:nvPr/>
            </p:nvGrpSpPr>
            <p:grpSpPr bwMode="auto">
              <a:xfrm>
                <a:off x="1344" y="2064"/>
                <a:ext cx="336" cy="624"/>
                <a:chOff x="1344" y="2064"/>
                <a:chExt cx="336" cy="624"/>
              </a:xfrm>
            </p:grpSpPr>
            <p:sp>
              <p:nvSpPr>
                <p:cNvPr id="22656" name="Rectangle 97"/>
                <p:cNvSpPr>
                  <a:spLocks noChangeArrowheads="1"/>
                </p:cNvSpPr>
                <p:nvPr/>
              </p:nvSpPr>
              <p:spPr bwMode="auto">
                <a:xfrm>
                  <a:off x="1440" y="2448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/>
                    <a:t>16</a:t>
                  </a:r>
                </a:p>
              </p:txBody>
            </p:sp>
            <p:sp>
              <p:nvSpPr>
                <p:cNvPr id="22657" name="Line 98"/>
                <p:cNvSpPr>
                  <a:spLocks noChangeShapeType="1"/>
                </p:cNvSpPr>
                <p:nvPr/>
              </p:nvSpPr>
              <p:spPr bwMode="auto">
                <a:xfrm>
                  <a:off x="1344" y="2064"/>
                  <a:ext cx="24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613" name="Group 99"/>
              <p:cNvGrpSpPr>
                <a:grpSpLocks/>
              </p:cNvGrpSpPr>
              <p:nvPr/>
            </p:nvGrpSpPr>
            <p:grpSpPr bwMode="auto">
              <a:xfrm>
                <a:off x="1584" y="2064"/>
                <a:ext cx="576" cy="624"/>
                <a:chOff x="1584" y="2064"/>
                <a:chExt cx="576" cy="624"/>
              </a:xfrm>
            </p:grpSpPr>
            <p:sp>
              <p:nvSpPr>
                <p:cNvPr id="22654" name="Rectangle 100"/>
                <p:cNvSpPr>
                  <a:spLocks noChangeArrowheads="1"/>
                </p:cNvSpPr>
                <p:nvPr/>
              </p:nvSpPr>
              <p:spPr bwMode="auto">
                <a:xfrm>
                  <a:off x="1920" y="2448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/>
                    <a:t>38</a:t>
                  </a:r>
                </a:p>
              </p:txBody>
            </p:sp>
            <p:sp>
              <p:nvSpPr>
                <p:cNvPr id="22655" name="Line 101"/>
                <p:cNvSpPr>
                  <a:spLocks noChangeShapeType="1"/>
                </p:cNvSpPr>
                <p:nvPr/>
              </p:nvSpPr>
              <p:spPr bwMode="auto">
                <a:xfrm>
                  <a:off x="1584" y="2064"/>
                  <a:ext cx="48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614" name="Group 102"/>
              <p:cNvGrpSpPr>
                <a:grpSpLocks/>
              </p:cNvGrpSpPr>
              <p:nvPr/>
            </p:nvGrpSpPr>
            <p:grpSpPr bwMode="auto">
              <a:xfrm>
                <a:off x="1680" y="2064"/>
                <a:ext cx="528" cy="624"/>
                <a:chOff x="1680" y="2064"/>
                <a:chExt cx="528" cy="624"/>
              </a:xfrm>
            </p:grpSpPr>
            <p:sp>
              <p:nvSpPr>
                <p:cNvPr id="22652" name="Rectangle 103"/>
                <p:cNvSpPr>
                  <a:spLocks noChangeArrowheads="1"/>
                </p:cNvSpPr>
                <p:nvPr/>
              </p:nvSpPr>
              <p:spPr bwMode="auto">
                <a:xfrm>
                  <a:off x="1680" y="2448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/>
                    <a:t>27</a:t>
                  </a:r>
                </a:p>
              </p:txBody>
            </p:sp>
            <p:sp>
              <p:nvSpPr>
                <p:cNvPr id="22653" name="Line 104"/>
                <p:cNvSpPr>
                  <a:spLocks noChangeShapeType="1"/>
                </p:cNvSpPr>
                <p:nvPr/>
              </p:nvSpPr>
              <p:spPr bwMode="auto">
                <a:xfrm flipH="1">
                  <a:off x="1776" y="2064"/>
                  <a:ext cx="432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615" name="Group 105"/>
              <p:cNvGrpSpPr>
                <a:grpSpLocks/>
              </p:cNvGrpSpPr>
              <p:nvPr/>
            </p:nvGrpSpPr>
            <p:grpSpPr bwMode="auto">
              <a:xfrm>
                <a:off x="2160" y="2064"/>
                <a:ext cx="288" cy="624"/>
                <a:chOff x="2160" y="2064"/>
                <a:chExt cx="288" cy="624"/>
              </a:xfrm>
            </p:grpSpPr>
            <p:sp>
              <p:nvSpPr>
                <p:cNvPr id="22650" name="Rectangle 106"/>
                <p:cNvSpPr>
                  <a:spLocks noChangeArrowheads="1"/>
                </p:cNvSpPr>
                <p:nvPr/>
              </p:nvSpPr>
              <p:spPr bwMode="auto">
                <a:xfrm>
                  <a:off x="2160" y="2448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/>
                    <a:t>39</a:t>
                  </a:r>
                </a:p>
              </p:txBody>
            </p:sp>
            <p:sp>
              <p:nvSpPr>
                <p:cNvPr id="22651" name="Line 107"/>
                <p:cNvSpPr>
                  <a:spLocks noChangeShapeType="1"/>
                </p:cNvSpPr>
                <p:nvPr/>
              </p:nvSpPr>
              <p:spPr bwMode="auto">
                <a:xfrm flipH="1">
                  <a:off x="2256" y="2064"/>
                  <a:ext cx="192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616" name="Group 108"/>
              <p:cNvGrpSpPr>
                <a:grpSpLocks/>
              </p:cNvGrpSpPr>
              <p:nvPr/>
            </p:nvGrpSpPr>
            <p:grpSpPr bwMode="auto">
              <a:xfrm>
                <a:off x="3264" y="2064"/>
                <a:ext cx="768" cy="624"/>
                <a:chOff x="3264" y="2064"/>
                <a:chExt cx="768" cy="624"/>
              </a:xfrm>
            </p:grpSpPr>
            <p:sp>
              <p:nvSpPr>
                <p:cNvPr id="22648" name="Rectangle 109"/>
                <p:cNvSpPr>
                  <a:spLocks noChangeArrowheads="1"/>
                </p:cNvSpPr>
                <p:nvPr/>
              </p:nvSpPr>
              <p:spPr bwMode="auto">
                <a:xfrm>
                  <a:off x="3264" y="2448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/>
                    <a:t>5</a:t>
                  </a:r>
                </a:p>
              </p:txBody>
            </p:sp>
            <p:sp>
              <p:nvSpPr>
                <p:cNvPr id="22649" name="Line 110"/>
                <p:cNvSpPr>
                  <a:spLocks noChangeShapeType="1"/>
                </p:cNvSpPr>
                <p:nvPr/>
              </p:nvSpPr>
              <p:spPr bwMode="auto">
                <a:xfrm flipH="1">
                  <a:off x="3408" y="2064"/>
                  <a:ext cx="624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617" name="Group 111"/>
              <p:cNvGrpSpPr>
                <a:grpSpLocks/>
              </p:cNvGrpSpPr>
              <p:nvPr/>
            </p:nvGrpSpPr>
            <p:grpSpPr bwMode="auto">
              <a:xfrm>
                <a:off x="3168" y="2064"/>
                <a:ext cx="576" cy="624"/>
                <a:chOff x="3168" y="2064"/>
                <a:chExt cx="576" cy="624"/>
              </a:xfrm>
            </p:grpSpPr>
            <p:sp>
              <p:nvSpPr>
                <p:cNvPr id="22646" name="Rectangle 112"/>
                <p:cNvSpPr>
                  <a:spLocks noChangeArrowheads="1"/>
                </p:cNvSpPr>
                <p:nvPr/>
              </p:nvSpPr>
              <p:spPr bwMode="auto">
                <a:xfrm>
                  <a:off x="3504" y="2448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/>
                    <a:t>12</a:t>
                  </a:r>
                </a:p>
              </p:txBody>
            </p:sp>
            <p:sp>
              <p:nvSpPr>
                <p:cNvPr id="22647" name="Line 113"/>
                <p:cNvSpPr>
                  <a:spLocks noChangeShapeType="1"/>
                </p:cNvSpPr>
                <p:nvPr/>
              </p:nvSpPr>
              <p:spPr bwMode="auto">
                <a:xfrm>
                  <a:off x="3168" y="2064"/>
                  <a:ext cx="48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618" name="Group 114"/>
              <p:cNvGrpSpPr>
                <a:grpSpLocks/>
              </p:cNvGrpSpPr>
              <p:nvPr/>
            </p:nvGrpSpPr>
            <p:grpSpPr bwMode="auto">
              <a:xfrm>
                <a:off x="3984" y="2064"/>
                <a:ext cx="288" cy="624"/>
                <a:chOff x="3984" y="2064"/>
                <a:chExt cx="288" cy="624"/>
              </a:xfrm>
            </p:grpSpPr>
            <p:sp>
              <p:nvSpPr>
                <p:cNvPr id="22644" name="Rectangle 115"/>
                <p:cNvSpPr>
                  <a:spLocks noChangeArrowheads="1"/>
                </p:cNvSpPr>
                <p:nvPr/>
              </p:nvSpPr>
              <p:spPr bwMode="auto">
                <a:xfrm>
                  <a:off x="3984" y="2448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/>
                    <a:t>24</a:t>
                  </a:r>
                </a:p>
              </p:txBody>
            </p:sp>
            <p:sp>
              <p:nvSpPr>
                <p:cNvPr id="22645" name="Line 116"/>
                <p:cNvSpPr>
                  <a:spLocks noChangeShapeType="1"/>
                </p:cNvSpPr>
                <p:nvPr/>
              </p:nvSpPr>
              <p:spPr bwMode="auto">
                <a:xfrm flipH="1">
                  <a:off x="4080" y="2064"/>
                  <a:ext cx="192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619" name="Group 117"/>
              <p:cNvGrpSpPr>
                <a:grpSpLocks/>
              </p:cNvGrpSpPr>
              <p:nvPr/>
            </p:nvGrpSpPr>
            <p:grpSpPr bwMode="auto">
              <a:xfrm>
                <a:off x="3408" y="2064"/>
                <a:ext cx="576" cy="624"/>
                <a:chOff x="3408" y="2064"/>
                <a:chExt cx="576" cy="624"/>
              </a:xfrm>
            </p:grpSpPr>
            <p:sp>
              <p:nvSpPr>
                <p:cNvPr id="22642" name="Rectangle 118"/>
                <p:cNvSpPr>
                  <a:spLocks noChangeArrowheads="1"/>
                </p:cNvSpPr>
                <p:nvPr/>
              </p:nvSpPr>
              <p:spPr bwMode="auto">
                <a:xfrm>
                  <a:off x="3744" y="2448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/>
                    <a:t>17</a:t>
                  </a:r>
                </a:p>
              </p:txBody>
            </p:sp>
            <p:sp>
              <p:nvSpPr>
                <p:cNvPr id="22643" name="Line 119"/>
                <p:cNvSpPr>
                  <a:spLocks noChangeShapeType="1"/>
                </p:cNvSpPr>
                <p:nvPr/>
              </p:nvSpPr>
              <p:spPr bwMode="auto">
                <a:xfrm>
                  <a:off x="3408" y="2064"/>
                  <a:ext cx="432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620" name="Group 120"/>
              <p:cNvGrpSpPr>
                <a:grpSpLocks/>
              </p:cNvGrpSpPr>
              <p:nvPr/>
            </p:nvGrpSpPr>
            <p:grpSpPr bwMode="auto">
              <a:xfrm>
                <a:off x="1872" y="2688"/>
                <a:ext cx="1488" cy="672"/>
                <a:chOff x="1872" y="2688"/>
                <a:chExt cx="1488" cy="672"/>
              </a:xfrm>
            </p:grpSpPr>
            <p:sp>
              <p:nvSpPr>
                <p:cNvPr id="22640" name="Rectangle 121"/>
                <p:cNvSpPr>
                  <a:spLocks noChangeArrowheads="1"/>
                </p:cNvSpPr>
                <p:nvPr/>
              </p:nvSpPr>
              <p:spPr bwMode="auto">
                <a:xfrm>
                  <a:off x="1872" y="3120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/>
                    <a:t>5</a:t>
                  </a:r>
                </a:p>
              </p:txBody>
            </p:sp>
            <p:sp>
              <p:nvSpPr>
                <p:cNvPr id="22641" name="Line 122"/>
                <p:cNvSpPr>
                  <a:spLocks noChangeShapeType="1"/>
                </p:cNvSpPr>
                <p:nvPr/>
              </p:nvSpPr>
              <p:spPr bwMode="auto">
                <a:xfrm flipH="1">
                  <a:off x="1968" y="2688"/>
                  <a:ext cx="1392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621" name="Group 123"/>
              <p:cNvGrpSpPr>
                <a:grpSpLocks/>
              </p:cNvGrpSpPr>
              <p:nvPr/>
            </p:nvGrpSpPr>
            <p:grpSpPr bwMode="auto">
              <a:xfrm>
                <a:off x="2112" y="2688"/>
                <a:ext cx="1488" cy="672"/>
                <a:chOff x="2112" y="2688"/>
                <a:chExt cx="1488" cy="672"/>
              </a:xfrm>
            </p:grpSpPr>
            <p:sp>
              <p:nvSpPr>
                <p:cNvPr id="22638" name="Rectangle 124"/>
                <p:cNvSpPr>
                  <a:spLocks noChangeArrowheads="1"/>
                </p:cNvSpPr>
                <p:nvPr/>
              </p:nvSpPr>
              <p:spPr bwMode="auto">
                <a:xfrm>
                  <a:off x="2112" y="3120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/>
                    <a:t>12</a:t>
                  </a:r>
                </a:p>
              </p:txBody>
            </p:sp>
            <p:sp>
              <p:nvSpPr>
                <p:cNvPr id="22639" name="Line 125"/>
                <p:cNvSpPr>
                  <a:spLocks noChangeShapeType="1"/>
                </p:cNvSpPr>
                <p:nvPr/>
              </p:nvSpPr>
              <p:spPr bwMode="auto">
                <a:xfrm flipH="1">
                  <a:off x="2256" y="2688"/>
                  <a:ext cx="1344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622" name="Group 126"/>
              <p:cNvGrpSpPr>
                <a:grpSpLocks/>
              </p:cNvGrpSpPr>
              <p:nvPr/>
            </p:nvGrpSpPr>
            <p:grpSpPr bwMode="auto">
              <a:xfrm>
                <a:off x="1584" y="2688"/>
                <a:ext cx="1008" cy="672"/>
                <a:chOff x="1584" y="2688"/>
                <a:chExt cx="1008" cy="672"/>
              </a:xfrm>
            </p:grpSpPr>
            <p:sp>
              <p:nvSpPr>
                <p:cNvPr id="22636" name="Rectangle 127"/>
                <p:cNvSpPr>
                  <a:spLocks noChangeArrowheads="1"/>
                </p:cNvSpPr>
                <p:nvPr/>
              </p:nvSpPr>
              <p:spPr bwMode="auto">
                <a:xfrm>
                  <a:off x="2352" y="3120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/>
                    <a:t>16</a:t>
                  </a:r>
                </a:p>
              </p:txBody>
            </p:sp>
            <p:sp>
              <p:nvSpPr>
                <p:cNvPr id="22637" name="Line 128"/>
                <p:cNvSpPr>
                  <a:spLocks noChangeShapeType="1"/>
                </p:cNvSpPr>
                <p:nvPr/>
              </p:nvSpPr>
              <p:spPr bwMode="auto">
                <a:xfrm>
                  <a:off x="1584" y="2688"/>
                  <a:ext cx="912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623" name="Group 129"/>
              <p:cNvGrpSpPr>
                <a:grpSpLocks/>
              </p:cNvGrpSpPr>
              <p:nvPr/>
            </p:nvGrpSpPr>
            <p:grpSpPr bwMode="auto">
              <a:xfrm>
                <a:off x="2592" y="2688"/>
                <a:ext cx="1248" cy="672"/>
                <a:chOff x="2592" y="2688"/>
                <a:chExt cx="1248" cy="672"/>
              </a:xfrm>
            </p:grpSpPr>
            <p:sp>
              <p:nvSpPr>
                <p:cNvPr id="22634" name="Rectangle 130"/>
                <p:cNvSpPr>
                  <a:spLocks noChangeArrowheads="1"/>
                </p:cNvSpPr>
                <p:nvPr/>
              </p:nvSpPr>
              <p:spPr bwMode="auto">
                <a:xfrm>
                  <a:off x="2592" y="3120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/>
                    <a:t>17</a:t>
                  </a:r>
                </a:p>
              </p:txBody>
            </p:sp>
            <p:sp>
              <p:nvSpPr>
                <p:cNvPr id="22635" name="Line 131"/>
                <p:cNvSpPr>
                  <a:spLocks noChangeShapeType="1"/>
                </p:cNvSpPr>
                <p:nvPr/>
              </p:nvSpPr>
              <p:spPr bwMode="auto">
                <a:xfrm flipH="1">
                  <a:off x="2736" y="2688"/>
                  <a:ext cx="1104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624" name="Group 132"/>
              <p:cNvGrpSpPr>
                <a:grpSpLocks/>
              </p:cNvGrpSpPr>
              <p:nvPr/>
            </p:nvGrpSpPr>
            <p:grpSpPr bwMode="auto">
              <a:xfrm>
                <a:off x="2832" y="2688"/>
                <a:ext cx="1296" cy="672"/>
                <a:chOff x="2832" y="2688"/>
                <a:chExt cx="1296" cy="672"/>
              </a:xfrm>
            </p:grpSpPr>
            <p:sp>
              <p:nvSpPr>
                <p:cNvPr id="22632" name="Rectangle 133"/>
                <p:cNvSpPr>
                  <a:spLocks noChangeArrowheads="1"/>
                </p:cNvSpPr>
                <p:nvPr/>
              </p:nvSpPr>
              <p:spPr bwMode="auto">
                <a:xfrm>
                  <a:off x="2832" y="3120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/>
                    <a:t>24</a:t>
                  </a:r>
                </a:p>
              </p:txBody>
            </p:sp>
            <p:sp>
              <p:nvSpPr>
                <p:cNvPr id="22633" name="Line 134"/>
                <p:cNvSpPr>
                  <a:spLocks noChangeShapeType="1"/>
                </p:cNvSpPr>
                <p:nvPr/>
              </p:nvSpPr>
              <p:spPr bwMode="auto">
                <a:xfrm flipH="1">
                  <a:off x="2976" y="2688"/>
                  <a:ext cx="1152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625" name="Group 135"/>
              <p:cNvGrpSpPr>
                <a:grpSpLocks/>
              </p:cNvGrpSpPr>
              <p:nvPr/>
            </p:nvGrpSpPr>
            <p:grpSpPr bwMode="auto">
              <a:xfrm>
                <a:off x="1824" y="2688"/>
                <a:ext cx="1968" cy="672"/>
                <a:chOff x="1824" y="2688"/>
                <a:chExt cx="1968" cy="672"/>
              </a:xfrm>
            </p:grpSpPr>
            <p:sp>
              <p:nvSpPr>
                <p:cNvPr id="22626" name="Rectangle 136"/>
                <p:cNvSpPr>
                  <a:spLocks noChangeArrowheads="1"/>
                </p:cNvSpPr>
                <p:nvPr/>
              </p:nvSpPr>
              <p:spPr bwMode="auto">
                <a:xfrm>
                  <a:off x="3312" y="3120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/>
                    <a:t>38</a:t>
                  </a:r>
                </a:p>
              </p:txBody>
            </p:sp>
            <p:sp>
              <p:nvSpPr>
                <p:cNvPr id="22627" name="Rectangle 137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/>
                    <a:t>39</a:t>
                  </a:r>
                </a:p>
              </p:txBody>
            </p:sp>
            <p:sp>
              <p:nvSpPr>
                <p:cNvPr id="22628" name="Rectangle 138"/>
                <p:cNvSpPr>
                  <a:spLocks noChangeArrowheads="1"/>
                </p:cNvSpPr>
                <p:nvPr/>
              </p:nvSpPr>
              <p:spPr bwMode="auto">
                <a:xfrm>
                  <a:off x="3072" y="3120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/>
                    <a:t>27</a:t>
                  </a:r>
                </a:p>
              </p:txBody>
            </p:sp>
            <p:sp>
              <p:nvSpPr>
                <p:cNvPr id="22629" name="Line 139"/>
                <p:cNvSpPr>
                  <a:spLocks noChangeShapeType="1"/>
                </p:cNvSpPr>
                <p:nvPr/>
              </p:nvSpPr>
              <p:spPr bwMode="auto">
                <a:xfrm>
                  <a:off x="1824" y="2688"/>
                  <a:ext cx="1392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30" name="Line 140"/>
                <p:cNvSpPr>
                  <a:spLocks noChangeShapeType="1"/>
                </p:cNvSpPr>
                <p:nvPr/>
              </p:nvSpPr>
              <p:spPr bwMode="auto">
                <a:xfrm>
                  <a:off x="2064" y="2688"/>
                  <a:ext cx="1344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31" name="Line 141"/>
                <p:cNvSpPr>
                  <a:spLocks noChangeShapeType="1"/>
                </p:cNvSpPr>
                <p:nvPr/>
              </p:nvSpPr>
              <p:spPr bwMode="auto">
                <a:xfrm>
                  <a:off x="2256" y="2688"/>
                  <a:ext cx="1392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" name="Rectangle 2"/>
          <p:cNvSpPr/>
          <p:nvPr/>
        </p:nvSpPr>
        <p:spPr>
          <a:xfrm>
            <a:off x="259831" y="5345870"/>
            <a:ext cx="65007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http://en.wikipedia.org/wiki/Merge_sort#mediaviewer/File:Merge-sort-example-300px.gif</a:t>
            </a:r>
            <a:endParaRPr lang="en-US" dirty="0"/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4426696-8785-46DF-9CF8-89E05D317A2D}"/>
              </a:ext>
            </a:extLst>
          </p:cNvPr>
          <p:cNvCxnSpPr/>
          <p:nvPr/>
        </p:nvCxnSpPr>
        <p:spPr>
          <a:xfrm flipV="1">
            <a:off x="6502053" y="3774245"/>
            <a:ext cx="1126733" cy="13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B4F87B1-10CB-4FA7-A337-57AD02194C11}"/>
              </a:ext>
            </a:extLst>
          </p:cNvPr>
          <p:cNvSpPr/>
          <p:nvPr/>
        </p:nvSpPr>
        <p:spPr>
          <a:xfrm>
            <a:off x="599676" y="1889879"/>
            <a:ext cx="664119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MergeSort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vec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mid =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/ 2;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MergeSort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vec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mid);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MergeSort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vec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mid + 1,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Merge(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vec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mid,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736806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5D9018-D02D-A1C9-65AC-AFC5799AD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Bell.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0E1606-99E4-B2F0-FD04-97A34096E2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11.06.24</a:t>
            </a:r>
          </a:p>
        </p:txBody>
      </p:sp>
    </p:spTree>
    <p:extLst>
      <p:ext uri="{BB962C8B-B14F-4D97-AF65-F5344CB8AC3E}">
        <p14:creationId xmlns:p14="http://schemas.microsoft.com/office/powerpoint/2010/main" val="288436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69624"/>
            <a:ext cx="91440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ja-JP" dirty="0"/>
              <a:t>Merge Sort: Efficiency Analysis</a:t>
            </a:r>
          </a:p>
        </p:txBody>
      </p:sp>
      <p:grpSp>
        <p:nvGrpSpPr>
          <p:cNvPr id="23557" name="Group 3"/>
          <p:cNvGrpSpPr>
            <a:grpSpLocks/>
          </p:cNvGrpSpPr>
          <p:nvPr/>
        </p:nvGrpSpPr>
        <p:grpSpPr bwMode="auto">
          <a:xfrm>
            <a:off x="6477000" y="1887415"/>
            <a:ext cx="4191000" cy="2362200"/>
            <a:chOff x="1152" y="1248"/>
            <a:chExt cx="3360" cy="2112"/>
          </a:xfrm>
        </p:grpSpPr>
        <p:sp>
          <p:nvSpPr>
            <p:cNvPr id="23586" name="Rectangle 4"/>
            <p:cNvSpPr>
              <a:spLocks noChangeArrowheads="1"/>
            </p:cNvSpPr>
            <p:nvPr/>
          </p:nvSpPr>
          <p:spPr bwMode="auto">
            <a:xfrm>
              <a:off x="1152" y="124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dirty="0"/>
                <a:t>38</a:t>
              </a:r>
            </a:p>
          </p:txBody>
        </p:sp>
        <p:sp>
          <p:nvSpPr>
            <p:cNvPr id="23587" name="Rectangle 5"/>
            <p:cNvSpPr>
              <a:spLocks noChangeArrowheads="1"/>
            </p:cNvSpPr>
            <p:nvPr/>
          </p:nvSpPr>
          <p:spPr bwMode="auto">
            <a:xfrm>
              <a:off x="1536" y="124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16</a:t>
              </a:r>
            </a:p>
          </p:txBody>
        </p:sp>
        <p:sp>
          <p:nvSpPr>
            <p:cNvPr id="23588" name="Rectangle 6"/>
            <p:cNvSpPr>
              <a:spLocks noChangeArrowheads="1"/>
            </p:cNvSpPr>
            <p:nvPr/>
          </p:nvSpPr>
          <p:spPr bwMode="auto">
            <a:xfrm>
              <a:off x="3360" y="124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17</a:t>
              </a:r>
            </a:p>
          </p:txBody>
        </p:sp>
        <p:sp>
          <p:nvSpPr>
            <p:cNvPr id="23589" name="Rectangle 7"/>
            <p:cNvSpPr>
              <a:spLocks noChangeArrowheads="1"/>
            </p:cNvSpPr>
            <p:nvPr/>
          </p:nvSpPr>
          <p:spPr bwMode="auto">
            <a:xfrm>
              <a:off x="2976" y="124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12</a:t>
              </a:r>
            </a:p>
          </p:txBody>
        </p:sp>
        <p:sp>
          <p:nvSpPr>
            <p:cNvPr id="23590" name="Rectangle 8"/>
            <p:cNvSpPr>
              <a:spLocks noChangeArrowheads="1"/>
            </p:cNvSpPr>
            <p:nvPr/>
          </p:nvSpPr>
          <p:spPr bwMode="auto">
            <a:xfrm>
              <a:off x="2448" y="124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39</a:t>
              </a:r>
            </a:p>
          </p:txBody>
        </p:sp>
        <p:sp>
          <p:nvSpPr>
            <p:cNvPr id="23591" name="Rectangle 9"/>
            <p:cNvSpPr>
              <a:spLocks noChangeArrowheads="1"/>
            </p:cNvSpPr>
            <p:nvPr/>
          </p:nvSpPr>
          <p:spPr bwMode="auto">
            <a:xfrm>
              <a:off x="2064" y="124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27</a:t>
              </a:r>
            </a:p>
          </p:txBody>
        </p:sp>
        <p:sp>
          <p:nvSpPr>
            <p:cNvPr id="23592" name="Rectangle 10"/>
            <p:cNvSpPr>
              <a:spLocks noChangeArrowheads="1"/>
            </p:cNvSpPr>
            <p:nvPr/>
          </p:nvSpPr>
          <p:spPr bwMode="auto">
            <a:xfrm>
              <a:off x="3888" y="124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24</a:t>
              </a:r>
            </a:p>
          </p:txBody>
        </p:sp>
        <p:sp>
          <p:nvSpPr>
            <p:cNvPr id="23593" name="Rectangle 11"/>
            <p:cNvSpPr>
              <a:spLocks noChangeArrowheads="1"/>
            </p:cNvSpPr>
            <p:nvPr/>
          </p:nvSpPr>
          <p:spPr bwMode="auto">
            <a:xfrm>
              <a:off x="4272" y="124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5</a:t>
              </a:r>
            </a:p>
          </p:txBody>
        </p:sp>
        <p:grpSp>
          <p:nvGrpSpPr>
            <p:cNvPr id="23594" name="Group 12"/>
            <p:cNvGrpSpPr>
              <a:grpSpLocks/>
            </p:cNvGrpSpPr>
            <p:nvPr/>
          </p:nvGrpSpPr>
          <p:grpSpPr bwMode="auto">
            <a:xfrm>
              <a:off x="1248" y="1488"/>
              <a:ext cx="432" cy="576"/>
              <a:chOff x="1248" y="1488"/>
              <a:chExt cx="432" cy="576"/>
            </a:xfrm>
          </p:grpSpPr>
          <p:sp>
            <p:nvSpPr>
              <p:cNvPr id="23662" name="Rectangle 13"/>
              <p:cNvSpPr>
                <a:spLocks noChangeArrowheads="1"/>
              </p:cNvSpPr>
              <p:nvPr/>
            </p:nvSpPr>
            <p:spPr bwMode="auto">
              <a:xfrm>
                <a:off x="1440" y="1824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/>
                  <a:t>38</a:t>
                </a:r>
              </a:p>
            </p:txBody>
          </p:sp>
          <p:sp>
            <p:nvSpPr>
              <p:cNvPr id="23663" name="Line 14"/>
              <p:cNvSpPr>
                <a:spLocks noChangeShapeType="1"/>
              </p:cNvSpPr>
              <p:nvPr/>
            </p:nvSpPr>
            <p:spPr bwMode="auto">
              <a:xfrm>
                <a:off x="1248" y="1488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95" name="Group 15"/>
            <p:cNvGrpSpPr>
              <a:grpSpLocks/>
            </p:cNvGrpSpPr>
            <p:nvPr/>
          </p:nvGrpSpPr>
          <p:grpSpPr bwMode="auto">
            <a:xfrm>
              <a:off x="1200" y="1488"/>
              <a:ext cx="432" cy="576"/>
              <a:chOff x="1200" y="1488"/>
              <a:chExt cx="432" cy="576"/>
            </a:xfrm>
          </p:grpSpPr>
          <p:sp>
            <p:nvSpPr>
              <p:cNvPr id="23660" name="Rectangle 16"/>
              <p:cNvSpPr>
                <a:spLocks noChangeArrowheads="1"/>
              </p:cNvSpPr>
              <p:nvPr/>
            </p:nvSpPr>
            <p:spPr bwMode="auto">
              <a:xfrm>
                <a:off x="1200" y="1824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/>
                  <a:t>16</a:t>
                </a:r>
              </a:p>
            </p:txBody>
          </p:sp>
          <p:sp>
            <p:nvSpPr>
              <p:cNvPr id="23661" name="Line 17"/>
              <p:cNvSpPr>
                <a:spLocks noChangeShapeType="1"/>
              </p:cNvSpPr>
              <p:nvPr/>
            </p:nvSpPr>
            <p:spPr bwMode="auto">
              <a:xfrm flipH="1">
                <a:off x="1296" y="1488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96" name="Group 18"/>
            <p:cNvGrpSpPr>
              <a:grpSpLocks/>
            </p:cNvGrpSpPr>
            <p:nvPr/>
          </p:nvGrpSpPr>
          <p:grpSpPr bwMode="auto">
            <a:xfrm>
              <a:off x="2112" y="1488"/>
              <a:ext cx="240" cy="576"/>
              <a:chOff x="2112" y="1488"/>
              <a:chExt cx="240" cy="576"/>
            </a:xfrm>
          </p:grpSpPr>
          <p:sp>
            <p:nvSpPr>
              <p:cNvPr id="23658" name="Rectangle 19"/>
              <p:cNvSpPr>
                <a:spLocks noChangeArrowheads="1"/>
              </p:cNvSpPr>
              <p:nvPr/>
            </p:nvSpPr>
            <p:spPr bwMode="auto">
              <a:xfrm>
                <a:off x="2112" y="1824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/>
                  <a:t>27</a:t>
                </a:r>
              </a:p>
            </p:txBody>
          </p:sp>
          <p:sp>
            <p:nvSpPr>
              <p:cNvPr id="23659" name="Line 20"/>
              <p:cNvSpPr>
                <a:spLocks noChangeShapeType="1"/>
              </p:cNvSpPr>
              <p:nvPr/>
            </p:nvSpPr>
            <p:spPr bwMode="auto">
              <a:xfrm>
                <a:off x="2160" y="1488"/>
                <a:ext cx="4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97" name="Group 21"/>
            <p:cNvGrpSpPr>
              <a:grpSpLocks/>
            </p:cNvGrpSpPr>
            <p:nvPr/>
          </p:nvGrpSpPr>
          <p:grpSpPr bwMode="auto">
            <a:xfrm>
              <a:off x="2352" y="1488"/>
              <a:ext cx="240" cy="576"/>
              <a:chOff x="2352" y="1488"/>
              <a:chExt cx="240" cy="576"/>
            </a:xfrm>
          </p:grpSpPr>
          <p:sp>
            <p:nvSpPr>
              <p:cNvPr id="23656" name="Rectangle 22"/>
              <p:cNvSpPr>
                <a:spLocks noChangeArrowheads="1"/>
              </p:cNvSpPr>
              <p:nvPr/>
            </p:nvSpPr>
            <p:spPr bwMode="auto">
              <a:xfrm>
                <a:off x="2352" y="1824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/>
                  <a:t>39</a:t>
                </a:r>
              </a:p>
            </p:txBody>
          </p:sp>
          <p:sp>
            <p:nvSpPr>
              <p:cNvPr id="23657" name="Line 23"/>
              <p:cNvSpPr>
                <a:spLocks noChangeShapeType="1"/>
              </p:cNvSpPr>
              <p:nvPr/>
            </p:nvSpPr>
            <p:spPr bwMode="auto">
              <a:xfrm flipH="1">
                <a:off x="2496" y="1488"/>
                <a:ext cx="4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98" name="Group 24"/>
            <p:cNvGrpSpPr>
              <a:grpSpLocks/>
            </p:cNvGrpSpPr>
            <p:nvPr/>
          </p:nvGrpSpPr>
          <p:grpSpPr bwMode="auto">
            <a:xfrm>
              <a:off x="3024" y="1488"/>
              <a:ext cx="240" cy="576"/>
              <a:chOff x="3024" y="1488"/>
              <a:chExt cx="240" cy="576"/>
            </a:xfrm>
          </p:grpSpPr>
          <p:sp>
            <p:nvSpPr>
              <p:cNvPr id="23654" name="Rectangle 25"/>
              <p:cNvSpPr>
                <a:spLocks noChangeArrowheads="1"/>
              </p:cNvSpPr>
              <p:nvPr/>
            </p:nvSpPr>
            <p:spPr bwMode="auto">
              <a:xfrm>
                <a:off x="3024" y="1824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/>
                  <a:t>12</a:t>
                </a:r>
              </a:p>
            </p:txBody>
          </p:sp>
          <p:sp>
            <p:nvSpPr>
              <p:cNvPr id="23655" name="Line 26"/>
              <p:cNvSpPr>
                <a:spLocks noChangeShapeType="1"/>
              </p:cNvSpPr>
              <p:nvPr/>
            </p:nvSpPr>
            <p:spPr bwMode="auto">
              <a:xfrm>
                <a:off x="3072" y="1488"/>
                <a:ext cx="9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99" name="Group 27"/>
            <p:cNvGrpSpPr>
              <a:grpSpLocks/>
            </p:cNvGrpSpPr>
            <p:nvPr/>
          </p:nvGrpSpPr>
          <p:grpSpPr bwMode="auto">
            <a:xfrm>
              <a:off x="3264" y="1488"/>
              <a:ext cx="240" cy="576"/>
              <a:chOff x="3264" y="1488"/>
              <a:chExt cx="240" cy="576"/>
            </a:xfrm>
          </p:grpSpPr>
          <p:sp>
            <p:nvSpPr>
              <p:cNvPr id="23652" name="Rectangle 28"/>
              <p:cNvSpPr>
                <a:spLocks noChangeArrowheads="1"/>
              </p:cNvSpPr>
              <p:nvPr/>
            </p:nvSpPr>
            <p:spPr bwMode="auto">
              <a:xfrm>
                <a:off x="3264" y="1824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/>
                  <a:t>17</a:t>
                </a:r>
              </a:p>
            </p:txBody>
          </p:sp>
          <p:sp>
            <p:nvSpPr>
              <p:cNvPr id="23653" name="Line 29"/>
              <p:cNvSpPr>
                <a:spLocks noChangeShapeType="1"/>
              </p:cNvSpPr>
              <p:nvPr/>
            </p:nvSpPr>
            <p:spPr bwMode="auto">
              <a:xfrm flipH="1">
                <a:off x="3408" y="1488"/>
                <a:ext cx="4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600" name="Group 30"/>
            <p:cNvGrpSpPr>
              <a:grpSpLocks/>
            </p:cNvGrpSpPr>
            <p:nvPr/>
          </p:nvGrpSpPr>
          <p:grpSpPr bwMode="auto">
            <a:xfrm>
              <a:off x="3984" y="1488"/>
              <a:ext cx="432" cy="576"/>
              <a:chOff x="3984" y="1488"/>
              <a:chExt cx="432" cy="576"/>
            </a:xfrm>
          </p:grpSpPr>
          <p:sp>
            <p:nvSpPr>
              <p:cNvPr id="23650" name="Rectangle 31"/>
              <p:cNvSpPr>
                <a:spLocks noChangeArrowheads="1"/>
              </p:cNvSpPr>
              <p:nvPr/>
            </p:nvSpPr>
            <p:spPr bwMode="auto">
              <a:xfrm>
                <a:off x="4176" y="1824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/>
                  <a:t>24</a:t>
                </a:r>
              </a:p>
            </p:txBody>
          </p:sp>
          <p:sp>
            <p:nvSpPr>
              <p:cNvPr id="23651" name="Line 32"/>
              <p:cNvSpPr>
                <a:spLocks noChangeShapeType="1"/>
              </p:cNvSpPr>
              <p:nvPr/>
            </p:nvSpPr>
            <p:spPr bwMode="auto">
              <a:xfrm>
                <a:off x="3984" y="1488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601" name="Group 33"/>
            <p:cNvGrpSpPr>
              <a:grpSpLocks/>
            </p:cNvGrpSpPr>
            <p:nvPr/>
          </p:nvGrpSpPr>
          <p:grpSpPr bwMode="auto">
            <a:xfrm>
              <a:off x="3936" y="1488"/>
              <a:ext cx="480" cy="576"/>
              <a:chOff x="3936" y="1488"/>
              <a:chExt cx="480" cy="576"/>
            </a:xfrm>
          </p:grpSpPr>
          <p:sp>
            <p:nvSpPr>
              <p:cNvPr id="23648" name="Rectangle 34"/>
              <p:cNvSpPr>
                <a:spLocks noChangeArrowheads="1"/>
              </p:cNvSpPr>
              <p:nvPr/>
            </p:nvSpPr>
            <p:spPr bwMode="auto">
              <a:xfrm>
                <a:off x="3936" y="1824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/>
                  <a:t>5</a:t>
                </a:r>
              </a:p>
            </p:txBody>
          </p:sp>
          <p:sp>
            <p:nvSpPr>
              <p:cNvPr id="23649" name="Line 35"/>
              <p:cNvSpPr>
                <a:spLocks noChangeShapeType="1"/>
              </p:cNvSpPr>
              <p:nvPr/>
            </p:nvSpPr>
            <p:spPr bwMode="auto">
              <a:xfrm flipH="1">
                <a:off x="4032" y="1488"/>
                <a:ext cx="38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602" name="Group 36"/>
            <p:cNvGrpSpPr>
              <a:grpSpLocks/>
            </p:cNvGrpSpPr>
            <p:nvPr/>
          </p:nvGrpSpPr>
          <p:grpSpPr bwMode="auto">
            <a:xfrm>
              <a:off x="1344" y="2064"/>
              <a:ext cx="336" cy="624"/>
              <a:chOff x="1344" y="2064"/>
              <a:chExt cx="336" cy="624"/>
            </a:xfrm>
          </p:grpSpPr>
          <p:sp>
            <p:nvSpPr>
              <p:cNvPr id="23646" name="Rectangle 37"/>
              <p:cNvSpPr>
                <a:spLocks noChangeArrowheads="1"/>
              </p:cNvSpPr>
              <p:nvPr/>
            </p:nvSpPr>
            <p:spPr bwMode="auto">
              <a:xfrm>
                <a:off x="1440" y="244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/>
                  <a:t>16</a:t>
                </a:r>
              </a:p>
            </p:txBody>
          </p:sp>
          <p:sp>
            <p:nvSpPr>
              <p:cNvPr id="23647" name="Line 38"/>
              <p:cNvSpPr>
                <a:spLocks noChangeShapeType="1"/>
              </p:cNvSpPr>
              <p:nvPr/>
            </p:nvSpPr>
            <p:spPr bwMode="auto">
              <a:xfrm>
                <a:off x="1344" y="2064"/>
                <a:ext cx="2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603" name="Group 39"/>
            <p:cNvGrpSpPr>
              <a:grpSpLocks/>
            </p:cNvGrpSpPr>
            <p:nvPr/>
          </p:nvGrpSpPr>
          <p:grpSpPr bwMode="auto">
            <a:xfrm>
              <a:off x="1584" y="2064"/>
              <a:ext cx="576" cy="624"/>
              <a:chOff x="1584" y="2064"/>
              <a:chExt cx="576" cy="624"/>
            </a:xfrm>
          </p:grpSpPr>
          <p:sp>
            <p:nvSpPr>
              <p:cNvPr id="23644" name="Rectangle 40"/>
              <p:cNvSpPr>
                <a:spLocks noChangeArrowheads="1"/>
              </p:cNvSpPr>
              <p:nvPr/>
            </p:nvSpPr>
            <p:spPr bwMode="auto">
              <a:xfrm>
                <a:off x="1920" y="244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/>
                  <a:t>38</a:t>
                </a:r>
              </a:p>
            </p:txBody>
          </p:sp>
          <p:sp>
            <p:nvSpPr>
              <p:cNvPr id="23645" name="Line 41"/>
              <p:cNvSpPr>
                <a:spLocks noChangeShapeType="1"/>
              </p:cNvSpPr>
              <p:nvPr/>
            </p:nvSpPr>
            <p:spPr bwMode="auto">
              <a:xfrm>
                <a:off x="1584" y="2064"/>
                <a:ext cx="48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604" name="Group 42"/>
            <p:cNvGrpSpPr>
              <a:grpSpLocks/>
            </p:cNvGrpSpPr>
            <p:nvPr/>
          </p:nvGrpSpPr>
          <p:grpSpPr bwMode="auto">
            <a:xfrm>
              <a:off x="1680" y="2064"/>
              <a:ext cx="528" cy="624"/>
              <a:chOff x="1680" y="2064"/>
              <a:chExt cx="528" cy="624"/>
            </a:xfrm>
          </p:grpSpPr>
          <p:sp>
            <p:nvSpPr>
              <p:cNvPr id="23642" name="Rectangle 43"/>
              <p:cNvSpPr>
                <a:spLocks noChangeArrowheads="1"/>
              </p:cNvSpPr>
              <p:nvPr/>
            </p:nvSpPr>
            <p:spPr bwMode="auto">
              <a:xfrm>
                <a:off x="1680" y="244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/>
                  <a:t>27</a:t>
                </a:r>
              </a:p>
            </p:txBody>
          </p:sp>
          <p:sp>
            <p:nvSpPr>
              <p:cNvPr id="23643" name="Line 44"/>
              <p:cNvSpPr>
                <a:spLocks noChangeShapeType="1"/>
              </p:cNvSpPr>
              <p:nvPr/>
            </p:nvSpPr>
            <p:spPr bwMode="auto">
              <a:xfrm flipH="1">
                <a:off x="1776" y="2064"/>
                <a:ext cx="432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605" name="Group 45"/>
            <p:cNvGrpSpPr>
              <a:grpSpLocks/>
            </p:cNvGrpSpPr>
            <p:nvPr/>
          </p:nvGrpSpPr>
          <p:grpSpPr bwMode="auto">
            <a:xfrm>
              <a:off x="2160" y="2064"/>
              <a:ext cx="288" cy="624"/>
              <a:chOff x="2160" y="2064"/>
              <a:chExt cx="288" cy="624"/>
            </a:xfrm>
          </p:grpSpPr>
          <p:sp>
            <p:nvSpPr>
              <p:cNvPr id="23640" name="Rectangle 46"/>
              <p:cNvSpPr>
                <a:spLocks noChangeArrowheads="1"/>
              </p:cNvSpPr>
              <p:nvPr/>
            </p:nvSpPr>
            <p:spPr bwMode="auto">
              <a:xfrm>
                <a:off x="2160" y="244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/>
                  <a:t>39</a:t>
                </a:r>
              </a:p>
            </p:txBody>
          </p:sp>
          <p:sp>
            <p:nvSpPr>
              <p:cNvPr id="23641" name="Line 47"/>
              <p:cNvSpPr>
                <a:spLocks noChangeShapeType="1"/>
              </p:cNvSpPr>
              <p:nvPr/>
            </p:nvSpPr>
            <p:spPr bwMode="auto">
              <a:xfrm flipH="1">
                <a:off x="2256" y="2064"/>
                <a:ext cx="192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606" name="Group 48"/>
            <p:cNvGrpSpPr>
              <a:grpSpLocks/>
            </p:cNvGrpSpPr>
            <p:nvPr/>
          </p:nvGrpSpPr>
          <p:grpSpPr bwMode="auto">
            <a:xfrm>
              <a:off x="3264" y="2064"/>
              <a:ext cx="768" cy="624"/>
              <a:chOff x="3264" y="2064"/>
              <a:chExt cx="768" cy="624"/>
            </a:xfrm>
          </p:grpSpPr>
          <p:sp>
            <p:nvSpPr>
              <p:cNvPr id="23638" name="Rectangle 49"/>
              <p:cNvSpPr>
                <a:spLocks noChangeArrowheads="1"/>
              </p:cNvSpPr>
              <p:nvPr/>
            </p:nvSpPr>
            <p:spPr bwMode="auto">
              <a:xfrm>
                <a:off x="3264" y="244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/>
                  <a:t>5</a:t>
                </a:r>
              </a:p>
            </p:txBody>
          </p:sp>
          <p:sp>
            <p:nvSpPr>
              <p:cNvPr id="23639" name="Line 50"/>
              <p:cNvSpPr>
                <a:spLocks noChangeShapeType="1"/>
              </p:cNvSpPr>
              <p:nvPr/>
            </p:nvSpPr>
            <p:spPr bwMode="auto">
              <a:xfrm flipH="1">
                <a:off x="3408" y="2064"/>
                <a:ext cx="62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607" name="Group 51"/>
            <p:cNvGrpSpPr>
              <a:grpSpLocks/>
            </p:cNvGrpSpPr>
            <p:nvPr/>
          </p:nvGrpSpPr>
          <p:grpSpPr bwMode="auto">
            <a:xfrm>
              <a:off x="3168" y="2064"/>
              <a:ext cx="576" cy="624"/>
              <a:chOff x="3168" y="2064"/>
              <a:chExt cx="576" cy="624"/>
            </a:xfrm>
          </p:grpSpPr>
          <p:sp>
            <p:nvSpPr>
              <p:cNvPr id="23636" name="Rectangle 52"/>
              <p:cNvSpPr>
                <a:spLocks noChangeArrowheads="1"/>
              </p:cNvSpPr>
              <p:nvPr/>
            </p:nvSpPr>
            <p:spPr bwMode="auto">
              <a:xfrm>
                <a:off x="3504" y="244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/>
                  <a:t>12</a:t>
                </a:r>
              </a:p>
            </p:txBody>
          </p:sp>
          <p:sp>
            <p:nvSpPr>
              <p:cNvPr id="23637" name="Line 53"/>
              <p:cNvSpPr>
                <a:spLocks noChangeShapeType="1"/>
              </p:cNvSpPr>
              <p:nvPr/>
            </p:nvSpPr>
            <p:spPr bwMode="auto">
              <a:xfrm>
                <a:off x="3168" y="2064"/>
                <a:ext cx="48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608" name="Group 54"/>
            <p:cNvGrpSpPr>
              <a:grpSpLocks/>
            </p:cNvGrpSpPr>
            <p:nvPr/>
          </p:nvGrpSpPr>
          <p:grpSpPr bwMode="auto">
            <a:xfrm>
              <a:off x="3984" y="2064"/>
              <a:ext cx="288" cy="624"/>
              <a:chOff x="3984" y="2064"/>
              <a:chExt cx="288" cy="624"/>
            </a:xfrm>
          </p:grpSpPr>
          <p:sp>
            <p:nvSpPr>
              <p:cNvPr id="23634" name="Rectangle 55"/>
              <p:cNvSpPr>
                <a:spLocks noChangeArrowheads="1"/>
              </p:cNvSpPr>
              <p:nvPr/>
            </p:nvSpPr>
            <p:spPr bwMode="auto">
              <a:xfrm>
                <a:off x="3984" y="244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/>
                  <a:t>24</a:t>
                </a:r>
              </a:p>
            </p:txBody>
          </p:sp>
          <p:sp>
            <p:nvSpPr>
              <p:cNvPr id="23635" name="Line 56"/>
              <p:cNvSpPr>
                <a:spLocks noChangeShapeType="1"/>
              </p:cNvSpPr>
              <p:nvPr/>
            </p:nvSpPr>
            <p:spPr bwMode="auto">
              <a:xfrm flipH="1">
                <a:off x="4080" y="2064"/>
                <a:ext cx="192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609" name="Group 57"/>
            <p:cNvGrpSpPr>
              <a:grpSpLocks/>
            </p:cNvGrpSpPr>
            <p:nvPr/>
          </p:nvGrpSpPr>
          <p:grpSpPr bwMode="auto">
            <a:xfrm>
              <a:off x="3408" y="2064"/>
              <a:ext cx="576" cy="624"/>
              <a:chOff x="3408" y="2064"/>
              <a:chExt cx="576" cy="624"/>
            </a:xfrm>
          </p:grpSpPr>
          <p:sp>
            <p:nvSpPr>
              <p:cNvPr id="23632" name="Rectangle 58"/>
              <p:cNvSpPr>
                <a:spLocks noChangeArrowheads="1"/>
              </p:cNvSpPr>
              <p:nvPr/>
            </p:nvSpPr>
            <p:spPr bwMode="auto">
              <a:xfrm>
                <a:off x="3744" y="244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/>
                  <a:t>17</a:t>
                </a:r>
              </a:p>
            </p:txBody>
          </p:sp>
          <p:sp>
            <p:nvSpPr>
              <p:cNvPr id="23633" name="Line 59"/>
              <p:cNvSpPr>
                <a:spLocks noChangeShapeType="1"/>
              </p:cNvSpPr>
              <p:nvPr/>
            </p:nvSpPr>
            <p:spPr bwMode="auto">
              <a:xfrm>
                <a:off x="3408" y="2064"/>
                <a:ext cx="432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610" name="Group 60"/>
            <p:cNvGrpSpPr>
              <a:grpSpLocks/>
            </p:cNvGrpSpPr>
            <p:nvPr/>
          </p:nvGrpSpPr>
          <p:grpSpPr bwMode="auto">
            <a:xfrm>
              <a:off x="1872" y="2688"/>
              <a:ext cx="1488" cy="672"/>
              <a:chOff x="1872" y="2688"/>
              <a:chExt cx="1488" cy="672"/>
            </a:xfrm>
          </p:grpSpPr>
          <p:sp>
            <p:nvSpPr>
              <p:cNvPr id="23630" name="Rectangle 61"/>
              <p:cNvSpPr>
                <a:spLocks noChangeArrowheads="1"/>
              </p:cNvSpPr>
              <p:nvPr/>
            </p:nvSpPr>
            <p:spPr bwMode="auto">
              <a:xfrm>
                <a:off x="1872" y="3120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/>
                  <a:t>5</a:t>
                </a:r>
              </a:p>
            </p:txBody>
          </p:sp>
          <p:sp>
            <p:nvSpPr>
              <p:cNvPr id="23631" name="Line 62"/>
              <p:cNvSpPr>
                <a:spLocks noChangeShapeType="1"/>
              </p:cNvSpPr>
              <p:nvPr/>
            </p:nvSpPr>
            <p:spPr bwMode="auto">
              <a:xfrm flipH="1">
                <a:off x="1968" y="2688"/>
                <a:ext cx="139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611" name="Group 63"/>
            <p:cNvGrpSpPr>
              <a:grpSpLocks/>
            </p:cNvGrpSpPr>
            <p:nvPr/>
          </p:nvGrpSpPr>
          <p:grpSpPr bwMode="auto">
            <a:xfrm>
              <a:off x="2112" y="2688"/>
              <a:ext cx="1488" cy="672"/>
              <a:chOff x="2112" y="2688"/>
              <a:chExt cx="1488" cy="672"/>
            </a:xfrm>
          </p:grpSpPr>
          <p:sp>
            <p:nvSpPr>
              <p:cNvPr id="23628" name="Rectangle 64"/>
              <p:cNvSpPr>
                <a:spLocks noChangeArrowheads="1"/>
              </p:cNvSpPr>
              <p:nvPr/>
            </p:nvSpPr>
            <p:spPr bwMode="auto">
              <a:xfrm>
                <a:off x="2112" y="3120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/>
                  <a:t>12</a:t>
                </a:r>
              </a:p>
            </p:txBody>
          </p:sp>
          <p:sp>
            <p:nvSpPr>
              <p:cNvPr id="23629" name="Line 65"/>
              <p:cNvSpPr>
                <a:spLocks noChangeShapeType="1"/>
              </p:cNvSpPr>
              <p:nvPr/>
            </p:nvSpPr>
            <p:spPr bwMode="auto">
              <a:xfrm flipH="1">
                <a:off x="2256" y="2688"/>
                <a:ext cx="134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612" name="Group 66"/>
            <p:cNvGrpSpPr>
              <a:grpSpLocks/>
            </p:cNvGrpSpPr>
            <p:nvPr/>
          </p:nvGrpSpPr>
          <p:grpSpPr bwMode="auto">
            <a:xfrm>
              <a:off x="1584" y="2688"/>
              <a:ext cx="1008" cy="672"/>
              <a:chOff x="1584" y="2688"/>
              <a:chExt cx="1008" cy="672"/>
            </a:xfrm>
          </p:grpSpPr>
          <p:sp>
            <p:nvSpPr>
              <p:cNvPr id="23626" name="Rectangle 67"/>
              <p:cNvSpPr>
                <a:spLocks noChangeArrowheads="1"/>
              </p:cNvSpPr>
              <p:nvPr/>
            </p:nvSpPr>
            <p:spPr bwMode="auto">
              <a:xfrm>
                <a:off x="2352" y="3120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/>
                  <a:t>16</a:t>
                </a:r>
              </a:p>
            </p:txBody>
          </p:sp>
          <p:sp>
            <p:nvSpPr>
              <p:cNvPr id="23627" name="Line 68"/>
              <p:cNvSpPr>
                <a:spLocks noChangeShapeType="1"/>
              </p:cNvSpPr>
              <p:nvPr/>
            </p:nvSpPr>
            <p:spPr bwMode="auto">
              <a:xfrm>
                <a:off x="1584" y="2688"/>
                <a:ext cx="91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613" name="Group 69"/>
            <p:cNvGrpSpPr>
              <a:grpSpLocks/>
            </p:cNvGrpSpPr>
            <p:nvPr/>
          </p:nvGrpSpPr>
          <p:grpSpPr bwMode="auto">
            <a:xfrm>
              <a:off x="2592" y="2688"/>
              <a:ext cx="1248" cy="672"/>
              <a:chOff x="2592" y="2688"/>
              <a:chExt cx="1248" cy="672"/>
            </a:xfrm>
          </p:grpSpPr>
          <p:sp>
            <p:nvSpPr>
              <p:cNvPr id="23624" name="Rectangle 70"/>
              <p:cNvSpPr>
                <a:spLocks noChangeArrowheads="1"/>
              </p:cNvSpPr>
              <p:nvPr/>
            </p:nvSpPr>
            <p:spPr bwMode="auto">
              <a:xfrm>
                <a:off x="2592" y="3120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/>
                  <a:t>17</a:t>
                </a:r>
              </a:p>
            </p:txBody>
          </p:sp>
          <p:sp>
            <p:nvSpPr>
              <p:cNvPr id="23625" name="Line 71"/>
              <p:cNvSpPr>
                <a:spLocks noChangeShapeType="1"/>
              </p:cNvSpPr>
              <p:nvPr/>
            </p:nvSpPr>
            <p:spPr bwMode="auto">
              <a:xfrm flipH="1">
                <a:off x="2736" y="2688"/>
                <a:ext cx="110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614" name="Group 72"/>
            <p:cNvGrpSpPr>
              <a:grpSpLocks/>
            </p:cNvGrpSpPr>
            <p:nvPr/>
          </p:nvGrpSpPr>
          <p:grpSpPr bwMode="auto">
            <a:xfrm>
              <a:off x="2832" y="2688"/>
              <a:ext cx="1296" cy="672"/>
              <a:chOff x="2832" y="2688"/>
              <a:chExt cx="1296" cy="672"/>
            </a:xfrm>
          </p:grpSpPr>
          <p:sp>
            <p:nvSpPr>
              <p:cNvPr id="23622" name="Rectangle 73"/>
              <p:cNvSpPr>
                <a:spLocks noChangeArrowheads="1"/>
              </p:cNvSpPr>
              <p:nvPr/>
            </p:nvSpPr>
            <p:spPr bwMode="auto">
              <a:xfrm>
                <a:off x="2832" y="3120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/>
                  <a:t>24</a:t>
                </a:r>
              </a:p>
            </p:txBody>
          </p:sp>
          <p:sp>
            <p:nvSpPr>
              <p:cNvPr id="23623" name="Line 74"/>
              <p:cNvSpPr>
                <a:spLocks noChangeShapeType="1"/>
              </p:cNvSpPr>
              <p:nvPr/>
            </p:nvSpPr>
            <p:spPr bwMode="auto">
              <a:xfrm flipH="1">
                <a:off x="2976" y="2688"/>
                <a:ext cx="115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615" name="Group 75"/>
            <p:cNvGrpSpPr>
              <a:grpSpLocks/>
            </p:cNvGrpSpPr>
            <p:nvPr/>
          </p:nvGrpSpPr>
          <p:grpSpPr bwMode="auto">
            <a:xfrm>
              <a:off x="1824" y="2688"/>
              <a:ext cx="1968" cy="672"/>
              <a:chOff x="1824" y="2688"/>
              <a:chExt cx="1968" cy="672"/>
            </a:xfrm>
          </p:grpSpPr>
          <p:sp>
            <p:nvSpPr>
              <p:cNvPr id="23616" name="Rectangle 76"/>
              <p:cNvSpPr>
                <a:spLocks noChangeArrowheads="1"/>
              </p:cNvSpPr>
              <p:nvPr/>
            </p:nvSpPr>
            <p:spPr bwMode="auto">
              <a:xfrm>
                <a:off x="3312" y="3120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/>
                  <a:t>38</a:t>
                </a:r>
              </a:p>
            </p:txBody>
          </p:sp>
          <p:sp>
            <p:nvSpPr>
              <p:cNvPr id="23617" name="Rectangle 77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/>
                  <a:t>39</a:t>
                </a:r>
              </a:p>
            </p:txBody>
          </p:sp>
          <p:sp>
            <p:nvSpPr>
              <p:cNvPr id="23618" name="Rectangle 78"/>
              <p:cNvSpPr>
                <a:spLocks noChangeArrowheads="1"/>
              </p:cNvSpPr>
              <p:nvPr/>
            </p:nvSpPr>
            <p:spPr bwMode="auto">
              <a:xfrm>
                <a:off x="3072" y="3120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/>
                  <a:t>27</a:t>
                </a:r>
              </a:p>
            </p:txBody>
          </p:sp>
          <p:sp>
            <p:nvSpPr>
              <p:cNvPr id="23619" name="Line 79"/>
              <p:cNvSpPr>
                <a:spLocks noChangeShapeType="1"/>
              </p:cNvSpPr>
              <p:nvPr/>
            </p:nvSpPr>
            <p:spPr bwMode="auto">
              <a:xfrm>
                <a:off x="1824" y="2688"/>
                <a:ext cx="139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20" name="Line 80"/>
              <p:cNvSpPr>
                <a:spLocks noChangeShapeType="1"/>
              </p:cNvSpPr>
              <p:nvPr/>
            </p:nvSpPr>
            <p:spPr bwMode="auto">
              <a:xfrm>
                <a:off x="2064" y="2688"/>
                <a:ext cx="134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21" name="Line 81"/>
              <p:cNvSpPr>
                <a:spLocks noChangeShapeType="1"/>
              </p:cNvSpPr>
              <p:nvPr/>
            </p:nvSpPr>
            <p:spPr bwMode="auto">
              <a:xfrm>
                <a:off x="2256" y="2688"/>
                <a:ext cx="139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89170" name="Group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711452"/>
              </p:ext>
            </p:extLst>
          </p:nvPr>
        </p:nvGraphicFramePr>
        <p:xfrm>
          <a:off x="1064001" y="1816443"/>
          <a:ext cx="4800600" cy="3036444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40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Level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(n items in array)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# sub-arrays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#comparisons per sub-array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# copies per sub-array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4  = 8/2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2 *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2  = 8/4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4 *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1 = 8/8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8 *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584" name="Text Box 108"/>
          <p:cNvSpPr txBox="1">
            <a:spLocks noChangeArrowheads="1"/>
          </p:cNvSpPr>
          <p:nvPr/>
        </p:nvSpPr>
        <p:spPr bwMode="auto">
          <a:xfrm>
            <a:off x="5944777" y="4339013"/>
            <a:ext cx="624722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1800" dirty="0"/>
              <a:t>At level X, # major operations = (#sub-arrays) * (ops/sub-array)</a:t>
            </a:r>
          </a:p>
          <a:p>
            <a:pPr eaLnBrk="1" hangingPunct="1"/>
            <a:r>
              <a:rPr lang="en-US" altLang="en-US" sz="1800" dirty="0"/>
              <a:t>	n/2</a:t>
            </a:r>
            <a:r>
              <a:rPr lang="en-US" altLang="en-US" sz="1800" baseline="30000" dirty="0"/>
              <a:t>x  </a:t>
            </a:r>
            <a:r>
              <a:rPr lang="en-US" altLang="en-US" sz="1800" dirty="0"/>
              <a:t>*  (2 * 2</a:t>
            </a:r>
            <a:r>
              <a:rPr lang="en-US" altLang="en-US" sz="1800" baseline="30000" dirty="0"/>
              <a:t>x</a:t>
            </a:r>
            <a:r>
              <a:rPr lang="en-US" altLang="en-US" sz="1800" dirty="0"/>
              <a:t>  + 2</a:t>
            </a:r>
            <a:r>
              <a:rPr lang="en-US" altLang="en-US" sz="1800" baseline="30000" dirty="0"/>
              <a:t>x </a:t>
            </a:r>
            <a:r>
              <a:rPr lang="en-US" altLang="en-US" sz="1800" dirty="0"/>
              <a:t>– 1) = n/2</a:t>
            </a:r>
            <a:r>
              <a:rPr lang="en-US" altLang="en-US" sz="1800" baseline="30000" dirty="0"/>
              <a:t>x  </a:t>
            </a:r>
            <a:r>
              <a:rPr lang="en-US" altLang="en-US" sz="1800" dirty="0"/>
              <a:t>*  (3 * 2</a:t>
            </a:r>
            <a:r>
              <a:rPr lang="en-US" altLang="en-US" sz="1800" baseline="30000" dirty="0"/>
              <a:t>x</a:t>
            </a:r>
            <a:r>
              <a:rPr lang="en-US" altLang="en-US" sz="1800" dirty="0"/>
              <a:t> - 1)  = ~3n</a:t>
            </a:r>
          </a:p>
          <a:p>
            <a:pPr eaLnBrk="1" hangingPunct="1"/>
            <a:r>
              <a:rPr lang="en-US" altLang="en-US" sz="1800" dirty="0"/>
              <a:t> 	O(3n)</a:t>
            </a:r>
          </a:p>
          <a:p>
            <a:pPr algn="l" eaLnBrk="1" hangingPunct="1"/>
            <a:r>
              <a:rPr lang="en-US" altLang="en-US" sz="1800" dirty="0"/>
              <a:t>#levels = log n, where n = # array elements ( if n is a power of 2 )</a:t>
            </a:r>
          </a:p>
          <a:p>
            <a:pPr algn="l" eaLnBrk="1" hangingPunct="1"/>
            <a:r>
              <a:rPr lang="en-US" altLang="en-US" sz="1800" dirty="0"/>
              <a:t>#levels = log n + 1 if n is not a power of 2</a:t>
            </a:r>
          </a:p>
          <a:p>
            <a:pPr algn="l" eaLnBrk="1" hangingPunct="1"/>
            <a:r>
              <a:rPr lang="en-US" altLang="en-US" sz="1800" dirty="0"/>
              <a:t># operations = O(3n) * (log n + 1) = O(3 n log n) = O(n log n)</a:t>
            </a:r>
          </a:p>
        </p:txBody>
      </p:sp>
      <p:graphicFrame>
        <p:nvGraphicFramePr>
          <p:cNvPr id="84" name="Group 82"/>
          <p:cNvGraphicFramePr>
            <a:graphicFrameLocks noGrp="1"/>
          </p:cNvGraphicFramePr>
          <p:nvPr/>
        </p:nvGraphicFramePr>
        <p:xfrm>
          <a:off x="1064001" y="5226908"/>
          <a:ext cx="4800600" cy="627888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6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n/2</a:t>
                      </a:r>
                      <a:r>
                        <a:rPr kumimoji="1" lang="en-US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2</a:t>
                      </a:r>
                      <a:r>
                        <a:rPr kumimoji="1" lang="en-US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x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-1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2</a:t>
                      </a:r>
                      <a:r>
                        <a:rPr kumimoji="1" lang="en-US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x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 *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592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29F45E3-C125-49F5-863F-3F771273B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3C6175-7110-4DB0-BEA4-FC1D29302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4DF19B-511F-4F07-A7AD-1A010C6B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1B15F8-D274-A0F0-1774-4ED119CBD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Program III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5BADE4-FC0F-34D3-1641-1CBC986C6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89753" y="4455621"/>
            <a:ext cx="6269347" cy="1238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Final Questions.</a:t>
            </a:r>
          </a:p>
        </p:txBody>
      </p:sp>
      <p:pic>
        <p:nvPicPr>
          <p:cNvPr id="7" name="Picture 6" descr="3D black question marks with one yellow question mark">
            <a:extLst>
              <a:ext uri="{FF2B5EF4-FFF2-40B4-BE49-F238E27FC236}">
                <a16:creationId xmlns:a16="http://schemas.microsoft.com/office/drawing/2014/main" id="{E52F5DE1-072A-D00C-1EAE-9E41960B75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099" r="26231" b="1"/>
          <a:stretch/>
        </p:blipFill>
        <p:spPr>
          <a:xfrm>
            <a:off x="-1" y="10"/>
            <a:ext cx="4635315" cy="6857989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822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799" y="381000"/>
            <a:ext cx="8882743" cy="1143000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List can also be implemented with an array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905000"/>
            <a:ext cx="5943600" cy="4038600"/>
          </a:xfrm>
        </p:spPr>
        <p:txBody>
          <a:bodyPr/>
          <a:lstStyle/>
          <a:p>
            <a:r>
              <a:rPr lang="en-US" altLang="ja-JP" sz="2400" dirty="0"/>
              <a:t>Easy implementation</a:t>
            </a:r>
          </a:p>
          <a:p>
            <a:r>
              <a:rPr lang="en-US" altLang="ja-JP" sz="2400" dirty="0"/>
              <a:t>Fixed list size</a:t>
            </a:r>
          </a:p>
          <a:p>
            <a:r>
              <a:rPr lang="en-US" altLang="ja-JP" sz="2400" dirty="0"/>
              <a:t>Necessity to shift data down to an extended space upon an insertion and to shift data up upon a deletion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8229600" y="2286000"/>
            <a:ext cx="1676400" cy="3429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8229600" y="2286000"/>
            <a:ext cx="1676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ja-JP" sz="2400"/>
              <a:t>list[0]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8229600" y="2667000"/>
            <a:ext cx="1676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ja-JP" sz="2400"/>
              <a:t>list[1]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8229600" y="3429000"/>
            <a:ext cx="1676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ja-JP" sz="2400"/>
              <a:t>list[3]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8229600" y="3048000"/>
            <a:ext cx="1676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ja-JP" sz="2400"/>
              <a:t>list[2]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8229600" y="3810000"/>
            <a:ext cx="1676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ja-JP" sz="2400"/>
              <a:t>list[4]</a:t>
            </a:r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8229600" y="4953000"/>
            <a:ext cx="1676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ja-JP" sz="2400"/>
              <a:t>list[n]</a:t>
            </a:r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8229600" y="5334000"/>
            <a:ext cx="1676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ja-JP" sz="2400"/>
              <a:t>list[n-1]</a:t>
            </a:r>
          </a:p>
        </p:txBody>
      </p:sp>
    </p:spTree>
    <p:extLst>
      <p:ext uri="{BB962C8B-B14F-4D97-AF65-F5344CB8AC3E}">
        <p14:creationId xmlns:p14="http://schemas.microsoft.com/office/powerpoint/2010/main" val="1849366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08314" y="554300"/>
            <a:ext cx="7772400" cy="1143000"/>
          </a:xfrm>
        </p:spPr>
        <p:txBody>
          <a:bodyPr/>
          <a:lstStyle/>
          <a:p>
            <a:r>
              <a:rPr lang="en-US" altLang="ja-JP" dirty="0"/>
              <a:t>Circular Linked Lists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8229" y="2046288"/>
            <a:ext cx="9267371" cy="427831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ja-JP" sz="2800" dirty="0"/>
              <a:t>Linearly linked lists:</a:t>
            </a:r>
            <a:endParaRPr lang="en-US" altLang="ja-JP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ja-JP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ja-JP" sz="2400" dirty="0"/>
          </a:p>
          <a:p>
            <a:pPr>
              <a:lnSpc>
                <a:spcPct val="90000"/>
              </a:lnSpc>
            </a:pPr>
            <a:r>
              <a:rPr lang="en-US" altLang="ja-JP" sz="2800" dirty="0"/>
              <a:t>Circular linked lists:</a:t>
            </a:r>
            <a:endParaRPr lang="en-US" altLang="ja-JP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ja-JP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ja-JP" sz="2400" dirty="0"/>
          </a:p>
          <a:p>
            <a:pPr>
              <a:lnSpc>
                <a:spcPct val="90000"/>
              </a:lnSpc>
            </a:pPr>
            <a:r>
              <a:rPr lang="en-US" altLang="ja-JP" sz="2800" dirty="0"/>
              <a:t>Traverse in circular linked lists: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ja-JP" sz="2000" dirty="0"/>
              <a:t>Node *first = head_;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ja-JP" sz="2000" dirty="0"/>
              <a:t>Node *cur = head_-&gt;next;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ja-JP" sz="2000" dirty="0"/>
              <a:t>while ( cur != first 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ja-JP" sz="2000" dirty="0"/>
              <a:t>    display(cur-&gt;item);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ja-JP" sz="2000" dirty="0"/>
              <a:t>	cur = cur-&gt;next;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ja-JP" sz="2000" dirty="0"/>
              <a:t>};</a:t>
            </a:r>
          </a:p>
        </p:txBody>
      </p:sp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4103914" y="2455615"/>
            <a:ext cx="4873625" cy="457200"/>
            <a:chOff x="1056" y="1248"/>
            <a:chExt cx="3070" cy="288"/>
          </a:xfrm>
        </p:grpSpPr>
        <p:grpSp>
          <p:nvGrpSpPr>
            <p:cNvPr id="25605" name="Group 5"/>
            <p:cNvGrpSpPr>
              <a:grpSpLocks/>
            </p:cNvGrpSpPr>
            <p:nvPr/>
          </p:nvGrpSpPr>
          <p:grpSpPr bwMode="auto">
            <a:xfrm>
              <a:off x="1536" y="1248"/>
              <a:ext cx="720" cy="288"/>
              <a:chOff x="768" y="2784"/>
              <a:chExt cx="720" cy="288"/>
            </a:xfrm>
          </p:grpSpPr>
          <p:sp>
            <p:nvSpPr>
              <p:cNvPr id="25606" name="Rectangle 6"/>
              <p:cNvSpPr>
                <a:spLocks noChangeArrowheads="1"/>
              </p:cNvSpPr>
              <p:nvPr/>
            </p:nvSpPr>
            <p:spPr bwMode="auto">
              <a:xfrm>
                <a:off x="768" y="278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2400"/>
              </a:p>
            </p:txBody>
          </p:sp>
          <p:sp>
            <p:nvSpPr>
              <p:cNvPr id="25607" name="Rectangle 7"/>
              <p:cNvSpPr>
                <a:spLocks noChangeArrowheads="1"/>
              </p:cNvSpPr>
              <p:nvPr/>
            </p:nvSpPr>
            <p:spPr bwMode="auto">
              <a:xfrm>
                <a:off x="1056" y="278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08" name="Line 8"/>
              <p:cNvSpPr>
                <a:spLocks noChangeShapeType="1"/>
              </p:cNvSpPr>
              <p:nvPr/>
            </p:nvSpPr>
            <p:spPr bwMode="auto">
              <a:xfrm>
                <a:off x="1200" y="292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09" name="Group 9"/>
            <p:cNvGrpSpPr>
              <a:grpSpLocks/>
            </p:cNvGrpSpPr>
            <p:nvPr/>
          </p:nvGrpSpPr>
          <p:grpSpPr bwMode="auto">
            <a:xfrm>
              <a:off x="2256" y="1248"/>
              <a:ext cx="720" cy="288"/>
              <a:chOff x="768" y="2784"/>
              <a:chExt cx="720" cy="288"/>
            </a:xfrm>
          </p:grpSpPr>
          <p:sp>
            <p:nvSpPr>
              <p:cNvPr id="25610" name="Rectangle 10"/>
              <p:cNvSpPr>
                <a:spLocks noChangeArrowheads="1"/>
              </p:cNvSpPr>
              <p:nvPr/>
            </p:nvSpPr>
            <p:spPr bwMode="auto">
              <a:xfrm>
                <a:off x="768" y="278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ja-JP" sz="2400"/>
                  <a:t>45</a:t>
                </a:r>
              </a:p>
            </p:txBody>
          </p:sp>
          <p:sp>
            <p:nvSpPr>
              <p:cNvPr id="25611" name="Rectangle 11"/>
              <p:cNvSpPr>
                <a:spLocks noChangeArrowheads="1"/>
              </p:cNvSpPr>
              <p:nvPr/>
            </p:nvSpPr>
            <p:spPr bwMode="auto">
              <a:xfrm>
                <a:off x="1056" y="278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12" name="Line 12"/>
              <p:cNvSpPr>
                <a:spLocks noChangeShapeType="1"/>
              </p:cNvSpPr>
              <p:nvPr/>
            </p:nvSpPr>
            <p:spPr bwMode="auto">
              <a:xfrm>
                <a:off x="1200" y="292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13" name="Group 13"/>
            <p:cNvGrpSpPr>
              <a:grpSpLocks/>
            </p:cNvGrpSpPr>
            <p:nvPr/>
          </p:nvGrpSpPr>
          <p:grpSpPr bwMode="auto">
            <a:xfrm>
              <a:off x="2976" y="1248"/>
              <a:ext cx="720" cy="288"/>
              <a:chOff x="768" y="2784"/>
              <a:chExt cx="720" cy="288"/>
            </a:xfrm>
          </p:grpSpPr>
          <p:sp>
            <p:nvSpPr>
              <p:cNvPr id="25614" name="Rectangle 14"/>
              <p:cNvSpPr>
                <a:spLocks noChangeArrowheads="1"/>
              </p:cNvSpPr>
              <p:nvPr/>
            </p:nvSpPr>
            <p:spPr bwMode="auto">
              <a:xfrm>
                <a:off x="768" y="278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ja-JP" sz="2400"/>
                  <a:t>51</a:t>
                </a:r>
              </a:p>
            </p:txBody>
          </p:sp>
          <p:sp>
            <p:nvSpPr>
              <p:cNvPr id="25615" name="Rectangle 15"/>
              <p:cNvSpPr>
                <a:spLocks noChangeArrowheads="1"/>
              </p:cNvSpPr>
              <p:nvPr/>
            </p:nvSpPr>
            <p:spPr bwMode="auto">
              <a:xfrm>
                <a:off x="1056" y="278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16" name="Line 16"/>
              <p:cNvSpPr>
                <a:spLocks noChangeShapeType="1"/>
              </p:cNvSpPr>
              <p:nvPr/>
            </p:nvSpPr>
            <p:spPr bwMode="auto">
              <a:xfrm>
                <a:off x="1200" y="292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17" name="Text Box 17"/>
            <p:cNvSpPr txBox="1">
              <a:spLocks noChangeArrowheads="1"/>
            </p:cNvSpPr>
            <p:nvPr/>
          </p:nvSpPr>
          <p:spPr bwMode="auto">
            <a:xfrm>
              <a:off x="3696" y="1296"/>
              <a:ext cx="43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b="1"/>
                <a:t>NULL</a:t>
              </a:r>
            </a:p>
          </p:txBody>
        </p:sp>
        <p:grpSp>
          <p:nvGrpSpPr>
            <p:cNvPr id="25618" name="Group 18"/>
            <p:cNvGrpSpPr>
              <a:grpSpLocks/>
            </p:cNvGrpSpPr>
            <p:nvPr/>
          </p:nvGrpSpPr>
          <p:grpSpPr bwMode="auto">
            <a:xfrm>
              <a:off x="1056" y="1248"/>
              <a:ext cx="480" cy="288"/>
              <a:chOff x="1092" y="2592"/>
              <a:chExt cx="480" cy="288"/>
            </a:xfrm>
          </p:grpSpPr>
          <p:sp>
            <p:nvSpPr>
              <p:cNvPr id="25619" name="Line 19"/>
              <p:cNvSpPr>
                <a:spLocks noChangeShapeType="1"/>
              </p:cNvSpPr>
              <p:nvPr/>
            </p:nvSpPr>
            <p:spPr bwMode="auto">
              <a:xfrm>
                <a:off x="1284" y="273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0" name="Rectangle 20"/>
              <p:cNvSpPr>
                <a:spLocks noChangeArrowheads="1"/>
              </p:cNvSpPr>
              <p:nvPr/>
            </p:nvSpPr>
            <p:spPr bwMode="auto">
              <a:xfrm>
                <a:off x="1092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ja-JP" b="1" dirty="0"/>
                  <a:t>head_</a:t>
                </a:r>
              </a:p>
            </p:txBody>
          </p:sp>
        </p:grpSp>
      </p:grpSp>
      <p:grpSp>
        <p:nvGrpSpPr>
          <p:cNvPr id="25621" name="Group 21"/>
          <p:cNvGrpSpPr>
            <a:grpSpLocks/>
          </p:cNvGrpSpPr>
          <p:nvPr/>
        </p:nvGrpSpPr>
        <p:grpSpPr bwMode="auto">
          <a:xfrm>
            <a:off x="3991687" y="3629950"/>
            <a:ext cx="3962400" cy="762000"/>
            <a:chOff x="1056" y="2112"/>
            <a:chExt cx="2496" cy="480"/>
          </a:xfrm>
        </p:grpSpPr>
        <p:grpSp>
          <p:nvGrpSpPr>
            <p:cNvPr id="25622" name="Group 22"/>
            <p:cNvGrpSpPr>
              <a:grpSpLocks/>
            </p:cNvGrpSpPr>
            <p:nvPr/>
          </p:nvGrpSpPr>
          <p:grpSpPr bwMode="auto">
            <a:xfrm>
              <a:off x="1536" y="2112"/>
              <a:ext cx="720" cy="288"/>
              <a:chOff x="768" y="2784"/>
              <a:chExt cx="720" cy="288"/>
            </a:xfrm>
          </p:grpSpPr>
          <p:sp>
            <p:nvSpPr>
              <p:cNvPr id="25623" name="Rectangle 23"/>
              <p:cNvSpPr>
                <a:spLocks noChangeArrowheads="1"/>
              </p:cNvSpPr>
              <p:nvPr/>
            </p:nvSpPr>
            <p:spPr bwMode="auto">
              <a:xfrm>
                <a:off x="768" y="278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2400"/>
              </a:p>
            </p:txBody>
          </p:sp>
          <p:sp>
            <p:nvSpPr>
              <p:cNvPr id="25624" name="Rectangle 24"/>
              <p:cNvSpPr>
                <a:spLocks noChangeArrowheads="1"/>
              </p:cNvSpPr>
              <p:nvPr/>
            </p:nvSpPr>
            <p:spPr bwMode="auto">
              <a:xfrm>
                <a:off x="1056" y="278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5" name="Line 25"/>
              <p:cNvSpPr>
                <a:spLocks noChangeShapeType="1"/>
              </p:cNvSpPr>
              <p:nvPr/>
            </p:nvSpPr>
            <p:spPr bwMode="auto">
              <a:xfrm>
                <a:off x="1200" y="292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26" name="Group 26"/>
            <p:cNvGrpSpPr>
              <a:grpSpLocks/>
            </p:cNvGrpSpPr>
            <p:nvPr/>
          </p:nvGrpSpPr>
          <p:grpSpPr bwMode="auto">
            <a:xfrm>
              <a:off x="2256" y="2112"/>
              <a:ext cx="720" cy="288"/>
              <a:chOff x="768" y="2784"/>
              <a:chExt cx="720" cy="288"/>
            </a:xfrm>
          </p:grpSpPr>
          <p:sp>
            <p:nvSpPr>
              <p:cNvPr id="25627" name="Rectangle 27"/>
              <p:cNvSpPr>
                <a:spLocks noChangeArrowheads="1"/>
              </p:cNvSpPr>
              <p:nvPr/>
            </p:nvSpPr>
            <p:spPr bwMode="auto">
              <a:xfrm>
                <a:off x="768" y="278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ja-JP" sz="2400"/>
                  <a:t>45</a:t>
                </a:r>
              </a:p>
            </p:txBody>
          </p:sp>
          <p:sp>
            <p:nvSpPr>
              <p:cNvPr id="25628" name="Rectangle 28"/>
              <p:cNvSpPr>
                <a:spLocks noChangeArrowheads="1"/>
              </p:cNvSpPr>
              <p:nvPr/>
            </p:nvSpPr>
            <p:spPr bwMode="auto">
              <a:xfrm>
                <a:off x="1056" y="278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9" name="Line 29"/>
              <p:cNvSpPr>
                <a:spLocks noChangeShapeType="1"/>
              </p:cNvSpPr>
              <p:nvPr/>
            </p:nvSpPr>
            <p:spPr bwMode="auto">
              <a:xfrm>
                <a:off x="1200" y="292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30" name="Rectangle 30"/>
            <p:cNvSpPr>
              <a:spLocks noChangeArrowheads="1"/>
            </p:cNvSpPr>
            <p:nvPr/>
          </p:nvSpPr>
          <p:spPr bwMode="auto">
            <a:xfrm>
              <a:off x="2976" y="2112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ja-JP" sz="2400"/>
                <a:t>51</a:t>
              </a:r>
            </a:p>
          </p:txBody>
        </p:sp>
        <p:sp>
          <p:nvSpPr>
            <p:cNvPr id="25631" name="Rectangle 31"/>
            <p:cNvSpPr>
              <a:spLocks noChangeArrowheads="1"/>
            </p:cNvSpPr>
            <p:nvPr/>
          </p:nvSpPr>
          <p:spPr bwMode="auto">
            <a:xfrm>
              <a:off x="3264" y="2112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632" name="Group 32"/>
            <p:cNvGrpSpPr>
              <a:grpSpLocks/>
            </p:cNvGrpSpPr>
            <p:nvPr/>
          </p:nvGrpSpPr>
          <p:grpSpPr bwMode="auto">
            <a:xfrm>
              <a:off x="1056" y="2112"/>
              <a:ext cx="480" cy="288"/>
              <a:chOff x="1092" y="2592"/>
              <a:chExt cx="480" cy="288"/>
            </a:xfrm>
          </p:grpSpPr>
          <p:sp>
            <p:nvSpPr>
              <p:cNvPr id="25633" name="Line 33"/>
              <p:cNvSpPr>
                <a:spLocks noChangeShapeType="1"/>
              </p:cNvSpPr>
              <p:nvPr/>
            </p:nvSpPr>
            <p:spPr bwMode="auto">
              <a:xfrm>
                <a:off x="1284" y="273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4" name="Rectangle 34"/>
              <p:cNvSpPr>
                <a:spLocks noChangeArrowheads="1"/>
              </p:cNvSpPr>
              <p:nvPr/>
            </p:nvSpPr>
            <p:spPr bwMode="auto">
              <a:xfrm>
                <a:off x="1092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ja-JP" b="1" dirty="0"/>
                  <a:t>head_</a:t>
                </a:r>
              </a:p>
            </p:txBody>
          </p:sp>
        </p:grpSp>
        <p:sp>
          <p:nvSpPr>
            <p:cNvPr id="25635" name="Freeform 35"/>
            <p:cNvSpPr>
              <a:spLocks/>
            </p:cNvSpPr>
            <p:nvPr/>
          </p:nvSpPr>
          <p:spPr bwMode="auto">
            <a:xfrm>
              <a:off x="1680" y="2256"/>
              <a:ext cx="1776" cy="336"/>
            </a:xfrm>
            <a:custGeom>
              <a:avLst/>
              <a:gdLst>
                <a:gd name="T0" fmla="*/ 1776 w 1776"/>
                <a:gd name="T1" fmla="*/ 0 h 336"/>
                <a:gd name="T2" fmla="*/ 1776 w 1776"/>
                <a:gd name="T3" fmla="*/ 336 h 336"/>
                <a:gd name="T4" fmla="*/ 0 w 1776"/>
                <a:gd name="T5" fmla="*/ 336 h 336"/>
                <a:gd name="T6" fmla="*/ 0 w 1776"/>
                <a:gd name="T7" fmla="*/ 14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76" h="336">
                  <a:moveTo>
                    <a:pt x="1776" y="0"/>
                  </a:moveTo>
                  <a:lnTo>
                    <a:pt x="1776" y="336"/>
                  </a:lnTo>
                  <a:lnTo>
                    <a:pt x="0" y="336"/>
                  </a:ln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4811485" y="2684214"/>
            <a:ext cx="1256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/>
              <a:t>dummy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793083" y="3802939"/>
            <a:ext cx="1408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/>
              <a:t>dummy</a:t>
            </a:r>
          </a:p>
        </p:txBody>
      </p:sp>
    </p:spTree>
    <p:extLst>
      <p:ext uri="{BB962C8B-B14F-4D97-AF65-F5344CB8AC3E}">
        <p14:creationId xmlns:p14="http://schemas.microsoft.com/office/powerpoint/2010/main" val="2292489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00137" y="597932"/>
            <a:ext cx="7772400" cy="1143000"/>
          </a:xfrm>
        </p:spPr>
        <p:txBody>
          <a:bodyPr/>
          <a:lstStyle/>
          <a:p>
            <a:r>
              <a:rPr lang="en-US" altLang="ja-JP" dirty="0"/>
              <a:t>Doubly Linked Lists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8610600" y="4437743"/>
            <a:ext cx="683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b="1"/>
              <a:t>NULL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4419600" y="4513943"/>
            <a:ext cx="1676400" cy="457200"/>
            <a:chOff x="2256" y="1104"/>
            <a:chExt cx="1056" cy="288"/>
          </a:xfrm>
        </p:grpSpPr>
        <p:grpSp>
          <p:nvGrpSpPr>
            <p:cNvPr id="27653" name="Group 5"/>
            <p:cNvGrpSpPr>
              <a:grpSpLocks/>
            </p:cNvGrpSpPr>
            <p:nvPr/>
          </p:nvGrpSpPr>
          <p:grpSpPr bwMode="auto">
            <a:xfrm>
              <a:off x="2496" y="1104"/>
              <a:ext cx="576" cy="288"/>
              <a:chOff x="2448" y="1152"/>
              <a:chExt cx="576" cy="288"/>
            </a:xfrm>
          </p:grpSpPr>
          <p:sp>
            <p:nvSpPr>
              <p:cNvPr id="27654" name="Rectangle 6"/>
              <p:cNvSpPr>
                <a:spLocks noChangeArrowheads="1"/>
              </p:cNvSpPr>
              <p:nvPr/>
            </p:nvSpPr>
            <p:spPr bwMode="auto">
              <a:xfrm>
                <a:off x="2592" y="115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ja-JP" sz="2400"/>
                  <a:t>45</a:t>
                </a:r>
              </a:p>
            </p:txBody>
          </p:sp>
          <p:sp>
            <p:nvSpPr>
              <p:cNvPr id="27655" name="Rectangle 7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14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56" name="Rectangle 8"/>
              <p:cNvSpPr>
                <a:spLocks noChangeArrowheads="1"/>
              </p:cNvSpPr>
              <p:nvPr/>
            </p:nvSpPr>
            <p:spPr bwMode="auto">
              <a:xfrm>
                <a:off x="2448" y="1152"/>
                <a:ext cx="14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657" name="Line 9"/>
            <p:cNvSpPr>
              <a:spLocks noChangeShapeType="1"/>
            </p:cNvSpPr>
            <p:nvPr/>
          </p:nvSpPr>
          <p:spPr bwMode="auto">
            <a:xfrm>
              <a:off x="3024" y="12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8" name="Line 10"/>
            <p:cNvSpPr>
              <a:spLocks noChangeShapeType="1"/>
            </p:cNvSpPr>
            <p:nvPr/>
          </p:nvSpPr>
          <p:spPr bwMode="auto">
            <a:xfrm flipH="1">
              <a:off x="2256" y="12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59" name="Group 11"/>
          <p:cNvGrpSpPr>
            <a:grpSpLocks/>
          </p:cNvGrpSpPr>
          <p:nvPr/>
        </p:nvGrpSpPr>
        <p:grpSpPr bwMode="auto">
          <a:xfrm>
            <a:off x="6096000" y="4513943"/>
            <a:ext cx="914400" cy="457200"/>
            <a:chOff x="2448" y="1152"/>
            <a:chExt cx="576" cy="288"/>
          </a:xfrm>
        </p:grpSpPr>
        <p:sp>
          <p:nvSpPr>
            <p:cNvPr id="27660" name="Rectangle 12"/>
            <p:cNvSpPr>
              <a:spLocks noChangeArrowheads="1"/>
            </p:cNvSpPr>
            <p:nvPr/>
          </p:nvSpPr>
          <p:spPr bwMode="auto">
            <a:xfrm>
              <a:off x="2592" y="1152"/>
              <a:ext cx="288" cy="288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ja-JP" sz="2400"/>
                <a:t>73</a:t>
              </a:r>
            </a:p>
          </p:txBody>
        </p:sp>
        <p:sp>
          <p:nvSpPr>
            <p:cNvPr id="27661" name="Rectangle 13"/>
            <p:cNvSpPr>
              <a:spLocks noChangeArrowheads="1"/>
            </p:cNvSpPr>
            <p:nvPr/>
          </p:nvSpPr>
          <p:spPr bwMode="auto">
            <a:xfrm>
              <a:off x="2880" y="1152"/>
              <a:ext cx="144" cy="288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2" name="Rectangle 14"/>
            <p:cNvSpPr>
              <a:spLocks noChangeArrowheads="1"/>
            </p:cNvSpPr>
            <p:nvPr/>
          </p:nvSpPr>
          <p:spPr bwMode="auto">
            <a:xfrm>
              <a:off x="2448" y="1152"/>
              <a:ext cx="144" cy="288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6934200" y="466634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 flipH="1">
            <a:off x="5715000" y="481874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665" name="Group 17"/>
          <p:cNvGrpSpPr>
            <a:grpSpLocks/>
          </p:cNvGrpSpPr>
          <p:nvPr/>
        </p:nvGrpSpPr>
        <p:grpSpPr bwMode="auto">
          <a:xfrm>
            <a:off x="7010400" y="4513943"/>
            <a:ext cx="1676400" cy="457200"/>
            <a:chOff x="2256" y="1104"/>
            <a:chExt cx="1056" cy="288"/>
          </a:xfrm>
        </p:grpSpPr>
        <p:grpSp>
          <p:nvGrpSpPr>
            <p:cNvPr id="27666" name="Group 18"/>
            <p:cNvGrpSpPr>
              <a:grpSpLocks/>
            </p:cNvGrpSpPr>
            <p:nvPr/>
          </p:nvGrpSpPr>
          <p:grpSpPr bwMode="auto">
            <a:xfrm>
              <a:off x="2496" y="1104"/>
              <a:ext cx="576" cy="288"/>
              <a:chOff x="2448" y="1152"/>
              <a:chExt cx="576" cy="288"/>
            </a:xfrm>
          </p:grpSpPr>
          <p:sp>
            <p:nvSpPr>
              <p:cNvPr id="27667" name="Rectangle 19"/>
              <p:cNvSpPr>
                <a:spLocks noChangeArrowheads="1"/>
              </p:cNvSpPr>
              <p:nvPr/>
            </p:nvSpPr>
            <p:spPr bwMode="auto">
              <a:xfrm>
                <a:off x="2592" y="115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ja-JP" sz="2400"/>
                  <a:t>51</a:t>
                </a:r>
              </a:p>
            </p:txBody>
          </p:sp>
          <p:sp>
            <p:nvSpPr>
              <p:cNvPr id="27668" name="Rectangle 20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14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9" name="Rectangle 21"/>
              <p:cNvSpPr>
                <a:spLocks noChangeArrowheads="1"/>
              </p:cNvSpPr>
              <p:nvPr/>
            </p:nvSpPr>
            <p:spPr bwMode="auto">
              <a:xfrm>
                <a:off x="2448" y="1152"/>
                <a:ext cx="14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670" name="Line 22"/>
            <p:cNvSpPr>
              <a:spLocks noChangeShapeType="1"/>
            </p:cNvSpPr>
            <p:nvPr/>
          </p:nvSpPr>
          <p:spPr bwMode="auto">
            <a:xfrm>
              <a:off x="3024" y="12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1" name="Line 23"/>
            <p:cNvSpPr>
              <a:spLocks noChangeShapeType="1"/>
            </p:cNvSpPr>
            <p:nvPr/>
          </p:nvSpPr>
          <p:spPr bwMode="auto">
            <a:xfrm flipH="1">
              <a:off x="2256" y="12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72" name="Group 24"/>
          <p:cNvGrpSpPr>
            <a:grpSpLocks/>
          </p:cNvGrpSpPr>
          <p:nvPr/>
        </p:nvGrpSpPr>
        <p:grpSpPr bwMode="auto">
          <a:xfrm>
            <a:off x="3124200" y="4513943"/>
            <a:ext cx="1676400" cy="457200"/>
            <a:chOff x="2256" y="1104"/>
            <a:chExt cx="1056" cy="288"/>
          </a:xfrm>
        </p:grpSpPr>
        <p:grpSp>
          <p:nvGrpSpPr>
            <p:cNvPr id="27673" name="Group 25"/>
            <p:cNvGrpSpPr>
              <a:grpSpLocks/>
            </p:cNvGrpSpPr>
            <p:nvPr/>
          </p:nvGrpSpPr>
          <p:grpSpPr bwMode="auto">
            <a:xfrm>
              <a:off x="2496" y="1104"/>
              <a:ext cx="576" cy="288"/>
              <a:chOff x="2448" y="1152"/>
              <a:chExt cx="576" cy="288"/>
            </a:xfrm>
          </p:grpSpPr>
          <p:sp>
            <p:nvSpPr>
              <p:cNvPr id="27674" name="Rectangle 26"/>
              <p:cNvSpPr>
                <a:spLocks noChangeArrowheads="1"/>
              </p:cNvSpPr>
              <p:nvPr/>
            </p:nvSpPr>
            <p:spPr bwMode="auto">
              <a:xfrm>
                <a:off x="2592" y="115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2400"/>
              </a:p>
            </p:txBody>
          </p:sp>
          <p:sp>
            <p:nvSpPr>
              <p:cNvPr id="27675" name="Rectangle 27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14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6" name="Rectangle 28"/>
              <p:cNvSpPr>
                <a:spLocks noChangeArrowheads="1"/>
              </p:cNvSpPr>
              <p:nvPr/>
            </p:nvSpPr>
            <p:spPr bwMode="auto">
              <a:xfrm>
                <a:off x="2448" y="1152"/>
                <a:ext cx="14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677" name="Line 29"/>
            <p:cNvSpPr>
              <a:spLocks noChangeShapeType="1"/>
            </p:cNvSpPr>
            <p:nvPr/>
          </p:nvSpPr>
          <p:spPr bwMode="auto">
            <a:xfrm>
              <a:off x="3024" y="12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8" name="Line 30"/>
            <p:cNvSpPr>
              <a:spLocks noChangeShapeType="1"/>
            </p:cNvSpPr>
            <p:nvPr/>
          </p:nvSpPr>
          <p:spPr bwMode="auto">
            <a:xfrm flipH="1">
              <a:off x="2256" y="12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79" name="Text Box 31"/>
          <p:cNvSpPr txBox="1">
            <a:spLocks noChangeArrowheads="1"/>
          </p:cNvSpPr>
          <p:nvPr/>
        </p:nvSpPr>
        <p:spPr bwMode="auto">
          <a:xfrm>
            <a:off x="2438400" y="4590143"/>
            <a:ext cx="683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b="1"/>
              <a:t>NULL</a:t>
            </a:r>
          </a:p>
        </p:txBody>
      </p:sp>
      <p:grpSp>
        <p:nvGrpSpPr>
          <p:cNvPr id="27680" name="Group 32"/>
          <p:cNvGrpSpPr>
            <a:grpSpLocks/>
          </p:cNvGrpSpPr>
          <p:nvPr/>
        </p:nvGrpSpPr>
        <p:grpSpPr bwMode="auto">
          <a:xfrm>
            <a:off x="3733800" y="4971143"/>
            <a:ext cx="457200" cy="838200"/>
            <a:chOff x="1824" y="1392"/>
            <a:chExt cx="288" cy="528"/>
          </a:xfrm>
        </p:grpSpPr>
        <p:sp>
          <p:nvSpPr>
            <p:cNvPr id="27681" name="Rectangle 33"/>
            <p:cNvSpPr>
              <a:spLocks noChangeArrowheads="1"/>
            </p:cNvSpPr>
            <p:nvPr/>
          </p:nvSpPr>
          <p:spPr bwMode="auto">
            <a:xfrm>
              <a:off x="1824" y="1632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ja-JP" b="1" dirty="0"/>
                <a:t>head_</a:t>
              </a:r>
            </a:p>
          </p:txBody>
        </p:sp>
        <p:sp>
          <p:nvSpPr>
            <p:cNvPr id="27682" name="Line 34"/>
            <p:cNvSpPr>
              <a:spLocks noChangeShapeType="1"/>
            </p:cNvSpPr>
            <p:nvPr/>
          </p:nvSpPr>
          <p:spPr bwMode="auto">
            <a:xfrm flipV="1">
              <a:off x="1968" y="13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83" name="Group 35"/>
          <p:cNvGrpSpPr>
            <a:grpSpLocks/>
          </p:cNvGrpSpPr>
          <p:nvPr/>
        </p:nvGrpSpPr>
        <p:grpSpPr bwMode="auto">
          <a:xfrm>
            <a:off x="4996545" y="2844799"/>
            <a:ext cx="1143000" cy="457200"/>
            <a:chOff x="768" y="2784"/>
            <a:chExt cx="720" cy="288"/>
          </a:xfrm>
        </p:grpSpPr>
        <p:sp>
          <p:nvSpPr>
            <p:cNvPr id="27684" name="Rectangle 36"/>
            <p:cNvSpPr>
              <a:spLocks noChangeArrowheads="1"/>
            </p:cNvSpPr>
            <p:nvPr/>
          </p:nvSpPr>
          <p:spPr bwMode="auto">
            <a:xfrm>
              <a:off x="768" y="278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ja-JP" sz="2400"/>
                <a:t>45</a:t>
              </a:r>
            </a:p>
          </p:txBody>
        </p:sp>
        <p:sp>
          <p:nvSpPr>
            <p:cNvPr id="27685" name="Rectangle 37"/>
            <p:cNvSpPr>
              <a:spLocks noChangeArrowheads="1"/>
            </p:cNvSpPr>
            <p:nvPr/>
          </p:nvSpPr>
          <p:spPr bwMode="auto">
            <a:xfrm>
              <a:off x="1056" y="278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6" name="Line 38"/>
            <p:cNvSpPr>
              <a:spLocks noChangeShapeType="1"/>
            </p:cNvSpPr>
            <p:nvPr/>
          </p:nvSpPr>
          <p:spPr bwMode="auto">
            <a:xfrm>
              <a:off x="1200" y="29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87" name="Rectangle 39"/>
          <p:cNvSpPr>
            <a:spLocks noChangeArrowheads="1"/>
          </p:cNvSpPr>
          <p:nvPr/>
        </p:nvSpPr>
        <p:spPr bwMode="auto">
          <a:xfrm>
            <a:off x="6139545" y="2844799"/>
            <a:ext cx="457200" cy="4572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ja-JP" sz="2400"/>
              <a:t>73</a:t>
            </a:r>
          </a:p>
        </p:txBody>
      </p:sp>
      <p:sp>
        <p:nvSpPr>
          <p:cNvPr id="27688" name="Rectangle 40"/>
          <p:cNvSpPr>
            <a:spLocks noChangeArrowheads="1"/>
          </p:cNvSpPr>
          <p:nvPr/>
        </p:nvSpPr>
        <p:spPr bwMode="auto">
          <a:xfrm>
            <a:off x="6596745" y="2844799"/>
            <a:ext cx="457200" cy="4572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9" name="Line 41"/>
          <p:cNvSpPr>
            <a:spLocks noChangeShapeType="1"/>
          </p:cNvSpPr>
          <p:nvPr/>
        </p:nvSpPr>
        <p:spPr bwMode="auto">
          <a:xfrm>
            <a:off x="6825345" y="3073399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690" name="Group 42"/>
          <p:cNvGrpSpPr>
            <a:grpSpLocks/>
          </p:cNvGrpSpPr>
          <p:nvPr/>
        </p:nvGrpSpPr>
        <p:grpSpPr bwMode="auto">
          <a:xfrm>
            <a:off x="7282545" y="2844799"/>
            <a:ext cx="1143000" cy="457200"/>
            <a:chOff x="768" y="2784"/>
            <a:chExt cx="720" cy="288"/>
          </a:xfrm>
        </p:grpSpPr>
        <p:sp>
          <p:nvSpPr>
            <p:cNvPr id="27691" name="Rectangle 43"/>
            <p:cNvSpPr>
              <a:spLocks noChangeArrowheads="1"/>
            </p:cNvSpPr>
            <p:nvPr/>
          </p:nvSpPr>
          <p:spPr bwMode="auto">
            <a:xfrm>
              <a:off x="768" y="278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ja-JP" sz="2400"/>
                <a:t>51</a:t>
              </a:r>
            </a:p>
          </p:txBody>
        </p:sp>
        <p:sp>
          <p:nvSpPr>
            <p:cNvPr id="27692" name="Rectangle 44"/>
            <p:cNvSpPr>
              <a:spLocks noChangeArrowheads="1"/>
            </p:cNvSpPr>
            <p:nvPr/>
          </p:nvSpPr>
          <p:spPr bwMode="auto">
            <a:xfrm>
              <a:off x="1056" y="278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3" name="Line 45"/>
            <p:cNvSpPr>
              <a:spLocks noChangeShapeType="1"/>
            </p:cNvSpPr>
            <p:nvPr/>
          </p:nvSpPr>
          <p:spPr bwMode="auto">
            <a:xfrm>
              <a:off x="1200" y="29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94" name="Text Box 46"/>
          <p:cNvSpPr txBox="1">
            <a:spLocks noChangeArrowheads="1"/>
          </p:cNvSpPr>
          <p:nvPr/>
        </p:nvSpPr>
        <p:spPr bwMode="auto">
          <a:xfrm>
            <a:off x="8425545" y="2920999"/>
            <a:ext cx="683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b="1"/>
              <a:t>NULL</a:t>
            </a:r>
          </a:p>
        </p:txBody>
      </p:sp>
      <p:grpSp>
        <p:nvGrpSpPr>
          <p:cNvPr id="27695" name="Group 47"/>
          <p:cNvGrpSpPr>
            <a:grpSpLocks/>
          </p:cNvGrpSpPr>
          <p:nvPr/>
        </p:nvGrpSpPr>
        <p:grpSpPr bwMode="auto">
          <a:xfrm>
            <a:off x="3091545" y="2844799"/>
            <a:ext cx="762000" cy="457200"/>
            <a:chOff x="1092" y="2592"/>
            <a:chExt cx="480" cy="288"/>
          </a:xfrm>
        </p:grpSpPr>
        <p:sp>
          <p:nvSpPr>
            <p:cNvPr id="27696" name="Line 48"/>
            <p:cNvSpPr>
              <a:spLocks noChangeShapeType="1"/>
            </p:cNvSpPr>
            <p:nvPr/>
          </p:nvSpPr>
          <p:spPr bwMode="auto">
            <a:xfrm>
              <a:off x="1284" y="27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7" name="Rectangle 49"/>
            <p:cNvSpPr>
              <a:spLocks noChangeArrowheads="1"/>
            </p:cNvSpPr>
            <p:nvPr/>
          </p:nvSpPr>
          <p:spPr bwMode="auto">
            <a:xfrm>
              <a:off x="1092" y="2592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ja-JP" b="1" dirty="0"/>
                <a:t>head_</a:t>
              </a:r>
            </a:p>
          </p:txBody>
        </p:sp>
      </p:grpSp>
      <p:sp>
        <p:nvSpPr>
          <p:cNvPr id="27698" name="Text Box 50"/>
          <p:cNvSpPr txBox="1">
            <a:spLocks noChangeArrowheads="1"/>
          </p:cNvSpPr>
          <p:nvPr/>
        </p:nvSpPr>
        <p:spPr bwMode="auto">
          <a:xfrm>
            <a:off x="1105279" y="1810657"/>
            <a:ext cx="18594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dirty="0"/>
              <a:t>Single Linked Lists</a:t>
            </a:r>
          </a:p>
        </p:txBody>
      </p:sp>
      <p:sp>
        <p:nvSpPr>
          <p:cNvPr id="27699" name="Line 51"/>
          <p:cNvSpPr>
            <a:spLocks noChangeShapeType="1"/>
          </p:cNvSpPr>
          <p:nvPr/>
        </p:nvSpPr>
        <p:spPr bwMode="auto">
          <a:xfrm flipV="1">
            <a:off x="6596745" y="3301999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00" name="Text Box 52"/>
          <p:cNvSpPr txBox="1">
            <a:spLocks noChangeArrowheads="1"/>
          </p:cNvSpPr>
          <p:nvPr/>
        </p:nvSpPr>
        <p:spPr bwMode="auto">
          <a:xfrm>
            <a:off x="5682346" y="3606800"/>
            <a:ext cx="18771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2400" dirty="0"/>
              <a:t>To be deleted</a:t>
            </a:r>
          </a:p>
        </p:txBody>
      </p:sp>
      <p:sp>
        <p:nvSpPr>
          <p:cNvPr id="27702" name="Line 54"/>
          <p:cNvSpPr>
            <a:spLocks noChangeShapeType="1"/>
          </p:cNvSpPr>
          <p:nvPr/>
        </p:nvSpPr>
        <p:spPr bwMode="auto">
          <a:xfrm flipV="1">
            <a:off x="5453745" y="3301999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04" name="Text Box 56"/>
          <p:cNvSpPr txBox="1">
            <a:spLocks noChangeArrowheads="1"/>
          </p:cNvSpPr>
          <p:nvPr/>
        </p:nvSpPr>
        <p:spPr bwMode="auto">
          <a:xfrm>
            <a:off x="1171108" y="3980543"/>
            <a:ext cx="19668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dirty="0"/>
              <a:t>Doubly Linked Lists</a:t>
            </a:r>
          </a:p>
        </p:txBody>
      </p:sp>
      <p:sp>
        <p:nvSpPr>
          <p:cNvPr id="27705" name="Freeform 57"/>
          <p:cNvSpPr>
            <a:spLocks/>
          </p:cNvSpPr>
          <p:nvPr/>
        </p:nvSpPr>
        <p:spPr bwMode="auto">
          <a:xfrm>
            <a:off x="5715000" y="4132943"/>
            <a:ext cx="1676400" cy="381000"/>
          </a:xfrm>
          <a:custGeom>
            <a:avLst/>
            <a:gdLst>
              <a:gd name="T0" fmla="*/ 0 w 1056"/>
              <a:gd name="T1" fmla="*/ 240 h 240"/>
              <a:gd name="T2" fmla="*/ 576 w 1056"/>
              <a:gd name="T3" fmla="*/ 0 h 240"/>
              <a:gd name="T4" fmla="*/ 1056 w 1056"/>
              <a:gd name="T5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6" h="240">
                <a:moveTo>
                  <a:pt x="0" y="240"/>
                </a:moveTo>
                <a:cubicBezTo>
                  <a:pt x="200" y="120"/>
                  <a:pt x="400" y="0"/>
                  <a:pt x="576" y="0"/>
                </a:cubicBezTo>
                <a:cubicBezTo>
                  <a:pt x="752" y="0"/>
                  <a:pt x="904" y="120"/>
                  <a:pt x="1056" y="24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06" name="Freeform 58"/>
          <p:cNvSpPr>
            <a:spLocks/>
          </p:cNvSpPr>
          <p:nvPr/>
        </p:nvSpPr>
        <p:spPr bwMode="auto">
          <a:xfrm>
            <a:off x="5715000" y="4894943"/>
            <a:ext cx="1752600" cy="381000"/>
          </a:xfrm>
          <a:custGeom>
            <a:avLst/>
            <a:gdLst>
              <a:gd name="T0" fmla="*/ 1104 w 1104"/>
              <a:gd name="T1" fmla="*/ 0 h 240"/>
              <a:gd name="T2" fmla="*/ 480 w 1104"/>
              <a:gd name="T3" fmla="*/ 240 h 240"/>
              <a:gd name="T4" fmla="*/ 0 w 1104"/>
              <a:gd name="T5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240">
                <a:moveTo>
                  <a:pt x="1104" y="0"/>
                </a:moveTo>
                <a:cubicBezTo>
                  <a:pt x="884" y="120"/>
                  <a:pt x="664" y="240"/>
                  <a:pt x="480" y="240"/>
                </a:cubicBezTo>
                <a:cubicBezTo>
                  <a:pt x="296" y="240"/>
                  <a:pt x="148" y="120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707" name="Group 59"/>
          <p:cNvGrpSpPr>
            <a:grpSpLocks/>
          </p:cNvGrpSpPr>
          <p:nvPr/>
        </p:nvGrpSpPr>
        <p:grpSpPr bwMode="auto">
          <a:xfrm>
            <a:off x="3853545" y="2844799"/>
            <a:ext cx="1143000" cy="457200"/>
            <a:chOff x="768" y="2784"/>
            <a:chExt cx="720" cy="288"/>
          </a:xfrm>
        </p:grpSpPr>
        <p:sp>
          <p:nvSpPr>
            <p:cNvPr id="27708" name="Rectangle 60"/>
            <p:cNvSpPr>
              <a:spLocks noChangeArrowheads="1"/>
            </p:cNvSpPr>
            <p:nvPr/>
          </p:nvSpPr>
          <p:spPr bwMode="auto">
            <a:xfrm>
              <a:off x="768" y="278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2400"/>
            </a:p>
          </p:txBody>
        </p:sp>
        <p:sp>
          <p:nvSpPr>
            <p:cNvPr id="27709" name="Rectangle 61"/>
            <p:cNvSpPr>
              <a:spLocks noChangeArrowheads="1"/>
            </p:cNvSpPr>
            <p:nvPr/>
          </p:nvSpPr>
          <p:spPr bwMode="auto">
            <a:xfrm>
              <a:off x="1056" y="278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0" name="Line 62"/>
            <p:cNvSpPr>
              <a:spLocks noChangeShapeType="1"/>
            </p:cNvSpPr>
            <p:nvPr/>
          </p:nvSpPr>
          <p:spPr bwMode="auto">
            <a:xfrm>
              <a:off x="1200" y="29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711" name="Text Box 63"/>
          <p:cNvSpPr txBox="1">
            <a:spLocks noChangeArrowheads="1"/>
          </p:cNvSpPr>
          <p:nvPr/>
        </p:nvSpPr>
        <p:spPr bwMode="auto">
          <a:xfrm>
            <a:off x="5638800" y="5257799"/>
            <a:ext cx="507509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ja-JP" sz="2400" dirty="0"/>
              <a:t>cur-&gt;</a:t>
            </a:r>
            <a:r>
              <a:rPr lang="en-US" altLang="ja-JP" sz="2400" dirty="0" err="1"/>
              <a:t>prev</a:t>
            </a:r>
            <a:r>
              <a:rPr lang="en-US" altLang="ja-JP" sz="2400" dirty="0"/>
              <a:t>-&gt;next = cur-&gt;next</a:t>
            </a:r>
          </a:p>
          <a:p>
            <a:pPr algn="l"/>
            <a:r>
              <a:rPr lang="en-US" altLang="ja-JP" sz="2400" dirty="0"/>
              <a:t>cur-&gt;next-&gt;</a:t>
            </a:r>
            <a:r>
              <a:rPr lang="en-US" altLang="ja-JP" sz="2400" dirty="0" err="1"/>
              <a:t>prev</a:t>
            </a:r>
            <a:r>
              <a:rPr lang="en-US" altLang="ja-JP" sz="2400" dirty="0"/>
              <a:t> = cur-&gt;</a:t>
            </a:r>
            <a:r>
              <a:rPr lang="en-US" altLang="ja-JP" sz="2400" dirty="0" err="1"/>
              <a:t>prev</a:t>
            </a:r>
            <a:r>
              <a:rPr lang="en-US" altLang="ja-JP" sz="2400" dirty="0"/>
              <a:t>;</a:t>
            </a:r>
          </a:p>
          <a:p>
            <a:pPr algn="l"/>
            <a:r>
              <a:rPr lang="en-US" altLang="ja-JP" sz="2400" dirty="0"/>
              <a:t>But pointer operations become more complicated.</a:t>
            </a:r>
          </a:p>
        </p:txBody>
      </p:sp>
    </p:spTree>
    <p:extLst>
      <p:ext uri="{BB962C8B-B14F-4D97-AF65-F5344CB8AC3E}">
        <p14:creationId xmlns:p14="http://schemas.microsoft.com/office/powerpoint/2010/main" val="99513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18772" y="510720"/>
            <a:ext cx="7772400" cy="1143000"/>
          </a:xfrm>
        </p:spPr>
        <p:txBody>
          <a:bodyPr/>
          <a:lstStyle/>
          <a:p>
            <a:r>
              <a:rPr lang="en-US" altLang="ja-JP" sz="4000" dirty="0"/>
              <a:t>Inserting a Node</a:t>
            </a:r>
            <a:br>
              <a:rPr lang="en-US" altLang="ja-JP" sz="4000" dirty="0"/>
            </a:br>
            <a:r>
              <a:rPr lang="en-US" altLang="ja-JP" sz="2400" dirty="0">
                <a:solidFill>
                  <a:srgbClr val="FF0000"/>
                </a:solidFill>
              </a:rPr>
              <a:t>before the current pointer</a:t>
            </a:r>
          </a:p>
        </p:txBody>
      </p:sp>
      <p:grpSp>
        <p:nvGrpSpPr>
          <p:cNvPr id="29699" name="Group 3"/>
          <p:cNvGrpSpPr>
            <a:grpSpLocks/>
          </p:cNvGrpSpPr>
          <p:nvPr/>
        </p:nvGrpSpPr>
        <p:grpSpPr bwMode="auto">
          <a:xfrm>
            <a:off x="5304972" y="3160485"/>
            <a:ext cx="914400" cy="457200"/>
            <a:chOff x="2448" y="1152"/>
            <a:chExt cx="576" cy="288"/>
          </a:xfrm>
        </p:grpSpPr>
        <p:sp>
          <p:nvSpPr>
            <p:cNvPr id="29700" name="Rectangle 4"/>
            <p:cNvSpPr>
              <a:spLocks noChangeArrowheads="1"/>
            </p:cNvSpPr>
            <p:nvPr/>
          </p:nvSpPr>
          <p:spPr bwMode="auto">
            <a:xfrm>
              <a:off x="2592" y="1152"/>
              <a:ext cx="288" cy="288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ja-JP" sz="2400"/>
                <a:t>45</a:t>
              </a:r>
            </a:p>
          </p:txBody>
        </p:sp>
        <p:sp>
          <p:nvSpPr>
            <p:cNvPr id="29701" name="Rectangle 5"/>
            <p:cNvSpPr>
              <a:spLocks noChangeArrowheads="1"/>
            </p:cNvSpPr>
            <p:nvPr/>
          </p:nvSpPr>
          <p:spPr bwMode="auto">
            <a:xfrm>
              <a:off x="2880" y="1152"/>
              <a:ext cx="144" cy="288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2448" y="1152"/>
              <a:ext cx="144" cy="288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703" name="Line 7"/>
          <p:cNvSpPr>
            <a:spLocks noChangeShapeType="1"/>
          </p:cNvSpPr>
          <p:nvPr/>
        </p:nvSpPr>
        <p:spPr bwMode="auto">
          <a:xfrm flipV="1">
            <a:off x="6143172" y="2703285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 flipH="1" flipV="1">
            <a:off x="4009572" y="2855685"/>
            <a:ext cx="1371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9705" name="Group 9"/>
          <p:cNvGrpSpPr>
            <a:grpSpLocks/>
          </p:cNvGrpSpPr>
          <p:nvPr/>
        </p:nvGrpSpPr>
        <p:grpSpPr bwMode="auto">
          <a:xfrm>
            <a:off x="7362372" y="2398485"/>
            <a:ext cx="914400" cy="457200"/>
            <a:chOff x="2448" y="1152"/>
            <a:chExt cx="576" cy="288"/>
          </a:xfrm>
        </p:grpSpPr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2592" y="1152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ja-JP" sz="2400"/>
                <a:t>73</a:t>
              </a: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2880" y="1152"/>
              <a:ext cx="14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2448" y="1152"/>
              <a:ext cx="14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709" name="Line 13"/>
          <p:cNvSpPr>
            <a:spLocks noChangeShapeType="1"/>
          </p:cNvSpPr>
          <p:nvPr/>
        </p:nvSpPr>
        <p:spPr bwMode="auto">
          <a:xfrm>
            <a:off x="8200572" y="255088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 flipH="1">
            <a:off x="4009572" y="2627085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1" name="Line 15"/>
          <p:cNvSpPr>
            <a:spLocks noChangeShapeType="1"/>
          </p:cNvSpPr>
          <p:nvPr/>
        </p:nvSpPr>
        <p:spPr bwMode="auto">
          <a:xfrm flipH="1">
            <a:off x="8276772" y="270328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9712" name="Group 16"/>
          <p:cNvGrpSpPr>
            <a:grpSpLocks/>
          </p:cNvGrpSpPr>
          <p:nvPr/>
        </p:nvGrpSpPr>
        <p:grpSpPr bwMode="auto">
          <a:xfrm>
            <a:off x="3095172" y="2398485"/>
            <a:ext cx="914400" cy="457200"/>
            <a:chOff x="2448" y="1152"/>
            <a:chExt cx="576" cy="288"/>
          </a:xfrm>
        </p:grpSpPr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2592" y="1152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ja-JP" sz="2400"/>
                <a:t>20</a:t>
              </a:r>
            </a:p>
          </p:txBody>
        </p:sp>
        <p:sp>
          <p:nvSpPr>
            <p:cNvPr id="29714" name="Rectangle 18"/>
            <p:cNvSpPr>
              <a:spLocks noChangeArrowheads="1"/>
            </p:cNvSpPr>
            <p:nvPr/>
          </p:nvSpPr>
          <p:spPr bwMode="auto">
            <a:xfrm>
              <a:off x="2880" y="1152"/>
              <a:ext cx="14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5" name="Rectangle 19"/>
            <p:cNvSpPr>
              <a:spLocks noChangeArrowheads="1"/>
            </p:cNvSpPr>
            <p:nvPr/>
          </p:nvSpPr>
          <p:spPr bwMode="auto">
            <a:xfrm>
              <a:off x="2448" y="1152"/>
              <a:ext cx="14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716" name="Line 20"/>
          <p:cNvSpPr>
            <a:spLocks noChangeShapeType="1"/>
          </p:cNvSpPr>
          <p:nvPr/>
        </p:nvSpPr>
        <p:spPr bwMode="auto">
          <a:xfrm>
            <a:off x="3933372" y="2474685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 flipH="1">
            <a:off x="2714172" y="270328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>
            <a:off x="2637972" y="255088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9" name="Line 23"/>
          <p:cNvSpPr>
            <a:spLocks noChangeShapeType="1"/>
          </p:cNvSpPr>
          <p:nvPr/>
        </p:nvSpPr>
        <p:spPr bwMode="auto">
          <a:xfrm flipH="1">
            <a:off x="6219372" y="2779485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>
            <a:off x="3933372" y="2703285"/>
            <a:ext cx="1371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1" name="Text Box 25"/>
          <p:cNvSpPr txBox="1">
            <a:spLocks noChangeArrowheads="1"/>
          </p:cNvSpPr>
          <p:nvPr/>
        </p:nvSpPr>
        <p:spPr bwMode="auto">
          <a:xfrm>
            <a:off x="3326639" y="4445000"/>
            <a:ext cx="499367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2400" dirty="0" err="1"/>
              <a:t>new_ptr</a:t>
            </a:r>
            <a:r>
              <a:rPr lang="en-US" altLang="ja-JP" sz="2400" dirty="0"/>
              <a:t>-&gt;next = cur;				// (a)</a:t>
            </a:r>
          </a:p>
          <a:p>
            <a:pPr algn="l"/>
            <a:r>
              <a:rPr lang="en-US" altLang="ja-JP" sz="2400" dirty="0" err="1"/>
              <a:t>new_ptr</a:t>
            </a:r>
            <a:r>
              <a:rPr lang="en-US" altLang="ja-JP" sz="2400" dirty="0"/>
              <a:t>-&gt;</a:t>
            </a:r>
            <a:r>
              <a:rPr lang="en-US" altLang="ja-JP" sz="2400" dirty="0" err="1"/>
              <a:t>prev</a:t>
            </a:r>
            <a:r>
              <a:rPr lang="en-US" altLang="ja-JP" sz="2400" dirty="0"/>
              <a:t> = cur-&gt;</a:t>
            </a:r>
            <a:r>
              <a:rPr lang="en-US" altLang="ja-JP" sz="2400" dirty="0" err="1"/>
              <a:t>prev</a:t>
            </a:r>
            <a:r>
              <a:rPr lang="en-US" altLang="ja-JP" sz="2400" dirty="0"/>
              <a:t>;		// (b)</a:t>
            </a:r>
          </a:p>
          <a:p>
            <a:pPr algn="l"/>
            <a:r>
              <a:rPr lang="en-US" altLang="ja-JP" sz="2400" dirty="0"/>
              <a:t>cur-&gt;</a:t>
            </a:r>
            <a:r>
              <a:rPr lang="en-US" altLang="ja-JP" sz="2400" dirty="0" err="1"/>
              <a:t>prev</a:t>
            </a:r>
            <a:r>
              <a:rPr lang="en-US" altLang="ja-JP" sz="2400" dirty="0"/>
              <a:t> = </a:t>
            </a:r>
            <a:r>
              <a:rPr lang="en-US" altLang="ja-JP" sz="2400" dirty="0" err="1"/>
              <a:t>new_ptr</a:t>
            </a:r>
            <a:r>
              <a:rPr lang="en-US" altLang="ja-JP" sz="2400" dirty="0"/>
              <a:t>;				// (c)</a:t>
            </a:r>
          </a:p>
          <a:p>
            <a:pPr algn="l"/>
            <a:r>
              <a:rPr lang="en-US" altLang="ja-JP" sz="2400" dirty="0" err="1"/>
              <a:t>new_ptr</a:t>
            </a:r>
            <a:r>
              <a:rPr lang="en-US" altLang="ja-JP" sz="2400" dirty="0"/>
              <a:t>-&gt;</a:t>
            </a:r>
            <a:r>
              <a:rPr lang="en-US" altLang="ja-JP" sz="2400" dirty="0" err="1"/>
              <a:t>prev</a:t>
            </a:r>
            <a:r>
              <a:rPr lang="en-US" altLang="ja-JP" sz="2400" dirty="0"/>
              <a:t>-&gt;next = </a:t>
            </a:r>
            <a:r>
              <a:rPr lang="en-US" altLang="ja-JP" sz="2400" dirty="0" err="1"/>
              <a:t>new_ptr</a:t>
            </a:r>
            <a:r>
              <a:rPr lang="en-US" altLang="ja-JP" sz="2400" dirty="0"/>
              <a:t>;	// (d)</a:t>
            </a:r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7590972" y="3236685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ja-JP" b="1"/>
              <a:t>cur</a:t>
            </a:r>
          </a:p>
        </p:txBody>
      </p:sp>
      <p:sp>
        <p:nvSpPr>
          <p:cNvPr id="29723" name="Line 27"/>
          <p:cNvSpPr>
            <a:spLocks noChangeShapeType="1"/>
          </p:cNvSpPr>
          <p:nvPr/>
        </p:nvSpPr>
        <p:spPr bwMode="auto">
          <a:xfrm>
            <a:off x="7819572" y="285568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6416222" y="2592160"/>
            <a:ext cx="52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2400"/>
              <a:t>(a)</a:t>
            </a:r>
          </a:p>
        </p:txBody>
      </p:sp>
      <p:sp>
        <p:nvSpPr>
          <p:cNvPr id="29725" name="Text Box 29"/>
          <p:cNvSpPr txBox="1">
            <a:spLocks noChangeArrowheads="1"/>
          </p:cNvSpPr>
          <p:nvPr/>
        </p:nvSpPr>
        <p:spPr bwMode="auto">
          <a:xfrm>
            <a:off x="4120697" y="304936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2400"/>
              <a:t>(b)</a:t>
            </a:r>
          </a:p>
        </p:txBody>
      </p:sp>
      <p:sp>
        <p:nvSpPr>
          <p:cNvPr id="29726" name="Text Box 30"/>
          <p:cNvSpPr txBox="1">
            <a:spLocks noChangeArrowheads="1"/>
          </p:cNvSpPr>
          <p:nvPr/>
        </p:nvSpPr>
        <p:spPr bwMode="auto">
          <a:xfrm>
            <a:off x="6568622" y="3049361"/>
            <a:ext cx="5004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2400"/>
              <a:t>(c)</a:t>
            </a:r>
          </a:p>
        </p:txBody>
      </p:sp>
      <p:sp>
        <p:nvSpPr>
          <p:cNvPr id="29727" name="Text Box 31"/>
          <p:cNvSpPr txBox="1">
            <a:spLocks noChangeArrowheads="1"/>
          </p:cNvSpPr>
          <p:nvPr/>
        </p:nvSpPr>
        <p:spPr bwMode="auto">
          <a:xfrm>
            <a:off x="4501697" y="259216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2400"/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1445117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Algorithm Efficiency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289753" y="4455621"/>
            <a:ext cx="6269347" cy="1238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BIG O</a:t>
            </a:r>
          </a:p>
        </p:txBody>
      </p:sp>
      <p:pic>
        <p:nvPicPr>
          <p:cNvPr id="25" name="Picture 6">
            <a:extLst>
              <a:ext uri="{FF2B5EF4-FFF2-40B4-BE49-F238E27FC236}">
                <a16:creationId xmlns:a16="http://schemas.microsoft.com/office/drawing/2014/main" id="{AE0D2EB9-7F84-AA36-965E-73FD1F6A4D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41" r="25146" b="1"/>
          <a:stretch/>
        </p:blipFill>
        <p:spPr>
          <a:xfrm>
            <a:off x="-1" y="10"/>
            <a:ext cx="4635315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642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Execution Time: counting operations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/>
              <a:t>Traversal of linked nodes – example: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Displaying data in linked chain of </a:t>
            </a:r>
            <a:r>
              <a:rPr lang="en-US" altLang="en-US" i="1"/>
              <a:t>n </a:t>
            </a:r>
            <a:r>
              <a:rPr lang="en-US" altLang="en-US"/>
              <a:t>nodes requires time proportional to </a:t>
            </a:r>
            <a:r>
              <a:rPr lang="en-US" altLang="en-US" i="1"/>
              <a:t>n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Structures and Problem Solving with C++: Walls and Mirrors, </a:t>
            </a:r>
            <a:r>
              <a:rPr lang="en-US" dirty="0" err="1"/>
              <a:t>Carrano</a:t>
            </a:r>
            <a:r>
              <a:rPr lang="en-US" dirty="0"/>
              <a:t> and Henry, ©  2013</a:t>
            </a:r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647" y="2219325"/>
            <a:ext cx="7666038" cy="185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75C418-EDA2-48E7-B376-707A6038CE57}"/>
              </a:ext>
            </a:extLst>
          </p:cNvPr>
          <p:cNvSpPr txBox="1"/>
          <p:nvPr/>
        </p:nvSpPr>
        <p:spPr>
          <a:xfrm>
            <a:off x="677333" y="4643477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g(n) = 3n + 2  </a:t>
            </a:r>
            <a:r>
              <a:rPr lang="en-US" dirty="0">
                <a:sym typeface="Wingdings" panose="05000000000000000000" pitchFamily="2" charset="2"/>
              </a:rPr>
              <a:t>  O(n)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6251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14923</TotalTime>
  <Words>2053</Words>
  <Application>Microsoft Office PowerPoint</Application>
  <PresentationFormat>Widescreen</PresentationFormat>
  <Paragraphs>605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Consolas</vt:lpstr>
      <vt:lpstr>Symbol</vt:lpstr>
      <vt:lpstr>Times New Roman</vt:lpstr>
      <vt:lpstr>Wingdings</vt:lpstr>
      <vt:lpstr>Retrospect</vt:lpstr>
      <vt:lpstr>CSS 342</vt:lpstr>
      <vt:lpstr>11.6.2024</vt:lpstr>
      <vt:lpstr>Program III</vt:lpstr>
      <vt:lpstr>List can also be implemented with an array</vt:lpstr>
      <vt:lpstr>Circular Linked Lists</vt:lpstr>
      <vt:lpstr>Doubly Linked Lists</vt:lpstr>
      <vt:lpstr>Inserting a Node before the current pointer</vt:lpstr>
      <vt:lpstr>Algorithm Efficiency</vt:lpstr>
      <vt:lpstr>Execution Time: counting operations</vt:lpstr>
      <vt:lpstr> Counting operations: How many times is Task() called?</vt:lpstr>
      <vt:lpstr> Counting operations</vt:lpstr>
      <vt:lpstr>Analysis and Big O Notation</vt:lpstr>
      <vt:lpstr>An aside… with more detail</vt:lpstr>
      <vt:lpstr>PowerPoint Presentation</vt:lpstr>
      <vt:lpstr>Sorts and Sorting</vt:lpstr>
      <vt:lpstr>Sorting the Sorts</vt:lpstr>
      <vt:lpstr>Sorts previously covered</vt:lpstr>
      <vt:lpstr>Efficiency of Bubble Sort:  O(n2)</vt:lpstr>
      <vt:lpstr>Efficiency of Insertion Sort: O(n2)</vt:lpstr>
      <vt:lpstr>Merge Sort</vt:lpstr>
      <vt:lpstr>Merge Sort</vt:lpstr>
      <vt:lpstr>PowerPoint Presentation</vt:lpstr>
      <vt:lpstr>PowerPoint Presentation</vt:lpstr>
      <vt:lpstr>Computer Scientist of the week</vt:lpstr>
      <vt:lpstr>Merge Sort: successive merges</vt:lpstr>
      <vt:lpstr>Merge Sort </vt:lpstr>
      <vt:lpstr>MergeSort:  Overview </vt:lpstr>
      <vt:lpstr>Class Bell.</vt:lpstr>
      <vt:lpstr>Merge Sort: Efficiency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342</dc:title>
  <dc:creator>Bob Dimpsey</dc:creator>
  <cp:lastModifiedBy>robert dimpsey</cp:lastModifiedBy>
  <cp:revision>375</cp:revision>
  <dcterms:created xsi:type="dcterms:W3CDTF">2014-09-04T12:46:47Z</dcterms:created>
  <dcterms:modified xsi:type="dcterms:W3CDTF">2025-09-29T23:33:07Z</dcterms:modified>
</cp:coreProperties>
</file>