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383" r:id="rId3"/>
    <p:sldId id="492" r:id="rId4"/>
    <p:sldId id="553" r:id="rId5"/>
    <p:sldId id="497" r:id="rId6"/>
    <p:sldId id="498" r:id="rId7"/>
    <p:sldId id="557" r:id="rId8"/>
    <p:sldId id="579" r:id="rId9"/>
    <p:sldId id="573" r:id="rId10"/>
    <p:sldId id="554" r:id="rId11"/>
    <p:sldId id="490" r:id="rId12"/>
    <p:sldId id="561" r:id="rId13"/>
    <p:sldId id="562" r:id="rId14"/>
    <p:sldId id="563" r:id="rId15"/>
    <p:sldId id="502" r:id="rId16"/>
    <p:sldId id="503" r:id="rId17"/>
    <p:sldId id="504" r:id="rId18"/>
    <p:sldId id="505" r:id="rId19"/>
    <p:sldId id="564" r:id="rId20"/>
    <p:sldId id="565" r:id="rId21"/>
    <p:sldId id="566" r:id="rId22"/>
    <p:sldId id="509" r:id="rId23"/>
    <p:sldId id="510" r:id="rId24"/>
    <p:sldId id="574" r:id="rId25"/>
    <p:sldId id="584" r:id="rId26"/>
    <p:sldId id="567" r:id="rId27"/>
    <p:sldId id="506" r:id="rId28"/>
    <p:sldId id="507" r:id="rId29"/>
    <p:sldId id="508" r:id="rId30"/>
    <p:sldId id="534" r:id="rId31"/>
    <p:sldId id="512" r:id="rId32"/>
    <p:sldId id="513" r:id="rId33"/>
    <p:sldId id="51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3277" autoAdjust="0"/>
  </p:normalViewPr>
  <p:slideViewPr>
    <p:cSldViewPr snapToGrid="0">
      <p:cViewPr varScale="1">
        <p:scale>
          <a:sx n="79" d="100"/>
          <a:sy n="79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VfiBnzM3vQ" TargetMode="External"/><Relationship Id="rId1" Type="http://schemas.openxmlformats.org/officeDocument/2006/relationships/hyperlink" Target="https://www.youtube.com/watch?v=8i9-9zHbW6g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VfiBnzM3vQ" TargetMode="External"/><Relationship Id="rId1" Type="http://schemas.openxmlformats.org/officeDocument/2006/relationships/hyperlink" Target="https://www.youtube.com/watch?v=8i9-9zHbW6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0657D-CAC7-4B9B-B6C8-D4478C71FDC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60BF0A-0483-40B0-BC13-0D6CC43E54B0}">
      <dgm:prSet/>
      <dgm:spPr/>
      <dgm:t>
        <a:bodyPr/>
        <a:lstStyle/>
        <a:p>
          <a:r>
            <a:rPr lang="en-US" dirty="0"/>
            <a:t>Announcements</a:t>
          </a:r>
        </a:p>
      </dgm:t>
    </dgm:pt>
    <dgm:pt modelId="{7BB3D166-17F7-4BA7-BA11-EFF38A1B811F}" type="parTrans" cxnId="{C350773B-43D7-46D2-BDE5-01E20283E58E}">
      <dgm:prSet/>
      <dgm:spPr/>
      <dgm:t>
        <a:bodyPr/>
        <a:lstStyle/>
        <a:p>
          <a:endParaRPr lang="en-US"/>
        </a:p>
      </dgm:t>
    </dgm:pt>
    <dgm:pt modelId="{8E80F96D-29CF-4E99-A84C-AF5288BE1F7C}" type="sibTrans" cxnId="{C350773B-43D7-46D2-BDE5-01E20283E58E}">
      <dgm:prSet/>
      <dgm:spPr/>
      <dgm:t>
        <a:bodyPr/>
        <a:lstStyle/>
        <a:p>
          <a:endParaRPr lang="en-US"/>
        </a:p>
      </dgm:t>
    </dgm:pt>
    <dgm:pt modelId="{2AF54A8B-8549-4CC7-8654-4923FD9AD419}">
      <dgm:prSet/>
      <dgm:spPr/>
      <dgm:t>
        <a:bodyPr/>
        <a:lstStyle/>
        <a:p>
          <a:r>
            <a:rPr lang="en-US" dirty="0"/>
            <a:t>Agenda</a:t>
          </a:r>
        </a:p>
      </dgm:t>
    </dgm:pt>
    <dgm:pt modelId="{60BD4DD3-AAF5-4CB6-81BD-B3B7C50AB33E}" type="parTrans" cxnId="{42BAD267-F403-4E9F-900B-77D59257E679}">
      <dgm:prSet/>
      <dgm:spPr/>
      <dgm:t>
        <a:bodyPr/>
        <a:lstStyle/>
        <a:p>
          <a:endParaRPr lang="en-US"/>
        </a:p>
      </dgm:t>
    </dgm:pt>
    <dgm:pt modelId="{983E4128-49E6-435B-A032-17F160DA1053}" type="sibTrans" cxnId="{42BAD267-F403-4E9F-900B-77D59257E679}">
      <dgm:prSet/>
      <dgm:spPr/>
      <dgm:t>
        <a:bodyPr/>
        <a:lstStyle/>
        <a:p>
          <a:endParaRPr lang="en-US"/>
        </a:p>
      </dgm:t>
    </dgm:pt>
    <dgm:pt modelId="{AB6204B3-A77F-4EE6-99BF-0CB3B331081F}">
      <dgm:prSet/>
      <dgm:spPr/>
      <dgm:t>
        <a:bodyPr/>
        <a:lstStyle/>
        <a:p>
          <a:r>
            <a:rPr lang="en-US" dirty="0"/>
            <a:t>Quick Sort</a:t>
          </a:r>
        </a:p>
      </dgm:t>
    </dgm:pt>
    <dgm:pt modelId="{4E2A06EC-C65E-45E8-B99A-3575F10C8B81}" type="parTrans" cxnId="{58CD27F0-7657-4F3B-BB44-647A9D9457F3}">
      <dgm:prSet/>
      <dgm:spPr/>
      <dgm:t>
        <a:bodyPr/>
        <a:lstStyle/>
        <a:p>
          <a:endParaRPr lang="en-US"/>
        </a:p>
      </dgm:t>
    </dgm:pt>
    <dgm:pt modelId="{917DFB10-A3CA-41B8-876D-B8EC0EC99D78}" type="sibTrans" cxnId="{58CD27F0-7657-4F3B-BB44-647A9D9457F3}">
      <dgm:prSet/>
      <dgm:spPr/>
      <dgm:t>
        <a:bodyPr/>
        <a:lstStyle/>
        <a:p>
          <a:endParaRPr lang="en-US"/>
        </a:p>
      </dgm:t>
    </dgm:pt>
    <dgm:pt modelId="{94711E80-944B-4DEE-A582-50ABA7DD0C11}">
      <dgm:prSet/>
      <dgm:spPr/>
      <dgm:t>
        <a:bodyPr/>
        <a:lstStyle/>
        <a:p>
          <a:r>
            <a:rPr lang="en-US" dirty="0"/>
            <a:t>Exam 2 Review</a:t>
          </a:r>
        </a:p>
      </dgm:t>
    </dgm:pt>
    <dgm:pt modelId="{42E54EF9-2442-49FD-ABD8-E214E688FCFF}" type="parTrans" cxnId="{BF32E9B2-FFA5-4FC7-8C0B-039D2391402B}">
      <dgm:prSet/>
      <dgm:spPr/>
      <dgm:t>
        <a:bodyPr/>
        <a:lstStyle/>
        <a:p>
          <a:endParaRPr lang="en-US"/>
        </a:p>
      </dgm:t>
    </dgm:pt>
    <dgm:pt modelId="{BEA17AEB-2EAC-4200-BEF4-A7B9AFEF3FFD}" type="sibTrans" cxnId="{BF32E9B2-FFA5-4FC7-8C0B-039D2391402B}">
      <dgm:prSet/>
      <dgm:spPr/>
      <dgm:t>
        <a:bodyPr/>
        <a:lstStyle/>
        <a:p>
          <a:endParaRPr lang="en-US"/>
        </a:p>
      </dgm:t>
    </dgm:pt>
    <dgm:pt modelId="{F979DB24-B161-441C-AD46-850E26BA1863}">
      <dgm:prSet/>
      <dgm:spPr/>
      <dgm:t>
        <a:bodyPr/>
        <a:lstStyle/>
        <a:p>
          <a:r>
            <a:rPr lang="en-US" dirty="0"/>
            <a:t>Finish Merge Sort</a:t>
          </a:r>
        </a:p>
      </dgm:t>
    </dgm:pt>
    <dgm:pt modelId="{66549655-4BC4-496F-8DE6-48778E9EE036}" type="parTrans" cxnId="{01433F0B-F47B-4151-B21E-1EB964313DF3}">
      <dgm:prSet/>
      <dgm:spPr/>
      <dgm:t>
        <a:bodyPr/>
        <a:lstStyle/>
        <a:p>
          <a:endParaRPr lang="en-US"/>
        </a:p>
      </dgm:t>
    </dgm:pt>
    <dgm:pt modelId="{55DEFE6E-9B4E-4B1B-A333-0F605DB0753F}" type="sibTrans" cxnId="{01433F0B-F47B-4151-B21E-1EB964313DF3}">
      <dgm:prSet/>
      <dgm:spPr/>
      <dgm:t>
        <a:bodyPr/>
        <a:lstStyle/>
        <a:p>
          <a:endParaRPr lang="en-US"/>
        </a:p>
      </dgm:t>
    </dgm:pt>
    <dgm:pt modelId="{56BFD93D-FBEB-4D90-98AD-FEEEDCECE489}">
      <dgm:prSet/>
      <dgm:spPr/>
      <dgm:t>
        <a:bodyPr/>
        <a:lstStyle/>
        <a:p>
          <a:r>
            <a:rPr lang="en-US" dirty="0"/>
            <a:t>Summation Videos </a:t>
          </a:r>
          <a:r>
            <a:rPr lang="en-US" u="sng" dirty="0">
              <a:hlinkClick xmlns:r="http://schemas.openxmlformats.org/officeDocument/2006/relationships" r:id="rId1"/>
            </a:rPr>
            <a:t>https://www.youtube.com/watch?v=8i9-9zHbW6g</a:t>
          </a:r>
          <a:r>
            <a:rPr lang="en-US" u="sng" dirty="0"/>
            <a:t> </a:t>
          </a:r>
          <a:r>
            <a:rPr lang="en-US" u="sng" dirty="0">
              <a:hlinkClick xmlns:r="http://schemas.openxmlformats.org/officeDocument/2006/relationships" r:id="rId2"/>
            </a:rPr>
            <a:t>https://www.youtube.com/watch?v=WVfiBnzM3vQ</a:t>
          </a:r>
          <a:endParaRPr lang="en-US" dirty="0"/>
        </a:p>
      </dgm:t>
    </dgm:pt>
    <dgm:pt modelId="{15B83B0D-4E16-4D75-B7D2-28BB6DE51F07}" type="parTrans" cxnId="{DE03A76B-05AC-4EA0-875E-0DAF84024792}">
      <dgm:prSet/>
      <dgm:spPr/>
      <dgm:t>
        <a:bodyPr/>
        <a:lstStyle/>
        <a:p>
          <a:endParaRPr lang="en-US"/>
        </a:p>
      </dgm:t>
    </dgm:pt>
    <dgm:pt modelId="{92459FAB-516E-4F1F-8397-E747B76EC0F2}" type="sibTrans" cxnId="{DE03A76B-05AC-4EA0-875E-0DAF84024792}">
      <dgm:prSet/>
      <dgm:spPr/>
      <dgm:t>
        <a:bodyPr/>
        <a:lstStyle/>
        <a:p>
          <a:endParaRPr lang="en-US"/>
        </a:p>
      </dgm:t>
    </dgm:pt>
    <dgm:pt modelId="{7F57B121-352F-4C55-8B9D-202ABFB706D4}">
      <dgm:prSet/>
      <dgm:spPr/>
      <dgm:t>
        <a:bodyPr/>
        <a:lstStyle/>
        <a:p>
          <a:r>
            <a:rPr lang="en-US" dirty="0"/>
            <a:t>Program 4 Tips</a:t>
          </a:r>
        </a:p>
      </dgm:t>
    </dgm:pt>
    <dgm:pt modelId="{DD949FF5-1CAB-442D-A2B9-6088AD414A9E}" type="parTrans" cxnId="{203E151A-7798-47AE-8FF3-6B259C09A2BB}">
      <dgm:prSet/>
      <dgm:spPr/>
      <dgm:t>
        <a:bodyPr/>
        <a:lstStyle/>
        <a:p>
          <a:endParaRPr lang="en-US"/>
        </a:p>
      </dgm:t>
    </dgm:pt>
    <dgm:pt modelId="{2F93A34C-8267-4292-8E5E-EC7CBD77CD6B}" type="sibTrans" cxnId="{203E151A-7798-47AE-8FF3-6B259C09A2BB}">
      <dgm:prSet/>
      <dgm:spPr/>
      <dgm:t>
        <a:bodyPr/>
        <a:lstStyle/>
        <a:p>
          <a:endParaRPr lang="en-US"/>
        </a:p>
      </dgm:t>
    </dgm:pt>
    <dgm:pt modelId="{776CBB83-5431-4911-9F43-8C3A511C4D09}">
      <dgm:prSet/>
      <dgm:spPr/>
      <dgm:t>
        <a:bodyPr/>
        <a:lstStyle/>
        <a:p>
          <a:r>
            <a:rPr lang="en-US" dirty="0"/>
            <a:t>Shell Sort (if time)</a:t>
          </a:r>
        </a:p>
      </dgm:t>
    </dgm:pt>
    <dgm:pt modelId="{EECEE3E2-6AC9-414B-817B-CEE8592F367F}" type="parTrans" cxnId="{29F062C9-1387-4E9E-A8B9-2573EBB12EF4}">
      <dgm:prSet/>
      <dgm:spPr/>
      <dgm:t>
        <a:bodyPr/>
        <a:lstStyle/>
        <a:p>
          <a:endParaRPr lang="en-US"/>
        </a:p>
      </dgm:t>
    </dgm:pt>
    <dgm:pt modelId="{E546F0A3-E601-47B8-8885-1B78F73653F4}" type="sibTrans" cxnId="{29F062C9-1387-4E9E-A8B9-2573EBB12EF4}">
      <dgm:prSet/>
      <dgm:spPr/>
      <dgm:t>
        <a:bodyPr/>
        <a:lstStyle/>
        <a:p>
          <a:endParaRPr lang="en-US"/>
        </a:p>
      </dgm:t>
    </dgm:pt>
    <dgm:pt modelId="{7A017AB6-23F0-4B24-9781-1E41FC67FCB3}">
      <dgm:prSet/>
      <dgm:spPr/>
      <dgm:t>
        <a:bodyPr/>
        <a:lstStyle/>
        <a:p>
          <a:r>
            <a:rPr lang="en-US" dirty="0"/>
            <a:t>Program 4: Due 11/21</a:t>
          </a:r>
        </a:p>
      </dgm:t>
    </dgm:pt>
    <dgm:pt modelId="{B16F61AF-FF78-4185-8CEB-C286584E6243}" type="parTrans" cxnId="{8B70124C-8754-4670-AB35-C6025A2C9F4F}">
      <dgm:prSet/>
      <dgm:spPr/>
      <dgm:t>
        <a:bodyPr/>
        <a:lstStyle/>
        <a:p>
          <a:endParaRPr lang="en-US"/>
        </a:p>
      </dgm:t>
    </dgm:pt>
    <dgm:pt modelId="{0CD66109-64A3-485A-835F-A78EB0B717C1}" type="sibTrans" cxnId="{8B70124C-8754-4670-AB35-C6025A2C9F4F}">
      <dgm:prSet/>
      <dgm:spPr/>
      <dgm:t>
        <a:bodyPr/>
        <a:lstStyle/>
        <a:p>
          <a:endParaRPr lang="en-US"/>
        </a:p>
      </dgm:t>
    </dgm:pt>
    <dgm:pt modelId="{58329234-FCC2-48DB-96AE-72F96F51D595}" type="pres">
      <dgm:prSet presAssocID="{36B0657D-CAC7-4B9B-B6C8-D4478C71FDC0}" presName="linear" presStyleCnt="0">
        <dgm:presLayoutVars>
          <dgm:animLvl val="lvl"/>
          <dgm:resizeHandles val="exact"/>
        </dgm:presLayoutVars>
      </dgm:prSet>
      <dgm:spPr/>
    </dgm:pt>
    <dgm:pt modelId="{3F8E480E-DAE0-4DDC-9781-913C02725B49}" type="pres">
      <dgm:prSet presAssocID="{E960BF0A-0483-40B0-BC13-0D6CC43E54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2C51D90-BA2B-4E64-A944-A93C0F4CFFFC}" type="pres">
      <dgm:prSet presAssocID="{E960BF0A-0483-40B0-BC13-0D6CC43E54B0}" presName="childText" presStyleLbl="revTx" presStyleIdx="0" presStyleCnt="2">
        <dgm:presLayoutVars>
          <dgm:bulletEnabled val="1"/>
        </dgm:presLayoutVars>
      </dgm:prSet>
      <dgm:spPr/>
    </dgm:pt>
    <dgm:pt modelId="{82EB9F39-DC67-4A0D-BDDF-4FAF805BA6D8}" type="pres">
      <dgm:prSet presAssocID="{2AF54A8B-8549-4CC7-8654-4923FD9AD41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BDB0FD-3D10-42E9-B9F4-08028FE701F9}" type="pres">
      <dgm:prSet presAssocID="{2AF54A8B-8549-4CC7-8654-4923FD9AD41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EE45303-ADC8-4C4B-B8E1-A2627FE2FEF1}" type="presOf" srcId="{36B0657D-CAC7-4B9B-B6C8-D4478C71FDC0}" destId="{58329234-FCC2-48DB-96AE-72F96F51D595}" srcOrd="0" destOrd="0" presId="urn:microsoft.com/office/officeart/2005/8/layout/vList2"/>
    <dgm:cxn modelId="{01433F0B-F47B-4151-B21E-1EB964313DF3}" srcId="{2AF54A8B-8549-4CC7-8654-4923FD9AD419}" destId="{F979DB24-B161-441C-AD46-850E26BA1863}" srcOrd="0" destOrd="0" parTransId="{66549655-4BC4-496F-8DE6-48778E9EE036}" sibTransId="{55DEFE6E-9B4E-4B1B-A333-0F605DB0753F}"/>
    <dgm:cxn modelId="{203E151A-7798-47AE-8FF3-6B259C09A2BB}" srcId="{2AF54A8B-8549-4CC7-8654-4923FD9AD419}" destId="{7F57B121-352F-4C55-8B9D-202ABFB706D4}" srcOrd="1" destOrd="0" parTransId="{DD949FF5-1CAB-442D-A2B9-6088AD414A9E}" sibTransId="{2F93A34C-8267-4292-8E5E-EC7CBD77CD6B}"/>
    <dgm:cxn modelId="{D1563220-D502-4742-A1B0-8C4B670F36AA}" type="presOf" srcId="{56BFD93D-FBEB-4D90-98AD-FEEEDCECE489}" destId="{82C51D90-BA2B-4E64-A944-A93C0F4CFFFC}" srcOrd="0" destOrd="1" presId="urn:microsoft.com/office/officeart/2005/8/layout/vList2"/>
    <dgm:cxn modelId="{85A23027-3387-4E76-B13B-B9C7FC3DCF39}" type="presOf" srcId="{F979DB24-B161-441C-AD46-850E26BA1863}" destId="{53BDB0FD-3D10-42E9-B9F4-08028FE701F9}" srcOrd="0" destOrd="0" presId="urn:microsoft.com/office/officeart/2005/8/layout/vList2"/>
    <dgm:cxn modelId="{88F43133-F79D-4B3B-8686-A01A81F31E4E}" type="presOf" srcId="{7F57B121-352F-4C55-8B9D-202ABFB706D4}" destId="{53BDB0FD-3D10-42E9-B9F4-08028FE701F9}" srcOrd="0" destOrd="1" presId="urn:microsoft.com/office/officeart/2005/8/layout/vList2"/>
    <dgm:cxn modelId="{E3721D34-2D29-4E89-9732-49A052FA284F}" type="presOf" srcId="{7A017AB6-23F0-4B24-9781-1E41FC67FCB3}" destId="{82C51D90-BA2B-4E64-A944-A93C0F4CFFFC}" srcOrd="0" destOrd="0" presId="urn:microsoft.com/office/officeart/2005/8/layout/vList2"/>
    <dgm:cxn modelId="{C350773B-43D7-46D2-BDE5-01E20283E58E}" srcId="{36B0657D-CAC7-4B9B-B6C8-D4478C71FDC0}" destId="{E960BF0A-0483-40B0-BC13-0D6CC43E54B0}" srcOrd="0" destOrd="0" parTransId="{7BB3D166-17F7-4BA7-BA11-EFF38A1B811F}" sibTransId="{8E80F96D-29CF-4E99-A84C-AF5288BE1F7C}"/>
    <dgm:cxn modelId="{DB954F41-BD91-4064-9EC8-4106FC1D1D22}" type="presOf" srcId="{776CBB83-5431-4911-9F43-8C3A511C4D09}" destId="{53BDB0FD-3D10-42E9-B9F4-08028FE701F9}" srcOrd="0" destOrd="3" presId="urn:microsoft.com/office/officeart/2005/8/layout/vList2"/>
    <dgm:cxn modelId="{42BAD267-F403-4E9F-900B-77D59257E679}" srcId="{36B0657D-CAC7-4B9B-B6C8-D4478C71FDC0}" destId="{2AF54A8B-8549-4CC7-8654-4923FD9AD419}" srcOrd="1" destOrd="0" parTransId="{60BD4DD3-AAF5-4CB6-81BD-B3B7C50AB33E}" sibTransId="{983E4128-49E6-435B-A032-17F160DA1053}"/>
    <dgm:cxn modelId="{DE03A76B-05AC-4EA0-875E-0DAF84024792}" srcId="{E960BF0A-0483-40B0-BC13-0D6CC43E54B0}" destId="{56BFD93D-FBEB-4D90-98AD-FEEEDCECE489}" srcOrd="1" destOrd="0" parTransId="{15B83B0D-4E16-4D75-B7D2-28BB6DE51F07}" sibTransId="{92459FAB-516E-4F1F-8397-E747B76EC0F2}"/>
    <dgm:cxn modelId="{8B70124C-8754-4670-AB35-C6025A2C9F4F}" srcId="{E960BF0A-0483-40B0-BC13-0D6CC43E54B0}" destId="{7A017AB6-23F0-4B24-9781-1E41FC67FCB3}" srcOrd="0" destOrd="0" parTransId="{B16F61AF-FF78-4185-8CEB-C286584E6243}" sibTransId="{0CD66109-64A3-485A-835F-A78EB0B717C1}"/>
    <dgm:cxn modelId="{8B24A684-E260-456C-BA60-D5A3DD0C7C10}" type="presOf" srcId="{2AF54A8B-8549-4CC7-8654-4923FD9AD419}" destId="{82EB9F39-DC67-4A0D-BDDF-4FAF805BA6D8}" srcOrd="0" destOrd="0" presId="urn:microsoft.com/office/officeart/2005/8/layout/vList2"/>
    <dgm:cxn modelId="{46987FA3-21D3-42AC-90B1-63DC49AD0AAB}" type="presOf" srcId="{94711E80-944B-4DEE-A582-50ABA7DD0C11}" destId="{53BDB0FD-3D10-42E9-B9F4-08028FE701F9}" srcOrd="0" destOrd="4" presId="urn:microsoft.com/office/officeart/2005/8/layout/vList2"/>
    <dgm:cxn modelId="{E09405A9-0BE2-4A01-B6EA-8078CEEFD546}" type="presOf" srcId="{E960BF0A-0483-40B0-BC13-0D6CC43E54B0}" destId="{3F8E480E-DAE0-4DDC-9781-913C02725B49}" srcOrd="0" destOrd="0" presId="urn:microsoft.com/office/officeart/2005/8/layout/vList2"/>
    <dgm:cxn modelId="{BF32E9B2-FFA5-4FC7-8C0B-039D2391402B}" srcId="{2AF54A8B-8549-4CC7-8654-4923FD9AD419}" destId="{94711E80-944B-4DEE-A582-50ABA7DD0C11}" srcOrd="4" destOrd="0" parTransId="{42E54EF9-2442-49FD-ABD8-E214E688FCFF}" sibTransId="{BEA17AEB-2EAC-4200-BEF4-A7B9AFEF3FFD}"/>
    <dgm:cxn modelId="{CCC691B7-7AAE-4CE2-BE85-C2B8CA5CBFDC}" type="presOf" srcId="{AB6204B3-A77F-4EE6-99BF-0CB3B331081F}" destId="{53BDB0FD-3D10-42E9-B9F4-08028FE701F9}" srcOrd="0" destOrd="2" presId="urn:microsoft.com/office/officeart/2005/8/layout/vList2"/>
    <dgm:cxn modelId="{29F062C9-1387-4E9E-A8B9-2573EBB12EF4}" srcId="{2AF54A8B-8549-4CC7-8654-4923FD9AD419}" destId="{776CBB83-5431-4911-9F43-8C3A511C4D09}" srcOrd="3" destOrd="0" parTransId="{EECEE3E2-6AC9-414B-817B-CEE8592F367F}" sibTransId="{E546F0A3-E601-47B8-8885-1B78F73653F4}"/>
    <dgm:cxn modelId="{58CD27F0-7657-4F3B-BB44-647A9D9457F3}" srcId="{2AF54A8B-8549-4CC7-8654-4923FD9AD419}" destId="{AB6204B3-A77F-4EE6-99BF-0CB3B331081F}" srcOrd="2" destOrd="0" parTransId="{4E2A06EC-C65E-45E8-B99A-3575F10C8B81}" sibTransId="{917DFB10-A3CA-41B8-876D-B8EC0EC99D78}"/>
    <dgm:cxn modelId="{63A85F42-2F46-4DDF-86BD-AF26F6B60AE0}" type="presParOf" srcId="{58329234-FCC2-48DB-96AE-72F96F51D595}" destId="{3F8E480E-DAE0-4DDC-9781-913C02725B49}" srcOrd="0" destOrd="0" presId="urn:microsoft.com/office/officeart/2005/8/layout/vList2"/>
    <dgm:cxn modelId="{19E98BAB-6A25-498F-B3C5-6C8A05DB70D7}" type="presParOf" srcId="{58329234-FCC2-48DB-96AE-72F96F51D595}" destId="{82C51D90-BA2B-4E64-A944-A93C0F4CFFFC}" srcOrd="1" destOrd="0" presId="urn:microsoft.com/office/officeart/2005/8/layout/vList2"/>
    <dgm:cxn modelId="{40E3D9B2-83AC-4107-8767-DBDFFE7B24EA}" type="presParOf" srcId="{58329234-FCC2-48DB-96AE-72F96F51D595}" destId="{82EB9F39-DC67-4A0D-BDDF-4FAF805BA6D8}" srcOrd="2" destOrd="0" presId="urn:microsoft.com/office/officeart/2005/8/layout/vList2"/>
    <dgm:cxn modelId="{7A62A2F4-E4F6-4EAB-8EDD-A9EBAD1BE36F}" type="presParOf" srcId="{58329234-FCC2-48DB-96AE-72F96F51D595}" destId="{53BDB0FD-3D10-42E9-B9F4-08028FE701F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E480E-DAE0-4DDC-9781-913C02725B49}">
      <dsp:nvSpPr>
        <dsp:cNvPr id="0" name=""/>
        <dsp:cNvSpPr/>
      </dsp:nvSpPr>
      <dsp:spPr>
        <a:xfrm>
          <a:off x="0" y="382131"/>
          <a:ext cx="6797675" cy="7195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Announcements</a:t>
          </a:r>
        </a:p>
      </dsp:txBody>
      <dsp:txXfrm>
        <a:off x="35125" y="417256"/>
        <a:ext cx="6727425" cy="649299"/>
      </dsp:txXfrm>
    </dsp:sp>
    <dsp:sp modelId="{82C51D90-BA2B-4E64-A944-A93C0F4CFFFC}">
      <dsp:nvSpPr>
        <dsp:cNvPr id="0" name=""/>
        <dsp:cNvSpPr/>
      </dsp:nvSpPr>
      <dsp:spPr>
        <a:xfrm>
          <a:off x="0" y="1101681"/>
          <a:ext cx="6797675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Program 4: Due 11/21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Summation Videos </a:t>
          </a:r>
          <a:r>
            <a:rPr lang="en-US" sz="2300" u="sng" kern="1200" dirty="0">
              <a:hlinkClick xmlns:r="http://schemas.openxmlformats.org/officeDocument/2006/relationships" r:id="rId1"/>
            </a:rPr>
            <a:t>https://www.youtube.com/watch?v=8i9-9zHbW6g</a:t>
          </a:r>
          <a:r>
            <a:rPr lang="en-US" sz="2300" u="sng" kern="1200" dirty="0"/>
            <a:t> </a:t>
          </a:r>
          <a:r>
            <a:rPr lang="en-US" sz="2300" u="sng" kern="1200" dirty="0">
              <a:hlinkClick xmlns:r="http://schemas.openxmlformats.org/officeDocument/2006/relationships" r:id="rId2"/>
            </a:rPr>
            <a:t>https://www.youtube.com/watch?v=WVfiBnzM3vQ</a:t>
          </a:r>
          <a:endParaRPr lang="en-US" sz="2300" kern="1200" dirty="0"/>
        </a:p>
      </dsp:txBody>
      <dsp:txXfrm>
        <a:off x="0" y="1101681"/>
        <a:ext cx="6797675" cy="1459350"/>
      </dsp:txXfrm>
    </dsp:sp>
    <dsp:sp modelId="{82EB9F39-DC67-4A0D-BDDF-4FAF805BA6D8}">
      <dsp:nvSpPr>
        <dsp:cNvPr id="0" name=""/>
        <dsp:cNvSpPr/>
      </dsp:nvSpPr>
      <dsp:spPr>
        <a:xfrm>
          <a:off x="0" y="2561031"/>
          <a:ext cx="6797675" cy="719549"/>
        </a:xfrm>
        <a:prstGeom prst="roundRect">
          <a:avLst/>
        </a:prstGeom>
        <a:gradFill rotWithShape="0">
          <a:gsLst>
            <a:gs pos="0">
              <a:schemeClr val="accent2">
                <a:hueOff val="1907789"/>
                <a:satOff val="-43528"/>
                <a:lumOff val="16079"/>
                <a:alphaOff val="0"/>
                <a:shade val="85000"/>
                <a:satMod val="130000"/>
              </a:schemeClr>
            </a:gs>
            <a:gs pos="34000">
              <a:schemeClr val="accent2">
                <a:hueOff val="1907789"/>
                <a:satOff val="-43528"/>
                <a:lumOff val="16079"/>
                <a:alphaOff val="0"/>
                <a:shade val="87000"/>
                <a:satMod val="125000"/>
              </a:schemeClr>
            </a:gs>
            <a:gs pos="70000">
              <a:schemeClr val="accent2">
                <a:hueOff val="1907789"/>
                <a:satOff val="-43528"/>
                <a:lumOff val="1607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07789"/>
                <a:satOff val="-43528"/>
                <a:lumOff val="1607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Agenda</a:t>
          </a:r>
        </a:p>
      </dsp:txBody>
      <dsp:txXfrm>
        <a:off x="35125" y="2596156"/>
        <a:ext cx="6727425" cy="649299"/>
      </dsp:txXfrm>
    </dsp:sp>
    <dsp:sp modelId="{53BDB0FD-3D10-42E9-B9F4-08028FE701F9}">
      <dsp:nvSpPr>
        <dsp:cNvPr id="0" name=""/>
        <dsp:cNvSpPr/>
      </dsp:nvSpPr>
      <dsp:spPr>
        <a:xfrm>
          <a:off x="0" y="3280581"/>
          <a:ext cx="6797675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Finish Merge Sort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Program 4 Tips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Quick Sort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Shell Sort (if time)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Exam 2 Review</a:t>
          </a:r>
        </a:p>
      </dsp:txBody>
      <dsp:txXfrm>
        <a:off x="0" y="3280581"/>
        <a:ext cx="6797675" cy="1987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15DF6-C00A-4B34-A478-8F7D1B1C4DF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D36DC-8CD9-429B-B758-BEDD728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9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D36DC-8CD9-429B-B758-BEDD7287D0F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9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CSS342: Algorithm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5A69D9-F3C9-4C11-8797-DD07F8504BF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027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Quicksort#mediaviewer/File:Sorting_quicksort_anim.gi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hellsort#mediaviewer/File:Sorting_shellsort_anim.gif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erge_sort#mediaviewer/File:Merge-sort-example-300px.gi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F96A8B-E86D-4F3A-AA75-7B1E08916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CSS 342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Structures, Algorithms, and Discrete Mathematics I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 14. </a:t>
            </a:r>
          </a:p>
          <a:p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CARRANO CHAPT 11 and 12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6277BD9B-C3B1-E60A-4585-976C74B28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F5B333-A567-4994-B69F-B3D6FFA1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D78922C-0FA6-4876-B387-09E6D18A9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822080-05A0-4490-8404-A5C900C2C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6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0BD591-0861-4B47-9C9A-79198AA1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10FA7B-C6DA-442A-8889-24928FBCC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3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Quick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933732" y="6459785"/>
            <a:ext cx="927875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Data Structures and Problem Solving with C++: Walls and Mirrors, </a:t>
            </a:r>
            <a:r>
              <a:rPr lang="en-US" dirty="0" err="1"/>
              <a:t>Carrano</a:t>
            </a:r>
            <a:r>
              <a:rPr lang="en-US" dirty="0"/>
              <a:t> and Henry, ©  2013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2065339"/>
            <a:ext cx="6380162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12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Quick Sort (after the pivot chosen)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948722" y="6459785"/>
            <a:ext cx="926376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Data Structures and Problem Solving with C++: Walls and Mirrors, </a:t>
            </a:r>
            <a:r>
              <a:rPr lang="en-US" dirty="0" err="1"/>
              <a:t>Carrano</a:t>
            </a:r>
            <a:r>
              <a:rPr lang="en-US" dirty="0"/>
              <a:t> and Henry, ©  2013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02027"/>
            <a:ext cx="9935481" cy="387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892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Quick Sort: (after the pivot chosen)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/>
              <a:t>FIGURE 11-10 Partitioning of array during quick sort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Structures and Problem Solving with C++: Walls and Mirrors, </a:t>
            </a:r>
            <a:r>
              <a:rPr lang="en-US" dirty="0" err="1"/>
              <a:t>Carrano</a:t>
            </a:r>
            <a:r>
              <a:rPr lang="en-US" dirty="0"/>
              <a:t> and Henry, ©  2013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1795821"/>
            <a:ext cx="9141003" cy="396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599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Ideally it is the median as this will split array in half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Not feasible without sorting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Avoid bad pivots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At first,  Pivot chosen was last in array.  Generally bad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Suggestion:  Choose mid of first, middle, last (Sedgewick)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This turns out to be quite decent</a:t>
            </a:r>
          </a:p>
        </p:txBody>
      </p:sp>
    </p:spTree>
    <p:extLst>
      <p:ext uri="{BB962C8B-B14F-4D97-AF65-F5344CB8AC3E}">
        <p14:creationId xmlns:p14="http://schemas.microsoft.com/office/powerpoint/2010/main" val="43558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1431" y="2139544"/>
            <a:ext cx="4736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Sir Charles Antony Richard Hoare</a:t>
            </a:r>
          </a:p>
          <a:p>
            <a:r>
              <a:rPr lang="en-US" sz="2000" b="1" dirty="0"/>
              <a:t>“Tony” Hoare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1431" y="2990574"/>
            <a:ext cx="32945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</a:t>
            </a:r>
            <a:r>
              <a:rPr lang="en-US" dirty="0" err="1"/>
              <a:t>QuickSort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Dining Philosopher’s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ALGOL 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1980 Turing award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Invented the NULL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75" y="2141236"/>
            <a:ext cx="3674948" cy="3674948"/>
          </a:xfrm>
        </p:spPr>
      </p:pic>
    </p:spTree>
    <p:extLst>
      <p:ext uri="{BB962C8B-B14F-4D97-AF65-F5344CB8AC3E}">
        <p14:creationId xmlns:p14="http://schemas.microsoft.com/office/powerpoint/2010/main" val="139664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Quick Sort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74900" y="5014914"/>
            <a:ext cx="7848600" cy="1322387"/>
          </a:xfrm>
        </p:spPr>
        <p:txBody>
          <a:bodyPr/>
          <a:lstStyle/>
          <a:p>
            <a:r>
              <a:rPr lang="en-US" altLang="en-US"/>
              <a:t>FIGURE 11-11 Median-of-three pivot selection: </a:t>
            </a:r>
            <a:br>
              <a:rPr lang="en-US" altLang="en-US"/>
            </a:br>
            <a:r>
              <a:rPr lang="en-US" altLang="en-US"/>
              <a:t>(a) The original array; (b) the array with its</a:t>
            </a:r>
          </a:p>
          <a:p>
            <a:r>
              <a:rPr lang="en-US" altLang="en-US"/>
              <a:t>first, middle, and last entries sorted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Structures and Problem Solving with C++: Walls and Mirrors, </a:t>
            </a:r>
            <a:r>
              <a:rPr lang="en-US" dirty="0" err="1"/>
              <a:t>Carrano</a:t>
            </a:r>
            <a:r>
              <a:rPr lang="en-US" dirty="0"/>
              <a:t> and Henry, ©  2013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17738"/>
            <a:ext cx="7099300" cy="195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59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Quick Sort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74900" y="5014914"/>
            <a:ext cx="7848600" cy="1322387"/>
          </a:xfrm>
        </p:spPr>
        <p:txBody>
          <a:bodyPr/>
          <a:lstStyle/>
          <a:p>
            <a:r>
              <a:rPr lang="en-US" altLang="en-US"/>
              <a:t>FIGURE 11-12 (a) The array with its first, middle, and last entries sorted; (b) the array after positioning the pivot and just before partitioning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Structures and Problem Solving with C++: Walls and Mirrors, </a:t>
            </a:r>
            <a:r>
              <a:rPr lang="en-US" dirty="0" err="1"/>
              <a:t>Carrano</a:t>
            </a:r>
            <a:r>
              <a:rPr lang="en-US" dirty="0"/>
              <a:t> and Henry, ©  2013</a:t>
            </a: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6" y="1917700"/>
            <a:ext cx="6189663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267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of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http://en.wikipedia.org/wiki/Quicksort#mediaviewer/File:Sorting_quicksort_anim.gif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4701" y="239843"/>
            <a:ext cx="1045813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4)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InsertionSort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 =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2;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&gt;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swap(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&gt;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[mid])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swap(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[mid]);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[mid] &gt;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swap(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[mid],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pivot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[mid];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swap(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[mid],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8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11.18.2024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776B33-0AF3-D6E2-4C3F-3C3B6BC39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45194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41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623" y="97281"/>
            <a:ext cx="79248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left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right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- 2;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done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 done)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[left] &lt; pivot) 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left++;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[right] &gt; pivot) 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right--;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(right &gt; left)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swap(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[left],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[right]);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right--;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left++;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done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81138" y="5283632"/>
            <a:ext cx="65207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[left],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- 1]);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left - 1);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QuickSort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left + 1,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3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478" y="554636"/>
            <a:ext cx="880672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dirty="0"/>
              <a:t>Quicksort: Efficiency Analysis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5478" y="1806314"/>
            <a:ext cx="7772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800" dirty="0"/>
              <a:t>Worst case: If the pivot is the smallest item in the array segment, S1 will remain empty.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dirty="0"/>
              <a:t>S2 decreases in size by only 1 at each recursive call.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dirty="0"/>
              <a:t>Level 1 requires n-1 comparisons.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dirty="0"/>
              <a:t>Level 2 requires n-2 comparisons.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dirty="0"/>
              <a:t>Thus, (n-1) + (n-2) + …. + 2 + 1 = n(n-1)/2 = O(n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 dirty="0"/>
              <a:t>Average case: S1 and S2 contain the same number of items.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dirty="0"/>
              <a:t>log n or log n + 1 levels of recursions occur.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dirty="0"/>
              <a:t>Each level requires n-k comparisons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dirty="0"/>
              <a:t>Thus, at most (n-1) * (log n + 1) = O(n log n )</a:t>
            </a:r>
          </a:p>
        </p:txBody>
      </p:sp>
    </p:spTree>
    <p:extLst>
      <p:ext uri="{BB962C8B-B14F-4D97-AF65-F5344CB8AC3E}">
        <p14:creationId xmlns:p14="http://schemas.microsoft.com/office/powerpoint/2010/main" val="560307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421" y="-1"/>
            <a:ext cx="9402580" cy="1558977"/>
          </a:xfrm>
        </p:spPr>
        <p:txBody>
          <a:bodyPr/>
          <a:lstStyle/>
          <a:p>
            <a:pPr eaLnBrk="1" hangingPunct="1"/>
            <a:r>
              <a:rPr lang="en-US" altLang="ja-JP" dirty="0" err="1"/>
              <a:t>Mergesort</a:t>
            </a:r>
            <a:r>
              <a:rPr lang="en-US" altLang="ja-JP" dirty="0"/>
              <a:t> versus Quicksort</a:t>
            </a:r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107" y="2156226"/>
            <a:ext cx="3674948" cy="3674948"/>
          </a:xfr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5" y="2156226"/>
            <a:ext cx="3429000" cy="36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5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421" y="-1"/>
            <a:ext cx="9402580" cy="1558977"/>
          </a:xfrm>
        </p:spPr>
        <p:txBody>
          <a:bodyPr/>
          <a:lstStyle/>
          <a:p>
            <a:pPr eaLnBrk="1" hangingPunct="1"/>
            <a:r>
              <a:rPr lang="en-US" altLang="ja-JP" dirty="0" err="1"/>
              <a:t>Mergesort</a:t>
            </a:r>
            <a:r>
              <a:rPr lang="en-US" altLang="ja-JP" dirty="0"/>
              <a:t> versus Quicksort</a:t>
            </a:r>
          </a:p>
        </p:txBody>
      </p:sp>
      <p:graphicFrame>
        <p:nvGraphicFramePr>
          <p:cNvPr id="98307" name="Group 3"/>
          <p:cNvGraphicFramePr>
            <a:graphicFrameLocks noGrp="1"/>
          </p:cNvGraphicFramePr>
          <p:nvPr/>
        </p:nvGraphicFramePr>
        <p:xfrm>
          <a:off x="1294151" y="1801813"/>
          <a:ext cx="5943600" cy="1498601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Worst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Average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Mergesort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n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n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Quicksort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n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n log 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91" name="Text Box 21"/>
          <p:cNvSpPr txBox="1">
            <a:spLocks noChangeArrowheads="1"/>
          </p:cNvSpPr>
          <p:nvPr/>
        </p:nvSpPr>
        <p:spPr bwMode="auto">
          <a:xfrm>
            <a:off x="1265420" y="3435326"/>
            <a:ext cx="80604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dirty="0"/>
              <a:t>Why is Quicksort still around?</a:t>
            </a:r>
          </a:p>
          <a:p>
            <a:pPr algn="l" eaLnBrk="1" hangingPunct="1"/>
            <a:r>
              <a:rPr lang="en-US" altLang="en-US" dirty="0"/>
              <a:t>Reasons: </a:t>
            </a:r>
          </a:p>
          <a:p>
            <a:pPr algn="l" eaLnBrk="1" hangingPunct="1">
              <a:buFontTx/>
              <a:buAutoNum type="arabicPeriod"/>
            </a:pPr>
            <a:r>
              <a:rPr lang="en-US" altLang="en-US" dirty="0" err="1"/>
              <a:t>Mergesort</a:t>
            </a:r>
            <a:r>
              <a:rPr lang="en-US" altLang="en-US" dirty="0"/>
              <a:t> requires item-copying operations from the array a to the temp</a:t>
            </a:r>
          </a:p>
          <a:p>
            <a:pPr algn="l" eaLnBrk="1" hangingPunct="1"/>
            <a:r>
              <a:rPr lang="en-US" altLang="en-US" dirty="0"/>
              <a:t>	array and vice versa.</a:t>
            </a:r>
          </a:p>
          <a:p>
            <a:pPr algn="l" eaLnBrk="1" hangingPunct="1">
              <a:buFontTx/>
              <a:buAutoNum type="arabicPeriod" startAt="2"/>
            </a:pPr>
            <a:r>
              <a:rPr lang="en-US" altLang="en-US" dirty="0"/>
              <a:t>A worst-case situation is not typical.</a:t>
            </a:r>
          </a:p>
          <a:p>
            <a:pPr algn="l" eaLnBrk="1" hangingPunct="1">
              <a:buFontTx/>
              <a:buAutoNum type="arabicPeriod" startAt="2"/>
            </a:pPr>
            <a:r>
              <a:rPr lang="en-US" altLang="en-US" dirty="0"/>
              <a:t>Quicksort has very good memory characteristics</a:t>
            </a:r>
          </a:p>
          <a:p>
            <a:pPr algn="l" eaLnBrk="1" hangingPunct="1"/>
            <a:r>
              <a:rPr lang="en-US" altLang="en-US" dirty="0"/>
              <a:t>Then, why do we need </a:t>
            </a:r>
            <a:r>
              <a:rPr lang="en-US" altLang="en-US" dirty="0" err="1"/>
              <a:t>Mergesort</a:t>
            </a:r>
            <a:r>
              <a:rPr lang="en-US" altLang="en-US" dirty="0"/>
              <a:t>?</a:t>
            </a:r>
          </a:p>
          <a:p>
            <a:pPr algn="l" eaLnBrk="1" hangingPunct="1"/>
            <a:r>
              <a:rPr lang="en-US" altLang="en-US" dirty="0"/>
              <a:t>Reason:</a:t>
            </a:r>
          </a:p>
          <a:p>
            <a:pPr algn="l" eaLnBrk="1" hangingPunct="1"/>
            <a:r>
              <a:rPr lang="en-US" altLang="en-US" dirty="0"/>
              <a:t>	If you sort a linked list, no item-copying operations are necessary.</a:t>
            </a:r>
          </a:p>
        </p:txBody>
      </p:sp>
    </p:spTree>
    <p:extLst>
      <p:ext uri="{BB962C8B-B14F-4D97-AF65-F5344CB8AC3E}">
        <p14:creationId xmlns:p14="http://schemas.microsoft.com/office/powerpoint/2010/main" val="84824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76E8-D693-53D5-9867-D0CFF04C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329" y="263527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Program 4: FAQ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29C85C2-46DF-B9C0-F0F5-13A200C6F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07" r="42672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DEB2-D74F-F372-97B0-4295C66F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Make sure your sorts work from for indices passed in:  NOT WHOLE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Sort functions are global functions, not methods on a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iterative merge v. merge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Make sure you call out O(n) per sort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Likely requires at least two charts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Iterative v. recursive merge sort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1104890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B208674-EBAD-1EE3-2EF9-D5ADC5E072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30490" y="-22859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0D33EEB-FAEE-2D33-3927-036C4766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Class Bell</a:t>
            </a:r>
            <a:br>
              <a:rPr lang="en-US" sz="8000">
                <a:solidFill>
                  <a:srgbClr val="FFFFFF"/>
                </a:solidFill>
              </a:rPr>
            </a:br>
            <a:r>
              <a:rPr lang="en-US" sz="8000">
                <a:solidFill>
                  <a:srgbClr val="FFFFFF"/>
                </a:solidFill>
              </a:rPr>
              <a:t>11/18/24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6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ey-coloured shell">
            <a:extLst>
              <a:ext uri="{FF2B5EF4-FFF2-40B4-BE49-F238E27FC236}">
                <a16:creationId xmlns:a16="http://schemas.microsoft.com/office/drawing/2014/main" id="{6923D5EE-347A-7EFF-E832-50D0F1989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60" b="1184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BBA3CA-6B45-4D6D-B7A3-DE0C7453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Shell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11FD3-347C-4E64-A15A-91CE502CD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Mr. Shell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4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Generalization of the Insertion Sort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Optimized to reduce data movement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Developed 1959 by Donald Shell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Choose an Interleave/gap size (n) and sort the arrays chosen by that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This moves data large distances quickly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Complexity has not been fully determined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Depends on gap size (see appendix)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Works best on partially sorted data</a:t>
            </a:r>
          </a:p>
        </p:txBody>
      </p:sp>
    </p:spTree>
    <p:extLst>
      <p:ext uri="{BB962C8B-B14F-4D97-AF65-F5344CB8AC3E}">
        <p14:creationId xmlns:p14="http://schemas.microsoft.com/office/powerpoint/2010/main" val="132437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Picture 40" descr="&#10;\begin{array}{rcccccccccccc}&#10;    &amp;a_1&amp;a_2&amp;a_3&amp;a_4&amp;a_5&amp;a_6&amp;a_7&amp;a_8&amp;a_9&amp;a_{10}&amp;a_{11}&amp;a_{12}\\&#10;  \hbox{input data:}&#10;    &amp; 62&amp; 83&amp; 18&amp; 53&amp; 07&amp; 17&amp; 95&amp; 86&amp; 47&amp; 69&amp; 25&amp; 28\\&#10;  \hbox{after 5-sorting:}&#10;    &amp; 17&amp; 28&amp; 18&amp; 47&amp; 07&amp; 25&amp; 83&amp; 86&amp; 53&amp; 69&amp; 62&amp; 95\\&#10;  \hbox{after 3-sorting:}&#10;    &amp; 17&amp; 07&amp; 18&amp; 47&amp; 28&amp; 25&amp; 69&amp; 62&amp; 53&amp; 83&amp; 86&amp; 95\\&#10;  \hbox{after 1-sorting:}&#10;    &amp; 07&amp; 17&amp; 18&amp; 25&amp; 28&amp; 47&amp; 53&amp; 62&amp; 69&amp; 83&amp; 86&amp; 95\\&#10;\end{array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27" y="3206281"/>
            <a:ext cx="9989505" cy="189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8958" y="2113612"/>
            <a:ext cx="443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gaps of size 5, 3, 1.</a:t>
            </a:r>
          </a:p>
        </p:txBody>
      </p:sp>
    </p:spTree>
    <p:extLst>
      <p:ext uri="{BB962C8B-B14F-4D97-AF65-F5344CB8AC3E}">
        <p14:creationId xmlns:p14="http://schemas.microsoft.com/office/powerpoint/2010/main" val="70871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20574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69342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66294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63246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auto">
          <a:xfrm>
            <a:off x="60198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57150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15</a:t>
            </a:r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54102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75</a:t>
            </a:r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51054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41</a:t>
            </a:r>
          </a:p>
        </p:txBody>
      </p:sp>
      <p:sp>
        <p:nvSpPr>
          <p:cNvPr id="14350" name="Rectangle 12"/>
          <p:cNvSpPr>
            <a:spLocks noChangeArrowheads="1"/>
          </p:cNvSpPr>
          <p:nvPr/>
        </p:nvSpPr>
        <p:spPr bwMode="auto">
          <a:xfrm>
            <a:off x="48006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58</a:t>
            </a:r>
          </a:p>
        </p:txBody>
      </p:sp>
      <p:sp>
        <p:nvSpPr>
          <p:cNvPr id="14351" name="Rectangle 13"/>
          <p:cNvSpPr>
            <a:spLocks noChangeArrowheads="1"/>
          </p:cNvSpPr>
          <p:nvPr/>
        </p:nvSpPr>
        <p:spPr bwMode="auto">
          <a:xfrm>
            <a:off x="44958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28</a:t>
            </a:r>
          </a:p>
        </p:txBody>
      </p:sp>
      <p:sp>
        <p:nvSpPr>
          <p:cNvPr id="14352" name="Rectangle 14"/>
          <p:cNvSpPr>
            <a:spLocks noChangeArrowheads="1"/>
          </p:cNvSpPr>
          <p:nvPr/>
        </p:nvSpPr>
        <p:spPr bwMode="auto">
          <a:xfrm>
            <a:off x="41910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353" name="Rectangle 15"/>
          <p:cNvSpPr>
            <a:spLocks noChangeArrowheads="1"/>
          </p:cNvSpPr>
          <p:nvPr/>
        </p:nvSpPr>
        <p:spPr bwMode="auto">
          <a:xfrm>
            <a:off x="38862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354" name="Rectangle 16"/>
          <p:cNvSpPr>
            <a:spLocks noChangeArrowheads="1"/>
          </p:cNvSpPr>
          <p:nvPr/>
        </p:nvSpPr>
        <p:spPr bwMode="auto">
          <a:xfrm>
            <a:off x="35814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35</a:t>
            </a:r>
          </a:p>
        </p:txBody>
      </p:sp>
      <p:sp>
        <p:nvSpPr>
          <p:cNvPr id="14355" name="Rectangle 17"/>
          <p:cNvSpPr>
            <a:spLocks noChangeArrowheads="1"/>
          </p:cNvSpPr>
          <p:nvPr/>
        </p:nvSpPr>
        <p:spPr bwMode="auto">
          <a:xfrm>
            <a:off x="32766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12</a:t>
            </a:r>
          </a:p>
        </p:txBody>
      </p:sp>
      <p:sp>
        <p:nvSpPr>
          <p:cNvPr id="14356" name="Rectangle 18"/>
          <p:cNvSpPr>
            <a:spLocks noChangeArrowheads="1"/>
          </p:cNvSpPr>
          <p:nvPr/>
        </p:nvSpPr>
        <p:spPr bwMode="auto">
          <a:xfrm>
            <a:off x="29718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96</a:t>
            </a:r>
          </a:p>
        </p:txBody>
      </p:sp>
      <p:sp>
        <p:nvSpPr>
          <p:cNvPr id="14357" name="Rectangle 19"/>
          <p:cNvSpPr>
            <a:spLocks noChangeArrowheads="1"/>
          </p:cNvSpPr>
          <p:nvPr/>
        </p:nvSpPr>
        <p:spPr bwMode="auto">
          <a:xfrm>
            <a:off x="26670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358" name="Rectangle 20"/>
          <p:cNvSpPr>
            <a:spLocks noChangeArrowheads="1"/>
          </p:cNvSpPr>
          <p:nvPr/>
        </p:nvSpPr>
        <p:spPr bwMode="auto">
          <a:xfrm>
            <a:off x="23622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359" name="Text Box 21"/>
          <p:cNvSpPr txBox="1">
            <a:spLocks noChangeArrowheads="1"/>
          </p:cNvSpPr>
          <p:nvPr/>
        </p:nvSpPr>
        <p:spPr bwMode="auto">
          <a:xfrm>
            <a:off x="2057400" y="82321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0</a:t>
            </a:r>
          </a:p>
        </p:txBody>
      </p:sp>
      <p:sp>
        <p:nvSpPr>
          <p:cNvPr id="14360" name="Text Box 22"/>
          <p:cNvSpPr txBox="1">
            <a:spLocks noChangeArrowheads="1"/>
          </p:cNvSpPr>
          <p:nvPr/>
        </p:nvSpPr>
        <p:spPr bwMode="auto">
          <a:xfrm>
            <a:off x="6934200" y="89941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16</a:t>
            </a:r>
          </a:p>
        </p:txBody>
      </p:sp>
      <p:sp>
        <p:nvSpPr>
          <p:cNvPr id="14361" name="Rectangle 23"/>
          <p:cNvSpPr>
            <a:spLocks noChangeArrowheads="1"/>
          </p:cNvSpPr>
          <p:nvPr/>
        </p:nvSpPr>
        <p:spPr bwMode="auto">
          <a:xfrm>
            <a:off x="16764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362" name="Rectangle 24"/>
          <p:cNvSpPr>
            <a:spLocks noChangeArrowheads="1"/>
          </p:cNvSpPr>
          <p:nvPr/>
        </p:nvSpPr>
        <p:spPr bwMode="auto">
          <a:xfrm>
            <a:off x="38100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363" name="Rectangle 25"/>
          <p:cNvSpPr>
            <a:spLocks noChangeArrowheads="1"/>
          </p:cNvSpPr>
          <p:nvPr/>
        </p:nvSpPr>
        <p:spPr bwMode="auto">
          <a:xfrm>
            <a:off x="35052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364" name="Rectangle 26"/>
          <p:cNvSpPr>
            <a:spLocks noChangeArrowheads="1"/>
          </p:cNvSpPr>
          <p:nvPr/>
        </p:nvSpPr>
        <p:spPr bwMode="auto">
          <a:xfrm>
            <a:off x="32004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365" name="Rectangle 27"/>
          <p:cNvSpPr>
            <a:spLocks noChangeArrowheads="1"/>
          </p:cNvSpPr>
          <p:nvPr/>
        </p:nvSpPr>
        <p:spPr bwMode="auto">
          <a:xfrm>
            <a:off x="28956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366" name="Rectangle 28"/>
          <p:cNvSpPr>
            <a:spLocks noChangeArrowheads="1"/>
          </p:cNvSpPr>
          <p:nvPr/>
        </p:nvSpPr>
        <p:spPr bwMode="auto">
          <a:xfrm>
            <a:off x="25908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367" name="Rectangle 29"/>
          <p:cNvSpPr>
            <a:spLocks noChangeArrowheads="1"/>
          </p:cNvSpPr>
          <p:nvPr/>
        </p:nvSpPr>
        <p:spPr bwMode="auto">
          <a:xfrm>
            <a:off x="22860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368" name="Rectangle 30"/>
          <p:cNvSpPr>
            <a:spLocks noChangeArrowheads="1"/>
          </p:cNvSpPr>
          <p:nvPr/>
        </p:nvSpPr>
        <p:spPr bwMode="auto">
          <a:xfrm>
            <a:off x="19812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369" name="Rectangle 31"/>
          <p:cNvSpPr>
            <a:spLocks noChangeArrowheads="1"/>
          </p:cNvSpPr>
          <p:nvPr/>
        </p:nvSpPr>
        <p:spPr bwMode="auto">
          <a:xfrm>
            <a:off x="38100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370" name="Rectangle 32"/>
          <p:cNvSpPr>
            <a:spLocks noChangeArrowheads="1"/>
          </p:cNvSpPr>
          <p:nvPr/>
        </p:nvSpPr>
        <p:spPr bwMode="auto">
          <a:xfrm>
            <a:off x="35052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371" name="Rectangle 33"/>
          <p:cNvSpPr>
            <a:spLocks noChangeArrowheads="1"/>
          </p:cNvSpPr>
          <p:nvPr/>
        </p:nvSpPr>
        <p:spPr bwMode="auto">
          <a:xfrm>
            <a:off x="32004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372" name="Rectangle 34"/>
          <p:cNvSpPr>
            <a:spLocks noChangeArrowheads="1"/>
          </p:cNvSpPr>
          <p:nvPr/>
        </p:nvSpPr>
        <p:spPr bwMode="auto">
          <a:xfrm>
            <a:off x="28956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373" name="Rectangle 35"/>
          <p:cNvSpPr>
            <a:spLocks noChangeArrowheads="1"/>
          </p:cNvSpPr>
          <p:nvPr/>
        </p:nvSpPr>
        <p:spPr bwMode="auto">
          <a:xfrm>
            <a:off x="25908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374" name="Rectangle 36"/>
          <p:cNvSpPr>
            <a:spLocks noChangeArrowheads="1"/>
          </p:cNvSpPr>
          <p:nvPr/>
        </p:nvSpPr>
        <p:spPr bwMode="auto">
          <a:xfrm>
            <a:off x="22860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375" name="Rectangle 37"/>
          <p:cNvSpPr>
            <a:spLocks noChangeArrowheads="1"/>
          </p:cNvSpPr>
          <p:nvPr/>
        </p:nvSpPr>
        <p:spPr bwMode="auto">
          <a:xfrm>
            <a:off x="19812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376" name="Rectangle 38"/>
          <p:cNvSpPr>
            <a:spLocks noChangeArrowheads="1"/>
          </p:cNvSpPr>
          <p:nvPr/>
        </p:nvSpPr>
        <p:spPr bwMode="auto">
          <a:xfrm>
            <a:off x="16764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377" name="Rectangle 39"/>
          <p:cNvSpPr>
            <a:spLocks noChangeArrowheads="1"/>
          </p:cNvSpPr>
          <p:nvPr/>
        </p:nvSpPr>
        <p:spPr bwMode="auto">
          <a:xfrm>
            <a:off x="1676400" y="2499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378" name="Text Box 41"/>
          <p:cNvSpPr txBox="1">
            <a:spLocks noChangeArrowheads="1"/>
          </p:cNvSpPr>
          <p:nvPr/>
        </p:nvSpPr>
        <p:spPr bwMode="auto">
          <a:xfrm>
            <a:off x="2362201" y="1509010"/>
            <a:ext cx="1223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gap = 17/2 = 8</a:t>
            </a:r>
          </a:p>
        </p:txBody>
      </p:sp>
      <p:sp>
        <p:nvSpPr>
          <p:cNvPr id="14379" name="AutoShape 42"/>
          <p:cNvSpPr>
            <a:spLocks/>
          </p:cNvSpPr>
          <p:nvPr/>
        </p:nvSpPr>
        <p:spPr bwMode="auto">
          <a:xfrm rot="5400000">
            <a:off x="2819400" y="59461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80" name="Line 44"/>
          <p:cNvSpPr>
            <a:spLocks noChangeShapeType="1"/>
          </p:cNvSpPr>
          <p:nvPr/>
        </p:nvSpPr>
        <p:spPr bwMode="auto">
          <a:xfrm>
            <a:off x="4343400" y="2271010"/>
            <a:ext cx="762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5257800" y="2499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73914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70866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7818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4770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1722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8674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5626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73914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70866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391" name="Rectangle 55"/>
          <p:cNvSpPr>
            <a:spLocks noChangeArrowheads="1"/>
          </p:cNvSpPr>
          <p:nvPr/>
        </p:nvSpPr>
        <p:spPr bwMode="auto">
          <a:xfrm>
            <a:off x="67818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64770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1722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58674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395" name="Rectangle 59"/>
          <p:cNvSpPr>
            <a:spLocks noChangeArrowheads="1"/>
          </p:cNvSpPr>
          <p:nvPr/>
        </p:nvSpPr>
        <p:spPr bwMode="auto">
          <a:xfrm>
            <a:off x="55626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396" name="Rectangle 60"/>
          <p:cNvSpPr>
            <a:spLocks noChangeArrowheads="1"/>
          </p:cNvSpPr>
          <p:nvPr/>
        </p:nvSpPr>
        <p:spPr bwMode="auto">
          <a:xfrm>
            <a:off x="52578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52578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1676401" y="2880610"/>
            <a:ext cx="1268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gap = 8/2.2 = 3</a:t>
            </a:r>
          </a:p>
        </p:txBody>
      </p:sp>
      <p:sp>
        <p:nvSpPr>
          <p:cNvPr id="14399" name="AutoShape 63"/>
          <p:cNvSpPr>
            <a:spLocks/>
          </p:cNvSpPr>
          <p:nvPr/>
        </p:nvSpPr>
        <p:spPr bwMode="auto">
          <a:xfrm rot="5400000">
            <a:off x="2057400" y="280441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00" name="Rectangle 64"/>
          <p:cNvSpPr>
            <a:spLocks noChangeArrowheads="1"/>
          </p:cNvSpPr>
          <p:nvPr/>
        </p:nvSpPr>
        <p:spPr bwMode="auto">
          <a:xfrm>
            <a:off x="1981200" y="493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401" name="Rectangle 65"/>
          <p:cNvSpPr>
            <a:spLocks noChangeArrowheads="1"/>
          </p:cNvSpPr>
          <p:nvPr/>
        </p:nvSpPr>
        <p:spPr bwMode="auto">
          <a:xfrm>
            <a:off x="1676400" y="493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402" name="Rectangle 66"/>
          <p:cNvSpPr>
            <a:spLocks noChangeArrowheads="1"/>
          </p:cNvSpPr>
          <p:nvPr/>
        </p:nvSpPr>
        <p:spPr bwMode="auto">
          <a:xfrm>
            <a:off x="1676400" y="4023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403" name="Rectangle 67"/>
          <p:cNvSpPr>
            <a:spLocks noChangeArrowheads="1"/>
          </p:cNvSpPr>
          <p:nvPr/>
        </p:nvSpPr>
        <p:spPr bwMode="auto">
          <a:xfrm>
            <a:off x="2286000" y="3718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404" name="Rectangle 68"/>
          <p:cNvSpPr>
            <a:spLocks noChangeArrowheads="1"/>
          </p:cNvSpPr>
          <p:nvPr/>
        </p:nvSpPr>
        <p:spPr bwMode="auto">
          <a:xfrm>
            <a:off x="1981200" y="3718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405" name="Rectangle 69"/>
          <p:cNvSpPr>
            <a:spLocks noChangeArrowheads="1"/>
          </p:cNvSpPr>
          <p:nvPr/>
        </p:nvSpPr>
        <p:spPr bwMode="auto">
          <a:xfrm>
            <a:off x="2286000" y="4328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406" name="Rectangle 70"/>
          <p:cNvSpPr>
            <a:spLocks noChangeArrowheads="1"/>
          </p:cNvSpPr>
          <p:nvPr/>
        </p:nvSpPr>
        <p:spPr bwMode="auto">
          <a:xfrm>
            <a:off x="2286000" y="3414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407" name="Rectangle 71"/>
          <p:cNvSpPr>
            <a:spLocks noChangeArrowheads="1"/>
          </p:cNvSpPr>
          <p:nvPr/>
        </p:nvSpPr>
        <p:spPr bwMode="auto">
          <a:xfrm>
            <a:off x="1676400" y="4328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408" name="Rectangle 72"/>
          <p:cNvSpPr>
            <a:spLocks noChangeArrowheads="1"/>
          </p:cNvSpPr>
          <p:nvPr/>
        </p:nvSpPr>
        <p:spPr bwMode="auto">
          <a:xfrm>
            <a:off x="1981200" y="4023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409" name="Rectangle 73"/>
          <p:cNvSpPr>
            <a:spLocks noChangeArrowheads="1"/>
          </p:cNvSpPr>
          <p:nvPr/>
        </p:nvSpPr>
        <p:spPr bwMode="auto">
          <a:xfrm>
            <a:off x="2286000" y="4633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410" name="Rectangle 74"/>
          <p:cNvSpPr>
            <a:spLocks noChangeArrowheads="1"/>
          </p:cNvSpPr>
          <p:nvPr/>
        </p:nvSpPr>
        <p:spPr bwMode="auto">
          <a:xfrm>
            <a:off x="1981200" y="4633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411" name="Rectangle 75"/>
          <p:cNvSpPr>
            <a:spLocks noChangeArrowheads="1"/>
          </p:cNvSpPr>
          <p:nvPr/>
        </p:nvSpPr>
        <p:spPr bwMode="auto">
          <a:xfrm>
            <a:off x="1676400" y="4633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412" name="Rectangle 76"/>
          <p:cNvSpPr>
            <a:spLocks noChangeArrowheads="1"/>
          </p:cNvSpPr>
          <p:nvPr/>
        </p:nvSpPr>
        <p:spPr bwMode="auto">
          <a:xfrm>
            <a:off x="1676400" y="3718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413" name="Rectangle 77"/>
          <p:cNvSpPr>
            <a:spLocks noChangeArrowheads="1"/>
          </p:cNvSpPr>
          <p:nvPr/>
        </p:nvSpPr>
        <p:spPr bwMode="auto">
          <a:xfrm>
            <a:off x="1981200" y="4328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414" name="Rectangle 78"/>
          <p:cNvSpPr>
            <a:spLocks noChangeArrowheads="1"/>
          </p:cNvSpPr>
          <p:nvPr/>
        </p:nvSpPr>
        <p:spPr bwMode="auto">
          <a:xfrm>
            <a:off x="1981200" y="3414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415" name="Rectangle 79"/>
          <p:cNvSpPr>
            <a:spLocks noChangeArrowheads="1"/>
          </p:cNvSpPr>
          <p:nvPr/>
        </p:nvSpPr>
        <p:spPr bwMode="auto">
          <a:xfrm>
            <a:off x="2286000" y="4023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416" name="Rectangle 80"/>
          <p:cNvSpPr>
            <a:spLocks noChangeArrowheads="1"/>
          </p:cNvSpPr>
          <p:nvPr/>
        </p:nvSpPr>
        <p:spPr bwMode="auto">
          <a:xfrm>
            <a:off x="1676400" y="3414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417" name="Rectangle 81"/>
          <p:cNvSpPr>
            <a:spLocks noChangeArrowheads="1"/>
          </p:cNvSpPr>
          <p:nvPr/>
        </p:nvSpPr>
        <p:spPr bwMode="auto">
          <a:xfrm>
            <a:off x="4038600" y="4557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418" name="Rectangle 82"/>
          <p:cNvSpPr>
            <a:spLocks noChangeArrowheads="1"/>
          </p:cNvSpPr>
          <p:nvPr/>
        </p:nvSpPr>
        <p:spPr bwMode="auto">
          <a:xfrm>
            <a:off x="3733800" y="4861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419" name="Rectangle 83"/>
          <p:cNvSpPr>
            <a:spLocks noChangeArrowheads="1"/>
          </p:cNvSpPr>
          <p:nvPr/>
        </p:nvSpPr>
        <p:spPr bwMode="auto">
          <a:xfrm>
            <a:off x="3733800" y="3642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420" name="Rectangle 84"/>
          <p:cNvSpPr>
            <a:spLocks noChangeArrowheads="1"/>
          </p:cNvSpPr>
          <p:nvPr/>
        </p:nvSpPr>
        <p:spPr bwMode="auto">
          <a:xfrm>
            <a:off x="4343400" y="3947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4038600" y="3337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422" name="Rectangle 86"/>
          <p:cNvSpPr>
            <a:spLocks noChangeArrowheads="1"/>
          </p:cNvSpPr>
          <p:nvPr/>
        </p:nvSpPr>
        <p:spPr bwMode="auto">
          <a:xfrm>
            <a:off x="4343400" y="4557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423" name="Rectangle 87"/>
          <p:cNvSpPr>
            <a:spLocks noChangeArrowheads="1"/>
          </p:cNvSpPr>
          <p:nvPr/>
        </p:nvSpPr>
        <p:spPr bwMode="auto">
          <a:xfrm>
            <a:off x="4343400" y="3337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424" name="Rectangle 88"/>
          <p:cNvSpPr>
            <a:spLocks noChangeArrowheads="1"/>
          </p:cNvSpPr>
          <p:nvPr/>
        </p:nvSpPr>
        <p:spPr bwMode="auto">
          <a:xfrm>
            <a:off x="3733800" y="4557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425" name="Rectangle 89"/>
          <p:cNvSpPr>
            <a:spLocks noChangeArrowheads="1"/>
          </p:cNvSpPr>
          <p:nvPr/>
        </p:nvSpPr>
        <p:spPr bwMode="auto">
          <a:xfrm>
            <a:off x="4038600" y="3642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426" name="Rectangle 90"/>
          <p:cNvSpPr>
            <a:spLocks noChangeArrowheads="1"/>
          </p:cNvSpPr>
          <p:nvPr/>
        </p:nvSpPr>
        <p:spPr bwMode="auto">
          <a:xfrm>
            <a:off x="4343400" y="4252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427" name="Rectangle 91"/>
          <p:cNvSpPr>
            <a:spLocks noChangeArrowheads="1"/>
          </p:cNvSpPr>
          <p:nvPr/>
        </p:nvSpPr>
        <p:spPr bwMode="auto">
          <a:xfrm>
            <a:off x="4038600" y="4861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428" name="Rectangle 92"/>
          <p:cNvSpPr>
            <a:spLocks noChangeArrowheads="1"/>
          </p:cNvSpPr>
          <p:nvPr/>
        </p:nvSpPr>
        <p:spPr bwMode="auto">
          <a:xfrm>
            <a:off x="3733800" y="3337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429" name="Rectangle 93"/>
          <p:cNvSpPr>
            <a:spLocks noChangeArrowheads="1"/>
          </p:cNvSpPr>
          <p:nvPr/>
        </p:nvSpPr>
        <p:spPr bwMode="auto">
          <a:xfrm>
            <a:off x="3733800" y="4252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430" name="Rectangle 94"/>
          <p:cNvSpPr>
            <a:spLocks noChangeArrowheads="1"/>
          </p:cNvSpPr>
          <p:nvPr/>
        </p:nvSpPr>
        <p:spPr bwMode="auto">
          <a:xfrm>
            <a:off x="4038600" y="3947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431" name="Rectangle 95"/>
          <p:cNvSpPr>
            <a:spLocks noChangeArrowheads="1"/>
          </p:cNvSpPr>
          <p:nvPr/>
        </p:nvSpPr>
        <p:spPr bwMode="auto">
          <a:xfrm>
            <a:off x="4038600" y="4252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432" name="Rectangle 96"/>
          <p:cNvSpPr>
            <a:spLocks noChangeArrowheads="1"/>
          </p:cNvSpPr>
          <p:nvPr/>
        </p:nvSpPr>
        <p:spPr bwMode="auto">
          <a:xfrm>
            <a:off x="4343400" y="3642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433" name="Rectangle 97"/>
          <p:cNvSpPr>
            <a:spLocks noChangeArrowheads="1"/>
          </p:cNvSpPr>
          <p:nvPr/>
        </p:nvSpPr>
        <p:spPr bwMode="auto">
          <a:xfrm>
            <a:off x="3733800" y="3947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434" name="Line 98"/>
          <p:cNvSpPr>
            <a:spLocks noChangeShapeType="1"/>
          </p:cNvSpPr>
          <p:nvPr/>
        </p:nvSpPr>
        <p:spPr bwMode="auto">
          <a:xfrm>
            <a:off x="2743200" y="4154774"/>
            <a:ext cx="762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5" name="Text Box 99"/>
          <p:cNvSpPr txBox="1">
            <a:spLocks noChangeArrowheads="1"/>
          </p:cNvSpPr>
          <p:nvPr/>
        </p:nvSpPr>
        <p:spPr bwMode="auto">
          <a:xfrm>
            <a:off x="8382001" y="747010"/>
            <a:ext cx="1268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gap = 3/2.2 = 1</a:t>
            </a:r>
          </a:p>
        </p:txBody>
      </p:sp>
      <p:sp>
        <p:nvSpPr>
          <p:cNvPr id="14436" name="Rectangle 100"/>
          <p:cNvSpPr>
            <a:spLocks noChangeArrowheads="1"/>
          </p:cNvSpPr>
          <p:nvPr/>
        </p:nvSpPr>
        <p:spPr bwMode="auto">
          <a:xfrm>
            <a:off x="8534400" y="5014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437" name="Rectangle 101"/>
          <p:cNvSpPr>
            <a:spLocks noChangeArrowheads="1"/>
          </p:cNvSpPr>
          <p:nvPr/>
        </p:nvSpPr>
        <p:spPr bwMode="auto">
          <a:xfrm>
            <a:off x="8534400" y="5623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438" name="Rectangle 102"/>
          <p:cNvSpPr>
            <a:spLocks noChangeArrowheads="1"/>
          </p:cNvSpPr>
          <p:nvPr/>
        </p:nvSpPr>
        <p:spPr bwMode="auto">
          <a:xfrm>
            <a:off x="8534400" y="1966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439" name="Rectangle 103"/>
          <p:cNvSpPr>
            <a:spLocks noChangeArrowheads="1"/>
          </p:cNvSpPr>
          <p:nvPr/>
        </p:nvSpPr>
        <p:spPr bwMode="auto">
          <a:xfrm>
            <a:off x="8534400" y="3490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440" name="Rectangle 104"/>
          <p:cNvSpPr>
            <a:spLocks noChangeArrowheads="1"/>
          </p:cNvSpPr>
          <p:nvPr/>
        </p:nvSpPr>
        <p:spPr bwMode="auto">
          <a:xfrm>
            <a:off x="8534400" y="1356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441" name="Rectangle 105"/>
          <p:cNvSpPr>
            <a:spLocks noChangeArrowheads="1"/>
          </p:cNvSpPr>
          <p:nvPr/>
        </p:nvSpPr>
        <p:spPr bwMode="auto">
          <a:xfrm>
            <a:off x="8534400" y="5319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442" name="Rectangle 106"/>
          <p:cNvSpPr>
            <a:spLocks noChangeArrowheads="1"/>
          </p:cNvSpPr>
          <p:nvPr/>
        </p:nvSpPr>
        <p:spPr bwMode="auto">
          <a:xfrm>
            <a:off x="8534400" y="1661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443" name="Rectangle 107"/>
          <p:cNvSpPr>
            <a:spLocks noChangeArrowheads="1"/>
          </p:cNvSpPr>
          <p:nvPr/>
        </p:nvSpPr>
        <p:spPr bwMode="auto">
          <a:xfrm>
            <a:off x="8534400" y="4709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444" name="Rectangle 108"/>
          <p:cNvSpPr>
            <a:spLocks noChangeArrowheads="1"/>
          </p:cNvSpPr>
          <p:nvPr/>
        </p:nvSpPr>
        <p:spPr bwMode="auto">
          <a:xfrm>
            <a:off x="8534400" y="2271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445" name="Rectangle 109"/>
          <p:cNvSpPr>
            <a:spLocks noChangeArrowheads="1"/>
          </p:cNvSpPr>
          <p:nvPr/>
        </p:nvSpPr>
        <p:spPr bwMode="auto">
          <a:xfrm>
            <a:off x="8534400" y="4404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446" name="Rectangle 110"/>
          <p:cNvSpPr>
            <a:spLocks noChangeArrowheads="1"/>
          </p:cNvSpPr>
          <p:nvPr/>
        </p:nvSpPr>
        <p:spPr bwMode="auto">
          <a:xfrm>
            <a:off x="8534400" y="5928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447" name="Rectangle 111"/>
          <p:cNvSpPr>
            <a:spLocks noChangeArrowheads="1"/>
          </p:cNvSpPr>
          <p:nvPr/>
        </p:nvSpPr>
        <p:spPr bwMode="auto">
          <a:xfrm>
            <a:off x="8534400" y="1051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448" name="Rectangle 112"/>
          <p:cNvSpPr>
            <a:spLocks noChangeArrowheads="1"/>
          </p:cNvSpPr>
          <p:nvPr/>
        </p:nvSpPr>
        <p:spPr bwMode="auto">
          <a:xfrm>
            <a:off x="8534400" y="3795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449" name="Rectangle 113"/>
          <p:cNvSpPr>
            <a:spLocks noChangeArrowheads="1"/>
          </p:cNvSpPr>
          <p:nvPr/>
        </p:nvSpPr>
        <p:spPr bwMode="auto">
          <a:xfrm>
            <a:off x="8534400" y="3185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450" name="Rectangle 114"/>
          <p:cNvSpPr>
            <a:spLocks noChangeArrowheads="1"/>
          </p:cNvSpPr>
          <p:nvPr/>
        </p:nvSpPr>
        <p:spPr bwMode="auto">
          <a:xfrm>
            <a:off x="8534400" y="4099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451" name="Rectangle 115"/>
          <p:cNvSpPr>
            <a:spLocks noChangeArrowheads="1"/>
          </p:cNvSpPr>
          <p:nvPr/>
        </p:nvSpPr>
        <p:spPr bwMode="auto">
          <a:xfrm>
            <a:off x="8534400" y="2575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452" name="Rectangle 116"/>
          <p:cNvSpPr>
            <a:spLocks noChangeArrowheads="1"/>
          </p:cNvSpPr>
          <p:nvPr/>
        </p:nvSpPr>
        <p:spPr bwMode="auto">
          <a:xfrm>
            <a:off x="8534400" y="2880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453" name="Rectangle 117"/>
          <p:cNvSpPr>
            <a:spLocks noChangeArrowheads="1"/>
          </p:cNvSpPr>
          <p:nvPr/>
        </p:nvSpPr>
        <p:spPr bwMode="auto">
          <a:xfrm>
            <a:off x="9753600" y="4404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454" name="Rectangle 118"/>
          <p:cNvSpPr>
            <a:spLocks noChangeArrowheads="1"/>
          </p:cNvSpPr>
          <p:nvPr/>
        </p:nvSpPr>
        <p:spPr bwMode="auto">
          <a:xfrm>
            <a:off x="9753600" y="5623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455" name="Rectangle 119"/>
          <p:cNvSpPr>
            <a:spLocks noChangeArrowheads="1"/>
          </p:cNvSpPr>
          <p:nvPr/>
        </p:nvSpPr>
        <p:spPr bwMode="auto">
          <a:xfrm>
            <a:off x="9753600" y="1966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456" name="Rectangle 120"/>
          <p:cNvSpPr>
            <a:spLocks noChangeArrowheads="1"/>
          </p:cNvSpPr>
          <p:nvPr/>
        </p:nvSpPr>
        <p:spPr bwMode="auto">
          <a:xfrm>
            <a:off x="9753600" y="2880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457" name="Rectangle 121"/>
          <p:cNvSpPr>
            <a:spLocks noChangeArrowheads="1"/>
          </p:cNvSpPr>
          <p:nvPr/>
        </p:nvSpPr>
        <p:spPr bwMode="auto">
          <a:xfrm>
            <a:off x="9753600" y="1356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458" name="Rectangle 122"/>
          <p:cNvSpPr>
            <a:spLocks noChangeArrowheads="1"/>
          </p:cNvSpPr>
          <p:nvPr/>
        </p:nvSpPr>
        <p:spPr bwMode="auto">
          <a:xfrm>
            <a:off x="9753600" y="5928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459" name="Rectangle 123"/>
          <p:cNvSpPr>
            <a:spLocks noChangeArrowheads="1"/>
          </p:cNvSpPr>
          <p:nvPr/>
        </p:nvSpPr>
        <p:spPr bwMode="auto">
          <a:xfrm>
            <a:off x="9753600" y="1051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460" name="Rectangle 124"/>
          <p:cNvSpPr>
            <a:spLocks noChangeArrowheads="1"/>
          </p:cNvSpPr>
          <p:nvPr/>
        </p:nvSpPr>
        <p:spPr bwMode="auto">
          <a:xfrm>
            <a:off x="9753600" y="5319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461" name="Rectangle 125"/>
          <p:cNvSpPr>
            <a:spLocks noChangeArrowheads="1"/>
          </p:cNvSpPr>
          <p:nvPr/>
        </p:nvSpPr>
        <p:spPr bwMode="auto">
          <a:xfrm>
            <a:off x="9753600" y="3185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462" name="Rectangle 126"/>
          <p:cNvSpPr>
            <a:spLocks noChangeArrowheads="1"/>
          </p:cNvSpPr>
          <p:nvPr/>
        </p:nvSpPr>
        <p:spPr bwMode="auto">
          <a:xfrm>
            <a:off x="9753600" y="5014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463" name="Rectangle 127"/>
          <p:cNvSpPr>
            <a:spLocks noChangeArrowheads="1"/>
          </p:cNvSpPr>
          <p:nvPr/>
        </p:nvSpPr>
        <p:spPr bwMode="auto">
          <a:xfrm>
            <a:off x="9753600" y="4709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464" name="Rectangle 128"/>
          <p:cNvSpPr>
            <a:spLocks noChangeArrowheads="1"/>
          </p:cNvSpPr>
          <p:nvPr/>
        </p:nvSpPr>
        <p:spPr bwMode="auto">
          <a:xfrm>
            <a:off x="9753600" y="1661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465" name="Rectangle 129"/>
          <p:cNvSpPr>
            <a:spLocks noChangeArrowheads="1"/>
          </p:cNvSpPr>
          <p:nvPr/>
        </p:nvSpPr>
        <p:spPr bwMode="auto">
          <a:xfrm>
            <a:off x="9753600" y="4099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466" name="Rectangle 130"/>
          <p:cNvSpPr>
            <a:spLocks noChangeArrowheads="1"/>
          </p:cNvSpPr>
          <p:nvPr/>
        </p:nvSpPr>
        <p:spPr bwMode="auto">
          <a:xfrm>
            <a:off x="9753600" y="3490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467" name="Rectangle 131"/>
          <p:cNvSpPr>
            <a:spLocks noChangeArrowheads="1"/>
          </p:cNvSpPr>
          <p:nvPr/>
        </p:nvSpPr>
        <p:spPr bwMode="auto">
          <a:xfrm>
            <a:off x="9753600" y="3795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468" name="Rectangle 132"/>
          <p:cNvSpPr>
            <a:spLocks noChangeArrowheads="1"/>
          </p:cNvSpPr>
          <p:nvPr/>
        </p:nvSpPr>
        <p:spPr bwMode="auto">
          <a:xfrm>
            <a:off x="9753600" y="2575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469" name="Rectangle 133"/>
          <p:cNvSpPr>
            <a:spLocks noChangeArrowheads="1"/>
          </p:cNvSpPr>
          <p:nvPr/>
        </p:nvSpPr>
        <p:spPr bwMode="auto">
          <a:xfrm>
            <a:off x="9753600" y="2271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470" name="Line 134"/>
          <p:cNvSpPr>
            <a:spLocks noChangeShapeType="1"/>
          </p:cNvSpPr>
          <p:nvPr/>
        </p:nvSpPr>
        <p:spPr bwMode="auto">
          <a:xfrm>
            <a:off x="8839200" y="3718810"/>
            <a:ext cx="762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1" name="Line 135"/>
          <p:cNvSpPr>
            <a:spLocks noChangeShapeType="1"/>
          </p:cNvSpPr>
          <p:nvPr/>
        </p:nvSpPr>
        <p:spPr bwMode="auto">
          <a:xfrm flipH="1">
            <a:off x="4038600" y="1509010"/>
            <a:ext cx="457200" cy="228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2" name="Line 136"/>
          <p:cNvSpPr>
            <a:spLocks noChangeShapeType="1"/>
          </p:cNvSpPr>
          <p:nvPr/>
        </p:nvSpPr>
        <p:spPr bwMode="auto">
          <a:xfrm flipH="1">
            <a:off x="2743200" y="2804410"/>
            <a:ext cx="24384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3" name="Line 137"/>
          <p:cNvSpPr>
            <a:spLocks noChangeShapeType="1"/>
          </p:cNvSpPr>
          <p:nvPr/>
        </p:nvSpPr>
        <p:spPr bwMode="auto">
          <a:xfrm flipV="1">
            <a:off x="4800600" y="3718810"/>
            <a:ext cx="358140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4" name="Line 138"/>
          <p:cNvSpPr>
            <a:spLocks noChangeShapeType="1"/>
          </p:cNvSpPr>
          <p:nvPr/>
        </p:nvSpPr>
        <p:spPr bwMode="auto">
          <a:xfrm>
            <a:off x="5181600" y="1890010"/>
            <a:ext cx="0" cy="838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5" name="Line 139"/>
          <p:cNvSpPr>
            <a:spLocks noChangeShapeType="1"/>
          </p:cNvSpPr>
          <p:nvPr/>
        </p:nvSpPr>
        <p:spPr bwMode="auto">
          <a:xfrm>
            <a:off x="3581400" y="3337810"/>
            <a:ext cx="0" cy="1828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6" name="Text Box 140"/>
          <p:cNvSpPr txBox="1">
            <a:spLocks noChangeArrowheads="1"/>
          </p:cNvSpPr>
          <p:nvPr/>
        </p:nvSpPr>
        <p:spPr bwMode="auto">
          <a:xfrm>
            <a:off x="4724400" y="227101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sort</a:t>
            </a:r>
          </a:p>
        </p:txBody>
      </p:sp>
      <p:sp>
        <p:nvSpPr>
          <p:cNvPr id="14477" name="Text Box 141"/>
          <p:cNvSpPr txBox="1">
            <a:spLocks noChangeArrowheads="1"/>
          </p:cNvSpPr>
          <p:nvPr/>
        </p:nvSpPr>
        <p:spPr bwMode="auto">
          <a:xfrm>
            <a:off x="3200400" y="371881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sort</a:t>
            </a:r>
          </a:p>
        </p:txBody>
      </p:sp>
      <p:sp>
        <p:nvSpPr>
          <p:cNvPr id="14478" name="Text Box 142"/>
          <p:cNvSpPr txBox="1">
            <a:spLocks noChangeArrowheads="1"/>
          </p:cNvSpPr>
          <p:nvPr/>
        </p:nvSpPr>
        <p:spPr bwMode="auto">
          <a:xfrm>
            <a:off x="9296400" y="280441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sort</a:t>
            </a:r>
          </a:p>
        </p:txBody>
      </p:sp>
      <p:sp>
        <p:nvSpPr>
          <p:cNvPr id="14479" name="Line 143"/>
          <p:cNvSpPr>
            <a:spLocks noChangeShapeType="1"/>
          </p:cNvSpPr>
          <p:nvPr/>
        </p:nvSpPr>
        <p:spPr bwMode="auto">
          <a:xfrm>
            <a:off x="9601200" y="1051810"/>
            <a:ext cx="0" cy="5257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Sorts and sorting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8" b="209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2721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242" y="2230581"/>
            <a:ext cx="2466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Robert Sedgewick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155" y="2777242"/>
            <a:ext cx="61189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Studied under Donald Knuth, Professor at Princeton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work in sorting: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Thesis on Quick Sort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Determining ideal Gap for Shell Sort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Derived the red-black tree from the symmetric binary B-tree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Wrote the series entitled, </a:t>
            </a:r>
            <a:r>
              <a:rPr lang="en-US" i="1" dirty="0"/>
              <a:t>Algorithms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take his courses on Coursera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Algorithms Part I and Part II,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Analysis of Algorithms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Analytic Combinatorics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tse1.mm.bing.net/th?&amp;id=OIP.Ma0e077a29b8fe9aa371b095c9467f300o1&amp;w=217&amp;h=300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39" y="2069516"/>
            <a:ext cx="2782697" cy="384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02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534" y="822071"/>
            <a:ext cx="11132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gap = size / 2; gap &gt; 0; gap = (gap == 2) ? 1 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(gap / 2.2))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gap; i &lt; size; i++) 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; (j &gt;= gap) &amp;&amp;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 - gap]); j -= gap)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[j]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 - gap];</a:t>
            </a:r>
          </a:p>
          <a:p>
            <a:pPr lvl="3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9534" y="5489272"/>
            <a:ext cx="10308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http://en.wikipedia.org/wiki/Shellsort#mediaviewer/File:Sorting_shellsort_anim.gif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94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the Gap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40430"/>
            <a:ext cx="9051061" cy="381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39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the Gap (more)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762" y="1902252"/>
            <a:ext cx="8673913" cy="44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4B766-FD8C-4831-BB47-950503FA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Merge Sort</a:t>
            </a:r>
          </a:p>
        </p:txBody>
      </p:sp>
      <p:pic>
        <p:nvPicPr>
          <p:cNvPr id="1026" name="Picture 2" descr="Royalty Free Merging Sign Pictures, Images and Stock Photos - iStock">
            <a:extLst>
              <a:ext uri="{FF2B5EF4-FFF2-40B4-BE49-F238E27FC236}">
                <a16:creationId xmlns:a16="http://schemas.microsoft.com/office/drawing/2014/main" id="{7DD66D8D-2E65-9481-799F-1F06A5A5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3029" y="640081"/>
            <a:ext cx="5054156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/>
              <a:t>CSS342: Sorting Algorithms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7BFF1B-06EB-4F06-BE73-C817C3CE9093}" type="slidenum">
              <a:rPr lang="en-US" altLang="ja-JP" sz="1400"/>
              <a:pPr eaLnBrk="1" hangingPunct="1"/>
              <a:t>5</a:t>
            </a:fld>
            <a:endParaRPr lang="en-US" altLang="ja-JP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9144000" cy="167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ja-JP" dirty="0"/>
              <a:t>Merge Sort</a:t>
            </a:r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22860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28194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4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33528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8</a:t>
            </a:r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38862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13</a:t>
            </a:r>
          </a:p>
        </p:txBody>
      </p:sp>
      <p:sp>
        <p:nvSpPr>
          <p:cNvPr id="18441" name="Rectangle 7"/>
          <p:cNvSpPr>
            <a:spLocks noChangeArrowheads="1"/>
          </p:cNvSpPr>
          <p:nvPr/>
        </p:nvSpPr>
        <p:spPr bwMode="auto">
          <a:xfrm>
            <a:off x="44196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14</a:t>
            </a:r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49530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20</a:t>
            </a: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54864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25</a:t>
            </a:r>
          </a:p>
        </p:txBody>
      </p:sp>
      <p:sp>
        <p:nvSpPr>
          <p:cNvPr id="18444" name="Rectangle 10"/>
          <p:cNvSpPr>
            <a:spLocks noChangeArrowheads="1"/>
          </p:cNvSpPr>
          <p:nvPr/>
        </p:nvSpPr>
        <p:spPr bwMode="auto">
          <a:xfrm>
            <a:off x="64770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2</a:t>
            </a:r>
          </a:p>
        </p:txBody>
      </p:sp>
      <p:sp>
        <p:nvSpPr>
          <p:cNvPr id="18445" name="Rectangle 11"/>
          <p:cNvSpPr>
            <a:spLocks noChangeArrowheads="1"/>
          </p:cNvSpPr>
          <p:nvPr/>
        </p:nvSpPr>
        <p:spPr bwMode="auto">
          <a:xfrm>
            <a:off x="70104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3</a:t>
            </a:r>
          </a:p>
        </p:txBody>
      </p:sp>
      <p:sp>
        <p:nvSpPr>
          <p:cNvPr id="18446" name="Rectangle 12"/>
          <p:cNvSpPr>
            <a:spLocks noChangeArrowheads="1"/>
          </p:cNvSpPr>
          <p:nvPr/>
        </p:nvSpPr>
        <p:spPr bwMode="auto">
          <a:xfrm>
            <a:off x="75438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5</a:t>
            </a:r>
          </a:p>
        </p:txBody>
      </p:sp>
      <p:sp>
        <p:nvSpPr>
          <p:cNvPr id="18447" name="Rectangle 13"/>
          <p:cNvSpPr>
            <a:spLocks noChangeArrowheads="1"/>
          </p:cNvSpPr>
          <p:nvPr/>
        </p:nvSpPr>
        <p:spPr bwMode="auto">
          <a:xfrm>
            <a:off x="80772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7</a:t>
            </a:r>
          </a:p>
        </p:txBody>
      </p:sp>
      <p:sp>
        <p:nvSpPr>
          <p:cNvPr id="18448" name="Rectangle 14"/>
          <p:cNvSpPr>
            <a:spLocks noChangeArrowheads="1"/>
          </p:cNvSpPr>
          <p:nvPr/>
        </p:nvSpPr>
        <p:spPr bwMode="auto">
          <a:xfrm>
            <a:off x="86106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11</a:t>
            </a: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9144000" y="32004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800"/>
              <a:t>23</a:t>
            </a:r>
          </a:p>
        </p:txBody>
      </p:sp>
      <p:sp>
        <p:nvSpPr>
          <p:cNvPr id="18450" name="Text Box 16"/>
          <p:cNvSpPr txBox="1">
            <a:spLocks noChangeArrowheads="1"/>
          </p:cNvSpPr>
          <p:nvPr/>
        </p:nvSpPr>
        <p:spPr bwMode="auto">
          <a:xfrm>
            <a:off x="1524001" y="1813810"/>
            <a:ext cx="84931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800" dirty="0"/>
              <a:t>Key:  THE MERGE!</a:t>
            </a:r>
          </a:p>
          <a:p>
            <a:pPr algn="l" eaLnBrk="1" hangingPunct="1"/>
            <a:r>
              <a:rPr lang="en-US" altLang="ja-JP" sz="2800" dirty="0"/>
              <a:t>Assuming that we have already had two sorted array,</a:t>
            </a:r>
          </a:p>
          <a:p>
            <a:pPr algn="l" eaLnBrk="1" hangingPunct="1"/>
            <a:r>
              <a:rPr lang="en-US" altLang="ja-JP" sz="2800" dirty="0"/>
              <a:t>How can we merge them into one sorted array?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971800" y="3200400"/>
            <a:ext cx="4038600" cy="2590800"/>
            <a:chOff x="912" y="2016"/>
            <a:chExt cx="2544" cy="1632"/>
          </a:xfrm>
        </p:grpSpPr>
        <p:grpSp>
          <p:nvGrpSpPr>
            <p:cNvPr id="18513" name="Group 18"/>
            <p:cNvGrpSpPr>
              <a:grpSpLocks/>
            </p:cNvGrpSpPr>
            <p:nvPr/>
          </p:nvGrpSpPr>
          <p:grpSpPr bwMode="auto">
            <a:xfrm>
              <a:off x="912" y="2352"/>
              <a:ext cx="2352" cy="1296"/>
              <a:chOff x="912" y="2352"/>
              <a:chExt cx="2352" cy="1296"/>
            </a:xfrm>
          </p:grpSpPr>
          <p:sp>
            <p:nvSpPr>
              <p:cNvPr id="18515" name="Rectangle 19"/>
              <p:cNvSpPr>
                <a:spLocks noChangeArrowheads="1"/>
              </p:cNvSpPr>
              <p:nvPr/>
            </p:nvSpPr>
            <p:spPr bwMode="auto">
              <a:xfrm>
                <a:off x="912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2</a:t>
                </a:r>
              </a:p>
            </p:txBody>
          </p:sp>
          <p:sp>
            <p:nvSpPr>
              <p:cNvPr id="18516" name="Line 20"/>
              <p:cNvSpPr>
                <a:spLocks noChangeShapeType="1"/>
              </p:cNvSpPr>
              <p:nvPr/>
            </p:nvSpPr>
            <p:spPr bwMode="auto">
              <a:xfrm flipH="1">
                <a:off x="1056" y="2352"/>
                <a:ext cx="220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14" name="Rectangle 21"/>
            <p:cNvSpPr>
              <a:spLocks noChangeArrowheads="1"/>
            </p:cNvSpPr>
            <p:nvPr/>
          </p:nvSpPr>
          <p:spPr bwMode="auto">
            <a:xfrm>
              <a:off x="3120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505200" y="3200400"/>
            <a:ext cx="4038600" cy="2590800"/>
            <a:chOff x="1248" y="2016"/>
            <a:chExt cx="2544" cy="1632"/>
          </a:xfrm>
        </p:grpSpPr>
        <p:grpSp>
          <p:nvGrpSpPr>
            <p:cNvPr id="18509" name="Group 23"/>
            <p:cNvGrpSpPr>
              <a:grpSpLocks/>
            </p:cNvGrpSpPr>
            <p:nvPr/>
          </p:nvGrpSpPr>
          <p:grpSpPr bwMode="auto">
            <a:xfrm>
              <a:off x="1248" y="2352"/>
              <a:ext cx="2400" cy="1296"/>
              <a:chOff x="1248" y="2352"/>
              <a:chExt cx="2400" cy="1296"/>
            </a:xfrm>
          </p:grpSpPr>
          <p:sp>
            <p:nvSpPr>
              <p:cNvPr id="18511" name="Rectangle 24"/>
              <p:cNvSpPr>
                <a:spLocks noChangeArrowheads="1"/>
              </p:cNvSpPr>
              <p:nvPr/>
            </p:nvSpPr>
            <p:spPr bwMode="auto">
              <a:xfrm>
                <a:off x="1248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3</a:t>
                </a:r>
              </a:p>
            </p:txBody>
          </p:sp>
          <p:sp>
            <p:nvSpPr>
              <p:cNvPr id="18512" name="Line 25"/>
              <p:cNvSpPr>
                <a:spLocks noChangeShapeType="1"/>
              </p:cNvSpPr>
              <p:nvPr/>
            </p:nvSpPr>
            <p:spPr bwMode="auto">
              <a:xfrm flipH="1">
                <a:off x="1392" y="2352"/>
                <a:ext cx="225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10" name="Rectangle 26"/>
            <p:cNvSpPr>
              <a:spLocks noChangeArrowheads="1"/>
            </p:cNvSpPr>
            <p:nvPr/>
          </p:nvSpPr>
          <p:spPr bwMode="auto">
            <a:xfrm>
              <a:off x="3456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572000" y="3200400"/>
            <a:ext cx="3505200" cy="2590800"/>
            <a:chOff x="1920" y="2016"/>
            <a:chExt cx="2208" cy="1632"/>
          </a:xfrm>
        </p:grpSpPr>
        <p:grpSp>
          <p:nvGrpSpPr>
            <p:cNvPr id="18505" name="Group 28"/>
            <p:cNvGrpSpPr>
              <a:grpSpLocks/>
            </p:cNvGrpSpPr>
            <p:nvPr/>
          </p:nvGrpSpPr>
          <p:grpSpPr bwMode="auto">
            <a:xfrm>
              <a:off x="1920" y="2352"/>
              <a:ext cx="2064" cy="1296"/>
              <a:chOff x="1920" y="2352"/>
              <a:chExt cx="2064" cy="1296"/>
            </a:xfrm>
          </p:grpSpPr>
          <p:sp>
            <p:nvSpPr>
              <p:cNvPr id="18507" name="Rectangle 29"/>
              <p:cNvSpPr>
                <a:spLocks noChangeArrowheads="1"/>
              </p:cNvSpPr>
              <p:nvPr/>
            </p:nvSpPr>
            <p:spPr bwMode="auto">
              <a:xfrm>
                <a:off x="1920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5</a:t>
                </a:r>
              </a:p>
            </p:txBody>
          </p:sp>
          <p:sp>
            <p:nvSpPr>
              <p:cNvPr id="18508" name="Line 30"/>
              <p:cNvSpPr>
                <a:spLocks noChangeShapeType="1"/>
              </p:cNvSpPr>
              <p:nvPr/>
            </p:nvSpPr>
            <p:spPr bwMode="auto">
              <a:xfrm flipH="1">
                <a:off x="2064" y="2352"/>
                <a:ext cx="192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06" name="Rectangle 31"/>
            <p:cNvSpPr>
              <a:spLocks noChangeArrowheads="1"/>
            </p:cNvSpPr>
            <p:nvPr/>
          </p:nvSpPr>
          <p:spPr bwMode="auto">
            <a:xfrm>
              <a:off x="3792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5105400" y="3200400"/>
            <a:ext cx="3505200" cy="2590800"/>
            <a:chOff x="2256" y="2016"/>
            <a:chExt cx="2208" cy="1632"/>
          </a:xfrm>
        </p:grpSpPr>
        <p:grpSp>
          <p:nvGrpSpPr>
            <p:cNvPr id="18501" name="Group 33"/>
            <p:cNvGrpSpPr>
              <a:grpSpLocks/>
            </p:cNvGrpSpPr>
            <p:nvPr/>
          </p:nvGrpSpPr>
          <p:grpSpPr bwMode="auto">
            <a:xfrm>
              <a:off x="2256" y="2352"/>
              <a:ext cx="2016" cy="1296"/>
              <a:chOff x="2256" y="2352"/>
              <a:chExt cx="2016" cy="1296"/>
            </a:xfrm>
          </p:grpSpPr>
          <p:sp>
            <p:nvSpPr>
              <p:cNvPr id="18503" name="Rectangle 34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7</a:t>
                </a:r>
              </a:p>
            </p:txBody>
          </p:sp>
          <p:sp>
            <p:nvSpPr>
              <p:cNvPr id="18504" name="Line 35"/>
              <p:cNvSpPr>
                <a:spLocks noChangeShapeType="1"/>
              </p:cNvSpPr>
              <p:nvPr/>
            </p:nvSpPr>
            <p:spPr bwMode="auto">
              <a:xfrm flipH="1">
                <a:off x="2400" y="2352"/>
                <a:ext cx="187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02" name="Rectangle 36"/>
            <p:cNvSpPr>
              <a:spLocks noChangeArrowheads="1"/>
            </p:cNvSpPr>
            <p:nvPr/>
          </p:nvSpPr>
          <p:spPr bwMode="auto">
            <a:xfrm>
              <a:off x="4128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6172200" y="3200400"/>
            <a:ext cx="2971800" cy="2590800"/>
            <a:chOff x="2928" y="2016"/>
            <a:chExt cx="1872" cy="1632"/>
          </a:xfrm>
        </p:grpSpPr>
        <p:grpSp>
          <p:nvGrpSpPr>
            <p:cNvPr id="18497" name="Group 38"/>
            <p:cNvGrpSpPr>
              <a:grpSpLocks/>
            </p:cNvGrpSpPr>
            <p:nvPr/>
          </p:nvGrpSpPr>
          <p:grpSpPr bwMode="auto">
            <a:xfrm>
              <a:off x="2928" y="2352"/>
              <a:ext cx="1680" cy="1296"/>
              <a:chOff x="2928" y="2352"/>
              <a:chExt cx="1680" cy="1296"/>
            </a:xfrm>
          </p:grpSpPr>
          <p:sp>
            <p:nvSpPr>
              <p:cNvPr id="18499" name="Rectangle 39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11</a:t>
                </a:r>
              </a:p>
            </p:txBody>
          </p:sp>
          <p:sp>
            <p:nvSpPr>
              <p:cNvPr id="18500" name="Line 40"/>
              <p:cNvSpPr>
                <a:spLocks noChangeShapeType="1"/>
              </p:cNvSpPr>
              <p:nvPr/>
            </p:nvSpPr>
            <p:spPr bwMode="auto">
              <a:xfrm flipH="1">
                <a:off x="3072" y="2352"/>
                <a:ext cx="153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98" name="Rectangle 41"/>
            <p:cNvSpPr>
              <a:spLocks noChangeArrowheads="1"/>
            </p:cNvSpPr>
            <p:nvPr/>
          </p:nvSpPr>
          <p:spPr bwMode="auto">
            <a:xfrm>
              <a:off x="4464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8305800" y="3200400"/>
            <a:ext cx="1371600" cy="2590800"/>
            <a:chOff x="4272" y="2016"/>
            <a:chExt cx="864" cy="1632"/>
          </a:xfrm>
        </p:grpSpPr>
        <p:grpSp>
          <p:nvGrpSpPr>
            <p:cNvPr id="18493" name="Group 43"/>
            <p:cNvGrpSpPr>
              <a:grpSpLocks/>
            </p:cNvGrpSpPr>
            <p:nvPr/>
          </p:nvGrpSpPr>
          <p:grpSpPr bwMode="auto">
            <a:xfrm>
              <a:off x="4272" y="2352"/>
              <a:ext cx="720" cy="1296"/>
              <a:chOff x="4272" y="2352"/>
              <a:chExt cx="720" cy="1296"/>
            </a:xfrm>
          </p:grpSpPr>
          <p:sp>
            <p:nvSpPr>
              <p:cNvPr id="18495" name="Rectangle 44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23</a:t>
                </a:r>
              </a:p>
            </p:txBody>
          </p:sp>
          <p:sp>
            <p:nvSpPr>
              <p:cNvPr id="18496" name="Line 45"/>
              <p:cNvSpPr>
                <a:spLocks noChangeShapeType="1"/>
              </p:cNvSpPr>
              <p:nvPr/>
            </p:nvSpPr>
            <p:spPr bwMode="auto">
              <a:xfrm flipH="1">
                <a:off x="4416" y="2352"/>
                <a:ext cx="57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94" name="Rectangle 46"/>
            <p:cNvSpPr>
              <a:spLocks noChangeArrowheads="1"/>
            </p:cNvSpPr>
            <p:nvPr/>
          </p:nvSpPr>
          <p:spPr bwMode="auto">
            <a:xfrm>
              <a:off x="4800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5486400" y="3200400"/>
            <a:ext cx="3886200" cy="2590800"/>
            <a:chOff x="2496" y="2016"/>
            <a:chExt cx="2448" cy="1632"/>
          </a:xfrm>
        </p:grpSpPr>
        <p:grpSp>
          <p:nvGrpSpPr>
            <p:cNvPr id="18489" name="Group 48"/>
            <p:cNvGrpSpPr>
              <a:grpSpLocks/>
            </p:cNvGrpSpPr>
            <p:nvPr/>
          </p:nvGrpSpPr>
          <p:grpSpPr bwMode="auto">
            <a:xfrm>
              <a:off x="2688" y="2352"/>
              <a:ext cx="2256" cy="1296"/>
              <a:chOff x="2688" y="2352"/>
              <a:chExt cx="2256" cy="1296"/>
            </a:xfrm>
          </p:grpSpPr>
          <p:sp>
            <p:nvSpPr>
              <p:cNvPr id="18491" name="Rectangle 4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25</a:t>
                </a:r>
              </a:p>
            </p:txBody>
          </p:sp>
          <p:sp>
            <p:nvSpPr>
              <p:cNvPr id="18492" name="Line 50"/>
              <p:cNvSpPr>
                <a:spLocks noChangeShapeType="1"/>
              </p:cNvSpPr>
              <p:nvPr/>
            </p:nvSpPr>
            <p:spPr bwMode="auto">
              <a:xfrm>
                <a:off x="2688" y="2352"/>
                <a:ext cx="211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90" name="Rectangle 51"/>
            <p:cNvSpPr>
              <a:spLocks noChangeArrowheads="1"/>
            </p:cNvSpPr>
            <p:nvPr/>
          </p:nvSpPr>
          <p:spPr bwMode="auto">
            <a:xfrm>
              <a:off x="2496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" name="Group 52"/>
          <p:cNvGrpSpPr>
            <a:grpSpLocks/>
          </p:cNvGrpSpPr>
          <p:nvPr/>
        </p:nvGrpSpPr>
        <p:grpSpPr bwMode="auto">
          <a:xfrm>
            <a:off x="4953000" y="3200400"/>
            <a:ext cx="3352800" cy="2590800"/>
            <a:chOff x="2160" y="2016"/>
            <a:chExt cx="2112" cy="1632"/>
          </a:xfrm>
        </p:grpSpPr>
        <p:grpSp>
          <p:nvGrpSpPr>
            <p:cNvPr id="18485" name="Group 53"/>
            <p:cNvGrpSpPr>
              <a:grpSpLocks/>
            </p:cNvGrpSpPr>
            <p:nvPr/>
          </p:nvGrpSpPr>
          <p:grpSpPr bwMode="auto">
            <a:xfrm>
              <a:off x="2352" y="2352"/>
              <a:ext cx="1920" cy="1296"/>
              <a:chOff x="2352" y="2352"/>
              <a:chExt cx="1920" cy="1296"/>
            </a:xfrm>
          </p:grpSpPr>
          <p:sp>
            <p:nvSpPr>
              <p:cNvPr id="18487" name="Rectangle 54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20</a:t>
                </a:r>
              </a:p>
            </p:txBody>
          </p:sp>
          <p:sp>
            <p:nvSpPr>
              <p:cNvPr id="18488" name="Line 55"/>
              <p:cNvSpPr>
                <a:spLocks noChangeShapeType="1"/>
              </p:cNvSpPr>
              <p:nvPr/>
            </p:nvSpPr>
            <p:spPr bwMode="auto">
              <a:xfrm>
                <a:off x="2352" y="2352"/>
                <a:ext cx="172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86" name="Rectangle 56"/>
            <p:cNvSpPr>
              <a:spLocks noChangeArrowheads="1"/>
            </p:cNvSpPr>
            <p:nvPr/>
          </p:nvSpPr>
          <p:spPr bwMode="auto">
            <a:xfrm>
              <a:off x="2160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4419600" y="3200400"/>
            <a:ext cx="3352800" cy="2590800"/>
            <a:chOff x="1824" y="2016"/>
            <a:chExt cx="2112" cy="1632"/>
          </a:xfrm>
        </p:grpSpPr>
        <p:grpSp>
          <p:nvGrpSpPr>
            <p:cNvPr id="18481" name="Group 58"/>
            <p:cNvGrpSpPr>
              <a:grpSpLocks/>
            </p:cNvGrpSpPr>
            <p:nvPr/>
          </p:nvGrpSpPr>
          <p:grpSpPr bwMode="auto">
            <a:xfrm>
              <a:off x="2016" y="2352"/>
              <a:ext cx="1920" cy="1296"/>
              <a:chOff x="2016" y="2352"/>
              <a:chExt cx="1920" cy="1296"/>
            </a:xfrm>
          </p:grpSpPr>
          <p:sp>
            <p:nvSpPr>
              <p:cNvPr id="18483" name="Rectangle 59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14</a:t>
                </a:r>
              </a:p>
            </p:txBody>
          </p:sp>
          <p:sp>
            <p:nvSpPr>
              <p:cNvPr id="18484" name="Line 60"/>
              <p:cNvSpPr>
                <a:spLocks noChangeShapeType="1"/>
              </p:cNvSpPr>
              <p:nvPr/>
            </p:nvSpPr>
            <p:spPr bwMode="auto">
              <a:xfrm>
                <a:off x="2016" y="2352"/>
                <a:ext cx="172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82" name="Rectangle 61"/>
            <p:cNvSpPr>
              <a:spLocks noChangeArrowheads="1"/>
            </p:cNvSpPr>
            <p:nvPr/>
          </p:nvSpPr>
          <p:spPr bwMode="auto">
            <a:xfrm>
              <a:off x="1824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" name="Group 62"/>
          <p:cNvGrpSpPr>
            <a:grpSpLocks/>
          </p:cNvGrpSpPr>
          <p:nvPr/>
        </p:nvGrpSpPr>
        <p:grpSpPr bwMode="auto">
          <a:xfrm>
            <a:off x="3886200" y="3200400"/>
            <a:ext cx="3352800" cy="2590800"/>
            <a:chOff x="1488" y="2016"/>
            <a:chExt cx="2112" cy="1632"/>
          </a:xfrm>
        </p:grpSpPr>
        <p:grpSp>
          <p:nvGrpSpPr>
            <p:cNvPr id="18477" name="Group 63"/>
            <p:cNvGrpSpPr>
              <a:grpSpLocks/>
            </p:cNvGrpSpPr>
            <p:nvPr/>
          </p:nvGrpSpPr>
          <p:grpSpPr bwMode="auto">
            <a:xfrm>
              <a:off x="1680" y="2352"/>
              <a:ext cx="1920" cy="1296"/>
              <a:chOff x="1680" y="2352"/>
              <a:chExt cx="1920" cy="1296"/>
            </a:xfrm>
          </p:grpSpPr>
          <p:sp>
            <p:nvSpPr>
              <p:cNvPr id="18479" name="Rectangle 64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13</a:t>
                </a:r>
              </a:p>
            </p:txBody>
          </p:sp>
          <p:sp>
            <p:nvSpPr>
              <p:cNvPr id="18480" name="Line 65"/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177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78" name="Rectangle 66"/>
            <p:cNvSpPr>
              <a:spLocks noChangeArrowheads="1"/>
            </p:cNvSpPr>
            <p:nvPr/>
          </p:nvSpPr>
          <p:spPr bwMode="auto">
            <a:xfrm>
              <a:off x="1488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" name="Group 67"/>
          <p:cNvGrpSpPr>
            <a:grpSpLocks/>
          </p:cNvGrpSpPr>
          <p:nvPr/>
        </p:nvGrpSpPr>
        <p:grpSpPr bwMode="auto">
          <a:xfrm>
            <a:off x="3352800" y="3200400"/>
            <a:ext cx="2819400" cy="2590800"/>
            <a:chOff x="1152" y="2016"/>
            <a:chExt cx="1776" cy="1632"/>
          </a:xfrm>
        </p:grpSpPr>
        <p:grpSp>
          <p:nvGrpSpPr>
            <p:cNvPr id="18473" name="Group 68"/>
            <p:cNvGrpSpPr>
              <a:grpSpLocks/>
            </p:cNvGrpSpPr>
            <p:nvPr/>
          </p:nvGrpSpPr>
          <p:grpSpPr bwMode="auto">
            <a:xfrm>
              <a:off x="1344" y="2352"/>
              <a:ext cx="1584" cy="1296"/>
              <a:chOff x="1344" y="2352"/>
              <a:chExt cx="1584" cy="1296"/>
            </a:xfrm>
          </p:grpSpPr>
          <p:sp>
            <p:nvSpPr>
              <p:cNvPr id="18475" name="Rectangle 69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8</a:t>
                </a:r>
              </a:p>
            </p:txBody>
          </p:sp>
          <p:sp>
            <p:nvSpPr>
              <p:cNvPr id="18476" name="Line 70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139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74" name="Rectangle 71"/>
            <p:cNvSpPr>
              <a:spLocks noChangeArrowheads="1"/>
            </p:cNvSpPr>
            <p:nvPr/>
          </p:nvSpPr>
          <p:spPr bwMode="auto">
            <a:xfrm>
              <a:off x="1152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4" name="Group 72"/>
          <p:cNvGrpSpPr>
            <a:grpSpLocks/>
          </p:cNvGrpSpPr>
          <p:nvPr/>
        </p:nvGrpSpPr>
        <p:grpSpPr bwMode="auto">
          <a:xfrm>
            <a:off x="2819400" y="3200400"/>
            <a:ext cx="1752600" cy="2590800"/>
            <a:chOff x="816" y="2016"/>
            <a:chExt cx="1104" cy="1632"/>
          </a:xfrm>
        </p:grpSpPr>
        <p:grpSp>
          <p:nvGrpSpPr>
            <p:cNvPr id="18469" name="Group 73"/>
            <p:cNvGrpSpPr>
              <a:grpSpLocks/>
            </p:cNvGrpSpPr>
            <p:nvPr/>
          </p:nvGrpSpPr>
          <p:grpSpPr bwMode="auto">
            <a:xfrm>
              <a:off x="960" y="2352"/>
              <a:ext cx="960" cy="1296"/>
              <a:chOff x="960" y="2352"/>
              <a:chExt cx="960" cy="1296"/>
            </a:xfrm>
          </p:grpSpPr>
          <p:sp>
            <p:nvSpPr>
              <p:cNvPr id="18471" name="Rectangle 74"/>
              <p:cNvSpPr>
                <a:spLocks noChangeArrowheads="1"/>
              </p:cNvSpPr>
              <p:nvPr/>
            </p:nvSpPr>
            <p:spPr bwMode="auto">
              <a:xfrm>
                <a:off x="1584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4</a:t>
                </a:r>
              </a:p>
            </p:txBody>
          </p:sp>
          <p:sp>
            <p:nvSpPr>
              <p:cNvPr id="18472" name="Line 75"/>
              <p:cNvSpPr>
                <a:spLocks noChangeShapeType="1"/>
              </p:cNvSpPr>
              <p:nvPr/>
            </p:nvSpPr>
            <p:spPr bwMode="auto">
              <a:xfrm>
                <a:off x="960" y="2352"/>
                <a:ext cx="76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70" name="Rectangle 76"/>
            <p:cNvSpPr>
              <a:spLocks noChangeArrowheads="1"/>
            </p:cNvSpPr>
            <p:nvPr/>
          </p:nvSpPr>
          <p:spPr bwMode="auto">
            <a:xfrm>
              <a:off x="816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2286000" y="3200400"/>
            <a:ext cx="685800" cy="2590800"/>
            <a:chOff x="480" y="2016"/>
            <a:chExt cx="432" cy="1632"/>
          </a:xfrm>
        </p:grpSpPr>
        <p:grpSp>
          <p:nvGrpSpPr>
            <p:cNvPr id="18465" name="Group 78"/>
            <p:cNvGrpSpPr>
              <a:grpSpLocks/>
            </p:cNvGrpSpPr>
            <p:nvPr/>
          </p:nvGrpSpPr>
          <p:grpSpPr bwMode="auto">
            <a:xfrm>
              <a:off x="576" y="2352"/>
              <a:ext cx="336" cy="1296"/>
              <a:chOff x="576" y="2352"/>
              <a:chExt cx="336" cy="1296"/>
            </a:xfrm>
          </p:grpSpPr>
          <p:sp>
            <p:nvSpPr>
              <p:cNvPr id="18467" name="Rectangle 79"/>
              <p:cNvSpPr>
                <a:spLocks noChangeArrowheads="1"/>
              </p:cNvSpPr>
              <p:nvPr/>
            </p:nvSpPr>
            <p:spPr bwMode="auto">
              <a:xfrm>
                <a:off x="576" y="3312"/>
                <a:ext cx="3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ja-JP" sz="2800"/>
                  <a:t>1</a:t>
                </a:r>
              </a:p>
            </p:txBody>
          </p:sp>
          <p:sp>
            <p:nvSpPr>
              <p:cNvPr id="18468" name="Line 80"/>
              <p:cNvSpPr>
                <a:spLocks noChangeShapeType="1"/>
              </p:cNvSpPr>
              <p:nvPr/>
            </p:nvSpPr>
            <p:spPr bwMode="auto">
              <a:xfrm>
                <a:off x="624" y="2352"/>
                <a:ext cx="9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66" name="Rectangle 81"/>
            <p:cNvSpPr>
              <a:spLocks noChangeArrowheads="1"/>
            </p:cNvSpPr>
            <p:nvPr/>
          </p:nvSpPr>
          <p:spPr bwMode="auto">
            <a:xfrm>
              <a:off x="480" y="2016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323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53B0DB9-4A20-452B-99F2-A145F92227A5}" type="slidenum">
              <a:rPr lang="en-US" altLang="ja-JP" sz="1400"/>
              <a:pPr eaLnBrk="1" hangingPunct="1"/>
              <a:t>6</a:t>
            </a:fld>
            <a:endParaRPr lang="en-US" altLang="ja-JP" sz="1400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H="1">
            <a:off x="4541477" y="1306642"/>
            <a:ext cx="76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4617677" y="1306642"/>
            <a:ext cx="1371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7027" y="10780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25627" y="10780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40027" y="10780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411427" y="10780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82827" y="10780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54227" y="10780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868627" y="107804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97227" y="107804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011627" y="107804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83027" y="107804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54427" y="107804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325827" y="107804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4268427" y="773242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first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487627" y="773242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mid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873514" y="849442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last</a:t>
            </a:r>
          </a:p>
        </p:txBody>
      </p:sp>
      <p:sp>
        <p:nvSpPr>
          <p:cNvPr id="22" name="AutoShape 21"/>
          <p:cNvSpPr>
            <a:spLocks/>
          </p:cNvSpPr>
          <p:nvPr/>
        </p:nvSpPr>
        <p:spPr bwMode="auto">
          <a:xfrm rot="16200000" flipV="1">
            <a:off x="5068527" y="277942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AutoShape 22"/>
          <p:cNvSpPr>
            <a:spLocks/>
          </p:cNvSpPr>
          <p:nvPr/>
        </p:nvSpPr>
        <p:spPr bwMode="auto">
          <a:xfrm rot="16200000" flipV="1">
            <a:off x="6440127" y="277942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801827" y="468442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sorted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173427" y="468442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sorted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 rot="16200000">
            <a:off x="4270808" y="1380461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first1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 rot="16200000">
            <a:off x="5439208" y="1355061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last1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 rot="16200000">
            <a:off x="5683640" y="138789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first2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 rot="16200000">
            <a:off x="6810808" y="1355061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last2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506427" y="1001842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theArray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4652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6938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6082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53796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1510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9224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8368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0654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9798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7512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5226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294077" y="244964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3398477" y="2373442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tempArray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465277" y="19162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074877" y="184004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4693877" y="1840042"/>
            <a:ext cx="312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&lt;</a:t>
            </a: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5303477" y="1763842"/>
            <a:ext cx="441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&gt;=</a:t>
            </a: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 rot="16200000">
            <a:off x="4226358" y="2764761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index</a:t>
            </a:r>
          </a:p>
        </p:txBody>
      </p:sp>
      <p:sp>
        <p:nvSpPr>
          <p:cNvPr id="49" name="AutoShape 48"/>
          <p:cNvSpPr>
            <a:spLocks noChangeArrowheads="1"/>
          </p:cNvSpPr>
          <p:nvPr/>
        </p:nvSpPr>
        <p:spPr bwMode="auto">
          <a:xfrm>
            <a:off x="6065477" y="1535242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AutoShape 49"/>
          <p:cNvSpPr>
            <a:spLocks noChangeArrowheads="1"/>
          </p:cNvSpPr>
          <p:nvPr/>
        </p:nvSpPr>
        <p:spPr bwMode="auto">
          <a:xfrm>
            <a:off x="4693877" y="1535242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4693877" y="2906842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>
            <a:off x="5455877" y="4126042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546364" y="389109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317764" y="389109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4403364" y="3586292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first</a:t>
            </a: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5622564" y="3586292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mid</a:t>
            </a:r>
          </a:p>
        </p:txBody>
      </p:sp>
      <p:sp>
        <p:nvSpPr>
          <p:cNvPr id="57" name="AutoShape 56"/>
          <p:cNvSpPr>
            <a:spLocks/>
          </p:cNvSpPr>
          <p:nvPr/>
        </p:nvSpPr>
        <p:spPr bwMode="auto">
          <a:xfrm rot="16200000" flipV="1">
            <a:off x="5203464" y="3090992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" name="AutoShape 57"/>
          <p:cNvSpPr>
            <a:spLocks/>
          </p:cNvSpPr>
          <p:nvPr/>
        </p:nvSpPr>
        <p:spPr bwMode="auto">
          <a:xfrm rot="16200000" flipV="1">
            <a:off x="6575064" y="3090992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936764" y="3281492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sorted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6308364" y="3281492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sorted</a:t>
            </a: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 rot="16200000">
            <a:off x="5077258" y="4199861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first1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 rot="16200000">
            <a:off x="5574146" y="416811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last1</a:t>
            </a: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 rot="16200000">
            <a:off x="6858433" y="4580861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first2</a:t>
            </a:r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 rot="16200000">
            <a:off x="6883833" y="4098261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last2</a:t>
            </a:r>
          </a:p>
        </p:txBody>
      </p:sp>
      <p:sp>
        <p:nvSpPr>
          <p:cNvPr id="65" name="Text Box 64"/>
          <p:cNvSpPr txBox="1">
            <a:spLocks noChangeArrowheads="1"/>
          </p:cNvSpPr>
          <p:nvPr/>
        </p:nvSpPr>
        <p:spPr bwMode="auto">
          <a:xfrm>
            <a:off x="3641364" y="3814892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theArray</a:t>
            </a: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4600214" y="526269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4828814" y="526269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43214" y="526269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514614" y="526269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5286014" y="526269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5057414" y="526269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5971814" y="526269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6200414" y="526269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114814" y="526269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6886214" y="526269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657614" y="5262692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429014" y="5262692"/>
            <a:ext cx="228600" cy="228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3533414" y="5186492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tempArray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6217877" y="47356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" name="Text Box 79"/>
          <p:cNvSpPr txBox="1">
            <a:spLocks noChangeArrowheads="1"/>
          </p:cNvSpPr>
          <p:nvPr/>
        </p:nvSpPr>
        <p:spPr bwMode="auto">
          <a:xfrm rot="16200000">
            <a:off x="6374246" y="565401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index</a:t>
            </a:r>
          </a:p>
        </p:txBody>
      </p:sp>
      <p:sp>
        <p:nvSpPr>
          <p:cNvPr id="81" name="AutoShape 80"/>
          <p:cNvSpPr>
            <a:spLocks noChangeArrowheads="1"/>
          </p:cNvSpPr>
          <p:nvPr/>
        </p:nvSpPr>
        <p:spPr bwMode="auto">
          <a:xfrm>
            <a:off x="5532077" y="4354642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" name="AutoShape 81"/>
          <p:cNvSpPr>
            <a:spLocks noChangeArrowheads="1"/>
          </p:cNvSpPr>
          <p:nvPr/>
        </p:nvSpPr>
        <p:spPr bwMode="auto">
          <a:xfrm>
            <a:off x="6903677" y="5650042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60677" y="3897442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12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52499"/>
            <a:ext cx="9144000" cy="122237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dirty="0" err="1"/>
              <a:t>MergeSort</a:t>
            </a:r>
            <a:r>
              <a:rPr lang="en-US" altLang="ja-JP" dirty="0"/>
              <a:t>:  Overview</a:t>
            </a:r>
            <a:br>
              <a:rPr lang="en-US" altLang="ja-JP" dirty="0"/>
            </a:br>
            <a:endParaRPr lang="en-US" altLang="ja-JP" dirty="0"/>
          </a:p>
        </p:txBody>
      </p:sp>
      <p:grpSp>
        <p:nvGrpSpPr>
          <p:cNvPr id="22533" name="Group 3"/>
          <p:cNvGrpSpPr>
            <a:grpSpLocks/>
          </p:cNvGrpSpPr>
          <p:nvPr/>
        </p:nvGrpSpPr>
        <p:grpSpPr bwMode="auto">
          <a:xfrm>
            <a:off x="7659969" y="583370"/>
            <a:ext cx="4191000" cy="5562600"/>
            <a:chOff x="2880" y="432"/>
            <a:chExt cx="2640" cy="3504"/>
          </a:xfrm>
        </p:grpSpPr>
        <p:sp>
          <p:nvSpPr>
            <p:cNvPr id="22536" name="Rectangle 4"/>
            <p:cNvSpPr>
              <a:spLocks noChangeArrowheads="1"/>
            </p:cNvSpPr>
            <p:nvPr/>
          </p:nvSpPr>
          <p:spPr bwMode="auto">
            <a:xfrm>
              <a:off x="3456" y="723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38</a:t>
              </a:r>
            </a:p>
          </p:txBody>
        </p:sp>
        <p:sp>
          <p:nvSpPr>
            <p:cNvPr id="22537" name="Rectangle 5"/>
            <p:cNvSpPr>
              <a:spLocks noChangeArrowheads="1"/>
            </p:cNvSpPr>
            <p:nvPr/>
          </p:nvSpPr>
          <p:spPr bwMode="auto">
            <a:xfrm>
              <a:off x="3652" y="723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16</a:t>
              </a:r>
            </a:p>
          </p:txBody>
        </p:sp>
        <p:sp>
          <p:nvSpPr>
            <p:cNvPr id="22538" name="Rectangle 6"/>
            <p:cNvSpPr>
              <a:spLocks noChangeArrowheads="1"/>
            </p:cNvSpPr>
            <p:nvPr/>
          </p:nvSpPr>
          <p:spPr bwMode="auto">
            <a:xfrm>
              <a:off x="4435" y="723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17</a:t>
              </a:r>
            </a:p>
          </p:txBody>
        </p:sp>
        <p:sp>
          <p:nvSpPr>
            <p:cNvPr id="22539" name="Rectangle 7"/>
            <p:cNvSpPr>
              <a:spLocks noChangeArrowheads="1"/>
            </p:cNvSpPr>
            <p:nvPr/>
          </p:nvSpPr>
          <p:spPr bwMode="auto">
            <a:xfrm>
              <a:off x="4240" y="723"/>
              <a:ext cx="195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12</a:t>
              </a:r>
            </a:p>
          </p:txBody>
        </p:sp>
        <p:sp>
          <p:nvSpPr>
            <p:cNvPr id="22540" name="Rectangle 8"/>
            <p:cNvSpPr>
              <a:spLocks noChangeArrowheads="1"/>
            </p:cNvSpPr>
            <p:nvPr/>
          </p:nvSpPr>
          <p:spPr bwMode="auto">
            <a:xfrm>
              <a:off x="4044" y="723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39</a:t>
              </a:r>
            </a:p>
          </p:txBody>
        </p:sp>
        <p:sp>
          <p:nvSpPr>
            <p:cNvPr id="22541" name="Rectangle 9"/>
            <p:cNvSpPr>
              <a:spLocks noChangeArrowheads="1"/>
            </p:cNvSpPr>
            <p:nvPr/>
          </p:nvSpPr>
          <p:spPr bwMode="auto">
            <a:xfrm>
              <a:off x="3848" y="723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27</a:t>
              </a:r>
            </a:p>
          </p:txBody>
        </p:sp>
        <p:sp>
          <p:nvSpPr>
            <p:cNvPr id="22542" name="Rectangle 10"/>
            <p:cNvSpPr>
              <a:spLocks noChangeArrowheads="1"/>
            </p:cNvSpPr>
            <p:nvPr/>
          </p:nvSpPr>
          <p:spPr bwMode="auto">
            <a:xfrm>
              <a:off x="4631" y="723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24</a:t>
              </a:r>
            </a:p>
          </p:txBody>
        </p:sp>
        <p:sp>
          <p:nvSpPr>
            <p:cNvPr id="22543" name="Rectangle 11"/>
            <p:cNvSpPr>
              <a:spLocks noChangeArrowheads="1"/>
            </p:cNvSpPr>
            <p:nvPr/>
          </p:nvSpPr>
          <p:spPr bwMode="auto">
            <a:xfrm>
              <a:off x="4827" y="723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5</a:t>
              </a:r>
            </a:p>
          </p:txBody>
        </p:sp>
        <p:sp>
          <p:nvSpPr>
            <p:cNvPr id="22544" name="Text Box 12"/>
            <p:cNvSpPr txBox="1">
              <a:spLocks noChangeArrowheads="1"/>
            </p:cNvSpPr>
            <p:nvPr/>
          </p:nvSpPr>
          <p:spPr bwMode="auto">
            <a:xfrm>
              <a:off x="3385" y="541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</a:t>
              </a:r>
            </a:p>
          </p:txBody>
        </p:sp>
        <p:sp>
          <p:nvSpPr>
            <p:cNvPr id="22545" name="Text Box 13"/>
            <p:cNvSpPr txBox="1">
              <a:spLocks noChangeArrowheads="1"/>
            </p:cNvSpPr>
            <p:nvPr/>
          </p:nvSpPr>
          <p:spPr bwMode="auto">
            <a:xfrm>
              <a:off x="3937" y="432"/>
              <a:ext cx="11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mid=(fist + last)/2</a:t>
              </a:r>
            </a:p>
          </p:txBody>
        </p:sp>
        <p:sp>
          <p:nvSpPr>
            <p:cNvPr id="22546" name="Text Box 14"/>
            <p:cNvSpPr txBox="1">
              <a:spLocks noChangeArrowheads="1"/>
            </p:cNvSpPr>
            <p:nvPr/>
          </p:nvSpPr>
          <p:spPr bwMode="auto">
            <a:xfrm>
              <a:off x="4798" y="541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last</a:t>
              </a:r>
            </a:p>
          </p:txBody>
        </p:sp>
        <p:sp>
          <p:nvSpPr>
            <p:cNvPr id="22547" name="Text Box 15"/>
            <p:cNvSpPr txBox="1">
              <a:spLocks noChangeArrowheads="1"/>
            </p:cNvSpPr>
            <p:nvPr/>
          </p:nvSpPr>
          <p:spPr bwMode="auto">
            <a:xfrm>
              <a:off x="2889" y="723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theArray</a:t>
              </a:r>
            </a:p>
          </p:txBody>
        </p:sp>
        <p:sp>
          <p:nvSpPr>
            <p:cNvPr id="22548" name="AutoShape 16"/>
            <p:cNvSpPr>
              <a:spLocks noChangeArrowheads="1"/>
            </p:cNvSpPr>
            <p:nvPr/>
          </p:nvSpPr>
          <p:spPr bwMode="auto">
            <a:xfrm>
              <a:off x="4122" y="578"/>
              <a:ext cx="78" cy="145"/>
            </a:xfrm>
            <a:prstGeom prst="downArrow">
              <a:avLst>
                <a:gd name="adj1" fmla="val 50000"/>
                <a:gd name="adj2" fmla="val 46474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49" name="Rectangle 17"/>
            <p:cNvSpPr>
              <a:spLocks noChangeArrowheads="1"/>
            </p:cNvSpPr>
            <p:nvPr/>
          </p:nvSpPr>
          <p:spPr bwMode="auto">
            <a:xfrm>
              <a:off x="3299" y="134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38</a:t>
              </a:r>
            </a:p>
          </p:txBody>
        </p:sp>
        <p:sp>
          <p:nvSpPr>
            <p:cNvPr id="22550" name="Rectangle 18"/>
            <p:cNvSpPr>
              <a:spLocks noChangeArrowheads="1"/>
            </p:cNvSpPr>
            <p:nvPr/>
          </p:nvSpPr>
          <p:spPr bwMode="auto">
            <a:xfrm>
              <a:off x="3495" y="134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16</a:t>
              </a:r>
            </a:p>
          </p:txBody>
        </p:sp>
        <p:sp>
          <p:nvSpPr>
            <p:cNvPr id="22551" name="Rectangle 19"/>
            <p:cNvSpPr>
              <a:spLocks noChangeArrowheads="1"/>
            </p:cNvSpPr>
            <p:nvPr/>
          </p:nvSpPr>
          <p:spPr bwMode="auto">
            <a:xfrm>
              <a:off x="3887" y="134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39</a:t>
              </a:r>
            </a:p>
          </p:txBody>
        </p:sp>
        <p:sp>
          <p:nvSpPr>
            <p:cNvPr id="22552" name="Rectangle 20"/>
            <p:cNvSpPr>
              <a:spLocks noChangeArrowheads="1"/>
            </p:cNvSpPr>
            <p:nvPr/>
          </p:nvSpPr>
          <p:spPr bwMode="auto">
            <a:xfrm>
              <a:off x="3691" y="134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27</a:t>
              </a:r>
            </a:p>
          </p:txBody>
        </p:sp>
        <p:sp>
          <p:nvSpPr>
            <p:cNvPr id="22553" name="Rectangle 21"/>
            <p:cNvSpPr>
              <a:spLocks noChangeArrowheads="1"/>
            </p:cNvSpPr>
            <p:nvPr/>
          </p:nvSpPr>
          <p:spPr bwMode="auto">
            <a:xfrm>
              <a:off x="4592" y="134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17</a:t>
              </a:r>
            </a:p>
          </p:txBody>
        </p:sp>
        <p:sp>
          <p:nvSpPr>
            <p:cNvPr id="22554" name="Rectangle 22"/>
            <p:cNvSpPr>
              <a:spLocks noChangeArrowheads="1"/>
            </p:cNvSpPr>
            <p:nvPr/>
          </p:nvSpPr>
          <p:spPr bwMode="auto">
            <a:xfrm>
              <a:off x="4396" y="134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12</a:t>
              </a:r>
            </a:p>
          </p:txBody>
        </p:sp>
        <p:sp>
          <p:nvSpPr>
            <p:cNvPr id="22555" name="Rectangle 23"/>
            <p:cNvSpPr>
              <a:spLocks noChangeArrowheads="1"/>
            </p:cNvSpPr>
            <p:nvPr/>
          </p:nvSpPr>
          <p:spPr bwMode="auto">
            <a:xfrm>
              <a:off x="4788" y="134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24</a:t>
              </a:r>
            </a:p>
          </p:txBody>
        </p:sp>
        <p:sp>
          <p:nvSpPr>
            <p:cNvPr id="22556" name="Rectangle 24"/>
            <p:cNvSpPr>
              <a:spLocks noChangeArrowheads="1"/>
            </p:cNvSpPr>
            <p:nvPr/>
          </p:nvSpPr>
          <p:spPr bwMode="auto">
            <a:xfrm>
              <a:off x="4984" y="134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5</a:t>
              </a:r>
            </a:p>
          </p:txBody>
        </p:sp>
        <p:sp>
          <p:nvSpPr>
            <p:cNvPr id="22557" name="Rectangle 25"/>
            <p:cNvSpPr>
              <a:spLocks noChangeArrowheads="1"/>
            </p:cNvSpPr>
            <p:nvPr/>
          </p:nvSpPr>
          <p:spPr bwMode="auto">
            <a:xfrm>
              <a:off x="3221" y="185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38</a:t>
              </a:r>
            </a:p>
          </p:txBody>
        </p:sp>
        <p:sp>
          <p:nvSpPr>
            <p:cNvPr id="22558" name="Rectangle 26"/>
            <p:cNvSpPr>
              <a:spLocks noChangeArrowheads="1"/>
            </p:cNvSpPr>
            <p:nvPr/>
          </p:nvSpPr>
          <p:spPr bwMode="auto">
            <a:xfrm>
              <a:off x="3417" y="185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16</a:t>
              </a:r>
            </a:p>
          </p:txBody>
        </p:sp>
        <p:sp>
          <p:nvSpPr>
            <p:cNvPr id="22559" name="Rectangle 27"/>
            <p:cNvSpPr>
              <a:spLocks noChangeArrowheads="1"/>
            </p:cNvSpPr>
            <p:nvPr/>
          </p:nvSpPr>
          <p:spPr bwMode="auto">
            <a:xfrm>
              <a:off x="3965" y="185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39</a:t>
              </a:r>
            </a:p>
          </p:txBody>
        </p:sp>
        <p:sp>
          <p:nvSpPr>
            <p:cNvPr id="22560" name="Rectangle 28"/>
            <p:cNvSpPr>
              <a:spLocks noChangeArrowheads="1"/>
            </p:cNvSpPr>
            <p:nvPr/>
          </p:nvSpPr>
          <p:spPr bwMode="auto">
            <a:xfrm>
              <a:off x="3769" y="185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27</a:t>
              </a:r>
            </a:p>
          </p:txBody>
        </p:sp>
        <p:sp>
          <p:nvSpPr>
            <p:cNvPr id="22561" name="Rectangle 29"/>
            <p:cNvSpPr>
              <a:spLocks noChangeArrowheads="1"/>
            </p:cNvSpPr>
            <p:nvPr/>
          </p:nvSpPr>
          <p:spPr bwMode="auto">
            <a:xfrm>
              <a:off x="4514" y="185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17</a:t>
              </a:r>
            </a:p>
          </p:txBody>
        </p:sp>
        <p:sp>
          <p:nvSpPr>
            <p:cNvPr id="22562" name="Rectangle 30"/>
            <p:cNvSpPr>
              <a:spLocks noChangeArrowheads="1"/>
            </p:cNvSpPr>
            <p:nvPr/>
          </p:nvSpPr>
          <p:spPr bwMode="auto">
            <a:xfrm>
              <a:off x="4318" y="185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12</a:t>
              </a:r>
            </a:p>
          </p:txBody>
        </p:sp>
        <p:sp>
          <p:nvSpPr>
            <p:cNvPr id="22563" name="Rectangle 31"/>
            <p:cNvSpPr>
              <a:spLocks noChangeArrowheads="1"/>
            </p:cNvSpPr>
            <p:nvPr/>
          </p:nvSpPr>
          <p:spPr bwMode="auto">
            <a:xfrm>
              <a:off x="4867" y="1852"/>
              <a:ext cx="195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24</a:t>
              </a:r>
            </a:p>
          </p:txBody>
        </p:sp>
        <p:sp>
          <p:nvSpPr>
            <p:cNvPr id="22564" name="Rectangle 32"/>
            <p:cNvSpPr>
              <a:spLocks noChangeArrowheads="1"/>
            </p:cNvSpPr>
            <p:nvPr/>
          </p:nvSpPr>
          <p:spPr bwMode="auto">
            <a:xfrm>
              <a:off x="5062" y="1852"/>
              <a:ext cx="19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5</a:t>
              </a:r>
            </a:p>
          </p:txBody>
        </p:sp>
        <p:sp>
          <p:nvSpPr>
            <p:cNvPr id="22565" name="Line 33"/>
            <p:cNvSpPr>
              <a:spLocks noChangeShapeType="1"/>
            </p:cNvSpPr>
            <p:nvPr/>
          </p:nvSpPr>
          <p:spPr bwMode="auto">
            <a:xfrm flipH="1">
              <a:off x="3299" y="905"/>
              <a:ext cx="157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Line 34"/>
            <p:cNvSpPr>
              <a:spLocks noChangeShapeType="1"/>
            </p:cNvSpPr>
            <p:nvPr/>
          </p:nvSpPr>
          <p:spPr bwMode="auto">
            <a:xfrm flipH="1">
              <a:off x="4083" y="905"/>
              <a:ext cx="157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7" name="Line 35"/>
            <p:cNvSpPr>
              <a:spLocks noChangeShapeType="1"/>
            </p:cNvSpPr>
            <p:nvPr/>
          </p:nvSpPr>
          <p:spPr bwMode="auto">
            <a:xfrm>
              <a:off x="5023" y="905"/>
              <a:ext cx="157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Line 36"/>
            <p:cNvSpPr>
              <a:spLocks noChangeShapeType="1"/>
            </p:cNvSpPr>
            <p:nvPr/>
          </p:nvSpPr>
          <p:spPr bwMode="auto">
            <a:xfrm>
              <a:off x="4240" y="905"/>
              <a:ext cx="156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Line 37"/>
            <p:cNvSpPr>
              <a:spLocks noChangeShapeType="1"/>
            </p:cNvSpPr>
            <p:nvPr/>
          </p:nvSpPr>
          <p:spPr bwMode="auto">
            <a:xfrm flipH="1">
              <a:off x="3221" y="1524"/>
              <a:ext cx="7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Line 38"/>
            <p:cNvSpPr>
              <a:spLocks noChangeShapeType="1"/>
            </p:cNvSpPr>
            <p:nvPr/>
          </p:nvSpPr>
          <p:spPr bwMode="auto">
            <a:xfrm flipH="1">
              <a:off x="3613" y="1524"/>
              <a:ext cx="7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Line 39"/>
            <p:cNvSpPr>
              <a:spLocks noChangeShapeType="1"/>
            </p:cNvSpPr>
            <p:nvPr/>
          </p:nvSpPr>
          <p:spPr bwMode="auto">
            <a:xfrm>
              <a:off x="4083" y="1524"/>
              <a:ext cx="7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Line 40"/>
            <p:cNvSpPr>
              <a:spLocks noChangeShapeType="1"/>
            </p:cNvSpPr>
            <p:nvPr/>
          </p:nvSpPr>
          <p:spPr bwMode="auto">
            <a:xfrm>
              <a:off x="3691" y="1524"/>
              <a:ext cx="7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Line 41"/>
            <p:cNvSpPr>
              <a:spLocks noChangeShapeType="1"/>
            </p:cNvSpPr>
            <p:nvPr/>
          </p:nvSpPr>
          <p:spPr bwMode="auto">
            <a:xfrm flipH="1">
              <a:off x="4318" y="1524"/>
              <a:ext cx="7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Line 42"/>
            <p:cNvSpPr>
              <a:spLocks noChangeShapeType="1"/>
            </p:cNvSpPr>
            <p:nvPr/>
          </p:nvSpPr>
          <p:spPr bwMode="auto">
            <a:xfrm flipH="1">
              <a:off x="4710" y="1524"/>
              <a:ext cx="7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Line 43"/>
            <p:cNvSpPr>
              <a:spLocks noChangeShapeType="1"/>
            </p:cNvSpPr>
            <p:nvPr/>
          </p:nvSpPr>
          <p:spPr bwMode="auto">
            <a:xfrm>
              <a:off x="5180" y="1524"/>
              <a:ext cx="78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Line 44"/>
            <p:cNvSpPr>
              <a:spLocks noChangeShapeType="1"/>
            </p:cNvSpPr>
            <p:nvPr/>
          </p:nvSpPr>
          <p:spPr bwMode="auto">
            <a:xfrm>
              <a:off x="4788" y="1524"/>
              <a:ext cx="79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Line 45"/>
            <p:cNvSpPr>
              <a:spLocks noChangeShapeType="1"/>
            </p:cNvSpPr>
            <p:nvPr/>
          </p:nvSpPr>
          <p:spPr bwMode="auto">
            <a:xfrm flipH="1">
              <a:off x="2880" y="2034"/>
              <a:ext cx="34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8" name="Line 46"/>
            <p:cNvSpPr>
              <a:spLocks noChangeShapeType="1"/>
            </p:cNvSpPr>
            <p:nvPr/>
          </p:nvSpPr>
          <p:spPr bwMode="auto">
            <a:xfrm flipH="1">
              <a:off x="3072" y="2034"/>
              <a:ext cx="34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Line 47"/>
            <p:cNvSpPr>
              <a:spLocks noChangeShapeType="1"/>
            </p:cNvSpPr>
            <p:nvPr/>
          </p:nvSpPr>
          <p:spPr bwMode="auto">
            <a:xfrm flipH="1">
              <a:off x="3168" y="2034"/>
              <a:ext cx="24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Line 48"/>
            <p:cNvSpPr>
              <a:spLocks noChangeShapeType="1"/>
            </p:cNvSpPr>
            <p:nvPr/>
          </p:nvSpPr>
          <p:spPr bwMode="auto">
            <a:xfrm flipH="1">
              <a:off x="3360" y="2034"/>
              <a:ext cx="25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1" name="Line 49"/>
            <p:cNvSpPr>
              <a:spLocks noChangeShapeType="1"/>
            </p:cNvSpPr>
            <p:nvPr/>
          </p:nvSpPr>
          <p:spPr bwMode="auto">
            <a:xfrm flipH="1">
              <a:off x="3613" y="2034"/>
              <a:ext cx="156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Line 50"/>
            <p:cNvSpPr>
              <a:spLocks noChangeShapeType="1"/>
            </p:cNvSpPr>
            <p:nvPr/>
          </p:nvSpPr>
          <p:spPr bwMode="auto">
            <a:xfrm flipH="1">
              <a:off x="3808" y="2034"/>
              <a:ext cx="157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Line 51"/>
            <p:cNvSpPr>
              <a:spLocks noChangeShapeType="1"/>
            </p:cNvSpPr>
            <p:nvPr/>
          </p:nvSpPr>
          <p:spPr bwMode="auto">
            <a:xfrm flipH="1">
              <a:off x="4080" y="2034"/>
              <a:ext cx="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4" name="Line 52"/>
            <p:cNvSpPr>
              <a:spLocks noChangeShapeType="1"/>
            </p:cNvSpPr>
            <p:nvPr/>
          </p:nvSpPr>
          <p:spPr bwMode="auto">
            <a:xfrm flipH="1">
              <a:off x="3888" y="2034"/>
              <a:ext cx="7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Line 53"/>
            <p:cNvSpPr>
              <a:spLocks noChangeShapeType="1"/>
            </p:cNvSpPr>
            <p:nvPr/>
          </p:nvSpPr>
          <p:spPr bwMode="auto">
            <a:xfrm>
              <a:off x="4318" y="2034"/>
              <a:ext cx="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6" name="Line 54"/>
            <p:cNvSpPr>
              <a:spLocks noChangeShapeType="1"/>
            </p:cNvSpPr>
            <p:nvPr/>
          </p:nvSpPr>
          <p:spPr bwMode="auto">
            <a:xfrm flipH="1">
              <a:off x="4512" y="2034"/>
              <a:ext cx="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7" name="Line 55"/>
            <p:cNvSpPr>
              <a:spLocks noChangeShapeType="1"/>
            </p:cNvSpPr>
            <p:nvPr/>
          </p:nvSpPr>
          <p:spPr bwMode="auto">
            <a:xfrm>
              <a:off x="4710" y="2034"/>
              <a:ext cx="9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8" name="Line 56"/>
            <p:cNvSpPr>
              <a:spLocks noChangeShapeType="1"/>
            </p:cNvSpPr>
            <p:nvPr/>
          </p:nvSpPr>
          <p:spPr bwMode="auto">
            <a:xfrm>
              <a:off x="4514" y="2034"/>
              <a:ext cx="94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9" name="Line 57"/>
            <p:cNvSpPr>
              <a:spLocks noChangeShapeType="1"/>
            </p:cNvSpPr>
            <p:nvPr/>
          </p:nvSpPr>
          <p:spPr bwMode="auto">
            <a:xfrm>
              <a:off x="4867" y="2034"/>
              <a:ext cx="1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0" name="Line 58"/>
            <p:cNvSpPr>
              <a:spLocks noChangeShapeType="1"/>
            </p:cNvSpPr>
            <p:nvPr/>
          </p:nvSpPr>
          <p:spPr bwMode="auto">
            <a:xfrm>
              <a:off x="5062" y="2034"/>
              <a:ext cx="17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1" name="Line 59"/>
            <p:cNvSpPr>
              <a:spLocks noChangeShapeType="1"/>
            </p:cNvSpPr>
            <p:nvPr/>
          </p:nvSpPr>
          <p:spPr bwMode="auto">
            <a:xfrm>
              <a:off x="5258" y="2034"/>
              <a:ext cx="26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2" name="Line 60"/>
            <p:cNvSpPr>
              <a:spLocks noChangeShapeType="1"/>
            </p:cNvSpPr>
            <p:nvPr/>
          </p:nvSpPr>
          <p:spPr bwMode="auto">
            <a:xfrm>
              <a:off x="5062" y="2034"/>
              <a:ext cx="26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3" name="Text Box 61"/>
            <p:cNvSpPr txBox="1">
              <a:spLocks noChangeArrowheads="1"/>
            </p:cNvSpPr>
            <p:nvPr/>
          </p:nvSpPr>
          <p:spPr bwMode="auto">
            <a:xfrm>
              <a:off x="3150" y="1670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first</a:t>
              </a:r>
            </a:p>
          </p:txBody>
        </p:sp>
        <p:sp>
          <p:nvSpPr>
            <p:cNvPr id="22594" name="Text Box 62"/>
            <p:cNvSpPr txBox="1">
              <a:spLocks noChangeArrowheads="1"/>
            </p:cNvSpPr>
            <p:nvPr/>
          </p:nvSpPr>
          <p:spPr bwMode="auto">
            <a:xfrm>
              <a:off x="3388" y="1670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last</a:t>
              </a:r>
            </a:p>
          </p:txBody>
        </p:sp>
        <p:grpSp>
          <p:nvGrpSpPr>
            <p:cNvPr id="22595" name="Group 63"/>
            <p:cNvGrpSpPr>
              <a:grpSpLocks/>
            </p:cNvGrpSpPr>
            <p:nvPr/>
          </p:nvGrpSpPr>
          <p:grpSpPr bwMode="auto">
            <a:xfrm>
              <a:off x="2880" y="2352"/>
              <a:ext cx="2640" cy="1584"/>
              <a:chOff x="1152" y="1248"/>
              <a:chExt cx="3360" cy="2112"/>
            </a:xfrm>
          </p:grpSpPr>
          <p:sp>
            <p:nvSpPr>
              <p:cNvPr id="22596" name="Rectangle 64"/>
              <p:cNvSpPr>
                <a:spLocks noChangeArrowheads="1"/>
              </p:cNvSpPr>
              <p:nvPr/>
            </p:nvSpPr>
            <p:spPr bwMode="auto">
              <a:xfrm>
                <a:off x="1152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38</a:t>
                </a:r>
              </a:p>
            </p:txBody>
          </p:sp>
          <p:sp>
            <p:nvSpPr>
              <p:cNvPr id="22597" name="Rectangle 65"/>
              <p:cNvSpPr>
                <a:spLocks noChangeArrowheads="1"/>
              </p:cNvSpPr>
              <p:nvPr/>
            </p:nvSpPr>
            <p:spPr bwMode="auto">
              <a:xfrm>
                <a:off x="1536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16</a:t>
                </a:r>
              </a:p>
            </p:txBody>
          </p:sp>
          <p:sp>
            <p:nvSpPr>
              <p:cNvPr id="22598" name="Rectangle 66"/>
              <p:cNvSpPr>
                <a:spLocks noChangeArrowheads="1"/>
              </p:cNvSpPr>
              <p:nvPr/>
            </p:nvSpPr>
            <p:spPr bwMode="auto">
              <a:xfrm>
                <a:off x="3360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17</a:t>
                </a:r>
              </a:p>
            </p:txBody>
          </p:sp>
          <p:sp>
            <p:nvSpPr>
              <p:cNvPr id="22599" name="Rectangle 67"/>
              <p:cNvSpPr>
                <a:spLocks noChangeArrowheads="1"/>
              </p:cNvSpPr>
              <p:nvPr/>
            </p:nvSpPr>
            <p:spPr bwMode="auto">
              <a:xfrm>
                <a:off x="2976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12</a:t>
                </a:r>
              </a:p>
            </p:txBody>
          </p:sp>
          <p:sp>
            <p:nvSpPr>
              <p:cNvPr id="22600" name="Rectangle 68"/>
              <p:cNvSpPr>
                <a:spLocks noChangeArrowheads="1"/>
              </p:cNvSpPr>
              <p:nvPr/>
            </p:nvSpPr>
            <p:spPr bwMode="auto">
              <a:xfrm>
                <a:off x="2448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39</a:t>
                </a:r>
              </a:p>
            </p:txBody>
          </p:sp>
          <p:sp>
            <p:nvSpPr>
              <p:cNvPr id="22601" name="Rectangle 69"/>
              <p:cNvSpPr>
                <a:spLocks noChangeArrowheads="1"/>
              </p:cNvSpPr>
              <p:nvPr/>
            </p:nvSpPr>
            <p:spPr bwMode="auto">
              <a:xfrm>
                <a:off x="2064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27</a:t>
                </a:r>
              </a:p>
            </p:txBody>
          </p:sp>
          <p:sp>
            <p:nvSpPr>
              <p:cNvPr id="22602" name="Rectangle 70"/>
              <p:cNvSpPr>
                <a:spLocks noChangeArrowheads="1"/>
              </p:cNvSpPr>
              <p:nvPr/>
            </p:nvSpPr>
            <p:spPr bwMode="auto">
              <a:xfrm>
                <a:off x="3888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24</a:t>
                </a:r>
              </a:p>
            </p:txBody>
          </p:sp>
          <p:sp>
            <p:nvSpPr>
              <p:cNvPr id="22603" name="Rectangle 71"/>
              <p:cNvSpPr>
                <a:spLocks noChangeArrowheads="1"/>
              </p:cNvSpPr>
              <p:nvPr/>
            </p:nvSpPr>
            <p:spPr bwMode="auto">
              <a:xfrm>
                <a:off x="4272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5</a:t>
                </a:r>
              </a:p>
            </p:txBody>
          </p:sp>
          <p:grpSp>
            <p:nvGrpSpPr>
              <p:cNvPr id="22604" name="Group 72"/>
              <p:cNvGrpSpPr>
                <a:grpSpLocks/>
              </p:cNvGrpSpPr>
              <p:nvPr/>
            </p:nvGrpSpPr>
            <p:grpSpPr bwMode="auto">
              <a:xfrm>
                <a:off x="1248" y="1488"/>
                <a:ext cx="432" cy="576"/>
                <a:chOff x="1248" y="1488"/>
                <a:chExt cx="432" cy="576"/>
              </a:xfrm>
            </p:grpSpPr>
            <p:sp>
              <p:nvSpPr>
                <p:cNvPr id="22672" name="Rectangle 73"/>
                <p:cNvSpPr>
                  <a:spLocks noChangeArrowheads="1"/>
                </p:cNvSpPr>
                <p:nvPr/>
              </p:nvSpPr>
              <p:spPr bwMode="auto">
                <a:xfrm>
                  <a:off x="1440" y="1824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38</a:t>
                  </a:r>
                </a:p>
              </p:txBody>
            </p:sp>
            <p:sp>
              <p:nvSpPr>
                <p:cNvPr id="22673" name="Line 74"/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05" name="Group 75"/>
              <p:cNvGrpSpPr>
                <a:grpSpLocks/>
              </p:cNvGrpSpPr>
              <p:nvPr/>
            </p:nvGrpSpPr>
            <p:grpSpPr bwMode="auto">
              <a:xfrm>
                <a:off x="1200" y="1488"/>
                <a:ext cx="432" cy="576"/>
                <a:chOff x="1200" y="1488"/>
                <a:chExt cx="432" cy="576"/>
              </a:xfrm>
            </p:grpSpPr>
            <p:sp>
              <p:nvSpPr>
                <p:cNvPr id="22670" name="Rectangle 76"/>
                <p:cNvSpPr>
                  <a:spLocks noChangeArrowheads="1"/>
                </p:cNvSpPr>
                <p:nvPr/>
              </p:nvSpPr>
              <p:spPr bwMode="auto">
                <a:xfrm>
                  <a:off x="1200" y="1824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16</a:t>
                  </a:r>
                </a:p>
              </p:txBody>
            </p:sp>
            <p:sp>
              <p:nvSpPr>
                <p:cNvPr id="22671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1296" y="1488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06" name="Group 78"/>
              <p:cNvGrpSpPr>
                <a:grpSpLocks/>
              </p:cNvGrpSpPr>
              <p:nvPr/>
            </p:nvGrpSpPr>
            <p:grpSpPr bwMode="auto">
              <a:xfrm>
                <a:off x="2112" y="1488"/>
                <a:ext cx="240" cy="576"/>
                <a:chOff x="2112" y="1488"/>
                <a:chExt cx="240" cy="576"/>
              </a:xfrm>
            </p:grpSpPr>
            <p:sp>
              <p:nvSpPr>
                <p:cNvPr id="22668" name="Rectangle 79"/>
                <p:cNvSpPr>
                  <a:spLocks noChangeArrowheads="1"/>
                </p:cNvSpPr>
                <p:nvPr/>
              </p:nvSpPr>
              <p:spPr bwMode="auto">
                <a:xfrm>
                  <a:off x="2112" y="1824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27</a:t>
                  </a:r>
                </a:p>
              </p:txBody>
            </p:sp>
            <p:sp>
              <p:nvSpPr>
                <p:cNvPr id="22669" name="Line 80"/>
                <p:cNvSpPr>
                  <a:spLocks noChangeShapeType="1"/>
                </p:cNvSpPr>
                <p:nvPr/>
              </p:nvSpPr>
              <p:spPr bwMode="auto">
                <a:xfrm>
                  <a:off x="2160" y="1488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07" name="Group 81"/>
              <p:cNvGrpSpPr>
                <a:grpSpLocks/>
              </p:cNvGrpSpPr>
              <p:nvPr/>
            </p:nvGrpSpPr>
            <p:grpSpPr bwMode="auto">
              <a:xfrm>
                <a:off x="2352" y="1488"/>
                <a:ext cx="240" cy="576"/>
                <a:chOff x="2352" y="1488"/>
                <a:chExt cx="240" cy="576"/>
              </a:xfrm>
            </p:grpSpPr>
            <p:sp>
              <p:nvSpPr>
                <p:cNvPr id="22666" name="Rectangle 82"/>
                <p:cNvSpPr>
                  <a:spLocks noChangeArrowheads="1"/>
                </p:cNvSpPr>
                <p:nvPr/>
              </p:nvSpPr>
              <p:spPr bwMode="auto">
                <a:xfrm>
                  <a:off x="2352" y="1824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39</a:t>
                  </a:r>
                </a:p>
              </p:txBody>
            </p:sp>
            <p:sp>
              <p:nvSpPr>
                <p:cNvPr id="2266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2496" y="1488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08" name="Group 84"/>
              <p:cNvGrpSpPr>
                <a:grpSpLocks/>
              </p:cNvGrpSpPr>
              <p:nvPr/>
            </p:nvGrpSpPr>
            <p:grpSpPr bwMode="auto">
              <a:xfrm>
                <a:off x="3024" y="1488"/>
                <a:ext cx="240" cy="576"/>
                <a:chOff x="3024" y="1488"/>
                <a:chExt cx="240" cy="576"/>
              </a:xfrm>
            </p:grpSpPr>
            <p:sp>
              <p:nvSpPr>
                <p:cNvPr id="22664" name="Rectangle 85"/>
                <p:cNvSpPr>
                  <a:spLocks noChangeArrowheads="1"/>
                </p:cNvSpPr>
                <p:nvPr/>
              </p:nvSpPr>
              <p:spPr bwMode="auto">
                <a:xfrm>
                  <a:off x="3024" y="1824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12</a:t>
                  </a:r>
                </a:p>
              </p:txBody>
            </p:sp>
            <p:sp>
              <p:nvSpPr>
                <p:cNvPr id="22665" name="Line 86"/>
                <p:cNvSpPr>
                  <a:spLocks noChangeShapeType="1"/>
                </p:cNvSpPr>
                <p:nvPr/>
              </p:nvSpPr>
              <p:spPr bwMode="auto">
                <a:xfrm>
                  <a:off x="3072" y="1488"/>
                  <a:ext cx="9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09" name="Group 87"/>
              <p:cNvGrpSpPr>
                <a:grpSpLocks/>
              </p:cNvGrpSpPr>
              <p:nvPr/>
            </p:nvGrpSpPr>
            <p:grpSpPr bwMode="auto">
              <a:xfrm>
                <a:off x="3264" y="1488"/>
                <a:ext cx="240" cy="576"/>
                <a:chOff x="3264" y="1488"/>
                <a:chExt cx="240" cy="576"/>
              </a:xfrm>
            </p:grpSpPr>
            <p:sp>
              <p:nvSpPr>
                <p:cNvPr id="22662" name="Rectangle 88"/>
                <p:cNvSpPr>
                  <a:spLocks noChangeArrowheads="1"/>
                </p:cNvSpPr>
                <p:nvPr/>
              </p:nvSpPr>
              <p:spPr bwMode="auto">
                <a:xfrm>
                  <a:off x="3264" y="1824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17</a:t>
                  </a:r>
                </a:p>
              </p:txBody>
            </p:sp>
            <p:sp>
              <p:nvSpPr>
                <p:cNvPr id="22663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3408" y="1488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0" name="Group 90"/>
              <p:cNvGrpSpPr>
                <a:grpSpLocks/>
              </p:cNvGrpSpPr>
              <p:nvPr/>
            </p:nvGrpSpPr>
            <p:grpSpPr bwMode="auto">
              <a:xfrm>
                <a:off x="3984" y="1488"/>
                <a:ext cx="432" cy="576"/>
                <a:chOff x="3984" y="1488"/>
                <a:chExt cx="432" cy="576"/>
              </a:xfrm>
            </p:grpSpPr>
            <p:sp>
              <p:nvSpPr>
                <p:cNvPr id="22660" name="Rectangle 91"/>
                <p:cNvSpPr>
                  <a:spLocks noChangeArrowheads="1"/>
                </p:cNvSpPr>
                <p:nvPr/>
              </p:nvSpPr>
              <p:spPr bwMode="auto">
                <a:xfrm>
                  <a:off x="4176" y="1824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24</a:t>
                  </a:r>
                </a:p>
              </p:txBody>
            </p:sp>
            <p:sp>
              <p:nvSpPr>
                <p:cNvPr id="22661" name="Line 92"/>
                <p:cNvSpPr>
                  <a:spLocks noChangeShapeType="1"/>
                </p:cNvSpPr>
                <p:nvPr/>
              </p:nvSpPr>
              <p:spPr bwMode="auto">
                <a:xfrm>
                  <a:off x="3984" y="1488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1" name="Group 93"/>
              <p:cNvGrpSpPr>
                <a:grpSpLocks/>
              </p:cNvGrpSpPr>
              <p:nvPr/>
            </p:nvGrpSpPr>
            <p:grpSpPr bwMode="auto">
              <a:xfrm>
                <a:off x="3936" y="1488"/>
                <a:ext cx="480" cy="576"/>
                <a:chOff x="3936" y="1488"/>
                <a:chExt cx="480" cy="576"/>
              </a:xfrm>
            </p:grpSpPr>
            <p:sp>
              <p:nvSpPr>
                <p:cNvPr id="22658" name="Rectangle 94"/>
                <p:cNvSpPr>
                  <a:spLocks noChangeArrowheads="1"/>
                </p:cNvSpPr>
                <p:nvPr/>
              </p:nvSpPr>
              <p:spPr bwMode="auto">
                <a:xfrm>
                  <a:off x="3936" y="1824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5</a:t>
                  </a:r>
                </a:p>
              </p:txBody>
            </p:sp>
            <p:sp>
              <p:nvSpPr>
                <p:cNvPr id="22659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4032" y="1488"/>
                  <a:ext cx="384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2" name="Group 96"/>
              <p:cNvGrpSpPr>
                <a:grpSpLocks/>
              </p:cNvGrpSpPr>
              <p:nvPr/>
            </p:nvGrpSpPr>
            <p:grpSpPr bwMode="auto">
              <a:xfrm>
                <a:off x="1344" y="2064"/>
                <a:ext cx="336" cy="624"/>
                <a:chOff x="1344" y="2064"/>
                <a:chExt cx="336" cy="624"/>
              </a:xfrm>
            </p:grpSpPr>
            <p:sp>
              <p:nvSpPr>
                <p:cNvPr id="22656" name="Rectangle 97"/>
                <p:cNvSpPr>
                  <a:spLocks noChangeArrowheads="1"/>
                </p:cNvSpPr>
                <p:nvPr/>
              </p:nvSpPr>
              <p:spPr bwMode="auto">
                <a:xfrm>
                  <a:off x="1440" y="244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16</a:t>
                  </a:r>
                </a:p>
              </p:txBody>
            </p:sp>
            <p:sp>
              <p:nvSpPr>
                <p:cNvPr id="22657" name="Line 98"/>
                <p:cNvSpPr>
                  <a:spLocks noChangeShapeType="1"/>
                </p:cNvSpPr>
                <p:nvPr/>
              </p:nvSpPr>
              <p:spPr bwMode="auto">
                <a:xfrm>
                  <a:off x="1344" y="2064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3" name="Group 99"/>
              <p:cNvGrpSpPr>
                <a:grpSpLocks/>
              </p:cNvGrpSpPr>
              <p:nvPr/>
            </p:nvGrpSpPr>
            <p:grpSpPr bwMode="auto">
              <a:xfrm>
                <a:off x="1584" y="2064"/>
                <a:ext cx="576" cy="624"/>
                <a:chOff x="1584" y="2064"/>
                <a:chExt cx="576" cy="624"/>
              </a:xfrm>
            </p:grpSpPr>
            <p:sp>
              <p:nvSpPr>
                <p:cNvPr id="22654" name="Rectangle 100"/>
                <p:cNvSpPr>
                  <a:spLocks noChangeArrowheads="1"/>
                </p:cNvSpPr>
                <p:nvPr/>
              </p:nvSpPr>
              <p:spPr bwMode="auto">
                <a:xfrm>
                  <a:off x="1920" y="244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38</a:t>
                  </a:r>
                </a:p>
              </p:txBody>
            </p:sp>
            <p:sp>
              <p:nvSpPr>
                <p:cNvPr id="22655" name="Line 101"/>
                <p:cNvSpPr>
                  <a:spLocks noChangeShapeType="1"/>
                </p:cNvSpPr>
                <p:nvPr/>
              </p:nvSpPr>
              <p:spPr bwMode="auto">
                <a:xfrm>
                  <a:off x="1584" y="2064"/>
                  <a:ext cx="48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4" name="Group 102"/>
              <p:cNvGrpSpPr>
                <a:grpSpLocks/>
              </p:cNvGrpSpPr>
              <p:nvPr/>
            </p:nvGrpSpPr>
            <p:grpSpPr bwMode="auto">
              <a:xfrm>
                <a:off x="1680" y="2064"/>
                <a:ext cx="528" cy="624"/>
                <a:chOff x="1680" y="2064"/>
                <a:chExt cx="528" cy="624"/>
              </a:xfrm>
            </p:grpSpPr>
            <p:sp>
              <p:nvSpPr>
                <p:cNvPr id="22652" name="Rectangle 103"/>
                <p:cNvSpPr>
                  <a:spLocks noChangeArrowheads="1"/>
                </p:cNvSpPr>
                <p:nvPr/>
              </p:nvSpPr>
              <p:spPr bwMode="auto">
                <a:xfrm>
                  <a:off x="1680" y="244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27</a:t>
                  </a:r>
                </a:p>
              </p:txBody>
            </p:sp>
            <p:sp>
              <p:nvSpPr>
                <p:cNvPr id="22653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776" y="2064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5" name="Group 105"/>
              <p:cNvGrpSpPr>
                <a:grpSpLocks/>
              </p:cNvGrpSpPr>
              <p:nvPr/>
            </p:nvGrpSpPr>
            <p:grpSpPr bwMode="auto">
              <a:xfrm>
                <a:off x="2160" y="2064"/>
                <a:ext cx="288" cy="624"/>
                <a:chOff x="2160" y="2064"/>
                <a:chExt cx="288" cy="624"/>
              </a:xfrm>
            </p:grpSpPr>
            <p:sp>
              <p:nvSpPr>
                <p:cNvPr id="22650" name="Rectangle 106"/>
                <p:cNvSpPr>
                  <a:spLocks noChangeArrowheads="1"/>
                </p:cNvSpPr>
                <p:nvPr/>
              </p:nvSpPr>
              <p:spPr bwMode="auto">
                <a:xfrm>
                  <a:off x="2160" y="244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39</a:t>
                  </a:r>
                </a:p>
              </p:txBody>
            </p:sp>
            <p:sp>
              <p:nvSpPr>
                <p:cNvPr id="22651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2256" y="2064"/>
                  <a:ext cx="19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6" name="Group 108"/>
              <p:cNvGrpSpPr>
                <a:grpSpLocks/>
              </p:cNvGrpSpPr>
              <p:nvPr/>
            </p:nvGrpSpPr>
            <p:grpSpPr bwMode="auto">
              <a:xfrm>
                <a:off x="3264" y="2064"/>
                <a:ext cx="768" cy="624"/>
                <a:chOff x="3264" y="2064"/>
                <a:chExt cx="768" cy="624"/>
              </a:xfrm>
            </p:grpSpPr>
            <p:sp>
              <p:nvSpPr>
                <p:cNvPr id="22648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64" y="244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5</a:t>
                  </a:r>
                </a:p>
              </p:txBody>
            </p:sp>
            <p:sp>
              <p:nvSpPr>
                <p:cNvPr id="22649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3408" y="2064"/>
                  <a:ext cx="62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7" name="Group 111"/>
              <p:cNvGrpSpPr>
                <a:grpSpLocks/>
              </p:cNvGrpSpPr>
              <p:nvPr/>
            </p:nvGrpSpPr>
            <p:grpSpPr bwMode="auto">
              <a:xfrm>
                <a:off x="3168" y="2064"/>
                <a:ext cx="576" cy="624"/>
                <a:chOff x="3168" y="2064"/>
                <a:chExt cx="576" cy="624"/>
              </a:xfrm>
            </p:grpSpPr>
            <p:sp>
              <p:nvSpPr>
                <p:cNvPr id="22646" name="Rectangle 112"/>
                <p:cNvSpPr>
                  <a:spLocks noChangeArrowheads="1"/>
                </p:cNvSpPr>
                <p:nvPr/>
              </p:nvSpPr>
              <p:spPr bwMode="auto">
                <a:xfrm>
                  <a:off x="3504" y="244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12</a:t>
                  </a:r>
                </a:p>
              </p:txBody>
            </p:sp>
            <p:sp>
              <p:nvSpPr>
                <p:cNvPr id="22647" name="Line 113"/>
                <p:cNvSpPr>
                  <a:spLocks noChangeShapeType="1"/>
                </p:cNvSpPr>
                <p:nvPr/>
              </p:nvSpPr>
              <p:spPr bwMode="auto">
                <a:xfrm>
                  <a:off x="3168" y="2064"/>
                  <a:ext cx="48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8" name="Group 114"/>
              <p:cNvGrpSpPr>
                <a:grpSpLocks/>
              </p:cNvGrpSpPr>
              <p:nvPr/>
            </p:nvGrpSpPr>
            <p:grpSpPr bwMode="auto">
              <a:xfrm>
                <a:off x="3984" y="2064"/>
                <a:ext cx="288" cy="624"/>
                <a:chOff x="3984" y="2064"/>
                <a:chExt cx="288" cy="624"/>
              </a:xfrm>
            </p:grpSpPr>
            <p:sp>
              <p:nvSpPr>
                <p:cNvPr id="22644" name="Rectangle 115"/>
                <p:cNvSpPr>
                  <a:spLocks noChangeArrowheads="1"/>
                </p:cNvSpPr>
                <p:nvPr/>
              </p:nvSpPr>
              <p:spPr bwMode="auto">
                <a:xfrm>
                  <a:off x="3984" y="244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24</a:t>
                  </a:r>
                </a:p>
              </p:txBody>
            </p:sp>
            <p:sp>
              <p:nvSpPr>
                <p:cNvPr id="22645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4080" y="2064"/>
                  <a:ext cx="19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9" name="Group 117"/>
              <p:cNvGrpSpPr>
                <a:grpSpLocks/>
              </p:cNvGrpSpPr>
              <p:nvPr/>
            </p:nvGrpSpPr>
            <p:grpSpPr bwMode="auto">
              <a:xfrm>
                <a:off x="3408" y="2064"/>
                <a:ext cx="576" cy="624"/>
                <a:chOff x="3408" y="2064"/>
                <a:chExt cx="576" cy="624"/>
              </a:xfrm>
            </p:grpSpPr>
            <p:sp>
              <p:nvSpPr>
                <p:cNvPr id="22642" name="Rectangle 118"/>
                <p:cNvSpPr>
                  <a:spLocks noChangeArrowheads="1"/>
                </p:cNvSpPr>
                <p:nvPr/>
              </p:nvSpPr>
              <p:spPr bwMode="auto">
                <a:xfrm>
                  <a:off x="3744" y="2448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17</a:t>
                  </a:r>
                </a:p>
              </p:txBody>
            </p:sp>
            <p:sp>
              <p:nvSpPr>
                <p:cNvPr id="22643" name="Line 119"/>
                <p:cNvSpPr>
                  <a:spLocks noChangeShapeType="1"/>
                </p:cNvSpPr>
                <p:nvPr/>
              </p:nvSpPr>
              <p:spPr bwMode="auto">
                <a:xfrm>
                  <a:off x="3408" y="2064"/>
                  <a:ext cx="432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20" name="Group 120"/>
              <p:cNvGrpSpPr>
                <a:grpSpLocks/>
              </p:cNvGrpSpPr>
              <p:nvPr/>
            </p:nvGrpSpPr>
            <p:grpSpPr bwMode="auto">
              <a:xfrm>
                <a:off x="1872" y="2688"/>
                <a:ext cx="1488" cy="672"/>
                <a:chOff x="1872" y="2688"/>
                <a:chExt cx="1488" cy="672"/>
              </a:xfrm>
            </p:grpSpPr>
            <p:sp>
              <p:nvSpPr>
                <p:cNvPr id="22640" name="Rectangle 121"/>
                <p:cNvSpPr>
                  <a:spLocks noChangeArrowheads="1"/>
                </p:cNvSpPr>
                <p:nvPr/>
              </p:nvSpPr>
              <p:spPr bwMode="auto">
                <a:xfrm>
                  <a:off x="1872" y="31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5</a:t>
                  </a:r>
                </a:p>
              </p:txBody>
            </p:sp>
            <p:sp>
              <p:nvSpPr>
                <p:cNvPr id="22641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1968" y="2688"/>
                  <a:ext cx="139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21" name="Group 123"/>
              <p:cNvGrpSpPr>
                <a:grpSpLocks/>
              </p:cNvGrpSpPr>
              <p:nvPr/>
            </p:nvGrpSpPr>
            <p:grpSpPr bwMode="auto">
              <a:xfrm>
                <a:off x="2112" y="2688"/>
                <a:ext cx="1488" cy="672"/>
                <a:chOff x="2112" y="2688"/>
                <a:chExt cx="1488" cy="672"/>
              </a:xfrm>
            </p:grpSpPr>
            <p:sp>
              <p:nvSpPr>
                <p:cNvPr id="22638" name="Rectangle 124"/>
                <p:cNvSpPr>
                  <a:spLocks noChangeArrowheads="1"/>
                </p:cNvSpPr>
                <p:nvPr/>
              </p:nvSpPr>
              <p:spPr bwMode="auto">
                <a:xfrm>
                  <a:off x="2112" y="31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12</a:t>
                  </a:r>
                </a:p>
              </p:txBody>
            </p:sp>
            <p:sp>
              <p:nvSpPr>
                <p:cNvPr id="22639" name="Line 125"/>
                <p:cNvSpPr>
                  <a:spLocks noChangeShapeType="1"/>
                </p:cNvSpPr>
                <p:nvPr/>
              </p:nvSpPr>
              <p:spPr bwMode="auto">
                <a:xfrm flipH="1">
                  <a:off x="2256" y="2688"/>
                  <a:ext cx="13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22" name="Group 126"/>
              <p:cNvGrpSpPr>
                <a:grpSpLocks/>
              </p:cNvGrpSpPr>
              <p:nvPr/>
            </p:nvGrpSpPr>
            <p:grpSpPr bwMode="auto">
              <a:xfrm>
                <a:off x="1584" y="2688"/>
                <a:ext cx="1008" cy="672"/>
                <a:chOff x="1584" y="2688"/>
                <a:chExt cx="1008" cy="672"/>
              </a:xfrm>
            </p:grpSpPr>
            <p:sp>
              <p:nvSpPr>
                <p:cNvPr id="22636" name="Rectangle 127"/>
                <p:cNvSpPr>
                  <a:spLocks noChangeArrowheads="1"/>
                </p:cNvSpPr>
                <p:nvPr/>
              </p:nvSpPr>
              <p:spPr bwMode="auto">
                <a:xfrm>
                  <a:off x="2352" y="31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16</a:t>
                  </a:r>
                </a:p>
              </p:txBody>
            </p:sp>
            <p:sp>
              <p:nvSpPr>
                <p:cNvPr id="22637" name="Line 128"/>
                <p:cNvSpPr>
                  <a:spLocks noChangeShapeType="1"/>
                </p:cNvSpPr>
                <p:nvPr/>
              </p:nvSpPr>
              <p:spPr bwMode="auto">
                <a:xfrm>
                  <a:off x="1584" y="2688"/>
                  <a:ext cx="91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23" name="Group 129"/>
              <p:cNvGrpSpPr>
                <a:grpSpLocks/>
              </p:cNvGrpSpPr>
              <p:nvPr/>
            </p:nvGrpSpPr>
            <p:grpSpPr bwMode="auto">
              <a:xfrm>
                <a:off x="2592" y="2688"/>
                <a:ext cx="1248" cy="672"/>
                <a:chOff x="2592" y="2688"/>
                <a:chExt cx="1248" cy="672"/>
              </a:xfrm>
            </p:grpSpPr>
            <p:sp>
              <p:nvSpPr>
                <p:cNvPr id="22634" name="Rectangle 130"/>
                <p:cNvSpPr>
                  <a:spLocks noChangeArrowheads="1"/>
                </p:cNvSpPr>
                <p:nvPr/>
              </p:nvSpPr>
              <p:spPr bwMode="auto">
                <a:xfrm>
                  <a:off x="2592" y="31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17</a:t>
                  </a:r>
                </a:p>
              </p:txBody>
            </p:sp>
            <p:sp>
              <p:nvSpPr>
                <p:cNvPr id="22635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2736" y="2688"/>
                  <a:ext cx="110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24" name="Group 132"/>
              <p:cNvGrpSpPr>
                <a:grpSpLocks/>
              </p:cNvGrpSpPr>
              <p:nvPr/>
            </p:nvGrpSpPr>
            <p:grpSpPr bwMode="auto">
              <a:xfrm>
                <a:off x="2832" y="2688"/>
                <a:ext cx="1296" cy="672"/>
                <a:chOff x="2832" y="2688"/>
                <a:chExt cx="1296" cy="672"/>
              </a:xfrm>
            </p:grpSpPr>
            <p:sp>
              <p:nvSpPr>
                <p:cNvPr id="22632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2" y="31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24</a:t>
                  </a:r>
                </a:p>
              </p:txBody>
            </p:sp>
            <p:sp>
              <p:nvSpPr>
                <p:cNvPr id="22633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2976" y="2688"/>
                  <a:ext cx="115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25" name="Group 135"/>
              <p:cNvGrpSpPr>
                <a:grpSpLocks/>
              </p:cNvGrpSpPr>
              <p:nvPr/>
            </p:nvGrpSpPr>
            <p:grpSpPr bwMode="auto">
              <a:xfrm>
                <a:off x="1824" y="2688"/>
                <a:ext cx="1968" cy="672"/>
                <a:chOff x="1824" y="2688"/>
                <a:chExt cx="1968" cy="672"/>
              </a:xfrm>
            </p:grpSpPr>
            <p:sp>
              <p:nvSpPr>
                <p:cNvPr id="22626" name="Rectangle 136"/>
                <p:cNvSpPr>
                  <a:spLocks noChangeArrowheads="1"/>
                </p:cNvSpPr>
                <p:nvPr/>
              </p:nvSpPr>
              <p:spPr bwMode="auto">
                <a:xfrm>
                  <a:off x="3312" y="31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38</a:t>
                  </a:r>
                </a:p>
              </p:txBody>
            </p:sp>
            <p:sp>
              <p:nvSpPr>
                <p:cNvPr id="22627" name="Rectangle 137"/>
                <p:cNvSpPr>
                  <a:spLocks noChangeArrowheads="1"/>
                </p:cNvSpPr>
                <p:nvPr/>
              </p:nvSpPr>
              <p:spPr bwMode="auto">
                <a:xfrm>
                  <a:off x="3552" y="31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39</a:t>
                  </a:r>
                </a:p>
              </p:txBody>
            </p:sp>
            <p:sp>
              <p:nvSpPr>
                <p:cNvPr id="22628" name="Rectangle 138"/>
                <p:cNvSpPr>
                  <a:spLocks noChangeArrowheads="1"/>
                </p:cNvSpPr>
                <p:nvPr/>
              </p:nvSpPr>
              <p:spPr bwMode="auto">
                <a:xfrm>
                  <a:off x="3072" y="3120"/>
                  <a:ext cx="240" cy="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/>
                    <a:t>27</a:t>
                  </a:r>
                </a:p>
              </p:txBody>
            </p:sp>
            <p:sp>
              <p:nvSpPr>
                <p:cNvPr id="22629" name="Line 139"/>
                <p:cNvSpPr>
                  <a:spLocks noChangeShapeType="1"/>
                </p:cNvSpPr>
                <p:nvPr/>
              </p:nvSpPr>
              <p:spPr bwMode="auto">
                <a:xfrm>
                  <a:off x="1824" y="2688"/>
                  <a:ext cx="139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30" name="Line 140"/>
                <p:cNvSpPr>
                  <a:spLocks noChangeShapeType="1"/>
                </p:cNvSpPr>
                <p:nvPr/>
              </p:nvSpPr>
              <p:spPr bwMode="auto">
                <a:xfrm>
                  <a:off x="2064" y="2688"/>
                  <a:ext cx="1344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31" name="Line 141"/>
                <p:cNvSpPr>
                  <a:spLocks noChangeShapeType="1"/>
                </p:cNvSpPr>
                <p:nvPr/>
              </p:nvSpPr>
              <p:spPr bwMode="auto">
                <a:xfrm>
                  <a:off x="2256" y="2688"/>
                  <a:ext cx="139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" name="Rectangle 2"/>
          <p:cNvSpPr/>
          <p:nvPr/>
        </p:nvSpPr>
        <p:spPr>
          <a:xfrm>
            <a:off x="259831" y="5345870"/>
            <a:ext cx="6500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http://en.wikipedia.org/wiki/Merge_sort#mediaviewer/File:Merge-sort-example-300px.gif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426696-8785-46DF-9CF8-89E05D317A2D}"/>
              </a:ext>
            </a:extLst>
          </p:cNvPr>
          <p:cNvCxnSpPr/>
          <p:nvPr/>
        </p:nvCxnSpPr>
        <p:spPr>
          <a:xfrm flipV="1">
            <a:off x="6502053" y="3774245"/>
            <a:ext cx="1126733" cy="13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B4F87B1-10CB-4FA7-A337-57AD02194C11}"/>
              </a:ext>
            </a:extLst>
          </p:cNvPr>
          <p:cNvSpPr/>
          <p:nvPr/>
        </p:nvSpPr>
        <p:spPr>
          <a:xfrm>
            <a:off x="599676" y="1889879"/>
            <a:ext cx="66411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mid =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/ 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mid);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mid + 1,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Merge(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mid,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368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69624"/>
            <a:ext cx="914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dirty="0"/>
              <a:t>Merge Sort: Efficiency Analysis</a:t>
            </a:r>
          </a:p>
        </p:txBody>
      </p:sp>
      <p:grpSp>
        <p:nvGrpSpPr>
          <p:cNvPr id="23557" name="Group 3"/>
          <p:cNvGrpSpPr>
            <a:grpSpLocks/>
          </p:cNvGrpSpPr>
          <p:nvPr/>
        </p:nvGrpSpPr>
        <p:grpSpPr bwMode="auto">
          <a:xfrm>
            <a:off x="6477000" y="1887415"/>
            <a:ext cx="4191000" cy="2362200"/>
            <a:chOff x="1152" y="1248"/>
            <a:chExt cx="3360" cy="2112"/>
          </a:xfrm>
        </p:grpSpPr>
        <p:sp>
          <p:nvSpPr>
            <p:cNvPr id="23586" name="Rectangle 4"/>
            <p:cNvSpPr>
              <a:spLocks noChangeArrowheads="1"/>
            </p:cNvSpPr>
            <p:nvPr/>
          </p:nvSpPr>
          <p:spPr bwMode="auto">
            <a:xfrm>
              <a:off x="1152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/>
                <a:t>38</a:t>
              </a:r>
            </a:p>
          </p:txBody>
        </p:sp>
        <p:sp>
          <p:nvSpPr>
            <p:cNvPr id="23587" name="Rectangle 5"/>
            <p:cNvSpPr>
              <a:spLocks noChangeArrowheads="1"/>
            </p:cNvSpPr>
            <p:nvPr/>
          </p:nvSpPr>
          <p:spPr bwMode="auto">
            <a:xfrm>
              <a:off x="1536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16</a:t>
              </a:r>
            </a:p>
          </p:txBody>
        </p:sp>
        <p:sp>
          <p:nvSpPr>
            <p:cNvPr id="23588" name="Rectangle 6"/>
            <p:cNvSpPr>
              <a:spLocks noChangeArrowheads="1"/>
            </p:cNvSpPr>
            <p:nvPr/>
          </p:nvSpPr>
          <p:spPr bwMode="auto">
            <a:xfrm>
              <a:off x="3360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17</a:t>
              </a:r>
            </a:p>
          </p:txBody>
        </p:sp>
        <p:sp>
          <p:nvSpPr>
            <p:cNvPr id="23589" name="Rectangle 7"/>
            <p:cNvSpPr>
              <a:spLocks noChangeArrowheads="1"/>
            </p:cNvSpPr>
            <p:nvPr/>
          </p:nvSpPr>
          <p:spPr bwMode="auto">
            <a:xfrm>
              <a:off x="2976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12</a:t>
              </a:r>
            </a:p>
          </p:txBody>
        </p:sp>
        <p:sp>
          <p:nvSpPr>
            <p:cNvPr id="23590" name="Rectangle 8"/>
            <p:cNvSpPr>
              <a:spLocks noChangeArrowheads="1"/>
            </p:cNvSpPr>
            <p:nvPr/>
          </p:nvSpPr>
          <p:spPr bwMode="auto">
            <a:xfrm>
              <a:off x="2448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39</a:t>
              </a:r>
            </a:p>
          </p:txBody>
        </p:sp>
        <p:sp>
          <p:nvSpPr>
            <p:cNvPr id="23591" name="Rectangle 9"/>
            <p:cNvSpPr>
              <a:spLocks noChangeArrowheads="1"/>
            </p:cNvSpPr>
            <p:nvPr/>
          </p:nvSpPr>
          <p:spPr bwMode="auto">
            <a:xfrm>
              <a:off x="2064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27</a:t>
              </a:r>
            </a:p>
          </p:txBody>
        </p:sp>
        <p:sp>
          <p:nvSpPr>
            <p:cNvPr id="23592" name="Rectangle 10"/>
            <p:cNvSpPr>
              <a:spLocks noChangeArrowheads="1"/>
            </p:cNvSpPr>
            <p:nvPr/>
          </p:nvSpPr>
          <p:spPr bwMode="auto">
            <a:xfrm>
              <a:off x="3888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24</a:t>
              </a:r>
            </a:p>
          </p:txBody>
        </p:sp>
        <p:sp>
          <p:nvSpPr>
            <p:cNvPr id="23593" name="Rectangle 11"/>
            <p:cNvSpPr>
              <a:spLocks noChangeArrowheads="1"/>
            </p:cNvSpPr>
            <p:nvPr/>
          </p:nvSpPr>
          <p:spPr bwMode="auto">
            <a:xfrm>
              <a:off x="4272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5</a:t>
              </a:r>
            </a:p>
          </p:txBody>
        </p:sp>
        <p:grpSp>
          <p:nvGrpSpPr>
            <p:cNvPr id="23594" name="Group 12"/>
            <p:cNvGrpSpPr>
              <a:grpSpLocks/>
            </p:cNvGrpSpPr>
            <p:nvPr/>
          </p:nvGrpSpPr>
          <p:grpSpPr bwMode="auto">
            <a:xfrm>
              <a:off x="1248" y="1488"/>
              <a:ext cx="432" cy="576"/>
              <a:chOff x="1248" y="1488"/>
              <a:chExt cx="432" cy="576"/>
            </a:xfrm>
          </p:grpSpPr>
          <p:sp>
            <p:nvSpPr>
              <p:cNvPr id="23662" name="Rectangle 13"/>
              <p:cNvSpPr>
                <a:spLocks noChangeArrowheads="1"/>
              </p:cNvSpPr>
              <p:nvPr/>
            </p:nvSpPr>
            <p:spPr bwMode="auto">
              <a:xfrm>
                <a:off x="1440" y="182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38</a:t>
                </a:r>
              </a:p>
            </p:txBody>
          </p:sp>
          <p:sp>
            <p:nvSpPr>
              <p:cNvPr id="23663" name="Line 14"/>
              <p:cNvSpPr>
                <a:spLocks noChangeShapeType="1"/>
              </p:cNvSpPr>
              <p:nvPr/>
            </p:nvSpPr>
            <p:spPr bwMode="auto">
              <a:xfrm>
                <a:off x="1248" y="148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95" name="Group 15"/>
            <p:cNvGrpSpPr>
              <a:grpSpLocks/>
            </p:cNvGrpSpPr>
            <p:nvPr/>
          </p:nvGrpSpPr>
          <p:grpSpPr bwMode="auto">
            <a:xfrm>
              <a:off x="1200" y="1488"/>
              <a:ext cx="432" cy="576"/>
              <a:chOff x="1200" y="1488"/>
              <a:chExt cx="432" cy="576"/>
            </a:xfrm>
          </p:grpSpPr>
          <p:sp>
            <p:nvSpPr>
              <p:cNvPr id="23660" name="Rectangle 16"/>
              <p:cNvSpPr>
                <a:spLocks noChangeArrowheads="1"/>
              </p:cNvSpPr>
              <p:nvPr/>
            </p:nvSpPr>
            <p:spPr bwMode="auto">
              <a:xfrm>
                <a:off x="1200" y="182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16</a:t>
                </a:r>
              </a:p>
            </p:txBody>
          </p:sp>
          <p:sp>
            <p:nvSpPr>
              <p:cNvPr id="23661" name="Line 17"/>
              <p:cNvSpPr>
                <a:spLocks noChangeShapeType="1"/>
              </p:cNvSpPr>
              <p:nvPr/>
            </p:nvSpPr>
            <p:spPr bwMode="auto">
              <a:xfrm flipH="1">
                <a:off x="1296" y="148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96" name="Group 18"/>
            <p:cNvGrpSpPr>
              <a:grpSpLocks/>
            </p:cNvGrpSpPr>
            <p:nvPr/>
          </p:nvGrpSpPr>
          <p:grpSpPr bwMode="auto">
            <a:xfrm>
              <a:off x="2112" y="1488"/>
              <a:ext cx="240" cy="576"/>
              <a:chOff x="2112" y="1488"/>
              <a:chExt cx="240" cy="576"/>
            </a:xfrm>
          </p:grpSpPr>
          <p:sp>
            <p:nvSpPr>
              <p:cNvPr id="23658" name="Rectangle 19"/>
              <p:cNvSpPr>
                <a:spLocks noChangeArrowheads="1"/>
              </p:cNvSpPr>
              <p:nvPr/>
            </p:nvSpPr>
            <p:spPr bwMode="auto">
              <a:xfrm>
                <a:off x="2112" y="182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27</a:t>
                </a:r>
              </a:p>
            </p:txBody>
          </p:sp>
          <p:sp>
            <p:nvSpPr>
              <p:cNvPr id="23659" name="Line 20"/>
              <p:cNvSpPr>
                <a:spLocks noChangeShapeType="1"/>
              </p:cNvSpPr>
              <p:nvPr/>
            </p:nvSpPr>
            <p:spPr bwMode="auto">
              <a:xfrm>
                <a:off x="2160" y="1488"/>
                <a:ext cx="4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97" name="Group 21"/>
            <p:cNvGrpSpPr>
              <a:grpSpLocks/>
            </p:cNvGrpSpPr>
            <p:nvPr/>
          </p:nvGrpSpPr>
          <p:grpSpPr bwMode="auto">
            <a:xfrm>
              <a:off x="2352" y="1488"/>
              <a:ext cx="240" cy="576"/>
              <a:chOff x="2352" y="1488"/>
              <a:chExt cx="240" cy="576"/>
            </a:xfrm>
          </p:grpSpPr>
          <p:sp>
            <p:nvSpPr>
              <p:cNvPr id="23656" name="Rectangle 22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39</a:t>
                </a:r>
              </a:p>
            </p:txBody>
          </p:sp>
          <p:sp>
            <p:nvSpPr>
              <p:cNvPr id="23657" name="Line 23"/>
              <p:cNvSpPr>
                <a:spLocks noChangeShapeType="1"/>
              </p:cNvSpPr>
              <p:nvPr/>
            </p:nvSpPr>
            <p:spPr bwMode="auto">
              <a:xfrm flipH="1">
                <a:off x="2496" y="1488"/>
                <a:ext cx="4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98" name="Group 24"/>
            <p:cNvGrpSpPr>
              <a:grpSpLocks/>
            </p:cNvGrpSpPr>
            <p:nvPr/>
          </p:nvGrpSpPr>
          <p:grpSpPr bwMode="auto">
            <a:xfrm>
              <a:off x="3024" y="1488"/>
              <a:ext cx="240" cy="576"/>
              <a:chOff x="3024" y="1488"/>
              <a:chExt cx="240" cy="576"/>
            </a:xfrm>
          </p:grpSpPr>
          <p:sp>
            <p:nvSpPr>
              <p:cNvPr id="23654" name="Rectangle 25"/>
              <p:cNvSpPr>
                <a:spLocks noChangeArrowheads="1"/>
              </p:cNvSpPr>
              <p:nvPr/>
            </p:nvSpPr>
            <p:spPr bwMode="auto">
              <a:xfrm>
                <a:off x="3024" y="182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12</a:t>
                </a:r>
              </a:p>
            </p:txBody>
          </p:sp>
          <p:sp>
            <p:nvSpPr>
              <p:cNvPr id="23655" name="Line 26"/>
              <p:cNvSpPr>
                <a:spLocks noChangeShapeType="1"/>
              </p:cNvSpPr>
              <p:nvPr/>
            </p:nvSpPr>
            <p:spPr bwMode="auto">
              <a:xfrm>
                <a:off x="3072" y="1488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99" name="Group 27"/>
            <p:cNvGrpSpPr>
              <a:grpSpLocks/>
            </p:cNvGrpSpPr>
            <p:nvPr/>
          </p:nvGrpSpPr>
          <p:grpSpPr bwMode="auto">
            <a:xfrm>
              <a:off x="3264" y="1488"/>
              <a:ext cx="240" cy="576"/>
              <a:chOff x="3264" y="1488"/>
              <a:chExt cx="240" cy="576"/>
            </a:xfrm>
          </p:grpSpPr>
          <p:sp>
            <p:nvSpPr>
              <p:cNvPr id="23652" name="Rectangle 28"/>
              <p:cNvSpPr>
                <a:spLocks noChangeArrowheads="1"/>
              </p:cNvSpPr>
              <p:nvPr/>
            </p:nvSpPr>
            <p:spPr bwMode="auto">
              <a:xfrm>
                <a:off x="3264" y="182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17</a:t>
                </a:r>
              </a:p>
            </p:txBody>
          </p:sp>
          <p:sp>
            <p:nvSpPr>
              <p:cNvPr id="23653" name="Line 29"/>
              <p:cNvSpPr>
                <a:spLocks noChangeShapeType="1"/>
              </p:cNvSpPr>
              <p:nvPr/>
            </p:nvSpPr>
            <p:spPr bwMode="auto">
              <a:xfrm flipH="1">
                <a:off x="3408" y="1488"/>
                <a:ext cx="4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0" name="Group 30"/>
            <p:cNvGrpSpPr>
              <a:grpSpLocks/>
            </p:cNvGrpSpPr>
            <p:nvPr/>
          </p:nvGrpSpPr>
          <p:grpSpPr bwMode="auto">
            <a:xfrm>
              <a:off x="3984" y="1488"/>
              <a:ext cx="432" cy="576"/>
              <a:chOff x="3984" y="1488"/>
              <a:chExt cx="432" cy="576"/>
            </a:xfrm>
          </p:grpSpPr>
          <p:sp>
            <p:nvSpPr>
              <p:cNvPr id="23650" name="Rectangle 31"/>
              <p:cNvSpPr>
                <a:spLocks noChangeArrowheads="1"/>
              </p:cNvSpPr>
              <p:nvPr/>
            </p:nvSpPr>
            <p:spPr bwMode="auto">
              <a:xfrm>
                <a:off x="4176" y="182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24</a:t>
                </a:r>
              </a:p>
            </p:txBody>
          </p:sp>
          <p:sp>
            <p:nvSpPr>
              <p:cNvPr id="23651" name="Line 32"/>
              <p:cNvSpPr>
                <a:spLocks noChangeShapeType="1"/>
              </p:cNvSpPr>
              <p:nvPr/>
            </p:nvSpPr>
            <p:spPr bwMode="auto">
              <a:xfrm>
                <a:off x="3984" y="148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1" name="Group 33"/>
            <p:cNvGrpSpPr>
              <a:grpSpLocks/>
            </p:cNvGrpSpPr>
            <p:nvPr/>
          </p:nvGrpSpPr>
          <p:grpSpPr bwMode="auto">
            <a:xfrm>
              <a:off x="3936" y="1488"/>
              <a:ext cx="480" cy="576"/>
              <a:chOff x="3936" y="1488"/>
              <a:chExt cx="480" cy="576"/>
            </a:xfrm>
          </p:grpSpPr>
          <p:sp>
            <p:nvSpPr>
              <p:cNvPr id="23648" name="Rectangle 34"/>
              <p:cNvSpPr>
                <a:spLocks noChangeArrowheads="1"/>
              </p:cNvSpPr>
              <p:nvPr/>
            </p:nvSpPr>
            <p:spPr bwMode="auto">
              <a:xfrm>
                <a:off x="3936" y="1824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5</a:t>
                </a:r>
              </a:p>
            </p:txBody>
          </p:sp>
          <p:sp>
            <p:nvSpPr>
              <p:cNvPr id="23649" name="Line 35"/>
              <p:cNvSpPr>
                <a:spLocks noChangeShapeType="1"/>
              </p:cNvSpPr>
              <p:nvPr/>
            </p:nvSpPr>
            <p:spPr bwMode="auto">
              <a:xfrm flipH="1">
                <a:off x="4032" y="1488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2" name="Group 36"/>
            <p:cNvGrpSpPr>
              <a:grpSpLocks/>
            </p:cNvGrpSpPr>
            <p:nvPr/>
          </p:nvGrpSpPr>
          <p:grpSpPr bwMode="auto">
            <a:xfrm>
              <a:off x="1344" y="2064"/>
              <a:ext cx="336" cy="624"/>
              <a:chOff x="1344" y="2064"/>
              <a:chExt cx="336" cy="624"/>
            </a:xfrm>
          </p:grpSpPr>
          <p:sp>
            <p:nvSpPr>
              <p:cNvPr id="23646" name="Rectangle 37"/>
              <p:cNvSpPr>
                <a:spLocks noChangeArrowheads="1"/>
              </p:cNvSpPr>
              <p:nvPr/>
            </p:nvSpPr>
            <p:spPr bwMode="auto">
              <a:xfrm>
                <a:off x="1440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16</a:t>
                </a:r>
              </a:p>
            </p:txBody>
          </p:sp>
          <p:sp>
            <p:nvSpPr>
              <p:cNvPr id="23647" name="Line 38"/>
              <p:cNvSpPr>
                <a:spLocks noChangeShapeType="1"/>
              </p:cNvSpPr>
              <p:nvPr/>
            </p:nvSpPr>
            <p:spPr bwMode="auto">
              <a:xfrm>
                <a:off x="1344" y="2064"/>
                <a:ext cx="2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3" name="Group 39"/>
            <p:cNvGrpSpPr>
              <a:grpSpLocks/>
            </p:cNvGrpSpPr>
            <p:nvPr/>
          </p:nvGrpSpPr>
          <p:grpSpPr bwMode="auto">
            <a:xfrm>
              <a:off x="1584" y="2064"/>
              <a:ext cx="576" cy="624"/>
              <a:chOff x="1584" y="2064"/>
              <a:chExt cx="576" cy="624"/>
            </a:xfrm>
          </p:grpSpPr>
          <p:sp>
            <p:nvSpPr>
              <p:cNvPr id="23644" name="Rectangle 40"/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38</a:t>
                </a:r>
              </a:p>
            </p:txBody>
          </p:sp>
          <p:sp>
            <p:nvSpPr>
              <p:cNvPr id="23645" name="Line 41"/>
              <p:cNvSpPr>
                <a:spLocks noChangeShapeType="1"/>
              </p:cNvSpPr>
              <p:nvPr/>
            </p:nvSpPr>
            <p:spPr bwMode="auto">
              <a:xfrm>
                <a:off x="1584" y="2064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4" name="Group 42"/>
            <p:cNvGrpSpPr>
              <a:grpSpLocks/>
            </p:cNvGrpSpPr>
            <p:nvPr/>
          </p:nvGrpSpPr>
          <p:grpSpPr bwMode="auto">
            <a:xfrm>
              <a:off x="1680" y="2064"/>
              <a:ext cx="528" cy="624"/>
              <a:chOff x="1680" y="2064"/>
              <a:chExt cx="528" cy="624"/>
            </a:xfrm>
          </p:grpSpPr>
          <p:sp>
            <p:nvSpPr>
              <p:cNvPr id="23642" name="Rectangle 43"/>
              <p:cNvSpPr>
                <a:spLocks noChangeArrowheads="1"/>
              </p:cNvSpPr>
              <p:nvPr/>
            </p:nvSpPr>
            <p:spPr bwMode="auto">
              <a:xfrm>
                <a:off x="1680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27</a:t>
                </a:r>
              </a:p>
            </p:txBody>
          </p:sp>
          <p:sp>
            <p:nvSpPr>
              <p:cNvPr id="23643" name="Line 44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5" name="Group 45"/>
            <p:cNvGrpSpPr>
              <a:grpSpLocks/>
            </p:cNvGrpSpPr>
            <p:nvPr/>
          </p:nvGrpSpPr>
          <p:grpSpPr bwMode="auto">
            <a:xfrm>
              <a:off x="2160" y="2064"/>
              <a:ext cx="288" cy="624"/>
              <a:chOff x="2160" y="2064"/>
              <a:chExt cx="288" cy="624"/>
            </a:xfrm>
          </p:grpSpPr>
          <p:sp>
            <p:nvSpPr>
              <p:cNvPr id="23640" name="Rectangle 46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39</a:t>
                </a:r>
              </a:p>
            </p:txBody>
          </p:sp>
          <p:sp>
            <p:nvSpPr>
              <p:cNvPr id="23641" name="Line 47"/>
              <p:cNvSpPr>
                <a:spLocks noChangeShapeType="1"/>
              </p:cNvSpPr>
              <p:nvPr/>
            </p:nvSpPr>
            <p:spPr bwMode="auto">
              <a:xfrm flipH="1">
                <a:off x="2256" y="206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6" name="Group 48"/>
            <p:cNvGrpSpPr>
              <a:grpSpLocks/>
            </p:cNvGrpSpPr>
            <p:nvPr/>
          </p:nvGrpSpPr>
          <p:grpSpPr bwMode="auto">
            <a:xfrm>
              <a:off x="3264" y="2064"/>
              <a:ext cx="768" cy="624"/>
              <a:chOff x="3264" y="2064"/>
              <a:chExt cx="768" cy="624"/>
            </a:xfrm>
          </p:grpSpPr>
          <p:sp>
            <p:nvSpPr>
              <p:cNvPr id="23638" name="Rectangle 49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5</a:t>
                </a:r>
              </a:p>
            </p:txBody>
          </p:sp>
          <p:sp>
            <p:nvSpPr>
              <p:cNvPr id="23639" name="Line 50"/>
              <p:cNvSpPr>
                <a:spLocks noChangeShapeType="1"/>
              </p:cNvSpPr>
              <p:nvPr/>
            </p:nvSpPr>
            <p:spPr bwMode="auto">
              <a:xfrm flipH="1">
                <a:off x="3408" y="2064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7" name="Group 51"/>
            <p:cNvGrpSpPr>
              <a:grpSpLocks/>
            </p:cNvGrpSpPr>
            <p:nvPr/>
          </p:nvGrpSpPr>
          <p:grpSpPr bwMode="auto">
            <a:xfrm>
              <a:off x="3168" y="2064"/>
              <a:ext cx="576" cy="624"/>
              <a:chOff x="3168" y="2064"/>
              <a:chExt cx="576" cy="624"/>
            </a:xfrm>
          </p:grpSpPr>
          <p:sp>
            <p:nvSpPr>
              <p:cNvPr id="23636" name="Rectangle 52"/>
              <p:cNvSpPr>
                <a:spLocks noChangeArrowheads="1"/>
              </p:cNvSpPr>
              <p:nvPr/>
            </p:nvSpPr>
            <p:spPr bwMode="auto">
              <a:xfrm>
                <a:off x="3504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12</a:t>
                </a:r>
              </a:p>
            </p:txBody>
          </p:sp>
          <p:sp>
            <p:nvSpPr>
              <p:cNvPr id="23637" name="Line 53"/>
              <p:cNvSpPr>
                <a:spLocks noChangeShapeType="1"/>
              </p:cNvSpPr>
              <p:nvPr/>
            </p:nvSpPr>
            <p:spPr bwMode="auto">
              <a:xfrm>
                <a:off x="3168" y="2064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8" name="Group 54"/>
            <p:cNvGrpSpPr>
              <a:grpSpLocks/>
            </p:cNvGrpSpPr>
            <p:nvPr/>
          </p:nvGrpSpPr>
          <p:grpSpPr bwMode="auto">
            <a:xfrm>
              <a:off x="3984" y="2064"/>
              <a:ext cx="288" cy="624"/>
              <a:chOff x="3984" y="2064"/>
              <a:chExt cx="288" cy="624"/>
            </a:xfrm>
          </p:grpSpPr>
          <p:sp>
            <p:nvSpPr>
              <p:cNvPr id="23634" name="Rectangle 55"/>
              <p:cNvSpPr>
                <a:spLocks noChangeArrowheads="1"/>
              </p:cNvSpPr>
              <p:nvPr/>
            </p:nvSpPr>
            <p:spPr bwMode="auto">
              <a:xfrm>
                <a:off x="3984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24</a:t>
                </a:r>
              </a:p>
            </p:txBody>
          </p:sp>
          <p:sp>
            <p:nvSpPr>
              <p:cNvPr id="23635" name="Line 56"/>
              <p:cNvSpPr>
                <a:spLocks noChangeShapeType="1"/>
              </p:cNvSpPr>
              <p:nvPr/>
            </p:nvSpPr>
            <p:spPr bwMode="auto">
              <a:xfrm flipH="1">
                <a:off x="4080" y="2064"/>
                <a:ext cx="19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09" name="Group 57"/>
            <p:cNvGrpSpPr>
              <a:grpSpLocks/>
            </p:cNvGrpSpPr>
            <p:nvPr/>
          </p:nvGrpSpPr>
          <p:grpSpPr bwMode="auto">
            <a:xfrm>
              <a:off x="3408" y="2064"/>
              <a:ext cx="576" cy="624"/>
              <a:chOff x="3408" y="2064"/>
              <a:chExt cx="576" cy="624"/>
            </a:xfrm>
          </p:grpSpPr>
          <p:sp>
            <p:nvSpPr>
              <p:cNvPr id="23632" name="Rectangle 58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17</a:t>
                </a:r>
              </a:p>
            </p:txBody>
          </p:sp>
          <p:sp>
            <p:nvSpPr>
              <p:cNvPr id="23633" name="Line 59"/>
              <p:cNvSpPr>
                <a:spLocks noChangeShapeType="1"/>
              </p:cNvSpPr>
              <p:nvPr/>
            </p:nvSpPr>
            <p:spPr bwMode="auto">
              <a:xfrm>
                <a:off x="3408" y="2064"/>
                <a:ext cx="43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10" name="Group 60"/>
            <p:cNvGrpSpPr>
              <a:grpSpLocks/>
            </p:cNvGrpSpPr>
            <p:nvPr/>
          </p:nvGrpSpPr>
          <p:grpSpPr bwMode="auto">
            <a:xfrm>
              <a:off x="1872" y="2688"/>
              <a:ext cx="1488" cy="672"/>
              <a:chOff x="1872" y="2688"/>
              <a:chExt cx="1488" cy="672"/>
            </a:xfrm>
          </p:grpSpPr>
          <p:sp>
            <p:nvSpPr>
              <p:cNvPr id="23630" name="Rectangle 61"/>
              <p:cNvSpPr>
                <a:spLocks noChangeArrowheads="1"/>
              </p:cNvSpPr>
              <p:nvPr/>
            </p:nvSpPr>
            <p:spPr bwMode="auto">
              <a:xfrm>
                <a:off x="1872" y="31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5</a:t>
                </a:r>
              </a:p>
            </p:txBody>
          </p:sp>
          <p:sp>
            <p:nvSpPr>
              <p:cNvPr id="23631" name="Line 62"/>
              <p:cNvSpPr>
                <a:spLocks noChangeShapeType="1"/>
              </p:cNvSpPr>
              <p:nvPr/>
            </p:nvSpPr>
            <p:spPr bwMode="auto">
              <a:xfrm flipH="1">
                <a:off x="1968" y="2688"/>
                <a:ext cx="13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11" name="Group 63"/>
            <p:cNvGrpSpPr>
              <a:grpSpLocks/>
            </p:cNvGrpSpPr>
            <p:nvPr/>
          </p:nvGrpSpPr>
          <p:grpSpPr bwMode="auto">
            <a:xfrm>
              <a:off x="2112" y="2688"/>
              <a:ext cx="1488" cy="672"/>
              <a:chOff x="2112" y="2688"/>
              <a:chExt cx="1488" cy="672"/>
            </a:xfrm>
          </p:grpSpPr>
          <p:sp>
            <p:nvSpPr>
              <p:cNvPr id="23628" name="Rectangle 64"/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12</a:t>
                </a:r>
              </a:p>
            </p:txBody>
          </p:sp>
          <p:sp>
            <p:nvSpPr>
              <p:cNvPr id="23629" name="Line 65"/>
              <p:cNvSpPr>
                <a:spLocks noChangeShapeType="1"/>
              </p:cNvSpPr>
              <p:nvPr/>
            </p:nvSpPr>
            <p:spPr bwMode="auto">
              <a:xfrm flipH="1">
                <a:off x="2256" y="2688"/>
                <a:ext cx="134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12" name="Group 66"/>
            <p:cNvGrpSpPr>
              <a:grpSpLocks/>
            </p:cNvGrpSpPr>
            <p:nvPr/>
          </p:nvGrpSpPr>
          <p:grpSpPr bwMode="auto">
            <a:xfrm>
              <a:off x="1584" y="2688"/>
              <a:ext cx="1008" cy="672"/>
              <a:chOff x="1584" y="2688"/>
              <a:chExt cx="1008" cy="672"/>
            </a:xfrm>
          </p:grpSpPr>
          <p:sp>
            <p:nvSpPr>
              <p:cNvPr id="23626" name="Rectangle 67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16</a:t>
                </a:r>
              </a:p>
            </p:txBody>
          </p:sp>
          <p:sp>
            <p:nvSpPr>
              <p:cNvPr id="23627" name="Line 68"/>
              <p:cNvSpPr>
                <a:spLocks noChangeShapeType="1"/>
              </p:cNvSpPr>
              <p:nvPr/>
            </p:nvSpPr>
            <p:spPr bwMode="auto">
              <a:xfrm>
                <a:off x="1584" y="2688"/>
                <a:ext cx="91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13" name="Group 69"/>
            <p:cNvGrpSpPr>
              <a:grpSpLocks/>
            </p:cNvGrpSpPr>
            <p:nvPr/>
          </p:nvGrpSpPr>
          <p:grpSpPr bwMode="auto">
            <a:xfrm>
              <a:off x="2592" y="2688"/>
              <a:ext cx="1248" cy="672"/>
              <a:chOff x="2592" y="2688"/>
              <a:chExt cx="1248" cy="672"/>
            </a:xfrm>
          </p:grpSpPr>
          <p:sp>
            <p:nvSpPr>
              <p:cNvPr id="23624" name="Rectangle 70"/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17</a:t>
                </a:r>
              </a:p>
            </p:txBody>
          </p:sp>
          <p:sp>
            <p:nvSpPr>
              <p:cNvPr id="23625" name="Line 71"/>
              <p:cNvSpPr>
                <a:spLocks noChangeShapeType="1"/>
              </p:cNvSpPr>
              <p:nvPr/>
            </p:nvSpPr>
            <p:spPr bwMode="auto">
              <a:xfrm flipH="1">
                <a:off x="2736" y="2688"/>
                <a:ext cx="110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14" name="Group 72"/>
            <p:cNvGrpSpPr>
              <a:grpSpLocks/>
            </p:cNvGrpSpPr>
            <p:nvPr/>
          </p:nvGrpSpPr>
          <p:grpSpPr bwMode="auto">
            <a:xfrm>
              <a:off x="2832" y="2688"/>
              <a:ext cx="1296" cy="672"/>
              <a:chOff x="2832" y="2688"/>
              <a:chExt cx="1296" cy="672"/>
            </a:xfrm>
          </p:grpSpPr>
          <p:sp>
            <p:nvSpPr>
              <p:cNvPr id="23622" name="Rectangle 73"/>
              <p:cNvSpPr>
                <a:spLocks noChangeArrowheads="1"/>
              </p:cNvSpPr>
              <p:nvPr/>
            </p:nvSpPr>
            <p:spPr bwMode="auto">
              <a:xfrm>
                <a:off x="2832" y="31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24</a:t>
                </a:r>
              </a:p>
            </p:txBody>
          </p:sp>
          <p:sp>
            <p:nvSpPr>
              <p:cNvPr id="23623" name="Line 74"/>
              <p:cNvSpPr>
                <a:spLocks noChangeShapeType="1"/>
              </p:cNvSpPr>
              <p:nvPr/>
            </p:nvSpPr>
            <p:spPr bwMode="auto">
              <a:xfrm flipH="1">
                <a:off x="2976" y="2688"/>
                <a:ext cx="115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615" name="Group 75"/>
            <p:cNvGrpSpPr>
              <a:grpSpLocks/>
            </p:cNvGrpSpPr>
            <p:nvPr/>
          </p:nvGrpSpPr>
          <p:grpSpPr bwMode="auto">
            <a:xfrm>
              <a:off x="1824" y="2688"/>
              <a:ext cx="1968" cy="672"/>
              <a:chOff x="1824" y="2688"/>
              <a:chExt cx="1968" cy="672"/>
            </a:xfrm>
          </p:grpSpPr>
          <p:sp>
            <p:nvSpPr>
              <p:cNvPr id="23616" name="Rectangle 76"/>
              <p:cNvSpPr>
                <a:spLocks noChangeArrowheads="1"/>
              </p:cNvSpPr>
              <p:nvPr/>
            </p:nvSpPr>
            <p:spPr bwMode="auto">
              <a:xfrm>
                <a:off x="3312" y="31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38</a:t>
                </a:r>
              </a:p>
            </p:txBody>
          </p:sp>
          <p:sp>
            <p:nvSpPr>
              <p:cNvPr id="23617" name="Rectangle 7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39</a:t>
                </a:r>
              </a:p>
            </p:txBody>
          </p:sp>
          <p:sp>
            <p:nvSpPr>
              <p:cNvPr id="23618" name="Rectangle 78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/>
                  <a:t>27</a:t>
                </a:r>
              </a:p>
            </p:txBody>
          </p:sp>
          <p:sp>
            <p:nvSpPr>
              <p:cNvPr id="23619" name="Line 79"/>
              <p:cNvSpPr>
                <a:spLocks noChangeShapeType="1"/>
              </p:cNvSpPr>
              <p:nvPr/>
            </p:nvSpPr>
            <p:spPr bwMode="auto">
              <a:xfrm>
                <a:off x="1824" y="2688"/>
                <a:ext cx="13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0" name="Line 80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34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1" name="Line 81"/>
              <p:cNvSpPr>
                <a:spLocks noChangeShapeType="1"/>
              </p:cNvSpPr>
              <p:nvPr/>
            </p:nvSpPr>
            <p:spPr bwMode="auto">
              <a:xfrm>
                <a:off x="2256" y="2688"/>
                <a:ext cx="13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89170" name="Group 82"/>
          <p:cNvGraphicFramePr>
            <a:graphicFrameLocks noGrp="1"/>
          </p:cNvGraphicFramePr>
          <p:nvPr/>
        </p:nvGraphicFramePr>
        <p:xfrm>
          <a:off x="1064001" y="1816443"/>
          <a:ext cx="4800600" cy="303644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40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Level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(n items in array)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# sub-arrays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#comparisons per sub-array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# copies per sub-array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4  = 8/2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 *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  = 8/4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4 *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 = 8/8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8 *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84" name="Text Box 108"/>
          <p:cNvSpPr txBox="1">
            <a:spLocks noChangeArrowheads="1"/>
          </p:cNvSpPr>
          <p:nvPr/>
        </p:nvSpPr>
        <p:spPr bwMode="auto">
          <a:xfrm>
            <a:off x="5944777" y="4339013"/>
            <a:ext cx="624722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en-US" sz="1800" dirty="0"/>
              <a:t>At level X, # major operations = (#sub-arrays) * (ops/sub-array)</a:t>
            </a:r>
          </a:p>
          <a:p>
            <a:pPr eaLnBrk="1" hangingPunct="1"/>
            <a:r>
              <a:rPr lang="en-US" altLang="en-US" sz="1800" dirty="0"/>
              <a:t>	n/2</a:t>
            </a:r>
            <a:r>
              <a:rPr lang="en-US" altLang="en-US" sz="1800" baseline="30000" dirty="0"/>
              <a:t>x  </a:t>
            </a:r>
            <a:r>
              <a:rPr lang="en-US" altLang="en-US" sz="1800" dirty="0"/>
              <a:t>*  (2 * 2</a:t>
            </a:r>
            <a:r>
              <a:rPr lang="en-US" altLang="en-US" sz="1800" baseline="30000" dirty="0"/>
              <a:t>x</a:t>
            </a:r>
            <a:r>
              <a:rPr lang="en-US" altLang="en-US" sz="1800" dirty="0"/>
              <a:t>  + 2</a:t>
            </a:r>
            <a:r>
              <a:rPr lang="en-US" altLang="en-US" sz="1800" baseline="30000" dirty="0"/>
              <a:t>x </a:t>
            </a:r>
            <a:r>
              <a:rPr lang="en-US" altLang="en-US" sz="1800" dirty="0"/>
              <a:t>– 1) = n/2</a:t>
            </a:r>
            <a:r>
              <a:rPr lang="en-US" altLang="en-US" sz="1800" baseline="30000" dirty="0"/>
              <a:t>x  </a:t>
            </a:r>
            <a:r>
              <a:rPr lang="en-US" altLang="en-US" sz="1800" dirty="0"/>
              <a:t>*  (3 * 2</a:t>
            </a:r>
            <a:r>
              <a:rPr lang="en-US" altLang="en-US" sz="1800" baseline="30000" dirty="0"/>
              <a:t>x</a:t>
            </a:r>
            <a:r>
              <a:rPr lang="en-US" altLang="en-US" sz="1800" dirty="0"/>
              <a:t> - 1)  = ~3n</a:t>
            </a:r>
          </a:p>
          <a:p>
            <a:pPr eaLnBrk="1" hangingPunct="1"/>
            <a:r>
              <a:rPr lang="en-US" altLang="en-US" sz="1800" dirty="0"/>
              <a:t> 	O(3n)</a:t>
            </a:r>
          </a:p>
          <a:p>
            <a:pPr algn="l" eaLnBrk="1" hangingPunct="1"/>
            <a:r>
              <a:rPr lang="en-US" altLang="en-US" sz="1800" dirty="0"/>
              <a:t>#levels = log n, where n = # array elements ( if n is a power of 2 )</a:t>
            </a:r>
          </a:p>
          <a:p>
            <a:pPr algn="l" eaLnBrk="1" hangingPunct="1"/>
            <a:r>
              <a:rPr lang="en-US" altLang="en-US" sz="1800" dirty="0"/>
              <a:t>#levels = log n + 1 if n is not a power of 2</a:t>
            </a:r>
          </a:p>
          <a:p>
            <a:pPr algn="l" eaLnBrk="1" hangingPunct="1"/>
            <a:r>
              <a:rPr lang="en-US" altLang="en-US" sz="1800" dirty="0"/>
              <a:t># operations = O(3n) * (log n + 1) = O(3 n log n) = O(n log n)</a:t>
            </a:r>
          </a:p>
        </p:txBody>
      </p:sp>
      <p:graphicFrame>
        <p:nvGraphicFramePr>
          <p:cNvPr id="84" name="Group 82"/>
          <p:cNvGraphicFramePr>
            <a:graphicFrameLocks noGrp="1"/>
          </p:cNvGraphicFramePr>
          <p:nvPr/>
        </p:nvGraphicFramePr>
        <p:xfrm>
          <a:off x="1064001" y="5226908"/>
          <a:ext cx="4800600" cy="62788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n/2</a:t>
                      </a:r>
                      <a:r>
                        <a:rPr kumimoji="1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1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-1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1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 *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87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the Sorts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Selection Sort	</a:t>
            </a:r>
            <a:r>
              <a:rPr lang="en-US" altLang="ja-JP" sz="2400" dirty="0"/>
              <a:t>	worst/average O</a:t>
            </a:r>
            <a:r>
              <a:rPr lang="en-US" altLang="en-US" sz="2400" dirty="0"/>
              <a:t>(</a:t>
            </a:r>
            <a:r>
              <a:rPr lang="en-US" altLang="ja-JP" sz="2400" dirty="0"/>
              <a:t>n</a:t>
            </a:r>
            <a:r>
              <a:rPr lang="en-US" altLang="ja-JP" sz="2400" baseline="30000" dirty="0"/>
              <a:t>2</a:t>
            </a:r>
            <a:r>
              <a:rPr lang="en-US" altLang="en-US" sz="24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00B050"/>
                </a:solidFill>
              </a:rPr>
              <a:t>Bubble Sort	</a:t>
            </a:r>
            <a:r>
              <a:rPr lang="en-US" altLang="ja-JP" sz="2400" b="1" dirty="0">
                <a:solidFill>
                  <a:srgbClr val="00B050"/>
                </a:solidFill>
              </a:rPr>
              <a:t>	worst/average O</a:t>
            </a:r>
            <a:r>
              <a:rPr lang="en-US" altLang="en-US" sz="2400" b="1" dirty="0">
                <a:solidFill>
                  <a:srgbClr val="00B050"/>
                </a:solidFill>
              </a:rPr>
              <a:t>(</a:t>
            </a:r>
            <a:r>
              <a:rPr lang="en-US" altLang="ja-JP" sz="2400" b="1" dirty="0">
                <a:solidFill>
                  <a:srgbClr val="00B050"/>
                </a:solidFill>
              </a:rPr>
              <a:t>n</a:t>
            </a:r>
            <a:r>
              <a:rPr lang="en-US" altLang="ja-JP" sz="2400" b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00B050"/>
                </a:solidFill>
              </a:rPr>
              <a:t>Insertion Sort	</a:t>
            </a:r>
            <a:r>
              <a:rPr lang="en-US" altLang="ja-JP" sz="2400" b="1" dirty="0">
                <a:solidFill>
                  <a:srgbClr val="00B050"/>
                </a:solidFill>
              </a:rPr>
              <a:t>	worst/average O</a:t>
            </a:r>
            <a:r>
              <a:rPr lang="en-US" altLang="en-US" sz="2400" b="1" dirty="0">
                <a:solidFill>
                  <a:srgbClr val="00B050"/>
                </a:solidFill>
              </a:rPr>
              <a:t>(</a:t>
            </a:r>
            <a:r>
              <a:rPr lang="en-US" altLang="ja-JP" sz="2400" b="1" dirty="0">
                <a:solidFill>
                  <a:srgbClr val="00B050"/>
                </a:solidFill>
              </a:rPr>
              <a:t>n</a:t>
            </a:r>
            <a:r>
              <a:rPr lang="en-US" altLang="ja-JP" sz="2400" b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dirty="0">
                <a:solidFill>
                  <a:srgbClr val="00B050"/>
                </a:solidFill>
              </a:rPr>
              <a:t>)</a:t>
            </a:r>
            <a:endParaRPr lang="en-US" altLang="ja-JP" sz="2400" b="1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ja-JP" sz="2400" dirty="0"/>
              <a:t>Shell Sort		worst O(n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)/average O(n</a:t>
            </a:r>
            <a:r>
              <a:rPr lang="en-US" altLang="ja-JP" sz="2400" baseline="30000" dirty="0"/>
              <a:t>3/2</a:t>
            </a:r>
            <a:r>
              <a:rPr lang="en-US" altLang="ja-JP" sz="2400" dirty="0"/>
              <a:t>)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00B050"/>
                </a:solidFill>
              </a:rPr>
              <a:t>Merge Sort	</a:t>
            </a:r>
            <a:r>
              <a:rPr lang="en-US" altLang="ja-JP" sz="2400" b="1" dirty="0">
                <a:solidFill>
                  <a:srgbClr val="00B050"/>
                </a:solidFill>
              </a:rPr>
              <a:t>	worst/average O</a:t>
            </a:r>
            <a:r>
              <a:rPr lang="en-US" altLang="en-US" sz="2400" b="1" dirty="0">
                <a:solidFill>
                  <a:srgbClr val="00B050"/>
                </a:solidFill>
              </a:rPr>
              <a:t>(n </a:t>
            </a:r>
            <a:r>
              <a:rPr lang="en-US" altLang="ja-JP" sz="2400" b="1" dirty="0">
                <a:solidFill>
                  <a:srgbClr val="00B050"/>
                </a:solidFill>
              </a:rPr>
              <a:t>log n</a:t>
            </a:r>
            <a:r>
              <a:rPr lang="en-US" altLang="en-US" sz="2400" b="1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Quick Sort	</a:t>
            </a:r>
            <a:r>
              <a:rPr lang="en-US" altLang="ja-JP" sz="2400" dirty="0"/>
              <a:t>	worst O(n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)/average O</a:t>
            </a:r>
            <a:r>
              <a:rPr lang="en-US" altLang="en-US" sz="2400" dirty="0"/>
              <a:t>(</a:t>
            </a:r>
            <a:r>
              <a:rPr lang="en-US" altLang="ja-JP" sz="2400" dirty="0"/>
              <a:t>n log n</a:t>
            </a:r>
            <a:r>
              <a:rPr lang="en-US" altLang="en-US" sz="24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400" strike="sngStrike" dirty="0"/>
              <a:t>Radix Sort	</a:t>
            </a:r>
            <a:r>
              <a:rPr lang="en-US" altLang="ja-JP" sz="2400" strike="sngStrike" dirty="0"/>
              <a:t>	worst/average O(n)</a:t>
            </a:r>
          </a:p>
        </p:txBody>
      </p:sp>
    </p:spTree>
    <p:extLst>
      <p:ext uri="{BB962C8B-B14F-4D97-AF65-F5344CB8AC3E}">
        <p14:creationId xmlns:p14="http://schemas.microsoft.com/office/powerpoint/2010/main" val="16673982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15707</TotalTime>
  <Words>1899</Words>
  <Application>Microsoft Office PowerPoint</Application>
  <PresentationFormat>Widescreen</PresentationFormat>
  <Paragraphs>507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Times New Roman</vt:lpstr>
      <vt:lpstr>Retrospect</vt:lpstr>
      <vt:lpstr>CSS 342</vt:lpstr>
      <vt:lpstr>11.18.2024</vt:lpstr>
      <vt:lpstr>Sorts and sorting</vt:lpstr>
      <vt:lpstr>Merge Sort</vt:lpstr>
      <vt:lpstr>Merge Sort</vt:lpstr>
      <vt:lpstr>PowerPoint Presentation</vt:lpstr>
      <vt:lpstr>MergeSort:  Overview </vt:lpstr>
      <vt:lpstr>Merge Sort: Efficiency Analysis</vt:lpstr>
      <vt:lpstr>Sorting the Sorts</vt:lpstr>
      <vt:lpstr>QuickSort</vt:lpstr>
      <vt:lpstr>The Quick Sort</vt:lpstr>
      <vt:lpstr>The Quick Sort (after the pivot chosen)</vt:lpstr>
      <vt:lpstr>The Quick Sort: (after the pivot chosen)</vt:lpstr>
      <vt:lpstr>Choosing the pivot</vt:lpstr>
      <vt:lpstr>Computer Scientist of the week</vt:lpstr>
      <vt:lpstr>The Quick Sort</vt:lpstr>
      <vt:lpstr>The Quick Sort</vt:lpstr>
      <vt:lpstr>Visual of Quicksort</vt:lpstr>
      <vt:lpstr>PowerPoint Presentation</vt:lpstr>
      <vt:lpstr>PowerPoint Presentation</vt:lpstr>
      <vt:lpstr>Quicksort: Efficiency Analysis</vt:lpstr>
      <vt:lpstr>Mergesort versus Quicksort</vt:lpstr>
      <vt:lpstr>Mergesort versus Quicksort</vt:lpstr>
      <vt:lpstr>Program 4: FAQ</vt:lpstr>
      <vt:lpstr>Class Bell 11/18/24</vt:lpstr>
      <vt:lpstr>Shell Sort</vt:lpstr>
      <vt:lpstr>ShellSort</vt:lpstr>
      <vt:lpstr>Shell Sort Example</vt:lpstr>
      <vt:lpstr>PowerPoint Presentation</vt:lpstr>
      <vt:lpstr>Computer Scientist of the Week</vt:lpstr>
      <vt:lpstr>PowerPoint Presentation</vt:lpstr>
      <vt:lpstr>Mind the Gap</vt:lpstr>
      <vt:lpstr>Mind the Gap (more)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370</cp:revision>
  <dcterms:created xsi:type="dcterms:W3CDTF">2014-09-04T12:46:47Z</dcterms:created>
  <dcterms:modified xsi:type="dcterms:W3CDTF">2025-09-29T23:33:49Z</dcterms:modified>
</cp:coreProperties>
</file>