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383" r:id="rId3"/>
    <p:sldId id="601" r:id="rId4"/>
    <p:sldId id="567" r:id="rId5"/>
    <p:sldId id="506" r:id="rId6"/>
    <p:sldId id="507" r:id="rId7"/>
    <p:sldId id="508" r:id="rId8"/>
    <p:sldId id="534" r:id="rId9"/>
    <p:sldId id="599" r:id="rId10"/>
    <p:sldId id="513" r:id="rId11"/>
    <p:sldId id="600" r:id="rId12"/>
    <p:sldId id="512" r:id="rId13"/>
    <p:sldId id="596" r:id="rId14"/>
    <p:sldId id="473" r:id="rId15"/>
    <p:sldId id="502" r:id="rId16"/>
    <p:sldId id="443" r:id="rId17"/>
    <p:sldId id="479" r:id="rId18"/>
    <p:sldId id="514" r:id="rId19"/>
    <p:sldId id="454" r:id="rId20"/>
    <p:sldId id="460" r:id="rId21"/>
    <p:sldId id="505" r:id="rId22"/>
    <p:sldId id="516" r:id="rId23"/>
    <p:sldId id="452" r:id="rId24"/>
    <p:sldId id="483" r:id="rId25"/>
    <p:sldId id="463" r:id="rId26"/>
    <p:sldId id="485" r:id="rId27"/>
    <p:sldId id="580" r:id="rId28"/>
    <p:sldId id="602" r:id="rId29"/>
    <p:sldId id="491" r:id="rId30"/>
    <p:sldId id="582" r:id="rId31"/>
    <p:sldId id="581" r:id="rId32"/>
    <p:sldId id="583" r:id="rId33"/>
    <p:sldId id="447" r:id="rId34"/>
    <p:sldId id="449" r:id="rId35"/>
    <p:sldId id="46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80" autoAdjust="0"/>
    <p:restoredTop sz="94844" autoAdjust="0"/>
  </p:normalViewPr>
  <p:slideViewPr>
    <p:cSldViewPr snapToGrid="0">
      <p:cViewPr varScale="1">
        <p:scale>
          <a:sx n="73" d="100"/>
          <a:sy n="73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EE1E5-E0C5-46D6-9BA8-A808C8EEE81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3F2EEC-5602-43C5-86CF-583813BA7EB0}">
      <dgm:prSet/>
      <dgm:spPr/>
      <dgm:t>
        <a:bodyPr/>
        <a:lstStyle/>
        <a:p>
          <a:r>
            <a:rPr lang="en-US"/>
            <a:t>Announcements</a:t>
          </a:r>
        </a:p>
      </dgm:t>
    </dgm:pt>
    <dgm:pt modelId="{2A8BC2A5-EAAB-4214-A922-268616388512}" type="parTrans" cxnId="{D03E09F3-681F-488E-A0E8-096C766F91AE}">
      <dgm:prSet/>
      <dgm:spPr/>
      <dgm:t>
        <a:bodyPr/>
        <a:lstStyle/>
        <a:p>
          <a:endParaRPr lang="en-US"/>
        </a:p>
      </dgm:t>
    </dgm:pt>
    <dgm:pt modelId="{0C995945-2A67-43AC-AD01-150AA3966E25}" type="sibTrans" cxnId="{D03E09F3-681F-488E-A0E8-096C766F91AE}">
      <dgm:prSet/>
      <dgm:spPr/>
      <dgm:t>
        <a:bodyPr/>
        <a:lstStyle/>
        <a:p>
          <a:endParaRPr lang="en-US"/>
        </a:p>
      </dgm:t>
    </dgm:pt>
    <dgm:pt modelId="{0C3C30BF-5CA5-40CD-8DC3-857C9FEAA25E}">
      <dgm:prSet/>
      <dgm:spPr/>
      <dgm:t>
        <a:bodyPr/>
        <a:lstStyle/>
        <a:p>
          <a:r>
            <a:rPr lang="en-US" dirty="0"/>
            <a:t>Program 5</a:t>
          </a:r>
        </a:p>
      </dgm:t>
    </dgm:pt>
    <dgm:pt modelId="{B60075B1-EF86-484D-AF64-3CE2C13B0E5E}" type="parTrans" cxnId="{885930EE-5953-44A7-AC3D-790B015B7AE1}">
      <dgm:prSet/>
      <dgm:spPr/>
      <dgm:t>
        <a:bodyPr/>
        <a:lstStyle/>
        <a:p>
          <a:endParaRPr lang="en-US"/>
        </a:p>
      </dgm:t>
    </dgm:pt>
    <dgm:pt modelId="{87B81565-C4D2-4C49-8421-FE84B394A01B}" type="sibTrans" cxnId="{885930EE-5953-44A7-AC3D-790B015B7AE1}">
      <dgm:prSet/>
      <dgm:spPr/>
      <dgm:t>
        <a:bodyPr/>
        <a:lstStyle/>
        <a:p>
          <a:endParaRPr lang="en-US"/>
        </a:p>
      </dgm:t>
    </dgm:pt>
    <dgm:pt modelId="{2564986E-4ACF-4896-93E5-51B6E85DAF8E}">
      <dgm:prSet/>
      <dgm:spPr/>
      <dgm:t>
        <a:bodyPr/>
        <a:lstStyle/>
        <a:p>
          <a:r>
            <a:rPr lang="en-US"/>
            <a:t>Agenda</a:t>
          </a:r>
        </a:p>
      </dgm:t>
    </dgm:pt>
    <dgm:pt modelId="{529983EF-2AA6-497F-8C04-236F04295020}" type="parTrans" cxnId="{6F381703-2817-44AF-8BB8-2864FDF63DA2}">
      <dgm:prSet/>
      <dgm:spPr/>
      <dgm:t>
        <a:bodyPr/>
        <a:lstStyle/>
        <a:p>
          <a:endParaRPr lang="en-US"/>
        </a:p>
      </dgm:t>
    </dgm:pt>
    <dgm:pt modelId="{EA924B79-9802-44AA-AE23-DBF78045117B}" type="sibTrans" cxnId="{6F381703-2817-44AF-8BB8-2864FDF63DA2}">
      <dgm:prSet/>
      <dgm:spPr/>
      <dgm:t>
        <a:bodyPr/>
        <a:lstStyle/>
        <a:p>
          <a:endParaRPr lang="en-US"/>
        </a:p>
      </dgm:t>
    </dgm:pt>
    <dgm:pt modelId="{CE95DA65-BFEA-4FF9-9C17-585ED7923C87}">
      <dgm:prSet/>
      <dgm:spPr/>
      <dgm:t>
        <a:bodyPr/>
        <a:lstStyle/>
        <a:p>
          <a:r>
            <a:rPr lang="en-US" dirty="0"/>
            <a:t>Finish Test Two Review</a:t>
          </a:r>
        </a:p>
      </dgm:t>
    </dgm:pt>
    <dgm:pt modelId="{FCAD03D7-FE2C-4346-813B-2F65D0807318}" type="parTrans" cxnId="{FDD3578E-9CA4-42B8-A323-589475CB6966}">
      <dgm:prSet/>
      <dgm:spPr/>
      <dgm:t>
        <a:bodyPr/>
        <a:lstStyle/>
        <a:p>
          <a:endParaRPr lang="en-US"/>
        </a:p>
      </dgm:t>
    </dgm:pt>
    <dgm:pt modelId="{D004A9EF-CFC5-4C53-9504-EEBBB0C136F0}" type="sibTrans" cxnId="{FDD3578E-9CA4-42B8-A323-589475CB6966}">
      <dgm:prSet/>
      <dgm:spPr/>
      <dgm:t>
        <a:bodyPr/>
        <a:lstStyle/>
        <a:p>
          <a:endParaRPr lang="en-US"/>
        </a:p>
      </dgm:t>
    </dgm:pt>
    <dgm:pt modelId="{032C78E4-361E-4B5F-8EAE-89719236B319}">
      <dgm:prSet/>
      <dgm:spPr/>
      <dgm:t>
        <a:bodyPr/>
        <a:lstStyle/>
        <a:p>
          <a:r>
            <a:rPr lang="en-US" dirty="0"/>
            <a:t>Algorithm Efficiency / Big O</a:t>
          </a:r>
        </a:p>
      </dgm:t>
    </dgm:pt>
    <dgm:pt modelId="{79E23E05-DB08-4978-9A9F-867F02737193}" type="parTrans" cxnId="{368B48DC-635C-4E57-B036-AF69E53503EB}">
      <dgm:prSet/>
      <dgm:spPr/>
      <dgm:t>
        <a:bodyPr/>
        <a:lstStyle/>
        <a:p>
          <a:endParaRPr lang="en-US"/>
        </a:p>
      </dgm:t>
    </dgm:pt>
    <dgm:pt modelId="{94DF33E8-D665-4336-844F-D97C44E53173}" type="sibTrans" cxnId="{368B48DC-635C-4E57-B036-AF69E53503EB}">
      <dgm:prSet/>
      <dgm:spPr/>
      <dgm:t>
        <a:bodyPr/>
        <a:lstStyle/>
        <a:p>
          <a:endParaRPr lang="en-US"/>
        </a:p>
      </dgm:t>
    </dgm:pt>
    <dgm:pt modelId="{7D911F02-644E-4571-AB20-DB5C8D224D6E}">
      <dgm:prSet/>
      <dgm:spPr/>
      <dgm:t>
        <a:bodyPr/>
        <a:lstStyle/>
        <a:p>
          <a:r>
            <a:rPr lang="en-US" dirty="0"/>
            <a:t>In Class Design Review: 12/2</a:t>
          </a:r>
        </a:p>
      </dgm:t>
    </dgm:pt>
    <dgm:pt modelId="{03296CB8-41E7-4112-BD7D-853BEDA1A36F}" type="parTrans" cxnId="{40BC1F20-DE25-4620-8C37-3997FF2752F8}">
      <dgm:prSet/>
      <dgm:spPr/>
      <dgm:t>
        <a:bodyPr/>
        <a:lstStyle/>
        <a:p>
          <a:endParaRPr lang="en-US"/>
        </a:p>
      </dgm:t>
    </dgm:pt>
    <dgm:pt modelId="{C6DC7145-4CEF-433F-9396-476E13CFA4F1}" type="sibTrans" cxnId="{40BC1F20-DE25-4620-8C37-3997FF2752F8}">
      <dgm:prSet/>
      <dgm:spPr/>
      <dgm:t>
        <a:bodyPr/>
        <a:lstStyle/>
        <a:p>
          <a:endParaRPr lang="en-US"/>
        </a:p>
      </dgm:t>
    </dgm:pt>
    <dgm:pt modelId="{8A1B8095-0BF5-44DF-B541-78DB3B39289E}">
      <dgm:prSet/>
      <dgm:spPr/>
      <dgm:t>
        <a:bodyPr/>
        <a:lstStyle/>
        <a:p>
          <a:r>
            <a:rPr lang="en-US" dirty="0"/>
            <a:t>Program Due: 12/9</a:t>
          </a:r>
        </a:p>
      </dgm:t>
    </dgm:pt>
    <dgm:pt modelId="{BB362FC1-8258-43CC-9449-E09C5FDC03EB}" type="parTrans" cxnId="{A88630F0-3493-4EB3-BC6C-2A072419459D}">
      <dgm:prSet/>
      <dgm:spPr/>
      <dgm:t>
        <a:bodyPr/>
        <a:lstStyle/>
        <a:p>
          <a:endParaRPr lang="en-US"/>
        </a:p>
      </dgm:t>
    </dgm:pt>
    <dgm:pt modelId="{85CE4790-76FC-41DF-A821-A1F9E66FB4E1}" type="sibTrans" cxnId="{A88630F0-3493-4EB3-BC6C-2A072419459D}">
      <dgm:prSet/>
      <dgm:spPr/>
      <dgm:t>
        <a:bodyPr/>
        <a:lstStyle/>
        <a:p>
          <a:endParaRPr lang="en-US"/>
        </a:p>
      </dgm:t>
    </dgm:pt>
    <dgm:pt modelId="{914CAE36-4B62-4CFD-BBED-22AD9ADF30C3}">
      <dgm:prSet/>
      <dgm:spPr/>
      <dgm:t>
        <a:bodyPr/>
        <a:lstStyle/>
        <a:p>
          <a:r>
            <a:rPr lang="en-US" dirty="0"/>
            <a:t>Shell Sort (Learn 2 Home): Likely on Final</a:t>
          </a:r>
        </a:p>
      </dgm:t>
    </dgm:pt>
    <dgm:pt modelId="{72A4B281-DE02-46E5-A618-5268E93A04CB}" type="parTrans" cxnId="{504769AA-40E9-4646-A9BE-B0564D9D103F}">
      <dgm:prSet/>
      <dgm:spPr/>
      <dgm:t>
        <a:bodyPr/>
        <a:lstStyle/>
        <a:p>
          <a:endParaRPr lang="en-US"/>
        </a:p>
      </dgm:t>
    </dgm:pt>
    <dgm:pt modelId="{22FC486A-07D8-497D-9D1F-CB9476FAF083}" type="sibTrans" cxnId="{504769AA-40E9-4646-A9BE-B0564D9D103F}">
      <dgm:prSet/>
      <dgm:spPr/>
      <dgm:t>
        <a:bodyPr/>
        <a:lstStyle/>
        <a:p>
          <a:endParaRPr lang="en-US"/>
        </a:p>
      </dgm:t>
    </dgm:pt>
    <dgm:pt modelId="{DF77045B-B40E-438A-A0CE-EEC210A38DF5}">
      <dgm:prSet/>
      <dgm:spPr/>
      <dgm:t>
        <a:bodyPr/>
        <a:lstStyle/>
        <a:p>
          <a:r>
            <a:rPr lang="en-US" dirty="0"/>
            <a:t>Comparisons of Sorting Efficiency</a:t>
          </a:r>
        </a:p>
      </dgm:t>
    </dgm:pt>
    <dgm:pt modelId="{3E49F3B6-5F92-468E-8C5F-A81950E1DB2D}" type="parTrans" cxnId="{7BA3A2BC-0C42-4E43-B757-00C81F250F32}">
      <dgm:prSet/>
      <dgm:spPr/>
      <dgm:t>
        <a:bodyPr/>
        <a:lstStyle/>
        <a:p>
          <a:endParaRPr lang="en-US"/>
        </a:p>
      </dgm:t>
    </dgm:pt>
    <dgm:pt modelId="{30CDADEF-E8F6-4C34-A755-3A11809D0C5D}" type="sibTrans" cxnId="{7BA3A2BC-0C42-4E43-B757-00C81F250F32}">
      <dgm:prSet/>
      <dgm:spPr/>
      <dgm:t>
        <a:bodyPr/>
        <a:lstStyle/>
        <a:p>
          <a:endParaRPr lang="en-US"/>
        </a:p>
      </dgm:t>
    </dgm:pt>
    <dgm:pt modelId="{CB810663-EFF7-4E57-99CD-365AE97500D7}">
      <dgm:prSet/>
      <dgm:spPr/>
      <dgm:t>
        <a:bodyPr/>
        <a:lstStyle/>
        <a:p>
          <a:r>
            <a:rPr lang="en-US" dirty="0"/>
            <a:t>Final: 12/11</a:t>
          </a:r>
        </a:p>
      </dgm:t>
    </dgm:pt>
    <dgm:pt modelId="{B2812BD6-0DB6-44D9-A29E-B4704A253217}" type="parTrans" cxnId="{1096F905-313E-4BFC-BE14-87704292413B}">
      <dgm:prSet/>
      <dgm:spPr/>
      <dgm:t>
        <a:bodyPr/>
        <a:lstStyle/>
        <a:p>
          <a:endParaRPr lang="en-US"/>
        </a:p>
      </dgm:t>
    </dgm:pt>
    <dgm:pt modelId="{1C2E299B-6662-4970-92FB-8A3C268B1AEC}" type="sibTrans" cxnId="{1096F905-313E-4BFC-BE14-87704292413B}">
      <dgm:prSet/>
      <dgm:spPr/>
      <dgm:t>
        <a:bodyPr/>
        <a:lstStyle/>
        <a:p>
          <a:endParaRPr lang="en-US"/>
        </a:p>
      </dgm:t>
    </dgm:pt>
    <dgm:pt modelId="{A97FBB31-88AC-402C-8369-146C3CC6B7FD}">
      <dgm:prSet/>
      <dgm:spPr/>
      <dgm:t>
        <a:bodyPr/>
        <a:lstStyle/>
        <a:p>
          <a:r>
            <a:rPr lang="en-US" dirty="0"/>
            <a:t>Program 5 Intro</a:t>
          </a:r>
        </a:p>
      </dgm:t>
    </dgm:pt>
    <dgm:pt modelId="{C8788DDB-A874-4B47-98C1-DB1AFF31C93A}" type="parTrans" cxnId="{6BCB109C-4DFF-410B-A360-D3BA4A7A9CD6}">
      <dgm:prSet/>
      <dgm:spPr/>
    </dgm:pt>
    <dgm:pt modelId="{548FC3C8-80DA-4923-9707-48D607D252B2}" type="sibTrans" cxnId="{6BCB109C-4DFF-410B-A360-D3BA4A7A9CD6}">
      <dgm:prSet/>
      <dgm:spPr/>
    </dgm:pt>
    <dgm:pt modelId="{D3A750E5-2AE3-4BDB-8FC0-C368CCFE9ADD}" type="pres">
      <dgm:prSet presAssocID="{542EE1E5-E0C5-46D6-9BA8-A808C8EEE81B}" presName="linear" presStyleCnt="0">
        <dgm:presLayoutVars>
          <dgm:animLvl val="lvl"/>
          <dgm:resizeHandles val="exact"/>
        </dgm:presLayoutVars>
      </dgm:prSet>
      <dgm:spPr/>
    </dgm:pt>
    <dgm:pt modelId="{FF03E6B7-33DA-4EB5-8602-98FC07E39F61}" type="pres">
      <dgm:prSet presAssocID="{AE3F2EEC-5602-43C5-86CF-583813BA7EB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216F9E-073E-49DE-A433-7B59B7C10138}" type="pres">
      <dgm:prSet presAssocID="{AE3F2EEC-5602-43C5-86CF-583813BA7EB0}" presName="childText" presStyleLbl="revTx" presStyleIdx="0" presStyleCnt="2">
        <dgm:presLayoutVars>
          <dgm:bulletEnabled val="1"/>
        </dgm:presLayoutVars>
      </dgm:prSet>
      <dgm:spPr/>
    </dgm:pt>
    <dgm:pt modelId="{47C34D99-0024-4B55-B995-E34E3A9F9D64}" type="pres">
      <dgm:prSet presAssocID="{2564986E-4ACF-4896-93E5-51B6E85DAF8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D02E940-D861-4C6C-BA70-BC6A3F1864C4}" type="pres">
      <dgm:prSet presAssocID="{2564986E-4ACF-4896-93E5-51B6E85DAF8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F381703-2817-44AF-8BB8-2864FDF63DA2}" srcId="{542EE1E5-E0C5-46D6-9BA8-A808C8EEE81B}" destId="{2564986E-4ACF-4896-93E5-51B6E85DAF8E}" srcOrd="1" destOrd="0" parTransId="{529983EF-2AA6-497F-8C04-236F04295020}" sibTransId="{EA924B79-9802-44AA-AE23-DBF78045117B}"/>
    <dgm:cxn modelId="{1096F905-313E-4BFC-BE14-87704292413B}" srcId="{AE3F2EEC-5602-43C5-86CF-583813BA7EB0}" destId="{CB810663-EFF7-4E57-99CD-365AE97500D7}" srcOrd="1" destOrd="0" parTransId="{B2812BD6-0DB6-44D9-A29E-B4704A253217}" sibTransId="{1C2E299B-6662-4970-92FB-8A3C268B1AEC}"/>
    <dgm:cxn modelId="{40BC1F20-DE25-4620-8C37-3997FF2752F8}" srcId="{0C3C30BF-5CA5-40CD-8DC3-857C9FEAA25E}" destId="{7D911F02-644E-4571-AB20-DB5C8D224D6E}" srcOrd="0" destOrd="0" parTransId="{03296CB8-41E7-4112-BD7D-853BEDA1A36F}" sibTransId="{C6DC7145-4CEF-433F-9396-476E13CFA4F1}"/>
    <dgm:cxn modelId="{609D3F5F-93FD-401A-A4A7-2F20E41A17CB}" type="presOf" srcId="{2564986E-4ACF-4896-93E5-51B6E85DAF8E}" destId="{47C34D99-0024-4B55-B995-E34E3A9F9D64}" srcOrd="0" destOrd="0" presId="urn:microsoft.com/office/officeart/2005/8/layout/vList2"/>
    <dgm:cxn modelId="{49E9BA41-FB87-4EA5-9E95-F1EBE535935C}" type="presOf" srcId="{0C3C30BF-5CA5-40CD-8DC3-857C9FEAA25E}" destId="{BF216F9E-073E-49DE-A433-7B59B7C10138}" srcOrd="0" destOrd="0" presId="urn:microsoft.com/office/officeart/2005/8/layout/vList2"/>
    <dgm:cxn modelId="{FDD3578E-9CA4-42B8-A323-589475CB6966}" srcId="{2564986E-4ACF-4896-93E5-51B6E85DAF8E}" destId="{CE95DA65-BFEA-4FF9-9C17-585ED7923C87}" srcOrd="0" destOrd="0" parTransId="{FCAD03D7-FE2C-4346-813B-2F65D0807318}" sibTransId="{D004A9EF-CFC5-4C53-9504-EEBBB0C136F0}"/>
    <dgm:cxn modelId="{CD803A94-4B57-4006-842F-A9D0297265D9}" type="presOf" srcId="{032C78E4-361E-4B5F-8EAE-89719236B319}" destId="{8D02E940-D861-4C6C-BA70-BC6A3F1864C4}" srcOrd="0" destOrd="3" presId="urn:microsoft.com/office/officeart/2005/8/layout/vList2"/>
    <dgm:cxn modelId="{6BCB109C-4DFF-410B-A360-D3BA4A7A9CD6}" srcId="{2564986E-4ACF-4896-93E5-51B6E85DAF8E}" destId="{A97FBB31-88AC-402C-8369-146C3CC6B7FD}" srcOrd="4" destOrd="0" parTransId="{C8788DDB-A874-4B47-98C1-DB1AFF31C93A}" sibTransId="{548FC3C8-80DA-4923-9707-48D607D252B2}"/>
    <dgm:cxn modelId="{8F4DDFA9-33B2-49CF-BBC6-85FBEB88FC7C}" type="presOf" srcId="{A97FBB31-88AC-402C-8369-146C3CC6B7FD}" destId="{8D02E940-D861-4C6C-BA70-BC6A3F1864C4}" srcOrd="0" destOrd="4" presId="urn:microsoft.com/office/officeart/2005/8/layout/vList2"/>
    <dgm:cxn modelId="{504769AA-40E9-4646-A9BE-B0564D9D103F}" srcId="{2564986E-4ACF-4896-93E5-51B6E85DAF8E}" destId="{914CAE36-4B62-4CFD-BBED-22AD9ADF30C3}" srcOrd="1" destOrd="0" parTransId="{72A4B281-DE02-46E5-A618-5268E93A04CB}" sibTransId="{22FC486A-07D8-497D-9D1F-CB9476FAF083}"/>
    <dgm:cxn modelId="{DFA55DBA-2211-4AA8-8A22-3D5C9A8474AA}" type="presOf" srcId="{542EE1E5-E0C5-46D6-9BA8-A808C8EEE81B}" destId="{D3A750E5-2AE3-4BDB-8FC0-C368CCFE9ADD}" srcOrd="0" destOrd="0" presId="urn:microsoft.com/office/officeart/2005/8/layout/vList2"/>
    <dgm:cxn modelId="{7BA3A2BC-0C42-4E43-B757-00C81F250F32}" srcId="{2564986E-4ACF-4896-93E5-51B6E85DAF8E}" destId="{DF77045B-B40E-438A-A0CE-EEC210A38DF5}" srcOrd="2" destOrd="0" parTransId="{3E49F3B6-5F92-468E-8C5F-A81950E1DB2D}" sibTransId="{30CDADEF-E8F6-4C34-A755-3A11809D0C5D}"/>
    <dgm:cxn modelId="{45FCACC7-8F49-40BD-A594-202FDE3FD40F}" type="presOf" srcId="{CB810663-EFF7-4E57-99CD-365AE97500D7}" destId="{BF216F9E-073E-49DE-A433-7B59B7C10138}" srcOrd="0" destOrd="3" presId="urn:microsoft.com/office/officeart/2005/8/layout/vList2"/>
    <dgm:cxn modelId="{3B2372CB-3BFB-4D54-8C21-421F4FAE6E91}" type="presOf" srcId="{AE3F2EEC-5602-43C5-86CF-583813BA7EB0}" destId="{FF03E6B7-33DA-4EB5-8602-98FC07E39F61}" srcOrd="0" destOrd="0" presId="urn:microsoft.com/office/officeart/2005/8/layout/vList2"/>
    <dgm:cxn modelId="{FD4032DA-30D1-4F4F-A7AD-F62E9088547E}" type="presOf" srcId="{7D911F02-644E-4571-AB20-DB5C8D224D6E}" destId="{BF216F9E-073E-49DE-A433-7B59B7C10138}" srcOrd="0" destOrd="1" presId="urn:microsoft.com/office/officeart/2005/8/layout/vList2"/>
    <dgm:cxn modelId="{368B48DC-635C-4E57-B036-AF69E53503EB}" srcId="{2564986E-4ACF-4896-93E5-51B6E85DAF8E}" destId="{032C78E4-361E-4B5F-8EAE-89719236B319}" srcOrd="3" destOrd="0" parTransId="{79E23E05-DB08-4978-9A9F-867F02737193}" sibTransId="{94DF33E8-D665-4336-844F-D97C44E53173}"/>
    <dgm:cxn modelId="{5A63C2E3-CCDA-4945-AA83-C0E385D7E0BE}" type="presOf" srcId="{8A1B8095-0BF5-44DF-B541-78DB3B39289E}" destId="{BF216F9E-073E-49DE-A433-7B59B7C10138}" srcOrd="0" destOrd="2" presId="urn:microsoft.com/office/officeart/2005/8/layout/vList2"/>
    <dgm:cxn modelId="{7BBD83E6-E707-48C1-8654-0838F36140B0}" type="presOf" srcId="{CE95DA65-BFEA-4FF9-9C17-585ED7923C87}" destId="{8D02E940-D861-4C6C-BA70-BC6A3F1864C4}" srcOrd="0" destOrd="0" presId="urn:microsoft.com/office/officeart/2005/8/layout/vList2"/>
    <dgm:cxn modelId="{885930EE-5953-44A7-AC3D-790B015B7AE1}" srcId="{AE3F2EEC-5602-43C5-86CF-583813BA7EB0}" destId="{0C3C30BF-5CA5-40CD-8DC3-857C9FEAA25E}" srcOrd="0" destOrd="0" parTransId="{B60075B1-EF86-484D-AF64-3CE2C13B0E5E}" sibTransId="{87B81565-C4D2-4C49-8421-FE84B394A01B}"/>
    <dgm:cxn modelId="{A88630F0-3493-4EB3-BC6C-2A072419459D}" srcId="{0C3C30BF-5CA5-40CD-8DC3-857C9FEAA25E}" destId="{8A1B8095-0BF5-44DF-B541-78DB3B39289E}" srcOrd="1" destOrd="0" parTransId="{BB362FC1-8258-43CC-9449-E09C5FDC03EB}" sibTransId="{85CE4790-76FC-41DF-A821-A1F9E66FB4E1}"/>
    <dgm:cxn modelId="{D03E09F3-681F-488E-A0E8-096C766F91AE}" srcId="{542EE1E5-E0C5-46D6-9BA8-A808C8EEE81B}" destId="{AE3F2EEC-5602-43C5-86CF-583813BA7EB0}" srcOrd="0" destOrd="0" parTransId="{2A8BC2A5-EAAB-4214-A922-268616388512}" sibTransId="{0C995945-2A67-43AC-AD01-150AA3966E25}"/>
    <dgm:cxn modelId="{F4A2B9F7-52A4-486D-ADB1-BB0408F0A91D}" type="presOf" srcId="{DF77045B-B40E-438A-A0CE-EEC210A38DF5}" destId="{8D02E940-D861-4C6C-BA70-BC6A3F1864C4}" srcOrd="0" destOrd="2" presId="urn:microsoft.com/office/officeart/2005/8/layout/vList2"/>
    <dgm:cxn modelId="{05EBE8FC-D3A4-499C-B02D-542610026417}" type="presOf" srcId="{914CAE36-4B62-4CFD-BBED-22AD9ADF30C3}" destId="{8D02E940-D861-4C6C-BA70-BC6A3F1864C4}" srcOrd="0" destOrd="1" presId="urn:microsoft.com/office/officeart/2005/8/layout/vList2"/>
    <dgm:cxn modelId="{D4B725BF-EB5F-4E00-9C7C-8E6881A85916}" type="presParOf" srcId="{D3A750E5-2AE3-4BDB-8FC0-C368CCFE9ADD}" destId="{FF03E6B7-33DA-4EB5-8602-98FC07E39F61}" srcOrd="0" destOrd="0" presId="urn:microsoft.com/office/officeart/2005/8/layout/vList2"/>
    <dgm:cxn modelId="{5F7679E3-9F1F-498A-9896-7E4B88BFB6F6}" type="presParOf" srcId="{D3A750E5-2AE3-4BDB-8FC0-C368CCFE9ADD}" destId="{BF216F9E-073E-49DE-A433-7B59B7C10138}" srcOrd="1" destOrd="0" presId="urn:microsoft.com/office/officeart/2005/8/layout/vList2"/>
    <dgm:cxn modelId="{14CC22FF-1CCD-4A70-89D0-41284F1FA3BF}" type="presParOf" srcId="{D3A750E5-2AE3-4BDB-8FC0-C368CCFE9ADD}" destId="{47C34D99-0024-4B55-B995-E34E3A9F9D64}" srcOrd="2" destOrd="0" presId="urn:microsoft.com/office/officeart/2005/8/layout/vList2"/>
    <dgm:cxn modelId="{9761D72F-6CAA-466A-98A7-F15D5C295E73}" type="presParOf" srcId="{D3A750E5-2AE3-4BDB-8FC0-C368CCFE9ADD}" destId="{8D02E940-D861-4C6C-BA70-BC6A3F1864C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3E6B7-33DA-4EB5-8602-98FC07E39F61}">
      <dsp:nvSpPr>
        <dsp:cNvPr id="0" name=""/>
        <dsp:cNvSpPr/>
      </dsp:nvSpPr>
      <dsp:spPr>
        <a:xfrm>
          <a:off x="0" y="1228"/>
          <a:ext cx="6797675" cy="7915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Announcements</a:t>
          </a:r>
        </a:p>
      </dsp:txBody>
      <dsp:txXfrm>
        <a:off x="38638" y="39866"/>
        <a:ext cx="6720399" cy="714229"/>
      </dsp:txXfrm>
    </dsp:sp>
    <dsp:sp modelId="{BF216F9E-073E-49DE-A433-7B59B7C10138}">
      <dsp:nvSpPr>
        <dsp:cNvPr id="0" name=""/>
        <dsp:cNvSpPr/>
      </dsp:nvSpPr>
      <dsp:spPr>
        <a:xfrm>
          <a:off x="0" y="792733"/>
          <a:ext cx="6797675" cy="1810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Program 5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In Class Design Review: 12/2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Program Due: 12/9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Final: 12/11</a:t>
          </a:r>
        </a:p>
      </dsp:txBody>
      <dsp:txXfrm>
        <a:off x="0" y="792733"/>
        <a:ext cx="6797675" cy="1810215"/>
      </dsp:txXfrm>
    </dsp:sp>
    <dsp:sp modelId="{47C34D99-0024-4B55-B995-E34E3A9F9D64}">
      <dsp:nvSpPr>
        <dsp:cNvPr id="0" name=""/>
        <dsp:cNvSpPr/>
      </dsp:nvSpPr>
      <dsp:spPr>
        <a:xfrm>
          <a:off x="0" y="2602948"/>
          <a:ext cx="6797675" cy="791505"/>
        </a:xfrm>
        <a:prstGeom prst="roundRect">
          <a:avLst/>
        </a:prstGeom>
        <a:gradFill rotWithShape="0">
          <a:gsLst>
            <a:gs pos="0">
              <a:schemeClr val="accent2">
                <a:hueOff val="1907789"/>
                <a:satOff val="-43528"/>
                <a:lumOff val="16079"/>
                <a:alphaOff val="0"/>
                <a:shade val="85000"/>
                <a:satMod val="130000"/>
              </a:schemeClr>
            </a:gs>
            <a:gs pos="34000">
              <a:schemeClr val="accent2">
                <a:hueOff val="1907789"/>
                <a:satOff val="-43528"/>
                <a:lumOff val="16079"/>
                <a:alphaOff val="0"/>
                <a:shade val="87000"/>
                <a:satMod val="125000"/>
              </a:schemeClr>
            </a:gs>
            <a:gs pos="70000">
              <a:schemeClr val="accent2">
                <a:hueOff val="1907789"/>
                <a:satOff val="-43528"/>
                <a:lumOff val="1607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07789"/>
                <a:satOff val="-43528"/>
                <a:lumOff val="1607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Agenda</a:t>
          </a:r>
        </a:p>
      </dsp:txBody>
      <dsp:txXfrm>
        <a:off x="38638" y="2641586"/>
        <a:ext cx="6720399" cy="714229"/>
      </dsp:txXfrm>
    </dsp:sp>
    <dsp:sp modelId="{8D02E940-D861-4C6C-BA70-BC6A3F1864C4}">
      <dsp:nvSpPr>
        <dsp:cNvPr id="0" name=""/>
        <dsp:cNvSpPr/>
      </dsp:nvSpPr>
      <dsp:spPr>
        <a:xfrm>
          <a:off x="0" y="3394453"/>
          <a:ext cx="6797675" cy="2254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Finish Test Two Review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Shell Sort (Learn 2 Home): Likely on Final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Comparisons of Sorting Efficiency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Algorithm Efficiency / Big O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Program 5 Intro</a:t>
          </a:r>
        </a:p>
      </dsp:txBody>
      <dsp:txXfrm>
        <a:off x="0" y="3394453"/>
        <a:ext cx="6797675" cy="2254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AF813-FB0C-4B4D-8D1D-06CD5C87D3B9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30C8-90F1-43FA-AC45-3AA8751CB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8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30C8-90F1-43FA-AC45-3AA8751CBF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9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77333" y="1816100"/>
            <a:ext cx="11260667" cy="4508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Structures and Problem Solving with C++: Walls and Mirrors, Frank Carrano, © 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69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CSS342: Algorithm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5A69D9-F3C9-4C11-8797-DD07F8504BF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2117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hellsort#mediaviewer/File:Sorting_shellsort_anim.gif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PRA0W1kECg" TargetMode="External"/><Relationship Id="rId2" Type="http://schemas.openxmlformats.org/officeDocument/2006/relationships/hyperlink" Target="http://www.sorting-algorithms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i9-9zHbW6g" TargetMode="External"/><Relationship Id="rId2" Type="http://schemas.openxmlformats.org/officeDocument/2006/relationships/hyperlink" Target="http://courses.washington.edu/css342/dimpsey/ProgramExamples/BigOwAnswer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VfiBnzM3vQ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hellsort#mediaviewer/File:Sorting_shellsort_anim.gif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8952" y="643467"/>
            <a:ext cx="7172487" cy="5054008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chemeClr val="tx2"/>
                </a:solidFill>
              </a:rPr>
              <a:t>CSS 342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299" y="643467"/>
            <a:ext cx="331185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Data Structures, Algorithms, and Discrete Mathematics I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Lecture 15.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CARRANO CHAPT 10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69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the Gap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40430"/>
            <a:ext cx="9051061" cy="381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3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the Gap (more)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762" y="1902252"/>
            <a:ext cx="8673913" cy="445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8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9534" y="822071"/>
            <a:ext cx="111326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gap = size / 2; gap &gt; 0; gap = (gap == 2) ? 1 :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(gap / 2.2))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gap; i &lt; size; i++) 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; (j &gt;= gap) &amp;&amp;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[j - gap]); j -= gap)</a:t>
            </a:r>
          </a:p>
          <a:p>
            <a:pPr lvl="2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[j] 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[j - gap];</a:t>
            </a:r>
          </a:p>
          <a:p>
            <a:pPr lvl="3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[j]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09534" y="5489272"/>
            <a:ext cx="10308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http://en.wikipedia.org/wiki/Shellsort#mediaviewer/File:Sorting_shellsort_anim.gif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9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comparisons of Sorts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http://www.sorting-algorithms.com/</a:t>
            </a:r>
            <a:endParaRPr lang="en-US" u="sng" dirty="0"/>
          </a:p>
          <a:p>
            <a:r>
              <a:rPr lang="en-US" u="sng" dirty="0">
                <a:hlinkClick r:id="rId3"/>
              </a:rPr>
              <a:t>https://www.youtube.com/watch?v=kPRA0W1kECg</a:t>
            </a:r>
            <a:endParaRPr lang="en-US" dirty="0"/>
          </a:p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 </a:t>
            </a:r>
          </a:p>
          <a:p>
            <a:endParaRPr lang="en-US" u="sng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81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Algorithm Efficiency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BIG O</a:t>
            </a:r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AE0D2EB9-7F84-AA36-965E-73FD1F6A4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41" r="25146" b="1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42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450" y="1894373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 err="1"/>
              <a:t>Carrano</a:t>
            </a:r>
            <a:r>
              <a:rPr lang="en-US" dirty="0"/>
              <a:t> Chapter 10</a:t>
            </a:r>
            <a:endParaRPr lang="en-US" dirty="0">
              <a:hlinkClick r:id="rId2"/>
            </a:endParaRPr>
          </a:p>
          <a:p>
            <a:r>
              <a:rPr lang="en-US" dirty="0"/>
              <a:t>Problems published on Canvas</a:t>
            </a:r>
          </a:p>
          <a:p>
            <a:r>
              <a:rPr lang="en-US" dirty="0"/>
              <a:t>Summations:</a:t>
            </a:r>
          </a:p>
          <a:p>
            <a:r>
              <a:rPr lang="en-US" u="sng" dirty="0">
                <a:hlinkClick r:id="rId3"/>
              </a:rPr>
              <a:t>https://www.youtube.com/watch?v=8i9-9zHbW6g</a:t>
            </a:r>
            <a:endParaRPr lang="en-US" dirty="0"/>
          </a:p>
          <a:p>
            <a:r>
              <a:rPr lang="en-US" u="sng" dirty="0">
                <a:hlinkClick r:id="rId4"/>
              </a:rPr>
              <a:t>https://www.youtube.com/watch?v=WVfiBnzM3vQ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9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Order of growth of common functions</a:t>
            </a: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85" y="2594001"/>
            <a:ext cx="8275638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421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Overview of Efficiency*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50681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 algorithms take approximately same time for N = 10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Any algorithm with N! running time is useless for N ≥ 20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 is intractable for n ≥ 40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is usable for N = 10,000 but horrendous for N ≥ 1,000,000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O(N) and O(N log N) are practical for inputs of size 1,000,000,000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O(log N) was okay for any input size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712" y="5620512"/>
            <a:ext cx="3826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*From “The Algorithm Design Manual”</a:t>
            </a:r>
          </a:p>
        </p:txBody>
      </p:sp>
    </p:spTree>
    <p:extLst>
      <p:ext uri="{BB962C8B-B14F-4D97-AF65-F5344CB8AC3E}">
        <p14:creationId xmlns:p14="http://schemas.microsoft.com/office/powerpoint/2010/main" val="3095396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0A6D62F-943B-466A-A73B-F1D3B1FB1637}" type="slidenum">
              <a:rPr lang="en-US" altLang="ja-JP" sz="1400"/>
              <a:pPr eaLnBrk="1" hangingPunct="1"/>
              <a:t>18</a:t>
            </a:fld>
            <a:endParaRPr lang="en-US" altLang="ja-JP" sz="140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9056" y="456470"/>
            <a:ext cx="9228944" cy="1117496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ja-JP" dirty="0"/>
            </a:br>
            <a:r>
              <a:rPr lang="en-US" altLang="ja-JP" dirty="0"/>
              <a:t>Counting operations (redux)</a:t>
            </a:r>
            <a:br>
              <a:rPr lang="en-US" altLang="ja-JP" dirty="0"/>
            </a:br>
            <a:r>
              <a:rPr lang="en-US" altLang="ja-JP" dirty="0"/>
              <a:t>How many times is Task() called? </a:t>
            </a:r>
          </a:p>
        </p:txBody>
      </p:sp>
      <p:sp>
        <p:nvSpPr>
          <p:cNvPr id="2" name="Rectangle 1"/>
          <p:cNvSpPr/>
          <p:nvPr/>
        </p:nvSpPr>
        <p:spPr>
          <a:xfrm>
            <a:off x="2183979" y="2585714"/>
            <a:ext cx="59810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1; i &lt;= n; i++)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(j = 1; j &lt;=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j++)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(k = 1; k &lt;= 5; k++)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Task();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431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0A6D62F-943B-466A-A73B-F1D3B1FB1637}" type="slidenum">
              <a:rPr lang="en-US" altLang="ja-JP" sz="1400"/>
              <a:pPr eaLnBrk="1" hangingPunct="1"/>
              <a:t>19</a:t>
            </a:fld>
            <a:endParaRPr lang="en-US" altLang="ja-JP" sz="140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9056" y="456470"/>
            <a:ext cx="9228944" cy="1117496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ja-JP" dirty="0"/>
            </a:br>
            <a:r>
              <a:rPr lang="en-US" altLang="ja-JP" dirty="0"/>
              <a:t>Counting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258137" y="3507697"/>
                <a:ext cx="5954346" cy="2653082"/>
              </a:xfrm>
            </p:spPr>
            <p:txBody>
              <a:bodyPr>
                <a:normAutofit fontScale="70000" lnSpcReduction="20000"/>
              </a:bodyPr>
              <a:lstStyle/>
              <a:p>
                <a:pPr eaLnBrk="1" hangingPunct="1">
                  <a:buFontTx/>
                  <a:buNone/>
                </a:pPr>
                <a:endParaRPr lang="en-US" altLang="ja-JP" sz="2800" dirty="0"/>
              </a:p>
              <a:p>
                <a:pPr eaLnBrk="1" hangingPunct="1">
                  <a:buFontTx/>
                  <a:buNone/>
                </a:pPr>
                <a:r>
                  <a:rPr lang="en-US" altLang="ja-JP" sz="2800" dirty="0"/>
                  <a:t>Loop on k:	5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ja-JP" sz="2800" dirty="0"/>
                  <a:t>Loop on j: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nary>
                  </m:oMath>
                </a14:m>
                <a:r>
                  <a:rPr lang="en-US" altLang="ja-JP" sz="2800" dirty="0"/>
                  <a:t> = 5*</a:t>
                </a:r>
                <a:r>
                  <a:rPr lang="en-US" altLang="ja-JP" sz="2800" dirty="0" err="1"/>
                  <a:t>i</a:t>
                </a:r>
                <a:r>
                  <a:rPr lang="en-US" altLang="ja-JP" sz="2800" dirty="0"/>
                  <a:t>		</a:t>
                </a:r>
                <a:endParaRPr lang="en-US" altLang="ja-JP" sz="1800" dirty="0"/>
              </a:p>
              <a:p>
                <a:pPr eaLnBrk="1" hangingPunct="1">
                  <a:buFontTx/>
                  <a:buNone/>
                </a:pPr>
                <a:r>
                  <a:rPr lang="en-US" altLang="ja-JP" sz="2800" dirty="0"/>
                  <a:t>Loop on i: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nary>
                  </m:oMath>
                </a14:m>
                <a:r>
                  <a:rPr lang="en-US" altLang="ja-JP" sz="2800" dirty="0"/>
                  <a:t>= 5 * n * (n + 1) / 2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ja-JP" sz="2800" dirty="0"/>
                  <a:t>g(n) = (5 *  n</a:t>
                </a:r>
                <a:r>
                  <a:rPr lang="en-US" altLang="ja-JP" sz="2800" baseline="30000" dirty="0"/>
                  <a:t>2</a:t>
                </a:r>
                <a:r>
                  <a:rPr lang="en-US" altLang="ja-JP" sz="2800" dirty="0"/>
                  <a:t>) / 2 + (5 * n) / 2</a:t>
                </a:r>
              </a:p>
              <a:p>
                <a:pPr>
                  <a:buNone/>
                </a:pPr>
                <a:r>
                  <a:rPr lang="en-US" altLang="ja-JP" sz="2800" dirty="0">
                    <a:sym typeface="Wingdings" panose="05000000000000000000" pitchFamily="2" charset="2"/>
                  </a:rPr>
                  <a:t> O(</a:t>
                </a:r>
                <a:r>
                  <a:rPr lang="en-US" altLang="ja-JP" sz="2800" dirty="0"/>
                  <a:t>n</a:t>
                </a:r>
                <a:r>
                  <a:rPr lang="en-US" altLang="ja-JP" sz="2800" baseline="30000" dirty="0"/>
                  <a:t>2</a:t>
                </a:r>
                <a:r>
                  <a:rPr lang="en-US" altLang="ja-JP" sz="2800" dirty="0"/>
                  <a:t> )</a:t>
                </a:r>
              </a:p>
              <a:p>
                <a:pPr eaLnBrk="1" hangingPunct="1">
                  <a:lnSpc>
                    <a:spcPct val="20000"/>
                  </a:lnSpc>
                  <a:buFontTx/>
                  <a:buNone/>
                </a:pPr>
                <a:r>
                  <a:rPr lang="en-US" altLang="ja-JP" sz="2800" dirty="0"/>
                  <a:t>		</a:t>
                </a:r>
                <a:endParaRPr lang="en-US" altLang="ja-JP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58137" y="3507697"/>
                <a:ext cx="5954346" cy="2653082"/>
              </a:xfrm>
              <a:blipFill>
                <a:blip r:embed="rId2"/>
                <a:stretch>
                  <a:fillRect l="-2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695647" y="1709191"/>
            <a:ext cx="59810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1; i &lt;= n; i++)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(j = 1; j &lt;=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j++)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(k = 1; k &lt;= 5; k++)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Task();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1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529AFD-5A84-4419-9390-0E9584F3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FFD9C4-5E6D-4E44-8CCD-24EF7B6F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Announcements/Agenda</a:t>
            </a:r>
            <a:br>
              <a:rPr lang="en-US" sz="2300" dirty="0">
                <a:solidFill>
                  <a:srgbClr val="FFFFFF"/>
                </a:solidFill>
              </a:rPr>
            </a:br>
            <a:r>
              <a:rPr lang="en-US" sz="2300" dirty="0">
                <a:solidFill>
                  <a:srgbClr val="FFFFFF"/>
                </a:solidFill>
              </a:rPr>
              <a:t>11/25/24</a:t>
            </a:r>
            <a:br>
              <a:rPr lang="en-US" sz="2300" dirty="0">
                <a:solidFill>
                  <a:srgbClr val="FFFFFF"/>
                </a:solidFill>
              </a:rPr>
            </a:br>
            <a:br>
              <a:rPr lang="en-US" sz="2300" dirty="0">
                <a:solidFill>
                  <a:srgbClr val="FFFFFF"/>
                </a:solidFill>
              </a:rPr>
            </a:br>
            <a:endParaRPr lang="en-US" sz="23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B2DB5-1B01-4A7A-B79B-E180757E6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6D5EEF-BC3B-D116-EAE6-3FA98C0CD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42187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1413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Complexity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g(n) = </a:t>
            </a:r>
            <a:r>
              <a:rPr lang="en-US" altLang="ja-JP" sz="2400" dirty="0"/>
              <a:t>(5 * t * n</a:t>
            </a:r>
            <a:r>
              <a:rPr lang="en-US" altLang="ja-JP" sz="2400" baseline="30000" dirty="0"/>
              <a:t>2</a:t>
            </a:r>
            <a:r>
              <a:rPr lang="en-US" altLang="ja-JP" sz="2400" dirty="0"/>
              <a:t>) / 2 + (5 * t * n) /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Find k and n</a:t>
            </a:r>
            <a:r>
              <a:rPr lang="en-US" sz="2400" baseline="-25000" dirty="0"/>
              <a:t>0</a:t>
            </a:r>
            <a:r>
              <a:rPr lang="en-US" sz="2400" dirty="0"/>
              <a:t> such that k*n</a:t>
            </a:r>
            <a:r>
              <a:rPr lang="en-US" sz="2400" baseline="30000" dirty="0"/>
              <a:t>2</a:t>
            </a:r>
            <a:r>
              <a:rPr lang="en-US" sz="2400" dirty="0"/>
              <a:t> &gt; f(n) for all n&gt;n</a:t>
            </a:r>
            <a:r>
              <a:rPr lang="en-US" sz="2400" baseline="-25000" dirty="0"/>
              <a:t>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aseline="-25000" dirty="0"/>
              <a:t> </a:t>
            </a:r>
            <a:r>
              <a:rPr lang="en-US" sz="2400" dirty="0"/>
              <a:t> k = 3t, n</a:t>
            </a:r>
            <a:r>
              <a:rPr lang="en-US" sz="2400" baseline="-25000" dirty="0"/>
              <a:t>0</a:t>
            </a:r>
            <a:r>
              <a:rPr lang="en-US" sz="2400" dirty="0"/>
              <a:t>=5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3tn</a:t>
            </a:r>
            <a:r>
              <a:rPr lang="en-US" sz="2200" baseline="30000" dirty="0"/>
              <a:t>2</a:t>
            </a:r>
            <a:r>
              <a:rPr lang="en-US" sz="2200" dirty="0"/>
              <a:t> &gt; 2.5tn</a:t>
            </a:r>
            <a:r>
              <a:rPr lang="en-US" sz="2200" baseline="30000" dirty="0"/>
              <a:t>2</a:t>
            </a:r>
            <a:r>
              <a:rPr lang="en-US" sz="2200" dirty="0"/>
              <a:t> + 2.5tn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3 &gt; 2.5 + 2.5/n, n&gt;5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g(n) is O(n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5736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231" y="24163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Proving an algorithm / code snippet is O( </a:t>
            </a:r>
            <a:r>
              <a:rPr lang="en-US" sz="4000" i="1" dirty="0"/>
              <a:t>f(n) </a:t>
            </a:r>
            <a:r>
              <a:rPr lang="en-US" sz="4000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72232" y="1891051"/>
            <a:ext cx="10058400" cy="45085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sz="2400" dirty="0"/>
              <a:t>Determine a formula for the number of important operations in algorithm or snippet as a function of n.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Express this as </a:t>
            </a:r>
            <a:r>
              <a:rPr lang="en-US" sz="2200" i="1" dirty="0"/>
              <a:t>g(n).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/>
              <a:t>  </a:t>
            </a:r>
            <a:r>
              <a:rPr lang="en-US" sz="2400" dirty="0"/>
              <a:t>Show there is a constant, k, such that k * </a:t>
            </a:r>
            <a:r>
              <a:rPr lang="en-US" sz="2400" i="1" dirty="0"/>
              <a:t>f(n) &gt; g(n) </a:t>
            </a:r>
            <a:r>
              <a:rPr lang="en-US" sz="2400" dirty="0"/>
              <a:t>for all n greater than some number.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You have proven g(n) is O(f(n))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Rejoice! </a:t>
            </a:r>
          </a:p>
        </p:txBody>
      </p:sp>
    </p:spTree>
    <p:extLst>
      <p:ext uri="{BB962C8B-B14F-4D97-AF65-F5344CB8AC3E}">
        <p14:creationId xmlns:p14="http://schemas.microsoft.com/office/powerpoint/2010/main" val="2868277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0474" y="509666"/>
            <a:ext cx="10167080" cy="106430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ja-JP" sz="3600" dirty="0"/>
              <a:t>What is Big-O complexity of this snippet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6970" y="3267856"/>
            <a:ext cx="8473191" cy="298655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altLang="ja-JP" sz="2400" dirty="0"/>
          </a:p>
          <a:p>
            <a:pPr eaLnBrk="1" hangingPunct="1">
              <a:buFontTx/>
              <a:buNone/>
            </a:pPr>
            <a:r>
              <a:rPr lang="en-US" altLang="ja-JP" sz="2400" dirty="0"/>
              <a:t>g(n):  number of calls to </a:t>
            </a:r>
            <a:r>
              <a:rPr lang="en-US" altLang="ja-JP" sz="2400" dirty="0" err="1"/>
              <a:t>Call.Task</a:t>
            </a:r>
            <a:r>
              <a:rPr lang="en-US" altLang="ja-JP" sz="2400" dirty="0"/>
              <a:t>()</a:t>
            </a:r>
          </a:p>
          <a:p>
            <a:pPr eaLnBrk="1" hangingPunct="1">
              <a:buFontTx/>
              <a:buNone/>
            </a:pPr>
            <a:r>
              <a:rPr lang="en-US" altLang="ja-JP" sz="2400" dirty="0"/>
              <a:t>g(n) = log</a:t>
            </a:r>
            <a:r>
              <a:rPr lang="en-US" altLang="ja-JP" sz="2400" baseline="-25000" dirty="0"/>
              <a:t>3</a:t>
            </a:r>
            <a:r>
              <a:rPr lang="en-US" altLang="ja-JP" sz="2400" dirty="0"/>
              <a:t>n + 1</a:t>
            </a:r>
          </a:p>
          <a:p>
            <a:pPr eaLnBrk="1" hangingPunct="1">
              <a:buFontTx/>
              <a:buNone/>
            </a:pPr>
            <a:r>
              <a:rPr lang="en-US" altLang="ja-JP" sz="2400" dirty="0"/>
              <a:t>Snippet is O(log</a:t>
            </a:r>
            <a:r>
              <a:rPr lang="en-US" altLang="ja-JP" sz="2400" baseline="-25000" dirty="0"/>
              <a:t>3</a:t>
            </a:r>
            <a:r>
              <a:rPr lang="en-US" altLang="ja-JP" sz="2400" dirty="0"/>
              <a:t>n)</a:t>
            </a:r>
          </a:p>
        </p:txBody>
      </p:sp>
      <p:sp>
        <p:nvSpPr>
          <p:cNvPr id="2" name="Rectangle 1"/>
          <p:cNvSpPr/>
          <p:nvPr/>
        </p:nvSpPr>
        <p:spPr>
          <a:xfrm>
            <a:off x="1349115" y="1918741"/>
            <a:ext cx="57562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 = n;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(j &gt;= 1)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Call.Task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j = j /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3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Discussion</a:t>
            </a:r>
            <a:br>
              <a:rPr lang="en-US" dirty="0"/>
            </a:br>
            <a:r>
              <a:rPr lang="en-US" dirty="0"/>
              <a:t>Big-O complexity:  Program Three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Determine the efficiency of your + operator on program three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Count operations assuming two lists of size 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How about one list of size n and one of size 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How about Merge operator?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BuildList</a:t>
            </a:r>
            <a:r>
              <a:rPr lang="en-US" sz="2400" dirty="0"/>
              <a:t> Operator?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1720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Scientist of the week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0335" y="2084161"/>
            <a:ext cx="7350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Aaron Swartz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45768" y="2924744"/>
            <a:ext cx="6262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Born in Chicago!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RSS as a teenager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Markdown: markup standard derived from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version of </a:t>
            </a:r>
            <a:r>
              <a:rPr lang="en-US" dirty="0" err="1"/>
              <a:t>Reddit</a:t>
            </a:r>
            <a:r>
              <a:rPr lang="en-US" dirty="0"/>
              <a:t>;  joined Wired and quit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Wrote </a:t>
            </a:r>
            <a:r>
              <a:rPr lang="en-US" i="1" dirty="0"/>
              <a:t>Guerilla Open Access Manifesto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activist in stopping SOPA (Stop Online Privacy Act)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Legally released millions of court documents from PACER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JSTOR controversy lead to overzealous prosecution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more info watch: “The Internet’s own Boy”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AutoShape 2" descr="data:image/jpeg;base64,/9j/4AAQSkZJRgABAQEAYABgAAD/2wBDAAoHBwkHBgoJCAkLCwoMDxkQDw4ODx4WFxIZJCAmJSMgIyIoLTkwKCo2KyIjMkQyNjs9QEBAJjBGS0U+Sjk/QD3/2wBDAQsLCw8NDx0QEB09KSMpPT09PT09PT09PT09PT09PT09PT09PT09PT09PT09PT09PT09PT09PT09PT09PT09PT3/wAARCACkAI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0PbRTqSgBppCQASSAAOSadWPruoC0gKnliOF9aUnZDirsz9e8Rx2sW1WYZB+7gfqa4GfVb7xBffZdOh3vjk7vlQepOOBVnUbS71u9EEbklj87k8E+30rrtH0ODRdPENuo3Hl3xy59655ytqzro0uZ2MXTPCcNgVmvJWubjrkfKi/Qd/xrQmQKvyD8KvTZAIrPkYhjWd29zt9nGK0Rnzwq2eME9aZbzNZzqxYsn16VckUHr3qlOQeMcVSZjOmmdPYai5TdDKzxj+EplR+I5rdtLtbqIOoA7Yz3rzmw1KbT7hjD8wPVD0au00KWKSBZYZVlWbMjOvQk+greLOGpCzNnJoyaWjFWZCUhp2KQikIac0U4iigCxik21Lt9qTbVDItvNcLqEj3eqzyTZ2RZB92/u/T1rvJW8qJ5MZKqWA9SBxXnSeY/2iaYZw5YdRyevSonqaUzW0KyDCS4IJJ+UEjHHsK2RBmMjFJpEOyxjLj5iMnIq3Ivyk9AK5pK7PQp6KxiXMRBPy5rKnG0ngCuklWORGPPHesPUYiCCvQnH41KRtzXM6Rug9apXC4arkowc88NjNR3UQOTVENGLMxDhhwQe1TaNrzeH9UaGRm+x3P7xQDwpPXA+ufzqG4X5zjis3V0/wBEik7q+PzrSJy1Vc9psrlLuBJI23K4yCO9WMVxvw5mllsJIycxRucDP3cgH8jzXb7a2WxxPRkW00bTUmKXFMki20VIRRQBZ20bakxRtplEJQEYbkd64nUdKksYDIjlkMjOFPY5/UV3mK57VpVmvTp8SEso3vjtWczeirpqwaW7vpsTScMRzzUWpyO0BCBQo43N3PoPU1aVPs8CRjnaKpz20dx+8lZgcYXHG0dx+Pf1Fc9zuUdDi7+ae1lKtfmLcfu/Nj8avW0F5JErNcCUfeJNY+teHturPcwrCImcsI4k24B5x7/U9q1/ClpJFIok3eVyNp5x/nmqei0YoXvqhs7hYyCMZPeqGo6jHFwzdu1anjIxQ25MGFKjnFecGVppD5jFjjJye1KKuOpLlNo30czfK351HqhH9nQ990uKz4GtZAfvRsOmehq5JDLdLp1pGm6WScgD16AfzrRLU5Zyuj074fac1toC3Eg2m45UY52jOCfzrqytRadZ/YdMtbX/AJ4xKmfcDFWdtbI429SLbRtqTFBFAiPFFPxRQBa20bakxSYplEe3msi5sFi1N7uMYaQYk77vStvbVe6szcpgSGM9NygHj8aiceZGtGfJLUzGTd7dqz71CqNtJPtWoVCE56CqF/Mixniudo9GDuzmp2UyY2ZxWxaQ7IQyJtB9q5i9vnmv/JtFLMeSQOB9a6ixhcRQeXOmSo3qW5/KlY20OU8YklMZzuP5Vx8MI35ZQcdiK67xf/x9MrHoeeeK5FZvIuQj8girjojGrZyJmtrcoVERUE9QehrovBumyXfiOxO/a0ELS7tu7o2O/TsM1ihQzAcc16Z8O9NNvpU19IBuuH2RnHIReP1YsauOrOStaMTq8UYp+KMVqcQzFIRT8UEUAR7aKkxRQBaxRinYpcUyiPFGKfikIoEc3qsjRW7lPvg8VQuWT7GrTDaTGHbnp7Vq6omLiQYyM5rnfEdrJqMEcKbgrjaxBxxXHJanqwd4plXS44bmN5omQAtj5e341Jd3kFijyERrIikh8AnPpS2eiWtpbJHCgiZR96P5fz9axNbEgYoJlcdhirRpZ23Od1zVbq/uXl8ryo5BwM5xWOkRc8k5HermotcoSuEIHFVLJZTP8zDBB7VRhJtPU0YCzSxIvzMzAKPU9BXvOnWI07TbazBB8iNUyBjJA5P55rxzwFp51PxhZJglLdjcPx0C9PzYivcMVcDkryu0iPFJipMUmKs5xmKQipMUYoAjxRT8UUAWKKq32r6fpilr+9trYf8ATWVVz+BrktU+LnhuwJW3lnvpB0EEeFz9Wx+maYzt6gu7qCxtZLm6lSGCMbmdzgAV5Hqfxm1G5UrpdlBaA9HkPmv/AEA/I1yd/r2o6sDJqN7PcMuT87nAPsOg/AVSiB7QNQi1WP7THnbIqttxgqCoZc++1lP41EVAYK4/3TXCx61N4fstA1LDSWN9p8Mdwg7Oi7dw9wpH1H0rtrO9g1O2V4XDKwyCDXJVi4yPQoTvBFe7V43+XkelcjrA3yOwHPPA7V2d2JI4ycbiOhHWuJ1SfFwxk49RUxOlyVtTlrwmVhuJBHaoMmMnB5IxT7uYPcMV6VSlnEYLP2rQ5pNXPSfhTrWj2V1cWFw4h1O7ZfLdzxIo6ID2OcnHfNer4r5U1YkS2pOAWtY2bHqef6it/RPih4l0XYgvvtcK4/dXa+YMf733h+dbJaHDP3nc+iyKMV5hpPxx0+famr6bPbHHMluwlXPrg4I/Wu+0fxHpHiCPfpOoQXOOSith1+qnkflQTY0SKTFPxRjFAhhFFONFAHydLcSSSF2Ysx6sxyT+NRqctmmE1JGK0KLKNjAq2GzCQe4qgp5xVpW+QiqRLPQ7a1OpfCq2VeXtoFnjI6/KSjj8Mr+VYWka1L4angj3yPZzxrLGzDpnqPwYMPwrd+GV6smgS29wS0NvdtG49IplAb9TmsnV9NFrpF3p19MYV0y+3jBGXjf5W2gnkhgCB6MaipHmRdKbhI7eDxDb31urIw5HrWF4jEV3atuADdQ44P8A9euT03SfEdsFKadP5LEbWdlVWB7gk4x702bWWu8wvIRtODtfI/OuX2bi7nZ7VSVinNtjyqnJHeqUtq90+zsWCn6ngf1P4VpeSJQPsqrI5O0fMOW9B3Jo1yKPTbn7BC/nPanbPIpwJLhh8+3/AGVGEH0J71pCOtzGpNWsYetXKXGpMY+UUYU+2eP8+1UT1okcvMzEg8446YpK1MBwNTQzSQSrLFI8ciHKujFWB9iORUHbNOHSmB3/AIf+Luv6UVjvnXU7cdRccSAezjn8816n4b+I+geJNkcVz9ku24+z3JCkn/ZPRvwOfavm7NLmlYD66PX6UV8/+BfiTqWiana2mo3b3GkuwidJTkwgnAZW6gDuOmM+1FKwrHDCpEI9aYKXIFaIGSITuOamEnUVVL/LxT42piZ2Pw11CGPXrrS7tgsGoRH5icYZAT/LJ/Cuf8SeIbjxNqr6lcARguEjRf4FCgD8eMk+tVbYmK+SRX8sgEh/7vv+Wa2PEnhxNIe7jsLiG+s2/wBKgmgyVKBirD0yCyg8mk+weZdS3tdR0iysU0+CLUZIm8qcID5kqsQ0ZXsTg/mPWq1yY7u4tZWjSa4nURIfLWNIyqg42KNpHPHH15FW5YLiOzv7i2Kl9Pu4r6Db12yjJx7ZWM/X61FrVzFHqNzc2ZxBG895GMYwGAjT/wAez+VFtBX1Mme4vbuFLyS6kDxW32lCGx5WJNq7cdDnnNM1AOgXcG84onDdTLINxP5HP4itK4sPKstWhYEGysbONgPd1LfqTUV3aMLK71JmjP2V2QKHB/euByPUKDgf7opMEcxIArkLyo4B9aQUsp+bHtTVNIod35pxpAaRTwfrQA4U40xTTz0pgIvU96Kap+Y/SipAlHFMckMPenU1hkZ9KsQvanI1M7ULQBM7lQGH0/Piu30GLbY29g0hkSbQ7qbYeis/PH/fpa4VzmM10vhrUGgBuZRuC2Elqv0Lqv8AJjR1ES2VxJYS6eVXcbixkhkRuhG50Q/gQh/4CKnksLa50LVLl7rbIblYEi46Rnaq88ndnJx7Hsas6jarH4q8PQIBhrK2B+rybj/6FVQQK2gtNjJXWzz7bAf6U2JE2qBzZ+LpXADm+iRsegaXA/8AHRWd4ybZeSWaqsccbxyLgcvuij6n2xx7E1t6rFj/AITW2PUX8Tfm8o/rWP4+wPEYUfw2tux+phSgDj5DmQ0opueSaUGoKHE4BpM0E5IFJQA5Tg1ITxUQPNSk5WgCPPJNFMzRSGWiKaOtP7U0itBDOnWlU0H1pB2pASnlD9K2tIh8zwjrcoPz20cbD/gUoH9KxFNbnhyXdo/iO1P/AC0so2A9dtwn/wAUaBHVQ7b/AMZ6c4PFr9jj/AeUv86pDC+FJz6azk/9+zTfCk5HjG0WTrcC0Zef9qM/0pz5/wCEVu8Af8hn/wBpGqRLNLUYt+u+OB/dlhb/AMiH/GuX+IDY8VXw/uw2yj/vwldfegDWfHB774v/AEZXCeNbj7R4lv3ByC6L/wB8xqP6VL2GtznactJRnipKHDqaQ0DpSGgBwPNOY4WmL1pzkbaBkY4opO1FIC/2pjUUVoSMFNPWiikMkStTw4cX94o+69o4Yeo3Kf5gUUUEnQ+H+PGvhn/rnbf+hVZVf+KVuj3/ALYB/wDIRooqkSauoHGu+NgOnmxf+jK8z1pi+ozsxyTK2T+NFFJ7FLczqXtRRUFi0h60UUCBetK3Q0UUDGUUUUgP/9k="/>
          <p:cNvSpPr>
            <a:spLocks noChangeAspect="1" noChangeArrowheads="1"/>
          </p:cNvSpPr>
          <p:nvPr/>
        </p:nvSpPr>
        <p:spPr bwMode="auto">
          <a:xfrm>
            <a:off x="63500" y="-746125"/>
            <a:ext cx="12954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jpeg;base64,/9j/4AAQSkZJRgABAQEAYABgAAD/2wBDAAoHBwkHBgoJCAkLCwoMDxkQDw4ODx4WFxIZJCAmJSMgIyIoLTkwKCo2KyIjMkQyNjs9QEBAJjBGS0U+Sjk/QD3/2wBDAQsLCw8NDx0QEB09KSMpPT09PT09PT09PT09PT09PT09PT09PT09PT09PT09PT09PT09PT09PT09PT09PT09PT3/wAARCACuAH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j9Aup7pGfzcQRMSLYLlQT1J+tWJlW3DRrGIwfvrt696qWWoxQaMlnNYIIpt6llYhmfsc/XnHfFUYXnSI7zI6Lw0jckc4rklG+xzNXYTqdzEAY6YHORU9lCpmBjSQNyCAufwznj8aYwI+YIzL6jqatRsYkXCTJu6kHj/Gk3oPYtzyfOI4eGPBGf85qu8ghjlWQfMnfH6U3UZzbQwCNnWVyWDOcnA4B47dfypjRne0jKGMeGUHowH/6jTWw7CQsiSmTa2+P5sE4JNVLy6eWdw5J28Fgc8dMVGt5PueQfedyS2Oo7D2xVQq4VZNwxKxULnLcfyHNaKJpGJKZAyjaOOtRBvn2ZUA88VPtDIdvKjocYqo5w4PPHXA/lVIZejEnl7QQE5IyMZ/GoxbLuJmZfmPyIe/1xUqLdPthaNgO5cYA+tO+zBPNdgWZUyMHndkDv3Gah6EkqlFlWQyMNxyM4y2Pb0q3NGHbcqDoOccmsy2UXMvzBVTgc8n6AD9as3sslsq+WwC5wNw7+uR9KhrUlrUspZxyFzKFDN07HP8AhRUdvN59qJfMG+MASbR1z3AoqbMm0iNZEXykkUJsbJJb/OKtCHzrffa25azDhQwyQT9fqP05qK3tUtZUju9xlwXYKNwzg4DDtVK5uTDZpbxECMht0KMwbce5Pt6VaVxKzehq6Xai51R1BgXyvvLuJZuuQB2+tac9p5YiAnKhsn5GGT/X8ap+F9LjGlreyQuZ5G/dsWOFTpnH51JeW87XLsrIsYIUFgcn6f4UproK93YyL26Mt63GIk+Rcjoo9/X/ABohvTOBbpFLLJJwo65I6KB/nrW9aeDZdelDW6lBk+YxBC4xn8+OnvXY6H4LgsdotI5PMAKmdm5zjBOfTOa1p0+ZXNFZnF6Z4B1LVbfO+3jJ6Jv+77M2D+mfrWza/CLUQrC51K0EbAApFEzFiOhzxjFdjf3EWhH7zFCvzYH9Krad4mudQuY1jy0RXG0ngjuQPWuhQSL16HDa34Ek0yaPYWNskX76UnJJH0HHH15NcJcIzzSSBCEVs8jpk9K+jEeGaIibyg542BtxH1ArlNd8EWl7Ews7RYnc7h5fCs/utL2fVEqVtzybTke6fySHPUht2cfQGt85WN45iG+TG7BBbjHOe9UJoJdIvGsptqSRH5njJBHsD0NMku3fjzGckdW61yVItuwpJsl+0E3TiJI1C4G4nnPHP0/wqtft50YjGSxlYDv8o7/nUQnbDbE+UEZbHSjfKozleeck4pqNhpWJ7FhDp0iTt5ayMBuJ5PGeB7UVnXXmGYMzAMecr0FFVy31HY6G0SWSae+mnibrkFvnc8YO0dzzTY7CGS6EtxtjQj5gxA+bOPyINWtSvLfTbCCDT5GCXKl5cn58buFb6EHisG/vZLhAhYBTjA6AVCTZCjdXR2B1uyhtpJEu45DD8oiU9sgEgdx6VkWMd14i1KO0gaNZZn8uMj5ipY9T9BmubmuIig8sEHvz29K9D+D7/bfFJ3xbEt7VzFtXChiygnPdsZ/M1oo3aGqfKet2ejWmmWUUECYjhQRqB1I/xPUn606XNtFlFQyNyR2H0q5IjPwGAArN1G5WztpJRncuQueTuPc/54rpTLscJ4wkAMqLn5f9a7feJPoPSqEanT7SARLsziRmY4G7GQM9sZPNbn2VbmcyzfvSzZbPPJq/JZKyN5ar2wCMipdRI0VJtGIniG1CFrrbDKw+d8fe+pHelh8VCaMwwMPL6BznJHtVXVdMhBHmwsjk9Ix8je+DxWXFbtazkxNKuP74AIqlNEuk0aGv2cF3aGd7Izy43fK2G/PGa86aVmklaZVJ9jwB6Yr0d76M6fJGF3yhCCc5Oa82itpvMkjERBQ5cA4waxqtEWsPhUsw3r8jjDAZ6dsfzpu3yJdjOjrs4K9B6VIhxE8zFI4gCu4qcbvp1xirF/b232S2aMN5m1kkHHHTHT69ayGtTOtDEyPDJnefusD39qKtWFpCYyz5Mq8YBAwP8DmiplLUhvUfq97Df3KkQeVCq7VQHJ2+57nNUCFeMIF+TaCOK2p4LZUlTC4LbjO//LIDoAO/1x3rIkwZizOWJOcniqiyotWsVvsiqeorvPhjJJY+KLD96xjkEiEAYGNpIz+OK4aZ2gILJyTxxgkVraZqM1jKklq7K0R3b+eG9Dim21Zidz6Mlm8vzJHY7D6DP6VgaoftIb5iuCM7uvr0p6a9a3UEISZg7KM+Ym0k/wD16p83V80SNiGL5iw58wnPOa3cly3RtGDUrMSC38kMzk5Pen7yT8qbx7ISf51d+zJKBhyexOcfmayr3VdGtpmhmuo9y9ctxmubU7E0RXymThhgj12g/lnisS4tdqsV9fUVrxala3WRZzx7R/dGKpajqtjZoRNMQemMZJ+lS9S09Dnr2YWlrM5O0bgBj1NYUtwp3yx8SOPmIHb/ADmpvFWowzW8SJDKqtIWG7jIxxn86zbVoMFoy4HGevX2zRJXSZ52IXvjSV2kzISF6A1HAiy4UuA2OPpnpmrOoXkMkbJkHI5x/jWctw1upZFODgH1pxvYySdjReCOKQmNfm6gnnj0opqXTNbBZkOQMEnv6UVGvUn1Ibq4a6izMoBB4UdPy71SWZPLO5SeckCrhljuHUeWytj95lsjOeP0qlcxskswRcAHGABtx7VrBaWLiOlgBmjaXCr6k8VqQRq0LeXP5hQEqmRz+Nc/LIzn5jzV3S7t48W4AJY4TJwAacotrQcoux7LZ2smoDSZVneLThFFyo6kLz+Of61qSeXJdNPZxeRMpKyx/wAMoycH2Pv3/WuA8GePhFLHoMkM0yvPi2kibu3UMP7uec+ma9ElYsd4AyBRZxR3RlzpM5fxHql6JPIjnghU8bGfGfwHJPtXNSWMLpOby7eV8fuRHAUAPfOa6jV3hfVLW/NuGuYCVYoBudCpH4kZ4z70wJbzsZ5opSgPCeV1+vtUJ3OpU04prc52yWHSWEmpT3ENu+fLPlfe47HpVO3EF9frcs0twI2+4xHlk9cGvR7LTU1W6trqeIiCzUvErYO+RhjcR0GAMD65rm7/AEtrXVLsxRxtFLKZlBJBUnqOO2eaGuXVDfI1y9TktZ02RLWOWRo441ZsJ8zZzzgk9BxXNwvifanKMcYOa6PxVqMoZbTZEEOScA7uPeuYVC8oUEBj05x1q47HBXcW7I02gC3KqzKzckoDnH19KlmtI02RvhTJkqF5NMt1u0T984cnJKk5P1PqfrmnKjPFGpJDFiS2PmqGcooRJLRFWUeaeG3jGP8A9VFNvvLFuf3gLsNuSecf16YopxVxpFe/KmeTy8ctx7fSmRzbcqygDvmrqWNxd7ZDEY1U43Fc5Hcgd63/AOwdJ0xYri61OK7kcjZC0WwZ68gn+dawpSkiG0crb6TPqQZ7eL5BjLHgenHr+FT6lpcejQxw+Z5l5cIWc9oounA9WPGfQe9dFLfNDEiRti8lmMaY6Kp6n6cj8q5u7n/tC9nuAWKyzCKPP/PNF4/pXRyKKKg3KSR3Pwu0K3iMmoyIPOQcEjpkZwPzrsZboRGRW4+biuM8D6l5Je36BlDD8OD/AErcvblZJAu3gnk1y1Nz0uWxK6RyT7n496fJtk/dkhUyM46n2qgtzEs4DPkjsOppZrZruXfI9zEP4Uibbg+vFZWsNNsfPealpzq1nLLJADt8px8oHsetVptQll+e6wJSv3QMDAqGeyigO/8A4mEsgyAxnJH5msXUpINNgU+Ud8xKYJydv8XWnrJ2QpNQXNcyNTeO8Z2I3B8kHHK0ltY2sEauVDuvRj3PqKa3kBAImIhJO0nnH+H40iCNVZJsH0Hr3pShKOjPKu2NubmNACgDs3bsPc1WmcR4lWQO7xkMTngdP6U4yI7eVtAwCzYOSBUZBZtqnaWOSDz+QqkjRIa4VnMLlQSvIPbAz19aKbOqkcEZBGT13D19qKtFaHTalLJAQynIQ52nkEd+KydQfZ86KGSVMruGcjuCfatm+Cy2LPIwEgOwjPUn/wDUa5+M/aLOa2PMkJ3pn+Vd8mYxQzzm+ymZmJMEbbW74YbR+RJplogWCwTBH7t5D+J4/Sqjyn+ymXHLS7fwHOPzNaMYAaD0W3QVnJ6HRQV6iNLTbprG7SRQeD09R3FdVJdJcx70IKsMj3rjgp2YH3hyKt2t+YWXcT5Z+97Vz1I3Wh6UkXL+TYwlhQrOvR89K1tL8UgQgXUbLIB8zqOCayXge7fdCwZPUUG1WNWDMMJ3z1I61zXZFkjSvfFdoXcGUJHH94YOc/T1riNX1karqZulDLEhEaKf7h6E++c/nTZxuSVj/G5Y1kxru3pz82cfzrqpws7nPXb5TcAwh5wrcmmANET1wai0+Y3Fswb7yHaat7d5CnrjmulpSWpw7MWKMXHGT0+ZVHP1qBg0X7zZyB2PYe9MWRradTk/Kasyslwpjkcc9DnAJz0I6VyThysorO32mUsVJ39jgmijaxBLKrO3GDRUFfM1NUmW6tHMLclw2B1GP/11ircuJEuC3zsxVyO5FX5Y3hk3MPlbg46VlgbEnUjJjlDfga629RJaEs7Qi0W3RSZFlLswPAHpVxZA0ULZGVQRsvp6fnzVeygTypAwPmFvlPXj3q08Ji065YD5UlT5s855/wAae6KpvlmmWVOcfSiRMYGQA3T2NNQ/Ip9qcwDptbvWZ64yK4u7d2+yyGNxw21sfpTWuLuZdksny9wO9O27zvU4kXhvepUKtjjBqbCsijcpshxjrWYE2OH7Bhn6Zx/Wti+4Ss5o98bL6qf5Z/pVLoc9eN0x2n2siX0hBwgzkevpWgo/es1VrWU4ST++gz9ehq2OB9ea2ieZIqXse45x2zSxruVWA3MrAkYzTrxsBT6jFRRSyQlXjIBYhckZH1xWVVaMfQvi0eVQvAYdABRUVtNJLdlAf3RUnbnvkf40VxaojUZb34uk8mb/AFg7/wB4VQum8u7m2/xBcj+tUyzQzI3IKn6/rVmY+dLE4/jXBrtvc2tY0NOXgE9MZqed/M0vUAAPlKt+BIpLFf3TLjkVAgJjvEJODAxx64IIrRbE9SeBj9nQ57CpGY8HtUNpzaqPanx/NlDWR7EdhWYI4kHQ8NUhbymz/Ce9VwcAo/4VLE26PYeo70kMjvWDRZHeqcZUEFvujr9KnmPylSTmqTPi3k9ccUzGfUlhBhtkVusUskZ/Q/1qdJ2d8A9KriQSWbS56yKT9duD/IUtqfvv6CtUeW0OvH3ShM8CmXA/crGD701CZJWc9KV36tjOKiTuUkPsZlhuQxP3en1xxRWc0u5yeBz0HGaK53C5LjcW7jKZ25A/umlt5cxJk/dYZqxdYljLKx46is+A4d09c4rY0OptctEXb7x4OPUVUiIa4mUfxwyKPy/+tUOn32xU3ElXGG6daGl+zXYcjIBIIHp3rVPQgmspQfl44FSl9svsaoWT4mb8hVyY+nWsj1YSvG5LcJuAYHp6VWEhXkdKnifcu01UuUMeSOlO3UJPqPnkBXcKqR2893L5duhYOcZPAH1NT28JYgyYYseEB/U/4Vp3Msel2WBzcScD2H+FUo9WcdWt0RkXMMVpIlnE5cqMyOe7f/WpEYR6cCesjcfQVBGjuXlJ6/dyeTTJpzIYoVGEjGDx2/8Ar0X0Oe2pZiIKjNOds9KahXblAM0wnB9zUMpFVo9mT05/OirEi71K45B5oqBJliR2lypVFX2FZjptuAQeA2KtNcnlQOhI5OaqSuTMmfWtGNE1rOkPmpKCf7pHrTHuGbq2T6mnLGHL5/vU1oFzjJzQA6K5IkLZIJOTxxV/7WJdoyqv2OeDWYYdoznimKDu60rmkakomi8k9u2TyDTLjU/Mj2AYY9T6VFFNIgxkY9OxqSzsFv7pmkbZGil3C9SPQVS8ipVdCzpF0IjJPNnYikJ/tNxwKjuLhp5DLcNknov9KZd3e+UBECRIMJGOiioCpILscn3pN9DC3UHmLck49BTYpCHHOPUHpiq9wfnA9s06I4IJ5+tIZpF12ZXjNRA7mJ/Kpo23W5ZQq7fQVCSSetNiRLGhY+9FPtwZcKMDBxnJzRWT3JbR/9k="/>
          <p:cNvSpPr>
            <a:spLocks noChangeAspect="1" noChangeArrowheads="1"/>
          </p:cNvSpPr>
          <p:nvPr/>
        </p:nvSpPr>
        <p:spPr bwMode="auto">
          <a:xfrm>
            <a:off x="63500" y="-792163"/>
            <a:ext cx="1143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eg;base64,/9j/4AAQSkZJRgABAQEAYABgAAD/2wBDAAoHBwkHBgoJCAkLCwoMDxkQDw4ODx4WFxIZJCAmJSMgIyIoLTkwKCo2KyIjMkQyNjs9QEBAJjBGS0U+Sjk/QD3/2wBDAQsLCw8NDx0QEB09KSMpPT09PT09PT09PT09PT09PT09PT09PT09PT09PT09PT09PT09PT09PT09PT09PT09PT3/wAARCACuAH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j9Aup7pGfzcQRMSLYLlQT1J+tWJlW3DRrGIwfvrt696qWWoxQaMlnNYIIpt6llYhmfsc/XnHfFUYXnSI7zI6Lw0jckc4rklG+xzNXYTqdzEAY6YHORU9lCpmBjSQNyCAufwznj8aYwI+YIzL6jqatRsYkXCTJu6kHj/Gk3oPYtzyfOI4eGPBGf85qu8ghjlWQfMnfH6U3UZzbQwCNnWVyWDOcnA4B47dfypjRne0jKGMeGUHowH/6jTWw7CQsiSmTa2+P5sE4JNVLy6eWdw5J28Fgc8dMVGt5PueQfedyS2Oo7D2xVQq4VZNwxKxULnLcfyHNaKJpGJKZAyjaOOtRBvn2ZUA88VPtDIdvKjocYqo5w4PPHXA/lVIZejEnl7QQE5IyMZ/GoxbLuJmZfmPyIe/1xUqLdPthaNgO5cYA+tO+zBPNdgWZUyMHndkDv3Gah6EkqlFlWQyMNxyM4y2Pb0q3NGHbcqDoOccmsy2UXMvzBVTgc8n6AD9as3sslsq+WwC5wNw7+uR9KhrUlrUspZxyFzKFDN07HP8AhRUdvN59qJfMG+MASbR1z3AoqbMm0iNZEXykkUJsbJJb/OKtCHzrffa25azDhQwyQT9fqP05qK3tUtZUju9xlwXYKNwzg4DDtVK5uTDZpbxECMht0KMwbce5Pt6VaVxKzehq6Xai51R1BgXyvvLuJZuuQB2+tac9p5YiAnKhsn5GGT/X8ap+F9LjGlreyQuZ5G/dsWOFTpnH51JeW87XLsrIsYIUFgcn6f4UproK93YyL26Mt63GIk+Rcjoo9/X/ABohvTOBbpFLLJJwo65I6KB/nrW9aeDZdelDW6lBk+YxBC4xn8+OnvXY6H4LgsdotI5PMAKmdm5zjBOfTOa1p0+ZXNFZnF6Z4B1LVbfO+3jJ6Jv+77M2D+mfrWza/CLUQrC51K0EbAApFEzFiOhzxjFdjf3EWhH7zFCvzYH9Krad4mudQuY1jy0RXG0ngjuQPWuhQSL16HDa34Ek0yaPYWNskX76UnJJH0HHH15NcJcIzzSSBCEVs8jpk9K+jEeGaIibyg542BtxH1ArlNd8EWl7Ews7RYnc7h5fCs/utL2fVEqVtzybTke6fySHPUht2cfQGt85WN45iG+TG7BBbjHOe9UJoJdIvGsptqSRH5njJBHsD0NMku3fjzGckdW61yVItuwpJsl+0E3TiJI1C4G4nnPHP0/wqtft50YjGSxlYDv8o7/nUQnbDbE+UEZbHSjfKozleeck4pqNhpWJ7FhDp0iTt5ayMBuJ5PGeB7UVnXXmGYMzAMecr0FFVy31HY6G0SWSae+mnibrkFvnc8YO0dzzTY7CGS6EtxtjQj5gxA+bOPyINWtSvLfTbCCDT5GCXKl5cn58buFb6EHisG/vZLhAhYBTjA6AVCTZCjdXR2B1uyhtpJEu45DD8oiU9sgEgdx6VkWMd14i1KO0gaNZZn8uMj5ipY9T9BmubmuIig8sEHvz29K9D+D7/bfFJ3xbEt7VzFtXChiygnPdsZ/M1oo3aGqfKet2ejWmmWUUECYjhQRqB1I/xPUn606XNtFlFQyNyR2H0q5IjPwGAArN1G5WztpJRncuQueTuPc/54rpTLscJ4wkAMqLn5f9a7feJPoPSqEanT7SARLsziRmY4G7GQM9sZPNbn2VbmcyzfvSzZbPPJq/JZKyN5ar2wCMipdRI0VJtGIniG1CFrrbDKw+d8fe+pHelh8VCaMwwMPL6BznJHtVXVdMhBHmwsjk9Ix8je+DxWXFbtazkxNKuP74AIqlNEuk0aGv2cF3aGd7Izy43fK2G/PGa86aVmklaZVJ9jwB6Yr0d76M6fJGF3yhCCc5Oa82itpvMkjERBQ5cA4waxqtEWsPhUsw3r8jjDAZ6dsfzpu3yJdjOjrs4K9B6VIhxE8zFI4gCu4qcbvp1xirF/b232S2aMN5m1kkHHHTHT69ayGtTOtDEyPDJnefusD39qKtWFpCYyz5Mq8YBAwP8DmiplLUhvUfq97Df3KkQeVCq7VQHJ2+57nNUCFeMIF+TaCOK2p4LZUlTC4LbjO//LIDoAO/1x3rIkwZizOWJOcniqiyotWsVvsiqeorvPhjJJY+KLD96xjkEiEAYGNpIz+OK4aZ2gILJyTxxgkVraZqM1jKklq7K0R3b+eG9Dim21Zidz6Mlm8vzJHY7D6DP6VgaoftIb5iuCM7uvr0p6a9a3UEISZg7KM+Ym0k/wD16p83V80SNiGL5iw58wnPOa3cly3RtGDUrMSC38kMzk5Pen7yT8qbx7ISf51d+zJKBhyexOcfmayr3VdGtpmhmuo9y9ctxmubU7E0RXymThhgj12g/lnisS4tdqsV9fUVrxala3WRZzx7R/dGKpajqtjZoRNMQemMZJ+lS9S09Dnr2YWlrM5O0bgBj1NYUtwp3yx8SOPmIHb/ADmpvFWowzW8SJDKqtIWG7jIxxn86zbVoMFoy4HGevX2zRJXSZ52IXvjSV2kzISF6A1HAiy4UuA2OPpnpmrOoXkMkbJkHI5x/jWctw1upZFODgH1pxvYySdjReCOKQmNfm6gnnj0opqXTNbBZkOQMEnv6UVGvUn1Ibq4a6izMoBB4UdPy71SWZPLO5SeckCrhljuHUeWytj95lsjOeP0qlcxskswRcAHGABtx7VrBaWLiOlgBmjaXCr6k8VqQRq0LeXP5hQEqmRz+Nc/LIzn5jzV3S7t48W4AJY4TJwAacotrQcoux7LZ2smoDSZVneLThFFyo6kLz+Of61qSeXJdNPZxeRMpKyx/wAMoycH2Pv3/WuA8GePhFLHoMkM0yvPi2kibu3UMP7uec+ma9ElYsd4AyBRZxR3RlzpM5fxHql6JPIjnghU8bGfGfwHJPtXNSWMLpOby7eV8fuRHAUAPfOa6jV3hfVLW/NuGuYCVYoBudCpH4kZ4z70wJbzsZ5opSgPCeV1+vtUJ3OpU04prc52yWHSWEmpT3ENu+fLPlfe47HpVO3EF9frcs0twI2+4xHlk9cGvR7LTU1W6trqeIiCzUvErYO+RhjcR0GAMD65rm7/AEtrXVLsxRxtFLKZlBJBUnqOO2eaGuXVDfI1y9TktZ02RLWOWRo441ZsJ8zZzzgk9BxXNwvifanKMcYOa6PxVqMoZbTZEEOScA7uPeuYVC8oUEBj05x1q47HBXcW7I02gC3KqzKzckoDnH19KlmtI02RvhTJkqF5NMt1u0T984cnJKk5P1PqfrmnKjPFGpJDFiS2PmqGcooRJLRFWUeaeG3jGP8A9VFNvvLFuf3gLsNuSecf16YopxVxpFe/KmeTy8ctx7fSmRzbcqygDvmrqWNxd7ZDEY1U43Fc5Hcgd63/AOwdJ0xYri61OK7kcjZC0WwZ68gn+dawpSkiG0crb6TPqQZ7eL5BjLHgenHr+FT6lpcejQxw+Z5l5cIWc9oounA9WPGfQe9dFLfNDEiRti8lmMaY6Kp6n6cj8q5u7n/tC9nuAWKyzCKPP/PNF4/pXRyKKKg3KSR3Pwu0K3iMmoyIPOQcEjpkZwPzrsZboRGRW4+biuM8D6l5Je36BlDD8OD/AErcvblZJAu3gnk1y1Nz0uWxK6RyT7n496fJtk/dkhUyM46n2qgtzEs4DPkjsOppZrZruXfI9zEP4Uibbg+vFZWsNNsfPealpzq1nLLJADt8px8oHsetVptQll+e6wJSv3QMDAqGeyigO/8A4mEsgyAxnJH5msXUpINNgU+Ud8xKYJydv8XWnrJ2QpNQXNcyNTeO8Z2I3B8kHHK0ltY2sEauVDuvRj3PqKa3kBAImIhJO0nnH+H40iCNVZJsH0Hr3pShKOjPKu2NubmNACgDs3bsPc1WmcR4lWQO7xkMTngdP6U4yI7eVtAwCzYOSBUZBZtqnaWOSDz+QqkjRIa4VnMLlQSvIPbAz19aKbOqkcEZBGT13D19qKtFaHTalLJAQynIQ52nkEd+KydQfZ86KGSVMruGcjuCfatm+Cy2LPIwEgOwjPUn/wDUa5+M/aLOa2PMkJ3pn+Vd8mYxQzzm+ymZmJMEbbW74YbR+RJplogWCwTBH7t5D+J4/Sqjyn+ymXHLS7fwHOPzNaMYAaD0W3QVnJ6HRQV6iNLTbprG7SRQeD09R3FdVJdJcx70IKsMj3rjgp2YH3hyKt2t+YWXcT5Z+97Vz1I3Wh6UkXL+TYwlhQrOvR89K1tL8UgQgXUbLIB8zqOCayXge7fdCwZPUUG1WNWDMMJ3z1I61zXZFkjSvfFdoXcGUJHH94YOc/T1riNX1karqZulDLEhEaKf7h6E++c/nTZxuSVj/G5Y1kxru3pz82cfzrqpws7nPXb5TcAwh5wrcmmANET1wai0+Y3Fswb7yHaat7d5CnrjmulpSWpw7MWKMXHGT0+ZVHP1qBg0X7zZyB2PYe9MWRradTk/Kasyslwpjkcc9DnAJz0I6VyThysorO32mUsVJ39jgmijaxBLKrO3GDRUFfM1NUmW6tHMLclw2B1GP/11ircuJEuC3zsxVyO5FX5Y3hk3MPlbg46VlgbEnUjJjlDfga629RJaEs7Qi0W3RSZFlLswPAHpVxZA0ULZGVQRsvp6fnzVeygTypAwPmFvlPXj3q08Ji065YD5UlT5s855/wAae6KpvlmmWVOcfSiRMYGQA3T2NNQ/Ip9qcwDptbvWZ64yK4u7d2+yyGNxw21sfpTWuLuZdksny9wO9O27zvU4kXhvepUKtjjBqbCsijcpshxjrWYE2OH7Bhn6Zx/Wti+4Ss5o98bL6qf5Z/pVLoc9eN0x2n2siX0hBwgzkevpWgo/es1VrWU4ST++gz9ehq2OB9ea2ieZIqXse45x2zSxruVWA3MrAkYzTrxsBT6jFRRSyQlXjIBYhckZH1xWVVaMfQvi0eVQvAYdABRUVtNJLdlAf3RUnbnvkf40VxaojUZb34uk8mb/AFg7/wB4VQum8u7m2/xBcj+tUyzQzI3IKn6/rVmY+dLE4/jXBrtvc2tY0NOXgE9MZqed/M0vUAAPlKt+BIpLFf3TLjkVAgJjvEJODAxx64IIrRbE9SeBj9nQ57CpGY8HtUNpzaqPanx/NlDWR7EdhWYI4kHQ8NUhbymz/Ce9VwcAo/4VLE26PYeo70kMjvWDRZHeqcZUEFvujr9KnmPylSTmqTPi3k9ccUzGfUlhBhtkVusUskZ/Q/1qdJ2d8A9KriQSWbS56yKT9duD/IUtqfvv6CtUeW0OvH3ShM8CmXA/crGD701CZJWc9KV36tjOKiTuUkPsZlhuQxP3en1xxRWc0u5yeBz0HGaK53C5LjcW7jKZ25A/umlt5cxJk/dYZqxdYljLKx46is+A4d09c4rY0OptctEXb7x4OPUVUiIa4mUfxwyKPy/+tUOn32xU3ElXGG6daGl+zXYcjIBIIHp3rVPQgmspQfl44FSl9svsaoWT4mb8hVyY+nWsj1YSvG5LcJuAYHp6VWEhXkdKnifcu01UuUMeSOlO3UJPqPnkBXcKqR2893L5duhYOcZPAH1NT28JYgyYYseEB/U/4Vp3Msel2WBzcScD2H+FUo9WcdWt0RkXMMVpIlnE5cqMyOe7f/WpEYR6cCesjcfQVBGjuXlJ6/dyeTTJpzIYoVGEjGDx2/8Ar0X0Oe2pZiIKjNOds9KahXblAM0wnB9zUMpFVo9mT05/OirEi71K45B5oqBJliR2lypVFX2FZjptuAQeA2KtNcnlQOhI5OaqSuTMmfWtGNE1rOkPmpKCf7pHrTHuGbq2T6mnLGHL5/vU1oFzjJzQA6K5IkLZIJOTxxV/7WJdoyqv2OeDWYYdoznimKDu60rmkakomi8k9u2TyDTLjU/Mj2AYY9T6VFFNIgxkY9OxqSzsFv7pmkbZGil3C9SPQVS8ipVdCzpF0IjJPNnYikJ/tNxwKjuLhp5DLcNknov9KZd3e+UBECRIMJGOiioCpILscn3pN9DC3UHmLck49BTYpCHHOPUHpiq9wfnA9s06I4IJ5+tIZpF12ZXjNRA7mJ/Kpo23W5ZQq7fQVCSSetNiRLGhY+9FPtwZcKMDBxnJzRWT3JbR/9k="/>
          <p:cNvSpPr>
            <a:spLocks noChangeAspect="1" noChangeArrowheads="1"/>
          </p:cNvSpPr>
          <p:nvPr/>
        </p:nvSpPr>
        <p:spPr bwMode="auto">
          <a:xfrm>
            <a:off x="5245768" y="301182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2070000"/>
            <a:ext cx="3430914" cy="343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7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0474" y="509666"/>
            <a:ext cx="10167080" cy="106430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ja-JP" sz="3600" dirty="0"/>
              <a:t>What is Big-O complexity of this algorithm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6970" y="3267856"/>
            <a:ext cx="8473191" cy="298655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altLang="ja-JP" sz="2400" dirty="0"/>
          </a:p>
          <a:p>
            <a:pPr eaLnBrk="1" hangingPunct="1">
              <a:buFontTx/>
              <a:buNone/>
            </a:pPr>
            <a:r>
              <a:rPr lang="en-US" altLang="ja-JP" sz="2400" dirty="0"/>
              <a:t>g(n):  number of calls to </a:t>
            </a:r>
            <a:r>
              <a:rPr lang="en-US" altLang="ja-JP" sz="2400" dirty="0" err="1"/>
              <a:t>Call.Task</a:t>
            </a:r>
            <a:r>
              <a:rPr lang="en-US" altLang="ja-JP" sz="2400" dirty="0"/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1349115" y="1918741"/>
            <a:ext cx="57562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 = n;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(j &gt;= 1)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1; i &lt;= j; i++)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Call.Task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j = j / 2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05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673317" y="2562519"/>
            <a:ext cx="7696200" cy="3867464"/>
          </a:xfrm>
        </p:spPr>
        <p:txBody>
          <a:bodyPr>
            <a:normAutofit/>
          </a:bodyPr>
          <a:lstStyle/>
          <a:p>
            <a:pPr marL="0" defTabSz="457200">
              <a:buFontTx/>
              <a:buNone/>
            </a:pPr>
            <a:r>
              <a:rPr lang="en-US" altLang="ja-JP" sz="1800" dirty="0">
                <a:solidFill>
                  <a:schemeClr val="tx1"/>
                </a:solidFill>
              </a:rPr>
              <a:t>g(n) = n + (n/2) + (n/4) + (n/8) + …. + (n/2</a:t>
            </a:r>
            <a:r>
              <a:rPr lang="en-US" altLang="ja-JP" sz="1800" baseline="30000" dirty="0">
                <a:solidFill>
                  <a:schemeClr val="tx1"/>
                </a:solidFill>
              </a:rPr>
              <a:t>z</a:t>
            </a:r>
            <a:r>
              <a:rPr lang="en-US" altLang="ja-JP" sz="1800" dirty="0">
                <a:solidFill>
                  <a:schemeClr val="tx1"/>
                </a:solidFill>
              </a:rPr>
              <a:t>) where z = log</a:t>
            </a:r>
            <a:r>
              <a:rPr lang="en-US" altLang="ja-JP" sz="1800" baseline="-25000" dirty="0">
                <a:solidFill>
                  <a:schemeClr val="tx1"/>
                </a:solidFill>
              </a:rPr>
              <a:t>2</a:t>
            </a:r>
            <a:r>
              <a:rPr lang="en-US" altLang="ja-JP" sz="1800" dirty="0">
                <a:solidFill>
                  <a:schemeClr val="tx1"/>
                </a:solidFill>
              </a:rPr>
              <a:t>n </a:t>
            </a:r>
          </a:p>
          <a:p>
            <a:pPr marL="0" defTabSz="457200">
              <a:buFontTx/>
              <a:buNone/>
            </a:pPr>
            <a:r>
              <a:rPr lang="en-US" altLang="ja-JP" sz="1800" dirty="0">
                <a:solidFill>
                  <a:schemeClr val="tx1"/>
                </a:solidFill>
              </a:rPr>
              <a:t>Geometric Sum:</a:t>
            </a:r>
          </a:p>
          <a:p>
            <a:pPr marL="0" defTabSz="457200">
              <a:buFontTx/>
              <a:buNone/>
            </a:pPr>
            <a:r>
              <a:rPr lang="en-US" altLang="ja-JP" sz="1800" dirty="0">
                <a:solidFill>
                  <a:schemeClr val="tx1"/>
                </a:solidFill>
              </a:rPr>
              <a:t>	a + </a:t>
            </a:r>
            <a:r>
              <a:rPr lang="en-US" altLang="ja-JP" sz="1800" dirty="0" err="1">
                <a:solidFill>
                  <a:schemeClr val="tx1"/>
                </a:solidFill>
              </a:rPr>
              <a:t>ar</a:t>
            </a:r>
            <a:r>
              <a:rPr lang="en-US" altLang="ja-JP" sz="1800" dirty="0">
                <a:solidFill>
                  <a:schemeClr val="tx1"/>
                </a:solidFill>
              </a:rPr>
              <a:t> + ar</a:t>
            </a:r>
            <a:r>
              <a:rPr lang="en-US" altLang="ja-JP" sz="1800" baseline="30000" dirty="0">
                <a:solidFill>
                  <a:schemeClr val="tx1"/>
                </a:solidFill>
              </a:rPr>
              <a:t>2</a:t>
            </a:r>
            <a:r>
              <a:rPr lang="en-US" altLang="ja-JP" sz="1800" dirty="0">
                <a:solidFill>
                  <a:schemeClr val="tx1"/>
                </a:solidFill>
              </a:rPr>
              <a:t> + …. + ar</a:t>
            </a:r>
            <a:r>
              <a:rPr lang="en-US" altLang="ja-JP" sz="1800" baseline="30000" dirty="0">
                <a:solidFill>
                  <a:schemeClr val="tx1"/>
                </a:solidFill>
              </a:rPr>
              <a:t>m </a:t>
            </a:r>
            <a:r>
              <a:rPr lang="en-US" altLang="ja-JP" sz="1800" dirty="0">
                <a:solidFill>
                  <a:schemeClr val="tx1"/>
                </a:solidFill>
              </a:rPr>
              <a:t> =  a(r</a:t>
            </a:r>
            <a:r>
              <a:rPr lang="en-US" altLang="ja-JP" sz="1800" baseline="30000" dirty="0">
                <a:solidFill>
                  <a:schemeClr val="tx1"/>
                </a:solidFill>
              </a:rPr>
              <a:t>m+1</a:t>
            </a:r>
            <a:r>
              <a:rPr lang="en-US" altLang="ja-JP" sz="1800" dirty="0">
                <a:solidFill>
                  <a:schemeClr val="tx1"/>
                </a:solidFill>
              </a:rPr>
              <a:t> – 1)/(r – 1), where r != 1.  </a:t>
            </a:r>
          </a:p>
          <a:p>
            <a:pPr marL="0" defTabSz="457200">
              <a:buFontTx/>
              <a:buNone/>
            </a:pPr>
            <a:r>
              <a:rPr lang="en-US" altLang="ja-JP" sz="1800" dirty="0">
                <a:solidFill>
                  <a:schemeClr val="tx1"/>
                </a:solidFill>
              </a:rPr>
              <a:t>g(n) = n + n/2 + n/4 + … + n/2</a:t>
            </a:r>
            <a:r>
              <a:rPr lang="en-US" altLang="ja-JP" sz="1800" baseline="30000" dirty="0">
                <a:solidFill>
                  <a:schemeClr val="tx1"/>
                </a:solidFill>
              </a:rPr>
              <a:t>z</a:t>
            </a:r>
            <a:endParaRPr lang="en-US" altLang="ja-JP" sz="1800" dirty="0">
              <a:solidFill>
                <a:schemeClr val="tx1"/>
              </a:solidFill>
            </a:endParaRPr>
          </a:p>
          <a:p>
            <a:pPr marL="0" defTabSz="457200">
              <a:buFontTx/>
              <a:buNone/>
            </a:pPr>
            <a:r>
              <a:rPr lang="en-US" altLang="ja-JP" sz="1800" dirty="0">
                <a:solidFill>
                  <a:schemeClr val="tx1"/>
                </a:solidFill>
              </a:rPr>
              <a:t>	= n + n*(1/2) + n*(1/2)</a:t>
            </a:r>
            <a:r>
              <a:rPr lang="en-US" altLang="ja-JP" sz="1800" baseline="30000" dirty="0">
                <a:solidFill>
                  <a:schemeClr val="tx1"/>
                </a:solidFill>
              </a:rPr>
              <a:t>2</a:t>
            </a:r>
            <a:r>
              <a:rPr lang="en-US" altLang="ja-JP" sz="1800" dirty="0">
                <a:solidFill>
                  <a:schemeClr val="tx1"/>
                </a:solidFill>
              </a:rPr>
              <a:t> + … + n * (1/2)</a:t>
            </a:r>
            <a:r>
              <a:rPr lang="en-US" altLang="ja-JP" sz="1800" baseline="30000" dirty="0">
                <a:solidFill>
                  <a:schemeClr val="tx1"/>
                </a:solidFill>
              </a:rPr>
              <a:t>z</a:t>
            </a:r>
            <a:endParaRPr lang="en-US" altLang="ja-JP" sz="1800" dirty="0">
              <a:solidFill>
                <a:schemeClr val="tx1"/>
              </a:solidFill>
            </a:endParaRPr>
          </a:p>
          <a:p>
            <a:pPr marL="0" defTabSz="457200">
              <a:buFontTx/>
              <a:buNone/>
            </a:pPr>
            <a:r>
              <a:rPr lang="en-US" altLang="ja-JP" sz="1800" dirty="0">
                <a:solidFill>
                  <a:schemeClr val="tx1"/>
                </a:solidFill>
              </a:rPr>
              <a:t>	= n( (1/2) </a:t>
            </a:r>
            <a:r>
              <a:rPr lang="en-US" altLang="ja-JP" sz="1800" baseline="30000" dirty="0">
                <a:solidFill>
                  <a:schemeClr val="tx1"/>
                </a:solidFill>
              </a:rPr>
              <a:t>z+1 </a:t>
            </a:r>
            <a:r>
              <a:rPr lang="en-US" altLang="ja-JP" sz="1800" dirty="0">
                <a:solidFill>
                  <a:schemeClr val="tx1"/>
                </a:solidFill>
              </a:rPr>
              <a:t>-1)/(1/2 – 1) = n( (1/2) </a:t>
            </a:r>
            <a:r>
              <a:rPr lang="en-US" altLang="ja-JP" sz="1800" baseline="30000" dirty="0">
                <a:solidFill>
                  <a:schemeClr val="tx1"/>
                </a:solidFill>
              </a:rPr>
              <a:t>z-1</a:t>
            </a:r>
            <a:r>
              <a:rPr lang="en-US" altLang="ja-JP" sz="1800" dirty="0">
                <a:solidFill>
                  <a:schemeClr val="tx1"/>
                </a:solidFill>
              </a:rPr>
              <a:t>-1)/(-1/2) </a:t>
            </a:r>
          </a:p>
          <a:p>
            <a:pPr marL="0" defTabSz="457200">
              <a:buFontTx/>
              <a:buNone/>
            </a:pPr>
            <a:r>
              <a:rPr lang="en-US" altLang="ja-JP" sz="1800" dirty="0">
                <a:solidFill>
                  <a:schemeClr val="tx1"/>
                </a:solidFill>
              </a:rPr>
              <a:t>	= 2n(1-1/2</a:t>
            </a:r>
            <a:r>
              <a:rPr lang="en-US" altLang="ja-JP" sz="1800" baseline="30000" dirty="0">
                <a:solidFill>
                  <a:schemeClr val="tx1"/>
                </a:solidFill>
              </a:rPr>
              <a:t>z+1</a:t>
            </a:r>
            <a:r>
              <a:rPr lang="en-US" altLang="ja-JP" sz="1800" dirty="0">
                <a:solidFill>
                  <a:schemeClr val="tx1"/>
                </a:solidFill>
              </a:rPr>
              <a:t>) = n(2 – 1/2</a:t>
            </a:r>
            <a:r>
              <a:rPr lang="en-US" altLang="ja-JP" sz="1800" baseline="30000" dirty="0">
                <a:solidFill>
                  <a:schemeClr val="tx1"/>
                </a:solidFill>
              </a:rPr>
              <a:t>z</a:t>
            </a:r>
            <a:r>
              <a:rPr lang="en-US" altLang="ja-JP" sz="1800" dirty="0">
                <a:solidFill>
                  <a:schemeClr val="tx1"/>
                </a:solidFill>
              </a:rPr>
              <a:t>) = n(2 – 1/n) = 2n - 1</a:t>
            </a:r>
          </a:p>
          <a:p>
            <a:pPr marL="0" defTabSz="457200">
              <a:buFontTx/>
              <a:buNone/>
            </a:pPr>
            <a:r>
              <a:rPr lang="en-US" altLang="ja-JP" sz="1800" dirty="0">
                <a:solidFill>
                  <a:schemeClr val="tx1"/>
                </a:solidFill>
              </a:rPr>
              <a:t>let k = 2, n</a:t>
            </a:r>
            <a:r>
              <a:rPr lang="en-US" altLang="ja-JP" sz="1800" baseline="-25000" dirty="0">
                <a:solidFill>
                  <a:schemeClr val="tx1"/>
                </a:solidFill>
              </a:rPr>
              <a:t>0</a:t>
            </a:r>
            <a:r>
              <a:rPr lang="en-US" altLang="ja-JP" sz="1800" dirty="0">
                <a:solidFill>
                  <a:schemeClr val="tx1"/>
                </a:solidFill>
              </a:rPr>
              <a:t> = 1</a:t>
            </a:r>
          </a:p>
          <a:p>
            <a:pPr marL="0" defTabSz="457200">
              <a:buFontTx/>
              <a:buNone/>
            </a:pPr>
            <a:r>
              <a:rPr lang="en-US" altLang="ja-JP" sz="1800" dirty="0">
                <a:solidFill>
                  <a:schemeClr val="tx1"/>
                </a:solidFill>
              </a:rPr>
              <a:t>g(n) is O( </a:t>
            </a:r>
            <a:r>
              <a:rPr lang="en-US" altLang="ja-JP" sz="1800" i="1" dirty="0">
                <a:solidFill>
                  <a:schemeClr val="tx1"/>
                </a:solidFill>
              </a:rPr>
              <a:t>n</a:t>
            </a:r>
            <a:r>
              <a:rPr lang="en-US" altLang="ja-JP" sz="1800" dirty="0">
                <a:solidFill>
                  <a:schemeClr val="tx1"/>
                </a:solidFill>
              </a:rPr>
              <a:t> )</a:t>
            </a:r>
          </a:p>
          <a:p>
            <a:pPr marL="0" defTabSz="457200">
              <a:buFontTx/>
              <a:buNone/>
            </a:pPr>
            <a:endParaRPr lang="en-US" altLang="ja-JP" sz="18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4636" y="824459"/>
            <a:ext cx="89191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In the 1</a:t>
            </a:r>
            <a:r>
              <a:rPr lang="en-US" altLang="ja-JP" baseline="30000" dirty="0"/>
              <a:t>st</a:t>
            </a:r>
            <a:r>
              <a:rPr lang="en-US" altLang="ja-JP" dirty="0"/>
              <a:t>  while-loop, j = n. 		for-loop executes </a:t>
            </a:r>
            <a:r>
              <a:rPr lang="en-US" altLang="ja-JP" dirty="0" err="1"/>
              <a:t>Call.Task</a:t>
            </a:r>
            <a:r>
              <a:rPr lang="en-US" altLang="ja-JP" dirty="0"/>
              <a:t>() n times.</a:t>
            </a:r>
          </a:p>
          <a:p>
            <a:r>
              <a:rPr lang="en-US" altLang="ja-JP" dirty="0"/>
              <a:t>In the 2</a:t>
            </a:r>
            <a:r>
              <a:rPr lang="en-US" altLang="ja-JP" baseline="30000" dirty="0"/>
              <a:t>nd</a:t>
            </a:r>
            <a:r>
              <a:rPr lang="en-US" altLang="ja-JP" dirty="0"/>
              <a:t> while-loop, j &lt;= n/2,			n/2 times</a:t>
            </a:r>
          </a:p>
          <a:p>
            <a:r>
              <a:rPr lang="en-US" altLang="ja-JP" dirty="0"/>
              <a:t>In the 3</a:t>
            </a:r>
            <a:r>
              <a:rPr lang="en-US" altLang="ja-JP" baseline="30000" dirty="0"/>
              <a:t>rd</a:t>
            </a:r>
            <a:r>
              <a:rPr lang="en-US" altLang="ja-JP" dirty="0"/>
              <a:t> while-loop, j &lt;= n/4,			n/4 times</a:t>
            </a:r>
          </a:p>
          <a:p>
            <a:r>
              <a:rPr lang="en-US" altLang="ja-JP" dirty="0"/>
              <a:t>In the </a:t>
            </a:r>
            <a:r>
              <a:rPr lang="en-US" altLang="ja-JP" dirty="0" err="1"/>
              <a:t>z</a:t>
            </a:r>
            <a:r>
              <a:rPr lang="en-US" altLang="ja-JP" baseline="30000" dirty="0" err="1"/>
              <a:t>th</a:t>
            </a:r>
            <a:r>
              <a:rPr lang="en-US" altLang="ja-JP" dirty="0"/>
              <a:t>  while-loop, j &lt;= n/2</a:t>
            </a:r>
            <a:r>
              <a:rPr lang="en-US" altLang="ja-JP" baseline="30000" dirty="0"/>
              <a:t>z</a:t>
            </a:r>
            <a:r>
              <a:rPr lang="en-US" altLang="ja-JP" dirty="0"/>
              <a:t>			n/2</a:t>
            </a:r>
            <a:r>
              <a:rPr lang="en-US" altLang="ja-JP" baseline="30000" dirty="0"/>
              <a:t>z</a:t>
            </a:r>
            <a:r>
              <a:rPr lang="en-US" altLang="ja-JP" dirty="0"/>
              <a:t> times = 1</a:t>
            </a:r>
          </a:p>
        </p:txBody>
      </p:sp>
    </p:spTree>
    <p:extLst>
      <p:ext uri="{BB962C8B-B14F-4D97-AF65-F5344CB8AC3E}">
        <p14:creationId xmlns:p14="http://schemas.microsoft.com/office/powerpoint/2010/main" val="3443501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4AA7-6923-974F-0CA3-8104D56AF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Program 5</a:t>
            </a:r>
            <a:br>
              <a:rPr lang="en-US" dirty="0"/>
            </a:br>
            <a:r>
              <a:rPr lang="en-US" dirty="0"/>
              <a:t>Jolly Banker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0777B-B5CB-91BA-6D64-53557AEF1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6504" y="4455620"/>
            <a:ext cx="7321946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Graphic 6" descr="Joker Hat">
            <a:extLst>
              <a:ext uri="{FF2B5EF4-FFF2-40B4-BE49-F238E27FC236}">
                <a16:creationId xmlns:a16="http://schemas.microsoft.com/office/drawing/2014/main" id="{F64486F0-3AA8-5714-6DF4-40C6FC9EA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69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E82F-BE8E-BE5F-4F31-965214C1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Bell.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AD0FE-DA72-124D-DB27-6CA147DE3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11/25/2024</a:t>
            </a:r>
          </a:p>
        </p:txBody>
      </p:sp>
    </p:spTree>
    <p:extLst>
      <p:ext uri="{BB962C8B-B14F-4D97-AF65-F5344CB8AC3E}">
        <p14:creationId xmlns:p14="http://schemas.microsoft.com/office/powerpoint/2010/main" val="2810301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B596BD3-F628-975A-7010-BEC74E555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302" b="8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Now let’s move from code snippets to algorithms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BIG-O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D26D631-71B1-41FC-8183-9A37F884E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D4D4C-0A16-4FBA-9931-1F0FCE92E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E8F221-2C17-451E-A781-791A48BDA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17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5B0B-3DF0-073A-93EA-A53BE8E5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E966E-AE08-1964-6921-1994F6B2C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00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F8EA7-5DEA-6AD0-0633-D4F1A32B4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E82520F-B085-FEF6-4359-6A453A054B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986" y="107431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ea typeface="+mj-ea"/>
              </a:rPr>
              <a:t>Binary Search</a:t>
            </a:r>
            <a:endParaRPr lang="en-US" altLang="ja-JP" sz="3200" dirty="0"/>
          </a:p>
        </p:txBody>
      </p:sp>
      <p:sp>
        <p:nvSpPr>
          <p:cNvPr id="17453" name="Rectangle 45">
            <a:extLst>
              <a:ext uri="{FF2B5EF4-FFF2-40B4-BE49-F238E27FC236}">
                <a16:creationId xmlns:a16="http://schemas.microsoft.com/office/drawing/2014/main" id="{5BC7DF76-40C7-39D6-B4D2-219E9D20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8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29</a:t>
            </a:r>
          </a:p>
        </p:txBody>
      </p:sp>
      <p:sp>
        <p:nvSpPr>
          <p:cNvPr id="17454" name="Rectangle 46">
            <a:extLst>
              <a:ext uri="{FF2B5EF4-FFF2-40B4-BE49-F238E27FC236}">
                <a16:creationId xmlns:a16="http://schemas.microsoft.com/office/drawing/2014/main" id="{F3743D41-ABED-0873-05F5-8644AD515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0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17455" name="Rectangle 47">
            <a:extLst>
              <a:ext uri="{FF2B5EF4-FFF2-40B4-BE49-F238E27FC236}">
                <a16:creationId xmlns:a16="http://schemas.microsoft.com/office/drawing/2014/main" id="{5157E331-D6DB-D471-A280-AEA43AAF7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94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14</a:t>
            </a:r>
          </a:p>
        </p:txBody>
      </p:sp>
      <p:sp>
        <p:nvSpPr>
          <p:cNvPr id="17456" name="Rectangle 48">
            <a:extLst>
              <a:ext uri="{FF2B5EF4-FFF2-40B4-BE49-F238E27FC236}">
                <a16:creationId xmlns:a16="http://schemas.microsoft.com/office/drawing/2014/main" id="{4B355572-8D8E-2678-7AD4-0B4090C9C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2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13</a:t>
            </a:r>
          </a:p>
        </p:txBody>
      </p:sp>
      <p:sp>
        <p:nvSpPr>
          <p:cNvPr id="17457" name="Rectangle 49">
            <a:extLst>
              <a:ext uri="{FF2B5EF4-FFF2-40B4-BE49-F238E27FC236}">
                <a16:creationId xmlns:a16="http://schemas.microsoft.com/office/drawing/2014/main" id="{6C2976C7-9C1C-58F4-C71C-F16E9F4FB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092" y="1852532"/>
            <a:ext cx="457200" cy="457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37</a:t>
            </a:r>
          </a:p>
        </p:txBody>
      </p:sp>
      <p:sp>
        <p:nvSpPr>
          <p:cNvPr id="17458" name="Rectangle 50">
            <a:extLst>
              <a:ext uri="{FF2B5EF4-FFF2-40B4-BE49-F238E27FC236}">
                <a16:creationId xmlns:a16="http://schemas.microsoft.com/office/drawing/2014/main" id="{9F057EAE-130D-DAD0-5CE4-F739B98FF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4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46</a:t>
            </a:r>
          </a:p>
        </p:txBody>
      </p:sp>
      <p:sp>
        <p:nvSpPr>
          <p:cNvPr id="17459" name="Rectangle 51">
            <a:extLst>
              <a:ext uri="{FF2B5EF4-FFF2-40B4-BE49-F238E27FC236}">
                <a16:creationId xmlns:a16="http://schemas.microsoft.com/office/drawing/2014/main" id="{D3BC66F7-9AE6-CE2C-2A13-ACE90C2B7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26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52</a:t>
            </a:r>
          </a:p>
        </p:txBody>
      </p:sp>
      <p:sp>
        <p:nvSpPr>
          <p:cNvPr id="17460" name="Rectangle 52">
            <a:extLst>
              <a:ext uri="{FF2B5EF4-FFF2-40B4-BE49-F238E27FC236}">
                <a16:creationId xmlns:a16="http://schemas.microsoft.com/office/drawing/2014/main" id="{A0DBDF40-45DE-3452-54F5-5D353AE2C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70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75</a:t>
            </a:r>
          </a:p>
        </p:txBody>
      </p:sp>
      <p:sp>
        <p:nvSpPr>
          <p:cNvPr id="17461" name="Rectangle 53">
            <a:extLst>
              <a:ext uri="{FF2B5EF4-FFF2-40B4-BE49-F238E27FC236}">
                <a16:creationId xmlns:a16="http://schemas.microsoft.com/office/drawing/2014/main" id="{6198DFDC-77FF-FA17-79EB-5C55E462F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8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17462" name="Rectangle 54">
            <a:extLst>
              <a:ext uri="{FF2B5EF4-FFF2-40B4-BE49-F238E27FC236}">
                <a16:creationId xmlns:a16="http://schemas.microsoft.com/office/drawing/2014/main" id="{2D10BB2B-6A48-60BA-1F70-84665DF93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2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dirty="0">
                <a:latin typeface="Times New Roman" charset="0"/>
                <a:ea typeface="ＭＳ Ｐゴシック" charset="0"/>
              </a:rPr>
              <a:t>43</a:t>
            </a:r>
          </a:p>
        </p:txBody>
      </p:sp>
      <p:sp>
        <p:nvSpPr>
          <p:cNvPr id="17463" name="Rectangle 55">
            <a:extLst>
              <a:ext uri="{FF2B5EF4-FFF2-40B4-BE49-F238E27FC236}">
                <a16:creationId xmlns:a16="http://schemas.microsoft.com/office/drawing/2014/main" id="{27BA7F22-C6CC-2FAE-E3FE-7F80EC550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98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69</a:t>
            </a:r>
          </a:p>
        </p:txBody>
      </p:sp>
      <p:sp>
        <p:nvSpPr>
          <p:cNvPr id="17464" name="Rectangle 56">
            <a:extLst>
              <a:ext uri="{FF2B5EF4-FFF2-40B4-BE49-F238E27FC236}">
                <a16:creationId xmlns:a16="http://schemas.microsoft.com/office/drawing/2014/main" id="{939FBF64-B11B-54A5-059C-2AC2DFFCA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66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21</a:t>
            </a:r>
          </a:p>
        </p:txBody>
      </p:sp>
      <p:sp>
        <p:nvSpPr>
          <p:cNvPr id="17465" name="Rectangle 57">
            <a:extLst>
              <a:ext uri="{FF2B5EF4-FFF2-40B4-BE49-F238E27FC236}">
                <a16:creationId xmlns:a16="http://schemas.microsoft.com/office/drawing/2014/main" id="{1F49AF3F-5018-6BE2-D1E2-220A209F9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6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17466" name="Rectangle 58">
            <a:extLst>
              <a:ext uri="{FF2B5EF4-FFF2-40B4-BE49-F238E27FC236}">
                <a16:creationId xmlns:a16="http://schemas.microsoft.com/office/drawing/2014/main" id="{F2EE43BE-EF85-631C-3EA8-6D1E89DCF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42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88</a:t>
            </a:r>
          </a:p>
        </p:txBody>
      </p:sp>
      <p:sp>
        <p:nvSpPr>
          <p:cNvPr id="17469" name="Rectangle 61">
            <a:extLst>
              <a:ext uri="{FF2B5EF4-FFF2-40B4-BE49-F238E27FC236}">
                <a16:creationId xmlns:a16="http://schemas.microsoft.com/office/drawing/2014/main" id="{9FDE6B5C-E7E0-0E96-D84A-786C77DC3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86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99</a:t>
            </a:r>
          </a:p>
        </p:txBody>
      </p:sp>
      <p:sp>
        <p:nvSpPr>
          <p:cNvPr id="17470" name="Rectangle 62">
            <a:extLst>
              <a:ext uri="{FF2B5EF4-FFF2-40B4-BE49-F238E27FC236}">
                <a16:creationId xmlns:a16="http://schemas.microsoft.com/office/drawing/2014/main" id="{F0264D4D-9F71-57B3-1F2C-F64EF116B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14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91</a:t>
            </a:r>
          </a:p>
        </p:txBody>
      </p:sp>
      <p:sp>
        <p:nvSpPr>
          <p:cNvPr id="17481" name="Text Box 73">
            <a:extLst>
              <a:ext uri="{FF2B5EF4-FFF2-40B4-BE49-F238E27FC236}">
                <a16:creationId xmlns:a16="http://schemas.microsoft.com/office/drawing/2014/main" id="{EB32B6C2-8038-FFFB-F3A7-1B04A94A7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5893" y="1471533"/>
            <a:ext cx="898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>
                <a:latin typeface="Times New Roman" charset="0"/>
                <a:ea typeface="ＭＳ Ｐゴシック" charset="0"/>
              </a:rPr>
              <a:t>low =0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17482" name="Text Box 74">
            <a:extLst>
              <a:ext uri="{FF2B5EF4-FFF2-40B4-BE49-F238E27FC236}">
                <a16:creationId xmlns:a16="http://schemas.microsoft.com/office/drawing/2014/main" id="{B4E3BD90-4C0C-F445-47A9-5994F3C13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5098" y="1485272"/>
            <a:ext cx="10818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dirty="0">
                <a:latin typeface="Times New Roman" charset="0"/>
                <a:ea typeface="ＭＳ Ｐゴシック" charset="0"/>
              </a:rPr>
              <a:t>high=15</a:t>
            </a:r>
            <a:endParaRPr lang="en-US" sz="20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7483" name="Text Box 75">
            <a:extLst>
              <a:ext uri="{FF2B5EF4-FFF2-40B4-BE49-F238E27FC236}">
                <a16:creationId xmlns:a16="http://schemas.microsoft.com/office/drawing/2014/main" id="{F0540B7F-ED4B-0D33-C021-C9C11FF4D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292" y="1471533"/>
            <a:ext cx="226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dirty="0">
                <a:latin typeface="Times New Roman" charset="0"/>
                <a:ea typeface="ＭＳ Ｐゴシック" charset="0"/>
              </a:rPr>
              <a:t>mid = (15 + 0)/2 = 7</a:t>
            </a:r>
            <a:endParaRPr lang="en-US" sz="20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7484" name="Rectangle 76">
            <a:extLst>
              <a:ext uri="{FF2B5EF4-FFF2-40B4-BE49-F238E27FC236}">
                <a16:creationId xmlns:a16="http://schemas.microsoft.com/office/drawing/2014/main" id="{8D78981B-E132-C133-6EC3-6559C267F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692" y="17763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17485" name="Text Box 77">
            <a:extLst>
              <a:ext uri="{FF2B5EF4-FFF2-40B4-BE49-F238E27FC236}">
                <a16:creationId xmlns:a16="http://schemas.microsoft.com/office/drawing/2014/main" id="{8290BF55-932C-ED76-C046-384AFEC61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3892" y="1319132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x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86" name="Text Box 78">
            <a:extLst>
              <a:ext uri="{FF2B5EF4-FFF2-40B4-BE49-F238E27FC236}">
                <a16:creationId xmlns:a16="http://schemas.microsoft.com/office/drawing/2014/main" id="{853258A1-6866-50D4-F935-5D64F075D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5892" y="1852532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a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87" name="Text Box 79">
            <a:extLst>
              <a:ext uri="{FF2B5EF4-FFF2-40B4-BE49-F238E27FC236}">
                <a16:creationId xmlns:a16="http://schemas.microsoft.com/office/drawing/2014/main" id="{8DED980C-B059-50A5-7FF3-0C1C5C705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9893" y="2309733"/>
            <a:ext cx="1979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/>
              <a:t>new high=7–1=6 </a:t>
            </a:r>
            <a:endParaRPr lang="en-US" altLang="en-US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8138AB-2688-691D-41B8-7BE8907DDF77}"/>
              </a:ext>
            </a:extLst>
          </p:cNvPr>
          <p:cNvSpPr txBox="1"/>
          <p:nvPr/>
        </p:nvSpPr>
        <p:spPr>
          <a:xfrm>
            <a:off x="4371187" y="4497145"/>
            <a:ext cx="284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code for binary search</a:t>
            </a:r>
          </a:p>
        </p:txBody>
      </p:sp>
      <p:sp>
        <p:nvSpPr>
          <p:cNvPr id="17480" name="Text Box 72">
            <a:extLst>
              <a:ext uri="{FF2B5EF4-FFF2-40B4-BE49-F238E27FC236}">
                <a16:creationId xmlns:a16="http://schemas.microsoft.com/office/drawing/2014/main" id="{83012232-3A41-B21B-5ECE-C9BDCCF7E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40" y="2705723"/>
            <a:ext cx="9072797" cy="9541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(const vector&lt;int&gt;&amp; a, int x) 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endParaRPr lang="en-US" altLang="ja-JP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00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8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32A47-1829-BBBA-4C08-5E6140F64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71043DB-C9D1-D4C7-4E28-93725815317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986" y="107431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ea typeface="+mj-ea"/>
              </a:rPr>
              <a:t>Binary Search</a:t>
            </a:r>
            <a:endParaRPr lang="en-US" altLang="ja-JP" sz="3200" dirty="0"/>
          </a:p>
        </p:txBody>
      </p:sp>
      <p:sp>
        <p:nvSpPr>
          <p:cNvPr id="17453" name="Rectangle 45">
            <a:extLst>
              <a:ext uri="{FF2B5EF4-FFF2-40B4-BE49-F238E27FC236}">
                <a16:creationId xmlns:a16="http://schemas.microsoft.com/office/drawing/2014/main" id="{036FE88D-0A7C-A83C-CF27-CD38CAD79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8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29</a:t>
            </a:r>
          </a:p>
        </p:txBody>
      </p:sp>
      <p:sp>
        <p:nvSpPr>
          <p:cNvPr id="17454" name="Rectangle 46">
            <a:extLst>
              <a:ext uri="{FF2B5EF4-FFF2-40B4-BE49-F238E27FC236}">
                <a16:creationId xmlns:a16="http://schemas.microsoft.com/office/drawing/2014/main" id="{53D56BAE-4F20-E1B7-8C52-F59C44B5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0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17455" name="Rectangle 47">
            <a:extLst>
              <a:ext uri="{FF2B5EF4-FFF2-40B4-BE49-F238E27FC236}">
                <a16:creationId xmlns:a16="http://schemas.microsoft.com/office/drawing/2014/main" id="{BF2F0618-853D-4F41-33A8-C02A265CF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94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14</a:t>
            </a:r>
          </a:p>
        </p:txBody>
      </p:sp>
      <p:sp>
        <p:nvSpPr>
          <p:cNvPr id="17456" name="Rectangle 48">
            <a:extLst>
              <a:ext uri="{FF2B5EF4-FFF2-40B4-BE49-F238E27FC236}">
                <a16:creationId xmlns:a16="http://schemas.microsoft.com/office/drawing/2014/main" id="{7F9A87C3-EFA1-D599-6C2A-0ED902BE3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2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13</a:t>
            </a:r>
          </a:p>
        </p:txBody>
      </p:sp>
      <p:sp>
        <p:nvSpPr>
          <p:cNvPr id="17457" name="Rectangle 49">
            <a:extLst>
              <a:ext uri="{FF2B5EF4-FFF2-40B4-BE49-F238E27FC236}">
                <a16:creationId xmlns:a16="http://schemas.microsoft.com/office/drawing/2014/main" id="{57703621-C2C5-B03B-366C-585F70B39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092" y="1852532"/>
            <a:ext cx="457200" cy="457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37</a:t>
            </a:r>
          </a:p>
        </p:txBody>
      </p:sp>
      <p:sp>
        <p:nvSpPr>
          <p:cNvPr id="17458" name="Rectangle 50">
            <a:extLst>
              <a:ext uri="{FF2B5EF4-FFF2-40B4-BE49-F238E27FC236}">
                <a16:creationId xmlns:a16="http://schemas.microsoft.com/office/drawing/2014/main" id="{8D11B009-DD5E-FBC6-4EDE-5C714831F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4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46</a:t>
            </a:r>
          </a:p>
        </p:txBody>
      </p:sp>
      <p:sp>
        <p:nvSpPr>
          <p:cNvPr id="17459" name="Rectangle 51">
            <a:extLst>
              <a:ext uri="{FF2B5EF4-FFF2-40B4-BE49-F238E27FC236}">
                <a16:creationId xmlns:a16="http://schemas.microsoft.com/office/drawing/2014/main" id="{B6920C27-8292-39A9-39EE-31F63F8B1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26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52</a:t>
            </a:r>
          </a:p>
        </p:txBody>
      </p:sp>
      <p:sp>
        <p:nvSpPr>
          <p:cNvPr id="17460" name="Rectangle 52">
            <a:extLst>
              <a:ext uri="{FF2B5EF4-FFF2-40B4-BE49-F238E27FC236}">
                <a16:creationId xmlns:a16="http://schemas.microsoft.com/office/drawing/2014/main" id="{F417D835-AE2D-D060-19D2-2F672EE12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70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75</a:t>
            </a:r>
          </a:p>
        </p:txBody>
      </p:sp>
      <p:sp>
        <p:nvSpPr>
          <p:cNvPr id="17461" name="Rectangle 53">
            <a:extLst>
              <a:ext uri="{FF2B5EF4-FFF2-40B4-BE49-F238E27FC236}">
                <a16:creationId xmlns:a16="http://schemas.microsoft.com/office/drawing/2014/main" id="{FB7DB176-C334-53B4-3341-CCAEC9072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8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17462" name="Rectangle 54">
            <a:extLst>
              <a:ext uri="{FF2B5EF4-FFF2-40B4-BE49-F238E27FC236}">
                <a16:creationId xmlns:a16="http://schemas.microsoft.com/office/drawing/2014/main" id="{F2F7B942-55A1-94B8-F615-9EFDF2792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2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dirty="0">
                <a:latin typeface="Times New Roman" charset="0"/>
                <a:ea typeface="ＭＳ Ｐゴシック" charset="0"/>
              </a:rPr>
              <a:t>43</a:t>
            </a:r>
          </a:p>
        </p:txBody>
      </p:sp>
      <p:sp>
        <p:nvSpPr>
          <p:cNvPr id="17463" name="Rectangle 55">
            <a:extLst>
              <a:ext uri="{FF2B5EF4-FFF2-40B4-BE49-F238E27FC236}">
                <a16:creationId xmlns:a16="http://schemas.microsoft.com/office/drawing/2014/main" id="{194549E2-F7A3-942A-2FB6-7BCB865F4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98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69</a:t>
            </a:r>
          </a:p>
        </p:txBody>
      </p:sp>
      <p:sp>
        <p:nvSpPr>
          <p:cNvPr id="17464" name="Rectangle 56">
            <a:extLst>
              <a:ext uri="{FF2B5EF4-FFF2-40B4-BE49-F238E27FC236}">
                <a16:creationId xmlns:a16="http://schemas.microsoft.com/office/drawing/2014/main" id="{D76709E9-CC64-08F3-842D-DA65D5DE1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66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21</a:t>
            </a:r>
          </a:p>
        </p:txBody>
      </p:sp>
      <p:sp>
        <p:nvSpPr>
          <p:cNvPr id="17465" name="Rectangle 57">
            <a:extLst>
              <a:ext uri="{FF2B5EF4-FFF2-40B4-BE49-F238E27FC236}">
                <a16:creationId xmlns:a16="http://schemas.microsoft.com/office/drawing/2014/main" id="{B230AFA2-D91E-FA3F-54DB-80ACFEF9B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6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17466" name="Rectangle 58">
            <a:extLst>
              <a:ext uri="{FF2B5EF4-FFF2-40B4-BE49-F238E27FC236}">
                <a16:creationId xmlns:a16="http://schemas.microsoft.com/office/drawing/2014/main" id="{ACA91FB1-66B1-3991-7749-22973221D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42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88</a:t>
            </a:r>
          </a:p>
        </p:txBody>
      </p:sp>
      <p:sp>
        <p:nvSpPr>
          <p:cNvPr id="17469" name="Rectangle 61">
            <a:extLst>
              <a:ext uri="{FF2B5EF4-FFF2-40B4-BE49-F238E27FC236}">
                <a16:creationId xmlns:a16="http://schemas.microsoft.com/office/drawing/2014/main" id="{3EE87D50-9833-2A81-75B2-8B6C1B863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86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99</a:t>
            </a:r>
          </a:p>
        </p:txBody>
      </p:sp>
      <p:sp>
        <p:nvSpPr>
          <p:cNvPr id="17470" name="Rectangle 62">
            <a:extLst>
              <a:ext uri="{FF2B5EF4-FFF2-40B4-BE49-F238E27FC236}">
                <a16:creationId xmlns:a16="http://schemas.microsoft.com/office/drawing/2014/main" id="{5C08C68C-F337-1F16-5CC1-E6457BAE2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1492" y="18525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91</a:t>
            </a:r>
          </a:p>
        </p:txBody>
      </p:sp>
      <p:sp>
        <p:nvSpPr>
          <p:cNvPr id="17481" name="Text Box 73">
            <a:extLst>
              <a:ext uri="{FF2B5EF4-FFF2-40B4-BE49-F238E27FC236}">
                <a16:creationId xmlns:a16="http://schemas.microsoft.com/office/drawing/2014/main" id="{DBC6E2E9-E4E7-2C79-E388-A0065A4F3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5893" y="1471533"/>
            <a:ext cx="8985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>
                <a:latin typeface="Times New Roman" charset="0"/>
                <a:ea typeface="ＭＳ Ｐゴシック" charset="0"/>
              </a:rPr>
              <a:t>low =0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17482" name="Text Box 74">
            <a:extLst>
              <a:ext uri="{FF2B5EF4-FFF2-40B4-BE49-F238E27FC236}">
                <a16:creationId xmlns:a16="http://schemas.microsoft.com/office/drawing/2014/main" id="{654C1E64-8CA1-FF85-61A9-63E7CDD55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5098" y="1485272"/>
            <a:ext cx="10818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ja-JP" sz="2000" dirty="0">
                <a:latin typeface="Times New Roman" charset="0"/>
                <a:ea typeface="ＭＳ Ｐゴシック" charset="0"/>
              </a:rPr>
              <a:t>high=15</a:t>
            </a:r>
            <a:endParaRPr lang="en-US" sz="20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7483" name="Text Box 75">
            <a:extLst>
              <a:ext uri="{FF2B5EF4-FFF2-40B4-BE49-F238E27FC236}">
                <a16:creationId xmlns:a16="http://schemas.microsoft.com/office/drawing/2014/main" id="{BE5A9502-9439-707F-2B3E-8B64A3B10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292" y="1471533"/>
            <a:ext cx="226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dirty="0">
                <a:latin typeface="Times New Roman" charset="0"/>
                <a:ea typeface="ＭＳ Ｐゴシック" charset="0"/>
              </a:rPr>
              <a:t>mid = (15 + 0)/2 = 7</a:t>
            </a:r>
            <a:endParaRPr lang="en-US" sz="20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7484" name="Rectangle 76">
            <a:extLst>
              <a:ext uri="{FF2B5EF4-FFF2-40B4-BE49-F238E27FC236}">
                <a16:creationId xmlns:a16="http://schemas.microsoft.com/office/drawing/2014/main" id="{D8C9D2DB-EA31-3055-380F-0CA4314DF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692" y="177633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17485" name="Text Box 77">
            <a:extLst>
              <a:ext uri="{FF2B5EF4-FFF2-40B4-BE49-F238E27FC236}">
                <a16:creationId xmlns:a16="http://schemas.microsoft.com/office/drawing/2014/main" id="{3A458202-D105-74CA-DB67-E5E416626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3892" y="1319132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x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86" name="Text Box 78">
            <a:extLst>
              <a:ext uri="{FF2B5EF4-FFF2-40B4-BE49-F238E27FC236}">
                <a16:creationId xmlns:a16="http://schemas.microsoft.com/office/drawing/2014/main" id="{D3D9B144-07C2-4FA1-EEFF-E2FDB6899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5892" y="1852532"/>
            <a:ext cx="2872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a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87" name="Text Box 79">
            <a:extLst>
              <a:ext uri="{FF2B5EF4-FFF2-40B4-BE49-F238E27FC236}">
                <a16:creationId xmlns:a16="http://schemas.microsoft.com/office/drawing/2014/main" id="{422F9F6A-713E-6B07-ED80-690965006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9893" y="2309733"/>
            <a:ext cx="1979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000"/>
              <a:t>new high=7–1=6 </a:t>
            </a:r>
            <a:endParaRPr lang="en-US" altLang="en-US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EE40B8-51DF-051A-EDBA-671ACC9230A2}"/>
              </a:ext>
            </a:extLst>
          </p:cNvPr>
          <p:cNvSpPr txBox="1"/>
          <p:nvPr/>
        </p:nvSpPr>
        <p:spPr>
          <a:xfrm>
            <a:off x="548640" y="4023360"/>
            <a:ext cx="284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code for binary search</a:t>
            </a:r>
          </a:p>
        </p:txBody>
      </p:sp>
      <p:sp>
        <p:nvSpPr>
          <p:cNvPr id="17480" name="Text Box 72">
            <a:extLst>
              <a:ext uri="{FF2B5EF4-FFF2-40B4-BE49-F238E27FC236}">
                <a16:creationId xmlns:a16="http://schemas.microsoft.com/office/drawing/2014/main" id="{9AAB1ACF-BD29-8C1A-A9B1-DD8B14B15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40" y="2705723"/>
            <a:ext cx="9072797" cy="3539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(const vector&lt;int&gt;&amp; a, int x) 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low = 0;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high =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 ) – 1;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ja-JP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mid;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 low &lt;= high ) {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mid = ( low + high ) / 2;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a[mid] &lt; x )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low = mid + 1;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 ( a[mid] &gt; x )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high = mid – 1;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mid;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NOT_FOUND;  // NOT_FOUND = -1</a:t>
            </a:r>
          </a:p>
          <a:p>
            <a:pPr eaLnBrk="1" hangingPunct="1"/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4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8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4BB36-0BEA-0202-0EB0-0F2F1E80E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97C3C8D4-5E0B-430B-2908-46BA5A57A1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488364" y="2985540"/>
            <a:ext cx="6629400" cy="32766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u="sng" dirty="0"/>
              <a:t>DATA SIZE	             	# Calls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/>
              <a:t>N = 2		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/>
              <a:t>N = 4		 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/>
              <a:t>N = 8		 3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/>
              <a:t>N = 16		 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/>
              <a:t>N =  2</a:t>
            </a:r>
            <a:r>
              <a:rPr lang="en-US" altLang="ja-JP" sz="2400" baseline="30000" dirty="0"/>
              <a:t>k</a:t>
            </a:r>
            <a:r>
              <a:rPr lang="en-US" altLang="ja-JP" sz="2400" dirty="0"/>
              <a:t>		 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/>
              <a:t>2</a:t>
            </a:r>
            <a:r>
              <a:rPr lang="en-US" altLang="ja-JP" sz="2400" baseline="30000" dirty="0"/>
              <a:t>K</a:t>
            </a:r>
            <a:r>
              <a:rPr lang="en-US" altLang="ja-JP" sz="2400" dirty="0"/>
              <a:t> &lt; N &lt; 2</a:t>
            </a:r>
            <a:r>
              <a:rPr lang="en-US" altLang="ja-JP" sz="2400" baseline="30000" dirty="0"/>
              <a:t>K+1</a:t>
            </a:r>
            <a:r>
              <a:rPr lang="en-US" altLang="ja-JP" sz="2400" dirty="0"/>
              <a:t>	K+1</a:t>
            </a:r>
            <a:endParaRPr lang="en-US" altLang="ja-JP" sz="2400" baseline="30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/>
              <a:t>K  &lt; log</a:t>
            </a:r>
            <a:r>
              <a:rPr lang="en-US" altLang="ja-JP" sz="2400" baseline="-25000" dirty="0"/>
              <a:t>2</a:t>
            </a:r>
            <a:r>
              <a:rPr lang="en-US" altLang="ja-JP" sz="2400" dirty="0"/>
              <a:t>N &lt; K+1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dirty="0"/>
              <a:t>O(log</a:t>
            </a:r>
            <a:r>
              <a:rPr lang="en-US" altLang="ja-JP" sz="2400" baseline="-25000" dirty="0"/>
              <a:t>2</a:t>
            </a:r>
            <a:r>
              <a:rPr lang="en-US" altLang="ja-JP" sz="2400" dirty="0"/>
              <a:t>N)</a:t>
            </a:r>
          </a:p>
          <a:p>
            <a:pPr eaLnBrk="1" hangingPunct="1">
              <a:lnSpc>
                <a:spcPct val="90000"/>
              </a:lnSpc>
            </a:pPr>
            <a:endParaRPr lang="en-US" altLang="ja-JP" sz="2400" dirty="0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26D9B423-67C3-7478-CDF1-AB540D41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29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5307E352-4C82-114A-442C-E59E036D7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A34E3610-1C05-D8CA-188B-5EEC3C3E4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14</a:t>
            </a:r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40650FC1-6708-D078-E22A-B500D20F2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13</a:t>
            </a:r>
          </a:p>
        </p:txBody>
      </p:sp>
      <p:sp>
        <p:nvSpPr>
          <p:cNvPr id="38920" name="Rectangle 8">
            <a:extLst>
              <a:ext uri="{FF2B5EF4-FFF2-40B4-BE49-F238E27FC236}">
                <a16:creationId xmlns:a16="http://schemas.microsoft.com/office/drawing/2014/main" id="{67785302-243B-966E-485F-AE00D5148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37</a:t>
            </a:r>
          </a:p>
        </p:txBody>
      </p:sp>
      <p:sp>
        <p:nvSpPr>
          <p:cNvPr id="38921" name="Rectangle 9">
            <a:extLst>
              <a:ext uri="{FF2B5EF4-FFF2-40B4-BE49-F238E27FC236}">
                <a16:creationId xmlns:a16="http://schemas.microsoft.com/office/drawing/2014/main" id="{A83D01E8-F735-DE31-11C7-08C992579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46</a:t>
            </a:r>
          </a:p>
        </p:txBody>
      </p:sp>
      <p:sp>
        <p:nvSpPr>
          <p:cNvPr id="38922" name="Rectangle 10">
            <a:extLst>
              <a:ext uri="{FF2B5EF4-FFF2-40B4-BE49-F238E27FC236}">
                <a16:creationId xmlns:a16="http://schemas.microsoft.com/office/drawing/2014/main" id="{E774D360-E9F5-782A-935E-2BFAE925D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52</a:t>
            </a:r>
          </a:p>
        </p:txBody>
      </p:sp>
      <p:sp>
        <p:nvSpPr>
          <p:cNvPr id="38923" name="Rectangle 11">
            <a:extLst>
              <a:ext uri="{FF2B5EF4-FFF2-40B4-BE49-F238E27FC236}">
                <a16:creationId xmlns:a16="http://schemas.microsoft.com/office/drawing/2014/main" id="{2AC4D678-03B8-FE83-B2F0-53C3DBFF2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75</a:t>
            </a:r>
          </a:p>
        </p:txBody>
      </p:sp>
      <p:sp>
        <p:nvSpPr>
          <p:cNvPr id="38924" name="Rectangle 12">
            <a:extLst>
              <a:ext uri="{FF2B5EF4-FFF2-40B4-BE49-F238E27FC236}">
                <a16:creationId xmlns:a16="http://schemas.microsoft.com/office/drawing/2014/main" id="{1079C219-3422-C660-F89F-BD8D6D2BE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8925" name="Rectangle 13">
            <a:extLst>
              <a:ext uri="{FF2B5EF4-FFF2-40B4-BE49-F238E27FC236}">
                <a16:creationId xmlns:a16="http://schemas.microsoft.com/office/drawing/2014/main" id="{6987E289-6A4C-196E-1D06-BCEBC63F6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43</a:t>
            </a:r>
          </a:p>
        </p:txBody>
      </p:sp>
      <p:sp>
        <p:nvSpPr>
          <p:cNvPr id="38926" name="Rectangle 14">
            <a:extLst>
              <a:ext uri="{FF2B5EF4-FFF2-40B4-BE49-F238E27FC236}">
                <a16:creationId xmlns:a16="http://schemas.microsoft.com/office/drawing/2014/main" id="{E9706D93-0053-B3F1-6660-320B5ACAD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69</a:t>
            </a:r>
          </a:p>
        </p:txBody>
      </p:sp>
      <p:sp>
        <p:nvSpPr>
          <p:cNvPr id="38927" name="Rectangle 15">
            <a:extLst>
              <a:ext uri="{FF2B5EF4-FFF2-40B4-BE49-F238E27FC236}">
                <a16:creationId xmlns:a16="http://schemas.microsoft.com/office/drawing/2014/main" id="{E211CD57-A691-57E7-65E1-7DE04C83F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21</a:t>
            </a:r>
          </a:p>
        </p:txBody>
      </p:sp>
      <p:sp>
        <p:nvSpPr>
          <p:cNvPr id="38928" name="Rectangle 16">
            <a:extLst>
              <a:ext uri="{FF2B5EF4-FFF2-40B4-BE49-F238E27FC236}">
                <a16:creationId xmlns:a16="http://schemas.microsoft.com/office/drawing/2014/main" id="{C70AAB5C-9AE5-ECA6-BA85-33D08D288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8929" name="Rectangle 17">
            <a:extLst>
              <a:ext uri="{FF2B5EF4-FFF2-40B4-BE49-F238E27FC236}">
                <a16:creationId xmlns:a16="http://schemas.microsoft.com/office/drawing/2014/main" id="{0C59B80E-00C5-CA81-86E3-B1021E311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88</a:t>
            </a:r>
          </a:p>
        </p:txBody>
      </p:sp>
      <p:sp>
        <p:nvSpPr>
          <p:cNvPr id="38930" name="Text Box 18">
            <a:extLst>
              <a:ext uri="{FF2B5EF4-FFF2-40B4-BE49-F238E27FC236}">
                <a16:creationId xmlns:a16="http://schemas.microsoft.com/office/drawing/2014/main" id="{BF4A0FA4-A3DB-3BEF-F409-D104A29D2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2057400"/>
            <a:ext cx="832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</a:t>
            </a:r>
            <a:r>
              <a:rPr lang="en-US" altLang="ja-JP" baseline="30000">
                <a:latin typeface="Times New Roman" charset="0"/>
                <a:ea typeface="ＭＳ Ｐゴシック" charset="0"/>
              </a:rPr>
              <a:t>st</a:t>
            </a:r>
            <a:r>
              <a:rPr lang="en-US" altLang="ja-JP">
                <a:latin typeface="Times New Roman" charset="0"/>
                <a:ea typeface="ＭＳ Ｐゴシック" charset="0"/>
              </a:rPr>
              <a:t> step</a:t>
            </a:r>
          </a:p>
        </p:txBody>
      </p:sp>
      <p:sp>
        <p:nvSpPr>
          <p:cNvPr id="38931" name="Line 19">
            <a:extLst>
              <a:ext uri="{FF2B5EF4-FFF2-40B4-BE49-F238E27FC236}">
                <a16:creationId xmlns:a16="http://schemas.microsoft.com/office/drawing/2014/main" id="{9E8FCB5D-50AF-AEFF-EC1C-F6F1F21B2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3622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8932" name="Rectangle 20">
            <a:extLst>
              <a:ext uri="{FF2B5EF4-FFF2-40B4-BE49-F238E27FC236}">
                <a16:creationId xmlns:a16="http://schemas.microsoft.com/office/drawing/2014/main" id="{2B7F4256-DE13-7AE4-0380-239D6E0F3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99</a:t>
            </a:r>
          </a:p>
        </p:txBody>
      </p:sp>
      <p:sp>
        <p:nvSpPr>
          <p:cNvPr id="38933" name="Rectangle 21">
            <a:extLst>
              <a:ext uri="{FF2B5EF4-FFF2-40B4-BE49-F238E27FC236}">
                <a16:creationId xmlns:a16="http://schemas.microsoft.com/office/drawing/2014/main" id="{CB492CAB-73C9-C986-206B-CCA614032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144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91</a:t>
            </a:r>
          </a:p>
        </p:txBody>
      </p:sp>
      <p:sp>
        <p:nvSpPr>
          <p:cNvPr id="38934" name="Line 22">
            <a:extLst>
              <a:ext uri="{FF2B5EF4-FFF2-40B4-BE49-F238E27FC236}">
                <a16:creationId xmlns:a16="http://schemas.microsoft.com/office/drawing/2014/main" id="{A85E28D2-DF6C-D427-C3FF-9097D471D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743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8935" name="Line 23">
            <a:extLst>
              <a:ext uri="{FF2B5EF4-FFF2-40B4-BE49-F238E27FC236}">
                <a16:creationId xmlns:a16="http://schemas.microsoft.com/office/drawing/2014/main" id="{F84ECA0B-EC2C-23AB-108F-308CB93C40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124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8936" name="Line 24">
            <a:extLst>
              <a:ext uri="{FF2B5EF4-FFF2-40B4-BE49-F238E27FC236}">
                <a16:creationId xmlns:a16="http://schemas.microsoft.com/office/drawing/2014/main" id="{58F4D7E0-65A8-813F-8475-A8AB5C6DB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8937" name="Text Box 25">
            <a:extLst>
              <a:ext uri="{FF2B5EF4-FFF2-40B4-BE49-F238E27FC236}">
                <a16:creationId xmlns:a16="http://schemas.microsoft.com/office/drawing/2014/main" id="{9A2D348F-5140-27CC-351D-F15BBB38C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1" y="2438400"/>
            <a:ext cx="883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2</a:t>
            </a:r>
            <a:r>
              <a:rPr lang="en-US" altLang="ja-JP" baseline="30000">
                <a:latin typeface="Times New Roman" charset="0"/>
                <a:ea typeface="ＭＳ Ｐゴシック" charset="0"/>
              </a:rPr>
              <a:t>nd</a:t>
            </a:r>
            <a:r>
              <a:rPr lang="en-US" altLang="ja-JP">
                <a:latin typeface="Times New Roman" charset="0"/>
                <a:ea typeface="ＭＳ Ｐゴシック" charset="0"/>
              </a:rPr>
              <a:t> step</a:t>
            </a:r>
          </a:p>
        </p:txBody>
      </p:sp>
      <p:sp>
        <p:nvSpPr>
          <p:cNvPr id="38938" name="Text Box 26">
            <a:extLst>
              <a:ext uri="{FF2B5EF4-FFF2-40B4-BE49-F238E27FC236}">
                <a16:creationId xmlns:a16="http://schemas.microsoft.com/office/drawing/2014/main" id="{88C0B27E-3280-A4A1-3E57-7D13C88FB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3419" y="2819400"/>
            <a:ext cx="8579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3</a:t>
            </a:r>
            <a:r>
              <a:rPr lang="en-US" altLang="ja-JP" baseline="30000">
                <a:latin typeface="Times New Roman" charset="0"/>
                <a:ea typeface="ＭＳ Ｐゴシック" charset="0"/>
              </a:rPr>
              <a:t>rd</a:t>
            </a:r>
            <a:r>
              <a:rPr lang="en-US" altLang="ja-JP">
                <a:latin typeface="Times New Roman" charset="0"/>
                <a:ea typeface="ＭＳ Ｐゴシック" charset="0"/>
              </a:rPr>
              <a:t> step</a:t>
            </a:r>
          </a:p>
        </p:txBody>
      </p:sp>
      <p:sp>
        <p:nvSpPr>
          <p:cNvPr id="38939" name="Text Box 27">
            <a:extLst>
              <a:ext uri="{FF2B5EF4-FFF2-40B4-BE49-F238E27FC236}">
                <a16:creationId xmlns:a16="http://schemas.microsoft.com/office/drawing/2014/main" id="{5D238F13-88B2-4495-43F7-76235C47C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0881" y="3276600"/>
            <a:ext cx="8499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4</a:t>
            </a:r>
            <a:r>
              <a:rPr lang="en-US" altLang="ja-JP" baseline="30000">
                <a:latin typeface="Times New Roman" charset="0"/>
                <a:ea typeface="ＭＳ Ｐゴシック" charset="0"/>
              </a:rPr>
              <a:t>th</a:t>
            </a:r>
            <a:r>
              <a:rPr lang="en-US" altLang="ja-JP">
                <a:latin typeface="Times New Roman" charset="0"/>
                <a:ea typeface="ＭＳ Ｐゴシック" charset="0"/>
              </a:rPr>
              <a:t> step</a:t>
            </a:r>
          </a:p>
        </p:txBody>
      </p:sp>
      <p:sp>
        <p:nvSpPr>
          <p:cNvPr id="38940" name="Text Box 28">
            <a:extLst>
              <a:ext uri="{FF2B5EF4-FFF2-40B4-BE49-F238E27FC236}">
                <a16:creationId xmlns:a16="http://schemas.microsoft.com/office/drawing/2014/main" id="{187BCC12-15A3-6312-8E3D-54DA60D93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9138" y="2895600"/>
            <a:ext cx="5565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Hit!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9FB03E7-0EB0-F62E-ACCD-ED2598D83983}"/>
              </a:ext>
            </a:extLst>
          </p:cNvPr>
          <p:cNvSpPr txBox="1">
            <a:spLocks noChangeArrowheads="1"/>
          </p:cNvSpPr>
          <p:nvPr/>
        </p:nvSpPr>
        <p:spPr>
          <a:xfrm>
            <a:off x="24986" y="107431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ja-JP" dirty="0"/>
              <a:t>Complexity: Binary Search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757159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9858" y="813943"/>
            <a:ext cx="9378142" cy="7937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4000" b="1" dirty="0"/>
              <a:t>Worst, Best, and Average-case Analysis</a:t>
            </a:r>
          </a:p>
        </p:txBody>
      </p:sp>
      <p:sp>
        <p:nvSpPr>
          <p:cNvPr id="12356" name="Rectangle 68"/>
          <p:cNvSpPr>
            <a:spLocks noGrp="1" noChangeArrowheads="1"/>
          </p:cNvSpPr>
          <p:nvPr>
            <p:ph type="body" idx="1"/>
          </p:nvPr>
        </p:nvSpPr>
        <p:spPr>
          <a:xfrm>
            <a:off x="1409074" y="1813810"/>
            <a:ext cx="8491383" cy="446082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ja-JP" sz="2800" dirty="0"/>
              <a:t>Worst-case analysis:</a:t>
            </a:r>
          </a:p>
          <a:p>
            <a:pPr lvl="1" eaLnBrk="1" hangingPunct="1">
              <a:defRPr/>
            </a:pPr>
            <a:r>
              <a:rPr lang="en-US" altLang="ja-JP" sz="2400" dirty="0"/>
              <a:t>Algorithm A requires no more than k * f(n) time units.</a:t>
            </a:r>
          </a:p>
          <a:p>
            <a:pPr lvl="1" eaLnBrk="1" hangingPunct="1">
              <a:defRPr/>
            </a:pPr>
            <a:r>
              <a:rPr lang="en-US" altLang="ja-JP" sz="2400" dirty="0"/>
              <a:t>It might happen rarely, if at all, in practice.</a:t>
            </a:r>
          </a:p>
          <a:p>
            <a:pPr eaLnBrk="1" hangingPunct="1">
              <a:defRPr/>
            </a:pPr>
            <a:r>
              <a:rPr lang="en-US" altLang="ja-JP" sz="2800" dirty="0"/>
              <a:t>Best-case analysis:</a:t>
            </a:r>
          </a:p>
          <a:p>
            <a:pPr lvl="1" eaLnBrk="1" hangingPunct="1">
              <a:defRPr/>
            </a:pPr>
            <a:r>
              <a:rPr lang="en-US" altLang="ja-JP" sz="2400" dirty="0"/>
              <a:t>Like worst-case analysis, it might happen rarely.</a:t>
            </a:r>
          </a:p>
          <a:p>
            <a:pPr eaLnBrk="1" hangingPunct="1">
              <a:defRPr/>
            </a:pPr>
            <a:r>
              <a:rPr lang="en-US" altLang="ja-JP" sz="2800" dirty="0"/>
              <a:t>Average-case analysis:</a:t>
            </a:r>
          </a:p>
          <a:p>
            <a:pPr lvl="1" eaLnBrk="1" hangingPunct="1">
              <a:defRPr/>
            </a:pPr>
            <a:r>
              <a:rPr lang="en-US" altLang="ja-JP" sz="2400" dirty="0"/>
              <a:t>A requires no more than k * f(n) time units for all but a finite number of values of n</a:t>
            </a:r>
          </a:p>
          <a:p>
            <a:pPr lvl="1">
              <a:defRPr/>
            </a:pPr>
            <a:r>
              <a:rPr lang="en-US" altLang="ja-JP" sz="2400" dirty="0"/>
              <a:t>Difficulties:	determining probability and	distribution of size n and input data</a:t>
            </a:r>
          </a:p>
        </p:txBody>
      </p:sp>
    </p:spTree>
    <p:extLst>
      <p:ext uri="{BB962C8B-B14F-4D97-AF65-F5344CB8AC3E}">
        <p14:creationId xmlns:p14="http://schemas.microsoft.com/office/powerpoint/2010/main" val="240090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9645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dirty="0">
                <a:ea typeface="+mj-ea"/>
              </a:rPr>
              <a:t>Efficiency of Sequential Search</a:t>
            </a:r>
            <a:endParaRPr lang="en-US" altLang="ja-JP" sz="3200" dirty="0"/>
          </a:p>
        </p:txBody>
      </p:sp>
      <p:sp>
        <p:nvSpPr>
          <p:cNvPr id="16451" name="Rectangle 67"/>
          <p:cNvSpPr>
            <a:spLocks noChangeArrowheads="1"/>
          </p:cNvSpPr>
          <p:nvPr/>
        </p:nvSpPr>
        <p:spPr bwMode="auto">
          <a:xfrm>
            <a:off x="3810000" y="179507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29</a:t>
            </a:r>
          </a:p>
        </p:txBody>
      </p:sp>
      <p:sp>
        <p:nvSpPr>
          <p:cNvPr id="16452" name="Rectangle 68"/>
          <p:cNvSpPr>
            <a:spLocks noChangeArrowheads="1"/>
          </p:cNvSpPr>
          <p:nvPr/>
        </p:nvSpPr>
        <p:spPr bwMode="auto">
          <a:xfrm>
            <a:off x="4267200" y="179507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16453" name="Rectangle 69"/>
          <p:cNvSpPr>
            <a:spLocks noChangeArrowheads="1"/>
          </p:cNvSpPr>
          <p:nvPr/>
        </p:nvSpPr>
        <p:spPr bwMode="auto">
          <a:xfrm>
            <a:off x="4724400" y="179507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14</a:t>
            </a:r>
          </a:p>
        </p:txBody>
      </p:sp>
      <p:sp>
        <p:nvSpPr>
          <p:cNvPr id="16454" name="Rectangle 70"/>
          <p:cNvSpPr>
            <a:spLocks noChangeArrowheads="1"/>
          </p:cNvSpPr>
          <p:nvPr/>
        </p:nvSpPr>
        <p:spPr bwMode="auto">
          <a:xfrm>
            <a:off x="5638800" y="179507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13</a:t>
            </a:r>
          </a:p>
        </p:txBody>
      </p:sp>
      <p:sp>
        <p:nvSpPr>
          <p:cNvPr id="16455" name="Rectangle 71"/>
          <p:cNvSpPr>
            <a:spLocks noChangeArrowheads="1"/>
          </p:cNvSpPr>
          <p:nvPr/>
        </p:nvSpPr>
        <p:spPr bwMode="auto">
          <a:xfrm>
            <a:off x="5181600" y="179507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37</a:t>
            </a:r>
          </a:p>
        </p:txBody>
      </p:sp>
      <p:sp>
        <p:nvSpPr>
          <p:cNvPr id="16456" name="Rectangle 72"/>
          <p:cNvSpPr>
            <a:spLocks noChangeArrowheads="1"/>
          </p:cNvSpPr>
          <p:nvPr/>
        </p:nvSpPr>
        <p:spPr bwMode="auto">
          <a:xfrm>
            <a:off x="6553200" y="179507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46</a:t>
            </a:r>
          </a:p>
        </p:txBody>
      </p:sp>
      <p:sp>
        <p:nvSpPr>
          <p:cNvPr id="16457" name="Rectangle 73"/>
          <p:cNvSpPr>
            <a:spLocks noChangeArrowheads="1"/>
          </p:cNvSpPr>
          <p:nvPr/>
        </p:nvSpPr>
        <p:spPr bwMode="auto">
          <a:xfrm>
            <a:off x="6096000" y="179507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52</a:t>
            </a:r>
          </a:p>
        </p:txBody>
      </p:sp>
      <p:sp>
        <p:nvSpPr>
          <p:cNvPr id="16459" name="Rectangle 75"/>
          <p:cNvSpPr>
            <a:spLocks noChangeArrowheads="1"/>
          </p:cNvSpPr>
          <p:nvPr/>
        </p:nvSpPr>
        <p:spPr bwMode="auto">
          <a:xfrm>
            <a:off x="7010400" y="179507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75</a:t>
            </a:r>
          </a:p>
        </p:txBody>
      </p:sp>
      <p:sp>
        <p:nvSpPr>
          <p:cNvPr id="16460" name="Rectangle 76"/>
          <p:cNvSpPr>
            <a:spLocks noChangeArrowheads="1"/>
          </p:cNvSpPr>
          <p:nvPr/>
        </p:nvSpPr>
        <p:spPr bwMode="auto">
          <a:xfrm>
            <a:off x="7467600" y="179507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16461" name="Rectangle 77"/>
          <p:cNvSpPr>
            <a:spLocks noChangeArrowheads="1"/>
          </p:cNvSpPr>
          <p:nvPr/>
        </p:nvSpPr>
        <p:spPr bwMode="auto">
          <a:xfrm>
            <a:off x="7924800" y="179507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43</a:t>
            </a:r>
          </a:p>
        </p:txBody>
      </p:sp>
      <p:sp>
        <p:nvSpPr>
          <p:cNvPr id="16462" name="Rectangle 78"/>
          <p:cNvSpPr>
            <a:spLocks noChangeArrowheads="1"/>
          </p:cNvSpPr>
          <p:nvPr/>
        </p:nvSpPr>
        <p:spPr bwMode="auto">
          <a:xfrm>
            <a:off x="8839200" y="179507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69</a:t>
            </a:r>
          </a:p>
        </p:txBody>
      </p:sp>
      <p:sp>
        <p:nvSpPr>
          <p:cNvPr id="16463" name="Rectangle 79"/>
          <p:cNvSpPr>
            <a:spLocks noChangeArrowheads="1"/>
          </p:cNvSpPr>
          <p:nvPr/>
        </p:nvSpPr>
        <p:spPr bwMode="auto">
          <a:xfrm>
            <a:off x="8382000" y="179507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21</a:t>
            </a:r>
          </a:p>
        </p:txBody>
      </p:sp>
      <p:sp>
        <p:nvSpPr>
          <p:cNvPr id="16464" name="Rectangle 80"/>
          <p:cNvSpPr>
            <a:spLocks noChangeArrowheads="1"/>
          </p:cNvSpPr>
          <p:nvPr/>
        </p:nvSpPr>
        <p:spPr bwMode="auto">
          <a:xfrm>
            <a:off x="9753600" y="179507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16465" name="Rectangle 81"/>
          <p:cNvSpPr>
            <a:spLocks noChangeArrowheads="1"/>
          </p:cNvSpPr>
          <p:nvPr/>
        </p:nvSpPr>
        <p:spPr bwMode="auto">
          <a:xfrm>
            <a:off x="9296400" y="179507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88</a:t>
            </a:r>
          </a:p>
        </p:txBody>
      </p:sp>
      <p:sp>
        <p:nvSpPr>
          <p:cNvPr id="16466" name="Text Box 82"/>
          <p:cNvSpPr txBox="1">
            <a:spLocks noChangeArrowheads="1"/>
          </p:cNvSpPr>
          <p:nvPr/>
        </p:nvSpPr>
        <p:spPr bwMode="auto">
          <a:xfrm>
            <a:off x="2248522" y="2512100"/>
            <a:ext cx="10502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Best case</a:t>
            </a:r>
          </a:p>
        </p:txBody>
      </p:sp>
      <p:sp>
        <p:nvSpPr>
          <p:cNvPr id="16467" name="Line 83"/>
          <p:cNvSpPr>
            <a:spLocks noChangeShapeType="1"/>
          </p:cNvSpPr>
          <p:nvPr/>
        </p:nvSpPr>
        <p:spPr bwMode="auto">
          <a:xfrm>
            <a:off x="3581400" y="266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468" name="Text Box 84"/>
          <p:cNvSpPr txBox="1">
            <a:spLocks noChangeArrowheads="1"/>
          </p:cNvSpPr>
          <p:nvPr/>
        </p:nvSpPr>
        <p:spPr bwMode="auto">
          <a:xfrm>
            <a:off x="3581401" y="2743200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O(1)</a:t>
            </a:r>
          </a:p>
        </p:txBody>
      </p:sp>
      <p:sp>
        <p:nvSpPr>
          <p:cNvPr id="16469" name="Text Box 85"/>
          <p:cNvSpPr txBox="1">
            <a:spLocks noChangeArrowheads="1"/>
          </p:cNvSpPr>
          <p:nvPr/>
        </p:nvSpPr>
        <p:spPr bwMode="auto">
          <a:xfrm>
            <a:off x="3681738" y="2238530"/>
            <a:ext cx="5565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 dirty="0">
                <a:latin typeface="Times New Roman" charset="0"/>
                <a:ea typeface="ＭＳ Ｐゴシック" charset="0"/>
              </a:rPr>
              <a:t>Hit!</a:t>
            </a:r>
          </a:p>
        </p:txBody>
      </p:sp>
      <p:sp>
        <p:nvSpPr>
          <p:cNvPr id="16470" name="Text Box 86"/>
          <p:cNvSpPr txBox="1">
            <a:spLocks noChangeArrowheads="1"/>
          </p:cNvSpPr>
          <p:nvPr/>
        </p:nvSpPr>
        <p:spPr bwMode="auto">
          <a:xfrm>
            <a:off x="2128601" y="3352800"/>
            <a:ext cx="11857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Times New Roman" charset="0"/>
                <a:ea typeface="ＭＳ Ｐゴシック" charset="0"/>
              </a:rPr>
              <a:t>Worst case</a:t>
            </a:r>
          </a:p>
        </p:txBody>
      </p:sp>
      <p:sp>
        <p:nvSpPr>
          <p:cNvPr id="16471" name="Line 87"/>
          <p:cNvSpPr>
            <a:spLocks noChangeShapeType="1"/>
          </p:cNvSpPr>
          <p:nvPr/>
        </p:nvSpPr>
        <p:spPr bwMode="auto">
          <a:xfrm>
            <a:off x="3581400" y="355267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472" name="Text Box 88"/>
          <p:cNvSpPr txBox="1">
            <a:spLocks noChangeArrowheads="1"/>
          </p:cNvSpPr>
          <p:nvPr/>
        </p:nvSpPr>
        <p:spPr bwMode="auto">
          <a:xfrm>
            <a:off x="9706301" y="3124200"/>
            <a:ext cx="5565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Hit!</a:t>
            </a:r>
          </a:p>
        </p:txBody>
      </p:sp>
      <p:sp>
        <p:nvSpPr>
          <p:cNvPr id="16473" name="Text Box 89"/>
          <p:cNvSpPr txBox="1">
            <a:spLocks noChangeArrowheads="1"/>
          </p:cNvSpPr>
          <p:nvPr/>
        </p:nvSpPr>
        <p:spPr bwMode="auto">
          <a:xfrm>
            <a:off x="9642034" y="3688830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 dirty="0">
                <a:latin typeface="Times New Roman" charset="0"/>
                <a:ea typeface="ＭＳ Ｐゴシック" charset="0"/>
              </a:rPr>
              <a:t>O(n)</a:t>
            </a:r>
          </a:p>
        </p:txBody>
      </p:sp>
      <p:sp>
        <p:nvSpPr>
          <p:cNvPr id="16474" name="Text Box 90"/>
          <p:cNvSpPr txBox="1">
            <a:spLocks noChangeArrowheads="1"/>
          </p:cNvSpPr>
          <p:nvPr/>
        </p:nvSpPr>
        <p:spPr bwMode="auto">
          <a:xfrm>
            <a:off x="2084880" y="4283440"/>
            <a:ext cx="14050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dirty="0">
                <a:latin typeface="Times New Roman" charset="0"/>
                <a:ea typeface="ＭＳ Ｐゴシック" charset="0"/>
              </a:rPr>
              <a:t>Average case</a:t>
            </a:r>
          </a:p>
        </p:txBody>
      </p:sp>
      <p:sp>
        <p:nvSpPr>
          <p:cNvPr id="16475" name="Line 91"/>
          <p:cNvSpPr>
            <a:spLocks noChangeShapeType="1"/>
          </p:cNvSpPr>
          <p:nvPr/>
        </p:nvSpPr>
        <p:spPr bwMode="auto">
          <a:xfrm>
            <a:off x="3617630" y="451329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476" name="Text Box 92"/>
          <p:cNvSpPr txBox="1">
            <a:spLocks noChangeArrowheads="1"/>
          </p:cNvSpPr>
          <p:nvPr/>
        </p:nvSpPr>
        <p:spPr bwMode="auto">
          <a:xfrm>
            <a:off x="6453837" y="3962400"/>
            <a:ext cx="5565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 dirty="0">
                <a:latin typeface="Times New Roman" charset="0"/>
                <a:ea typeface="ＭＳ Ｐゴシック" charset="0"/>
              </a:rPr>
              <a:t>Hit!</a:t>
            </a:r>
          </a:p>
        </p:txBody>
      </p:sp>
      <p:sp>
        <p:nvSpPr>
          <p:cNvPr id="16477" name="Text Box 93"/>
          <p:cNvSpPr txBox="1">
            <a:spLocks noChangeArrowheads="1"/>
          </p:cNvSpPr>
          <p:nvPr/>
        </p:nvSpPr>
        <p:spPr bwMode="auto">
          <a:xfrm>
            <a:off x="6214705" y="4626964"/>
            <a:ext cx="14814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 dirty="0">
                <a:latin typeface="Times New Roman" charset="0"/>
                <a:ea typeface="ＭＳ Ｐゴシック" charset="0"/>
              </a:rPr>
              <a:t>O(n/2) = O(n)</a:t>
            </a:r>
          </a:p>
        </p:txBody>
      </p:sp>
    </p:spTree>
    <p:extLst>
      <p:ext uri="{BB962C8B-B14F-4D97-AF65-F5344CB8AC3E}">
        <p14:creationId xmlns:p14="http://schemas.microsoft.com/office/powerpoint/2010/main" val="98070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9510" y="509040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ja-JP" dirty="0"/>
              <a:t>Minimum Element in an Array</a:t>
            </a: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57400" y="2133600"/>
            <a:ext cx="82296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2800"/>
              <a:t>Given an array of N items, find the smallest item.</a:t>
            </a:r>
          </a:p>
          <a:p>
            <a:pPr eaLnBrk="1" hangingPunct="1">
              <a:defRPr/>
            </a:pPr>
            <a:r>
              <a:rPr lang="en-US" altLang="ja-JP" sz="2800"/>
              <a:t>What order (in big O) will this problem be bound to?</a:t>
            </a:r>
            <a:endParaRPr lang="en-US" sz="2800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5052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2000">
                <a:latin typeface="Times New Roman" charset="0"/>
                <a:ea typeface="ＭＳ Ｐゴシック" charset="0"/>
              </a:rPr>
              <a:t>3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38862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2000">
                <a:latin typeface="Times New Roman" charset="0"/>
                <a:ea typeface="ＭＳ Ｐゴシック" charset="0"/>
              </a:rPr>
              <a:t>9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2672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2000">
                <a:latin typeface="Times New Roman" charset="0"/>
                <a:ea typeface="ＭＳ Ｐゴシック" charset="0"/>
              </a:rPr>
              <a:t>1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46482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2000">
                <a:latin typeface="Times New Roman" charset="0"/>
                <a:ea typeface="ＭＳ Ｐゴシック" charset="0"/>
              </a:rPr>
              <a:t>8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50292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2000">
                <a:latin typeface="Times New Roman" charset="0"/>
                <a:ea typeface="ＭＳ Ｐゴシック" charset="0"/>
              </a:rPr>
              <a:t>5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54102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2000">
                <a:latin typeface="Times New Roman" charset="0"/>
                <a:ea typeface="ＭＳ Ｐゴシック" charset="0"/>
              </a:rPr>
              <a:t>2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57912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2000">
                <a:latin typeface="Times New Roman" charset="0"/>
                <a:ea typeface="ＭＳ Ｐゴシック" charset="0"/>
              </a:rPr>
              <a:t>0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61722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2000">
                <a:latin typeface="Times New Roman" charset="0"/>
                <a:ea typeface="ＭＳ Ｐゴシック" charset="0"/>
              </a:rPr>
              <a:t>7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65532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2000">
                <a:latin typeface="Times New Roman" charset="0"/>
                <a:ea typeface="ＭＳ Ｐゴシック" charset="0"/>
              </a:rPr>
              <a:t>4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69342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2000">
                <a:latin typeface="Times New Roman" charset="0"/>
                <a:ea typeface="ＭＳ Ｐゴシック" charset="0"/>
              </a:rPr>
              <a:t>6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73152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2000">
                <a:latin typeface="Times New Roman" charset="0"/>
                <a:ea typeface="ＭＳ Ｐゴシック" charset="0"/>
              </a:rPr>
              <a:t>-1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76962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2000">
                <a:latin typeface="Times New Roman" charset="0"/>
                <a:ea typeface="ＭＳ Ｐゴシック" charset="0"/>
              </a:rPr>
              <a:t>10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8077200" y="4495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ja-JP" sz="2000">
                <a:latin typeface="Times New Roman" charset="0"/>
                <a:ea typeface="ＭＳ Ｐゴシック" charset="0"/>
              </a:rPr>
              <a:t>-2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3505200" y="52578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8061325" y="3876675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N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3489325" y="3800475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>
                <a:latin typeface="Times New Roman" charset="0"/>
                <a:ea typeface="ＭＳ Ｐゴシック" charset="0"/>
              </a:rPr>
              <a:t>1</a:t>
            </a: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0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ey-coloured shell">
            <a:extLst>
              <a:ext uri="{FF2B5EF4-FFF2-40B4-BE49-F238E27FC236}">
                <a16:creationId xmlns:a16="http://schemas.microsoft.com/office/drawing/2014/main" id="{6923D5EE-347A-7EFF-E832-50D0F1989A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-3155" y="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2BBA3CA-6B45-4D6D-B7A3-DE0C7453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Shell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11FD3-347C-4E64-A15A-91CE502CD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Mr. Shell: Please Learn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26D631-71B1-41FC-8183-9A37F884E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0DD4D4C-0A16-4FBA-9931-1F0FCE92E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E8F221-2C17-451E-A781-791A48BDA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54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ShellSort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Generalization of the Insertion Sort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Optimized to reduce data movement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Developed 1959 by Donald Shell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Choose an Interleave/gap size (n) and sort the arrays chosen by that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This moves data large distances quickly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Complexity has not been fully determined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Depends on gap size (see appendix)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Works best on partially sorted data</a:t>
            </a:r>
          </a:p>
        </p:txBody>
      </p:sp>
    </p:spTree>
    <p:extLst>
      <p:ext uri="{BB962C8B-B14F-4D97-AF65-F5344CB8AC3E}">
        <p14:creationId xmlns:p14="http://schemas.microsoft.com/office/powerpoint/2010/main" val="13243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" name="Picture 40" descr="&#10;\begin{array}{rcccccccccccc}&#10;    &amp;a_1&amp;a_2&amp;a_3&amp;a_4&amp;a_5&amp;a_6&amp;a_7&amp;a_8&amp;a_9&amp;a_{10}&amp;a_{11}&amp;a_{12}\\&#10;  \hbox{input data:}&#10;    &amp; 62&amp; 83&amp; 18&amp; 53&amp; 07&amp; 17&amp; 95&amp; 86&amp; 47&amp; 69&amp; 25&amp; 28\\&#10;  \hbox{after 5-sorting:}&#10;    &amp; 17&amp; 28&amp; 18&amp; 47&amp; 07&amp; 25&amp; 83&amp; 86&amp; 53&amp; 69&amp; 62&amp; 95\\&#10;  \hbox{after 3-sorting:}&#10;    &amp; 17&amp; 07&amp; 18&amp; 47&amp; 28&amp; 25&amp; 69&amp; 62&amp; 53&amp; 83&amp; 86&amp; 95\\&#10;  \hbox{after 1-sorting:}&#10;    &amp; 07&amp; 17&amp; 18&amp; 25&amp; 28&amp; 47&amp; 53&amp; 62&amp; 69&amp; 83&amp; 86&amp; 95\\&#10;\end{array}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27" y="3206281"/>
            <a:ext cx="9989505" cy="189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8958" y="2113612"/>
            <a:ext cx="4437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gaps of size 5, 3, 1.</a:t>
            </a:r>
          </a:p>
        </p:txBody>
      </p:sp>
    </p:spTree>
    <p:extLst>
      <p:ext uri="{BB962C8B-B14F-4D97-AF65-F5344CB8AC3E}">
        <p14:creationId xmlns:p14="http://schemas.microsoft.com/office/powerpoint/2010/main" val="7087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20574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81</a:t>
            </a:r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69342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20</a:t>
            </a:r>
          </a:p>
        </p:txBody>
      </p:sp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66294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38</a:t>
            </a:r>
          </a:p>
        </p:txBody>
      </p:sp>
      <p:sp>
        <p:nvSpPr>
          <p:cNvPr id="14345" name="Rectangle 7"/>
          <p:cNvSpPr>
            <a:spLocks noChangeArrowheads="1"/>
          </p:cNvSpPr>
          <p:nvPr/>
        </p:nvSpPr>
        <p:spPr bwMode="auto">
          <a:xfrm>
            <a:off x="63246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87</a:t>
            </a:r>
          </a:p>
        </p:txBody>
      </p:sp>
      <p:sp>
        <p:nvSpPr>
          <p:cNvPr id="14346" name="Rectangle 8"/>
          <p:cNvSpPr>
            <a:spLocks noChangeArrowheads="1"/>
          </p:cNvSpPr>
          <p:nvPr/>
        </p:nvSpPr>
        <p:spPr bwMode="auto">
          <a:xfrm>
            <a:off x="60198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85</a:t>
            </a:r>
          </a:p>
        </p:txBody>
      </p:sp>
      <p:sp>
        <p:nvSpPr>
          <p:cNvPr id="14347" name="Rectangle 9"/>
          <p:cNvSpPr>
            <a:spLocks noChangeArrowheads="1"/>
          </p:cNvSpPr>
          <p:nvPr/>
        </p:nvSpPr>
        <p:spPr bwMode="auto">
          <a:xfrm>
            <a:off x="57150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15</a:t>
            </a:r>
          </a:p>
        </p:txBody>
      </p:sp>
      <p:sp>
        <p:nvSpPr>
          <p:cNvPr id="14348" name="Rectangle 10"/>
          <p:cNvSpPr>
            <a:spLocks noChangeArrowheads="1"/>
          </p:cNvSpPr>
          <p:nvPr/>
        </p:nvSpPr>
        <p:spPr bwMode="auto">
          <a:xfrm>
            <a:off x="54102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75</a:t>
            </a:r>
          </a:p>
        </p:txBody>
      </p:sp>
      <p:sp>
        <p:nvSpPr>
          <p:cNvPr id="14349" name="Rectangle 11"/>
          <p:cNvSpPr>
            <a:spLocks noChangeArrowheads="1"/>
          </p:cNvSpPr>
          <p:nvPr/>
        </p:nvSpPr>
        <p:spPr bwMode="auto">
          <a:xfrm>
            <a:off x="51054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41</a:t>
            </a:r>
          </a:p>
        </p:txBody>
      </p:sp>
      <p:sp>
        <p:nvSpPr>
          <p:cNvPr id="14350" name="Rectangle 12"/>
          <p:cNvSpPr>
            <a:spLocks noChangeArrowheads="1"/>
          </p:cNvSpPr>
          <p:nvPr/>
        </p:nvSpPr>
        <p:spPr bwMode="auto">
          <a:xfrm>
            <a:off x="48006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58</a:t>
            </a:r>
          </a:p>
        </p:txBody>
      </p:sp>
      <p:sp>
        <p:nvSpPr>
          <p:cNvPr id="14351" name="Rectangle 13"/>
          <p:cNvSpPr>
            <a:spLocks noChangeArrowheads="1"/>
          </p:cNvSpPr>
          <p:nvPr/>
        </p:nvSpPr>
        <p:spPr bwMode="auto">
          <a:xfrm>
            <a:off x="44958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28</a:t>
            </a:r>
          </a:p>
        </p:txBody>
      </p:sp>
      <p:sp>
        <p:nvSpPr>
          <p:cNvPr id="14352" name="Rectangle 14"/>
          <p:cNvSpPr>
            <a:spLocks noChangeArrowheads="1"/>
          </p:cNvSpPr>
          <p:nvPr/>
        </p:nvSpPr>
        <p:spPr bwMode="auto">
          <a:xfrm>
            <a:off x="41910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95</a:t>
            </a:r>
          </a:p>
        </p:txBody>
      </p:sp>
      <p:sp>
        <p:nvSpPr>
          <p:cNvPr id="14353" name="Rectangle 15"/>
          <p:cNvSpPr>
            <a:spLocks noChangeArrowheads="1"/>
          </p:cNvSpPr>
          <p:nvPr/>
        </p:nvSpPr>
        <p:spPr bwMode="auto">
          <a:xfrm>
            <a:off x="38862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17</a:t>
            </a:r>
          </a:p>
        </p:txBody>
      </p:sp>
      <p:sp>
        <p:nvSpPr>
          <p:cNvPr id="14354" name="Rectangle 16"/>
          <p:cNvSpPr>
            <a:spLocks noChangeArrowheads="1"/>
          </p:cNvSpPr>
          <p:nvPr/>
        </p:nvSpPr>
        <p:spPr bwMode="auto">
          <a:xfrm>
            <a:off x="35814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35</a:t>
            </a:r>
          </a:p>
        </p:txBody>
      </p:sp>
      <p:sp>
        <p:nvSpPr>
          <p:cNvPr id="14355" name="Rectangle 17"/>
          <p:cNvSpPr>
            <a:spLocks noChangeArrowheads="1"/>
          </p:cNvSpPr>
          <p:nvPr/>
        </p:nvSpPr>
        <p:spPr bwMode="auto">
          <a:xfrm>
            <a:off x="32766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12</a:t>
            </a:r>
          </a:p>
        </p:txBody>
      </p:sp>
      <p:sp>
        <p:nvSpPr>
          <p:cNvPr id="14356" name="Rectangle 18"/>
          <p:cNvSpPr>
            <a:spLocks noChangeArrowheads="1"/>
          </p:cNvSpPr>
          <p:nvPr/>
        </p:nvSpPr>
        <p:spPr bwMode="auto">
          <a:xfrm>
            <a:off x="29718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96</a:t>
            </a:r>
          </a:p>
        </p:txBody>
      </p:sp>
      <p:sp>
        <p:nvSpPr>
          <p:cNvPr id="14357" name="Rectangle 19"/>
          <p:cNvSpPr>
            <a:spLocks noChangeArrowheads="1"/>
          </p:cNvSpPr>
          <p:nvPr/>
        </p:nvSpPr>
        <p:spPr bwMode="auto">
          <a:xfrm>
            <a:off x="26670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11</a:t>
            </a:r>
          </a:p>
        </p:txBody>
      </p:sp>
      <p:sp>
        <p:nvSpPr>
          <p:cNvPr id="14358" name="Rectangle 20"/>
          <p:cNvSpPr>
            <a:spLocks noChangeArrowheads="1"/>
          </p:cNvSpPr>
          <p:nvPr/>
        </p:nvSpPr>
        <p:spPr bwMode="auto">
          <a:xfrm>
            <a:off x="23622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94</a:t>
            </a:r>
          </a:p>
        </p:txBody>
      </p:sp>
      <p:sp>
        <p:nvSpPr>
          <p:cNvPr id="14359" name="Text Box 21"/>
          <p:cNvSpPr txBox="1">
            <a:spLocks noChangeArrowheads="1"/>
          </p:cNvSpPr>
          <p:nvPr/>
        </p:nvSpPr>
        <p:spPr bwMode="auto">
          <a:xfrm>
            <a:off x="2057400" y="82321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0</a:t>
            </a:r>
          </a:p>
        </p:txBody>
      </p:sp>
      <p:sp>
        <p:nvSpPr>
          <p:cNvPr id="14360" name="Text Box 22"/>
          <p:cNvSpPr txBox="1">
            <a:spLocks noChangeArrowheads="1"/>
          </p:cNvSpPr>
          <p:nvPr/>
        </p:nvSpPr>
        <p:spPr bwMode="auto">
          <a:xfrm>
            <a:off x="6934200" y="89941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16</a:t>
            </a:r>
          </a:p>
        </p:txBody>
      </p:sp>
      <p:sp>
        <p:nvSpPr>
          <p:cNvPr id="14361" name="Rectangle 23"/>
          <p:cNvSpPr>
            <a:spLocks noChangeArrowheads="1"/>
          </p:cNvSpPr>
          <p:nvPr/>
        </p:nvSpPr>
        <p:spPr bwMode="auto">
          <a:xfrm>
            <a:off x="16764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81</a:t>
            </a:r>
          </a:p>
        </p:txBody>
      </p:sp>
      <p:sp>
        <p:nvSpPr>
          <p:cNvPr id="14362" name="Rectangle 24"/>
          <p:cNvSpPr>
            <a:spLocks noChangeArrowheads="1"/>
          </p:cNvSpPr>
          <p:nvPr/>
        </p:nvSpPr>
        <p:spPr bwMode="auto">
          <a:xfrm>
            <a:off x="38100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95</a:t>
            </a:r>
          </a:p>
        </p:txBody>
      </p:sp>
      <p:sp>
        <p:nvSpPr>
          <p:cNvPr id="14363" name="Rectangle 25"/>
          <p:cNvSpPr>
            <a:spLocks noChangeArrowheads="1"/>
          </p:cNvSpPr>
          <p:nvPr/>
        </p:nvSpPr>
        <p:spPr bwMode="auto">
          <a:xfrm>
            <a:off x="35052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17</a:t>
            </a:r>
          </a:p>
        </p:txBody>
      </p:sp>
      <p:sp>
        <p:nvSpPr>
          <p:cNvPr id="14364" name="Rectangle 26"/>
          <p:cNvSpPr>
            <a:spLocks noChangeArrowheads="1"/>
          </p:cNvSpPr>
          <p:nvPr/>
        </p:nvSpPr>
        <p:spPr bwMode="auto">
          <a:xfrm>
            <a:off x="32004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35</a:t>
            </a:r>
          </a:p>
        </p:txBody>
      </p:sp>
      <p:sp>
        <p:nvSpPr>
          <p:cNvPr id="14365" name="Rectangle 27"/>
          <p:cNvSpPr>
            <a:spLocks noChangeArrowheads="1"/>
          </p:cNvSpPr>
          <p:nvPr/>
        </p:nvSpPr>
        <p:spPr bwMode="auto">
          <a:xfrm>
            <a:off x="28956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12</a:t>
            </a:r>
          </a:p>
        </p:txBody>
      </p:sp>
      <p:sp>
        <p:nvSpPr>
          <p:cNvPr id="14366" name="Rectangle 28"/>
          <p:cNvSpPr>
            <a:spLocks noChangeArrowheads="1"/>
          </p:cNvSpPr>
          <p:nvPr/>
        </p:nvSpPr>
        <p:spPr bwMode="auto">
          <a:xfrm>
            <a:off x="25908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96</a:t>
            </a:r>
          </a:p>
        </p:txBody>
      </p:sp>
      <p:sp>
        <p:nvSpPr>
          <p:cNvPr id="14367" name="Rectangle 29"/>
          <p:cNvSpPr>
            <a:spLocks noChangeArrowheads="1"/>
          </p:cNvSpPr>
          <p:nvPr/>
        </p:nvSpPr>
        <p:spPr bwMode="auto">
          <a:xfrm>
            <a:off x="22860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11</a:t>
            </a:r>
          </a:p>
        </p:txBody>
      </p:sp>
      <p:sp>
        <p:nvSpPr>
          <p:cNvPr id="14368" name="Rectangle 30"/>
          <p:cNvSpPr>
            <a:spLocks noChangeArrowheads="1"/>
          </p:cNvSpPr>
          <p:nvPr/>
        </p:nvSpPr>
        <p:spPr bwMode="auto">
          <a:xfrm>
            <a:off x="19812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94</a:t>
            </a:r>
          </a:p>
        </p:txBody>
      </p:sp>
      <p:sp>
        <p:nvSpPr>
          <p:cNvPr id="14369" name="Rectangle 31"/>
          <p:cNvSpPr>
            <a:spLocks noChangeArrowheads="1"/>
          </p:cNvSpPr>
          <p:nvPr/>
        </p:nvSpPr>
        <p:spPr bwMode="auto">
          <a:xfrm>
            <a:off x="38100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38</a:t>
            </a:r>
          </a:p>
        </p:txBody>
      </p:sp>
      <p:sp>
        <p:nvSpPr>
          <p:cNvPr id="14370" name="Rectangle 32"/>
          <p:cNvSpPr>
            <a:spLocks noChangeArrowheads="1"/>
          </p:cNvSpPr>
          <p:nvPr/>
        </p:nvSpPr>
        <p:spPr bwMode="auto">
          <a:xfrm>
            <a:off x="35052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87</a:t>
            </a:r>
          </a:p>
        </p:txBody>
      </p:sp>
      <p:sp>
        <p:nvSpPr>
          <p:cNvPr id="14371" name="Rectangle 33"/>
          <p:cNvSpPr>
            <a:spLocks noChangeArrowheads="1"/>
          </p:cNvSpPr>
          <p:nvPr/>
        </p:nvSpPr>
        <p:spPr bwMode="auto">
          <a:xfrm>
            <a:off x="32004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85</a:t>
            </a:r>
          </a:p>
        </p:txBody>
      </p:sp>
      <p:sp>
        <p:nvSpPr>
          <p:cNvPr id="14372" name="Rectangle 34"/>
          <p:cNvSpPr>
            <a:spLocks noChangeArrowheads="1"/>
          </p:cNvSpPr>
          <p:nvPr/>
        </p:nvSpPr>
        <p:spPr bwMode="auto">
          <a:xfrm>
            <a:off x="28956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15</a:t>
            </a:r>
          </a:p>
        </p:txBody>
      </p:sp>
      <p:sp>
        <p:nvSpPr>
          <p:cNvPr id="14373" name="Rectangle 35"/>
          <p:cNvSpPr>
            <a:spLocks noChangeArrowheads="1"/>
          </p:cNvSpPr>
          <p:nvPr/>
        </p:nvSpPr>
        <p:spPr bwMode="auto">
          <a:xfrm>
            <a:off x="25908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75</a:t>
            </a:r>
          </a:p>
        </p:txBody>
      </p:sp>
      <p:sp>
        <p:nvSpPr>
          <p:cNvPr id="14374" name="Rectangle 36"/>
          <p:cNvSpPr>
            <a:spLocks noChangeArrowheads="1"/>
          </p:cNvSpPr>
          <p:nvPr/>
        </p:nvSpPr>
        <p:spPr bwMode="auto">
          <a:xfrm>
            <a:off x="22860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41</a:t>
            </a:r>
          </a:p>
        </p:txBody>
      </p:sp>
      <p:sp>
        <p:nvSpPr>
          <p:cNvPr id="14375" name="Rectangle 37"/>
          <p:cNvSpPr>
            <a:spLocks noChangeArrowheads="1"/>
          </p:cNvSpPr>
          <p:nvPr/>
        </p:nvSpPr>
        <p:spPr bwMode="auto">
          <a:xfrm>
            <a:off x="19812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58</a:t>
            </a:r>
          </a:p>
        </p:txBody>
      </p:sp>
      <p:sp>
        <p:nvSpPr>
          <p:cNvPr id="14376" name="Rectangle 38"/>
          <p:cNvSpPr>
            <a:spLocks noChangeArrowheads="1"/>
          </p:cNvSpPr>
          <p:nvPr/>
        </p:nvSpPr>
        <p:spPr bwMode="auto">
          <a:xfrm>
            <a:off x="16764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28</a:t>
            </a:r>
          </a:p>
        </p:txBody>
      </p:sp>
      <p:sp>
        <p:nvSpPr>
          <p:cNvPr id="14377" name="Rectangle 39"/>
          <p:cNvSpPr>
            <a:spLocks noChangeArrowheads="1"/>
          </p:cNvSpPr>
          <p:nvPr/>
        </p:nvSpPr>
        <p:spPr bwMode="auto">
          <a:xfrm>
            <a:off x="1676400" y="2499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20</a:t>
            </a:r>
          </a:p>
        </p:txBody>
      </p:sp>
      <p:sp>
        <p:nvSpPr>
          <p:cNvPr id="14378" name="Text Box 41"/>
          <p:cNvSpPr txBox="1">
            <a:spLocks noChangeArrowheads="1"/>
          </p:cNvSpPr>
          <p:nvPr/>
        </p:nvSpPr>
        <p:spPr bwMode="auto">
          <a:xfrm>
            <a:off x="2362201" y="1509010"/>
            <a:ext cx="1223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gap = 17/2 = 8</a:t>
            </a:r>
          </a:p>
        </p:txBody>
      </p:sp>
      <p:sp>
        <p:nvSpPr>
          <p:cNvPr id="14379" name="AutoShape 42"/>
          <p:cNvSpPr>
            <a:spLocks/>
          </p:cNvSpPr>
          <p:nvPr/>
        </p:nvSpPr>
        <p:spPr bwMode="auto">
          <a:xfrm rot="5400000">
            <a:off x="2819400" y="594610"/>
            <a:ext cx="152400" cy="2438400"/>
          </a:xfrm>
          <a:prstGeom prst="leftBrace">
            <a:avLst>
              <a:gd name="adj1" fmla="val 133333"/>
              <a:gd name="adj2" fmla="val 500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80" name="Line 44"/>
          <p:cNvSpPr>
            <a:spLocks noChangeShapeType="1"/>
          </p:cNvSpPr>
          <p:nvPr/>
        </p:nvSpPr>
        <p:spPr bwMode="auto">
          <a:xfrm>
            <a:off x="4343400" y="2271010"/>
            <a:ext cx="762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5257800" y="2499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81</a:t>
            </a:r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73914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95</a:t>
            </a:r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70866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17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7818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35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4770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1722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96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58674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11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55626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94</a:t>
            </a:r>
          </a:p>
        </p:txBody>
      </p:sp>
      <p:sp>
        <p:nvSpPr>
          <p:cNvPr id="14389" name="Rectangle 53"/>
          <p:cNvSpPr>
            <a:spLocks noChangeArrowheads="1"/>
          </p:cNvSpPr>
          <p:nvPr/>
        </p:nvSpPr>
        <p:spPr bwMode="auto">
          <a:xfrm>
            <a:off x="73914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38</a:t>
            </a:r>
          </a:p>
        </p:txBody>
      </p:sp>
      <p:sp>
        <p:nvSpPr>
          <p:cNvPr id="14390" name="Rectangle 54"/>
          <p:cNvSpPr>
            <a:spLocks noChangeArrowheads="1"/>
          </p:cNvSpPr>
          <p:nvPr/>
        </p:nvSpPr>
        <p:spPr bwMode="auto">
          <a:xfrm>
            <a:off x="70866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87</a:t>
            </a:r>
          </a:p>
        </p:txBody>
      </p:sp>
      <p:sp>
        <p:nvSpPr>
          <p:cNvPr id="14391" name="Rectangle 55"/>
          <p:cNvSpPr>
            <a:spLocks noChangeArrowheads="1"/>
          </p:cNvSpPr>
          <p:nvPr/>
        </p:nvSpPr>
        <p:spPr bwMode="auto">
          <a:xfrm>
            <a:off x="67818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85</a:t>
            </a:r>
          </a:p>
        </p:txBody>
      </p:sp>
      <p:sp>
        <p:nvSpPr>
          <p:cNvPr id="14392" name="Rectangle 56"/>
          <p:cNvSpPr>
            <a:spLocks noChangeArrowheads="1"/>
          </p:cNvSpPr>
          <p:nvPr/>
        </p:nvSpPr>
        <p:spPr bwMode="auto">
          <a:xfrm>
            <a:off x="64770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15</a:t>
            </a:r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1722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75</a:t>
            </a:r>
          </a:p>
        </p:txBody>
      </p:sp>
      <p:sp>
        <p:nvSpPr>
          <p:cNvPr id="14394" name="Rectangle 58"/>
          <p:cNvSpPr>
            <a:spLocks noChangeArrowheads="1"/>
          </p:cNvSpPr>
          <p:nvPr/>
        </p:nvSpPr>
        <p:spPr bwMode="auto">
          <a:xfrm>
            <a:off x="58674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41</a:t>
            </a:r>
          </a:p>
        </p:txBody>
      </p:sp>
      <p:sp>
        <p:nvSpPr>
          <p:cNvPr id="14395" name="Rectangle 59"/>
          <p:cNvSpPr>
            <a:spLocks noChangeArrowheads="1"/>
          </p:cNvSpPr>
          <p:nvPr/>
        </p:nvSpPr>
        <p:spPr bwMode="auto">
          <a:xfrm>
            <a:off x="55626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58</a:t>
            </a:r>
          </a:p>
        </p:txBody>
      </p:sp>
      <p:sp>
        <p:nvSpPr>
          <p:cNvPr id="14396" name="Rectangle 60"/>
          <p:cNvSpPr>
            <a:spLocks noChangeArrowheads="1"/>
          </p:cNvSpPr>
          <p:nvPr/>
        </p:nvSpPr>
        <p:spPr bwMode="auto">
          <a:xfrm>
            <a:off x="52578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28</a:t>
            </a:r>
          </a:p>
        </p:txBody>
      </p:sp>
      <p:sp>
        <p:nvSpPr>
          <p:cNvPr id="14397" name="Rectangle 61"/>
          <p:cNvSpPr>
            <a:spLocks noChangeArrowheads="1"/>
          </p:cNvSpPr>
          <p:nvPr/>
        </p:nvSpPr>
        <p:spPr bwMode="auto">
          <a:xfrm>
            <a:off x="52578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20</a:t>
            </a:r>
          </a:p>
        </p:txBody>
      </p:sp>
      <p:sp>
        <p:nvSpPr>
          <p:cNvPr id="14398" name="Text Box 62"/>
          <p:cNvSpPr txBox="1">
            <a:spLocks noChangeArrowheads="1"/>
          </p:cNvSpPr>
          <p:nvPr/>
        </p:nvSpPr>
        <p:spPr bwMode="auto">
          <a:xfrm>
            <a:off x="1676401" y="2880610"/>
            <a:ext cx="1268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gap = 8/2.2 = 3</a:t>
            </a:r>
          </a:p>
        </p:txBody>
      </p:sp>
      <p:sp>
        <p:nvSpPr>
          <p:cNvPr id="14399" name="AutoShape 63"/>
          <p:cNvSpPr>
            <a:spLocks/>
          </p:cNvSpPr>
          <p:nvPr/>
        </p:nvSpPr>
        <p:spPr bwMode="auto">
          <a:xfrm rot="5400000">
            <a:off x="2057400" y="280441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00" name="Rectangle 64"/>
          <p:cNvSpPr>
            <a:spLocks noChangeArrowheads="1"/>
          </p:cNvSpPr>
          <p:nvPr/>
        </p:nvSpPr>
        <p:spPr bwMode="auto">
          <a:xfrm>
            <a:off x="1981200" y="493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81</a:t>
            </a:r>
          </a:p>
        </p:txBody>
      </p:sp>
      <p:sp>
        <p:nvSpPr>
          <p:cNvPr id="14401" name="Rectangle 65"/>
          <p:cNvSpPr>
            <a:spLocks noChangeArrowheads="1"/>
          </p:cNvSpPr>
          <p:nvPr/>
        </p:nvSpPr>
        <p:spPr bwMode="auto">
          <a:xfrm>
            <a:off x="1676400" y="493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95</a:t>
            </a:r>
          </a:p>
        </p:txBody>
      </p:sp>
      <p:sp>
        <p:nvSpPr>
          <p:cNvPr id="14402" name="Rectangle 66"/>
          <p:cNvSpPr>
            <a:spLocks noChangeArrowheads="1"/>
          </p:cNvSpPr>
          <p:nvPr/>
        </p:nvSpPr>
        <p:spPr bwMode="auto">
          <a:xfrm>
            <a:off x="1676400" y="4023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17</a:t>
            </a:r>
          </a:p>
        </p:txBody>
      </p:sp>
      <p:sp>
        <p:nvSpPr>
          <p:cNvPr id="14403" name="Rectangle 67"/>
          <p:cNvSpPr>
            <a:spLocks noChangeArrowheads="1"/>
          </p:cNvSpPr>
          <p:nvPr/>
        </p:nvSpPr>
        <p:spPr bwMode="auto">
          <a:xfrm>
            <a:off x="2286000" y="3718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35</a:t>
            </a:r>
          </a:p>
        </p:txBody>
      </p:sp>
      <p:sp>
        <p:nvSpPr>
          <p:cNvPr id="14404" name="Rectangle 68"/>
          <p:cNvSpPr>
            <a:spLocks noChangeArrowheads="1"/>
          </p:cNvSpPr>
          <p:nvPr/>
        </p:nvSpPr>
        <p:spPr bwMode="auto">
          <a:xfrm>
            <a:off x="1981200" y="3718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12</a:t>
            </a:r>
          </a:p>
        </p:txBody>
      </p:sp>
      <p:sp>
        <p:nvSpPr>
          <p:cNvPr id="14405" name="Rectangle 69"/>
          <p:cNvSpPr>
            <a:spLocks noChangeArrowheads="1"/>
          </p:cNvSpPr>
          <p:nvPr/>
        </p:nvSpPr>
        <p:spPr bwMode="auto">
          <a:xfrm>
            <a:off x="2286000" y="4328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96</a:t>
            </a:r>
          </a:p>
        </p:txBody>
      </p:sp>
      <p:sp>
        <p:nvSpPr>
          <p:cNvPr id="14406" name="Rectangle 70"/>
          <p:cNvSpPr>
            <a:spLocks noChangeArrowheads="1"/>
          </p:cNvSpPr>
          <p:nvPr/>
        </p:nvSpPr>
        <p:spPr bwMode="auto">
          <a:xfrm>
            <a:off x="2286000" y="3414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11</a:t>
            </a:r>
          </a:p>
        </p:txBody>
      </p:sp>
      <p:sp>
        <p:nvSpPr>
          <p:cNvPr id="14407" name="Rectangle 71"/>
          <p:cNvSpPr>
            <a:spLocks noChangeArrowheads="1"/>
          </p:cNvSpPr>
          <p:nvPr/>
        </p:nvSpPr>
        <p:spPr bwMode="auto">
          <a:xfrm>
            <a:off x="1676400" y="4328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94</a:t>
            </a:r>
          </a:p>
        </p:txBody>
      </p:sp>
      <p:sp>
        <p:nvSpPr>
          <p:cNvPr id="14408" name="Rectangle 72"/>
          <p:cNvSpPr>
            <a:spLocks noChangeArrowheads="1"/>
          </p:cNvSpPr>
          <p:nvPr/>
        </p:nvSpPr>
        <p:spPr bwMode="auto">
          <a:xfrm>
            <a:off x="1981200" y="4023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38</a:t>
            </a:r>
          </a:p>
        </p:txBody>
      </p:sp>
      <p:sp>
        <p:nvSpPr>
          <p:cNvPr id="14409" name="Rectangle 73"/>
          <p:cNvSpPr>
            <a:spLocks noChangeArrowheads="1"/>
          </p:cNvSpPr>
          <p:nvPr/>
        </p:nvSpPr>
        <p:spPr bwMode="auto">
          <a:xfrm>
            <a:off x="2286000" y="4633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87</a:t>
            </a:r>
          </a:p>
        </p:txBody>
      </p:sp>
      <p:sp>
        <p:nvSpPr>
          <p:cNvPr id="14410" name="Rectangle 74"/>
          <p:cNvSpPr>
            <a:spLocks noChangeArrowheads="1"/>
          </p:cNvSpPr>
          <p:nvPr/>
        </p:nvSpPr>
        <p:spPr bwMode="auto">
          <a:xfrm>
            <a:off x="1981200" y="4633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85</a:t>
            </a:r>
          </a:p>
        </p:txBody>
      </p:sp>
      <p:sp>
        <p:nvSpPr>
          <p:cNvPr id="14411" name="Rectangle 75"/>
          <p:cNvSpPr>
            <a:spLocks noChangeArrowheads="1"/>
          </p:cNvSpPr>
          <p:nvPr/>
        </p:nvSpPr>
        <p:spPr bwMode="auto">
          <a:xfrm>
            <a:off x="1676400" y="4633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15</a:t>
            </a:r>
          </a:p>
        </p:txBody>
      </p:sp>
      <p:sp>
        <p:nvSpPr>
          <p:cNvPr id="14412" name="Rectangle 76"/>
          <p:cNvSpPr>
            <a:spLocks noChangeArrowheads="1"/>
          </p:cNvSpPr>
          <p:nvPr/>
        </p:nvSpPr>
        <p:spPr bwMode="auto">
          <a:xfrm>
            <a:off x="1676400" y="3718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75</a:t>
            </a:r>
          </a:p>
        </p:txBody>
      </p:sp>
      <p:sp>
        <p:nvSpPr>
          <p:cNvPr id="14413" name="Rectangle 77"/>
          <p:cNvSpPr>
            <a:spLocks noChangeArrowheads="1"/>
          </p:cNvSpPr>
          <p:nvPr/>
        </p:nvSpPr>
        <p:spPr bwMode="auto">
          <a:xfrm>
            <a:off x="1981200" y="4328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41</a:t>
            </a:r>
          </a:p>
        </p:txBody>
      </p:sp>
      <p:sp>
        <p:nvSpPr>
          <p:cNvPr id="14414" name="Rectangle 78"/>
          <p:cNvSpPr>
            <a:spLocks noChangeArrowheads="1"/>
          </p:cNvSpPr>
          <p:nvPr/>
        </p:nvSpPr>
        <p:spPr bwMode="auto">
          <a:xfrm>
            <a:off x="1981200" y="3414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58</a:t>
            </a:r>
          </a:p>
        </p:txBody>
      </p:sp>
      <p:sp>
        <p:nvSpPr>
          <p:cNvPr id="14415" name="Rectangle 79"/>
          <p:cNvSpPr>
            <a:spLocks noChangeArrowheads="1"/>
          </p:cNvSpPr>
          <p:nvPr/>
        </p:nvSpPr>
        <p:spPr bwMode="auto">
          <a:xfrm>
            <a:off x="2286000" y="4023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28</a:t>
            </a:r>
          </a:p>
        </p:txBody>
      </p:sp>
      <p:sp>
        <p:nvSpPr>
          <p:cNvPr id="14416" name="Rectangle 80"/>
          <p:cNvSpPr>
            <a:spLocks noChangeArrowheads="1"/>
          </p:cNvSpPr>
          <p:nvPr/>
        </p:nvSpPr>
        <p:spPr bwMode="auto">
          <a:xfrm>
            <a:off x="1676400" y="3414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20</a:t>
            </a:r>
          </a:p>
        </p:txBody>
      </p:sp>
      <p:sp>
        <p:nvSpPr>
          <p:cNvPr id="14417" name="Rectangle 81"/>
          <p:cNvSpPr>
            <a:spLocks noChangeArrowheads="1"/>
          </p:cNvSpPr>
          <p:nvPr/>
        </p:nvSpPr>
        <p:spPr bwMode="auto">
          <a:xfrm>
            <a:off x="4038600" y="4557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81</a:t>
            </a:r>
          </a:p>
        </p:txBody>
      </p:sp>
      <p:sp>
        <p:nvSpPr>
          <p:cNvPr id="14418" name="Rectangle 82"/>
          <p:cNvSpPr>
            <a:spLocks noChangeArrowheads="1"/>
          </p:cNvSpPr>
          <p:nvPr/>
        </p:nvSpPr>
        <p:spPr bwMode="auto">
          <a:xfrm>
            <a:off x="3733800" y="4861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95</a:t>
            </a:r>
          </a:p>
        </p:txBody>
      </p:sp>
      <p:sp>
        <p:nvSpPr>
          <p:cNvPr id="14419" name="Rectangle 83"/>
          <p:cNvSpPr>
            <a:spLocks noChangeArrowheads="1"/>
          </p:cNvSpPr>
          <p:nvPr/>
        </p:nvSpPr>
        <p:spPr bwMode="auto">
          <a:xfrm>
            <a:off x="3733800" y="3642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17</a:t>
            </a:r>
          </a:p>
        </p:txBody>
      </p:sp>
      <p:sp>
        <p:nvSpPr>
          <p:cNvPr id="14420" name="Rectangle 84"/>
          <p:cNvSpPr>
            <a:spLocks noChangeArrowheads="1"/>
          </p:cNvSpPr>
          <p:nvPr/>
        </p:nvSpPr>
        <p:spPr bwMode="auto">
          <a:xfrm>
            <a:off x="4343400" y="3947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35</a:t>
            </a:r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4038600" y="3337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12</a:t>
            </a:r>
          </a:p>
        </p:txBody>
      </p:sp>
      <p:sp>
        <p:nvSpPr>
          <p:cNvPr id="14422" name="Rectangle 86"/>
          <p:cNvSpPr>
            <a:spLocks noChangeArrowheads="1"/>
          </p:cNvSpPr>
          <p:nvPr/>
        </p:nvSpPr>
        <p:spPr bwMode="auto">
          <a:xfrm>
            <a:off x="4343400" y="4557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96</a:t>
            </a:r>
          </a:p>
        </p:txBody>
      </p:sp>
      <p:sp>
        <p:nvSpPr>
          <p:cNvPr id="14423" name="Rectangle 87"/>
          <p:cNvSpPr>
            <a:spLocks noChangeArrowheads="1"/>
          </p:cNvSpPr>
          <p:nvPr/>
        </p:nvSpPr>
        <p:spPr bwMode="auto">
          <a:xfrm>
            <a:off x="4343400" y="3337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11</a:t>
            </a:r>
          </a:p>
        </p:txBody>
      </p:sp>
      <p:sp>
        <p:nvSpPr>
          <p:cNvPr id="14424" name="Rectangle 88"/>
          <p:cNvSpPr>
            <a:spLocks noChangeArrowheads="1"/>
          </p:cNvSpPr>
          <p:nvPr/>
        </p:nvSpPr>
        <p:spPr bwMode="auto">
          <a:xfrm>
            <a:off x="3733800" y="4557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94</a:t>
            </a:r>
          </a:p>
        </p:txBody>
      </p:sp>
      <p:sp>
        <p:nvSpPr>
          <p:cNvPr id="14425" name="Rectangle 89"/>
          <p:cNvSpPr>
            <a:spLocks noChangeArrowheads="1"/>
          </p:cNvSpPr>
          <p:nvPr/>
        </p:nvSpPr>
        <p:spPr bwMode="auto">
          <a:xfrm>
            <a:off x="4038600" y="3642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38</a:t>
            </a:r>
          </a:p>
        </p:txBody>
      </p:sp>
      <p:sp>
        <p:nvSpPr>
          <p:cNvPr id="14426" name="Rectangle 90"/>
          <p:cNvSpPr>
            <a:spLocks noChangeArrowheads="1"/>
          </p:cNvSpPr>
          <p:nvPr/>
        </p:nvSpPr>
        <p:spPr bwMode="auto">
          <a:xfrm>
            <a:off x="4343400" y="4252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87</a:t>
            </a:r>
          </a:p>
        </p:txBody>
      </p:sp>
      <p:sp>
        <p:nvSpPr>
          <p:cNvPr id="14427" name="Rectangle 91"/>
          <p:cNvSpPr>
            <a:spLocks noChangeArrowheads="1"/>
          </p:cNvSpPr>
          <p:nvPr/>
        </p:nvSpPr>
        <p:spPr bwMode="auto">
          <a:xfrm>
            <a:off x="4038600" y="4861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85</a:t>
            </a:r>
          </a:p>
        </p:txBody>
      </p:sp>
      <p:sp>
        <p:nvSpPr>
          <p:cNvPr id="14428" name="Rectangle 92"/>
          <p:cNvSpPr>
            <a:spLocks noChangeArrowheads="1"/>
          </p:cNvSpPr>
          <p:nvPr/>
        </p:nvSpPr>
        <p:spPr bwMode="auto">
          <a:xfrm>
            <a:off x="3733800" y="3337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15</a:t>
            </a:r>
          </a:p>
        </p:txBody>
      </p:sp>
      <p:sp>
        <p:nvSpPr>
          <p:cNvPr id="14429" name="Rectangle 93"/>
          <p:cNvSpPr>
            <a:spLocks noChangeArrowheads="1"/>
          </p:cNvSpPr>
          <p:nvPr/>
        </p:nvSpPr>
        <p:spPr bwMode="auto">
          <a:xfrm>
            <a:off x="3733800" y="4252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75</a:t>
            </a:r>
          </a:p>
        </p:txBody>
      </p:sp>
      <p:sp>
        <p:nvSpPr>
          <p:cNvPr id="14430" name="Rectangle 94"/>
          <p:cNvSpPr>
            <a:spLocks noChangeArrowheads="1"/>
          </p:cNvSpPr>
          <p:nvPr/>
        </p:nvSpPr>
        <p:spPr bwMode="auto">
          <a:xfrm>
            <a:off x="4038600" y="3947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41</a:t>
            </a:r>
          </a:p>
        </p:txBody>
      </p:sp>
      <p:sp>
        <p:nvSpPr>
          <p:cNvPr id="14431" name="Rectangle 95"/>
          <p:cNvSpPr>
            <a:spLocks noChangeArrowheads="1"/>
          </p:cNvSpPr>
          <p:nvPr/>
        </p:nvSpPr>
        <p:spPr bwMode="auto">
          <a:xfrm>
            <a:off x="4038600" y="4252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58</a:t>
            </a:r>
          </a:p>
        </p:txBody>
      </p:sp>
      <p:sp>
        <p:nvSpPr>
          <p:cNvPr id="14432" name="Rectangle 96"/>
          <p:cNvSpPr>
            <a:spLocks noChangeArrowheads="1"/>
          </p:cNvSpPr>
          <p:nvPr/>
        </p:nvSpPr>
        <p:spPr bwMode="auto">
          <a:xfrm>
            <a:off x="4343400" y="3642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28</a:t>
            </a:r>
          </a:p>
        </p:txBody>
      </p:sp>
      <p:sp>
        <p:nvSpPr>
          <p:cNvPr id="14433" name="Rectangle 97"/>
          <p:cNvSpPr>
            <a:spLocks noChangeArrowheads="1"/>
          </p:cNvSpPr>
          <p:nvPr/>
        </p:nvSpPr>
        <p:spPr bwMode="auto">
          <a:xfrm>
            <a:off x="3733800" y="3947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20</a:t>
            </a:r>
          </a:p>
        </p:txBody>
      </p:sp>
      <p:sp>
        <p:nvSpPr>
          <p:cNvPr id="14434" name="Line 98"/>
          <p:cNvSpPr>
            <a:spLocks noChangeShapeType="1"/>
          </p:cNvSpPr>
          <p:nvPr/>
        </p:nvSpPr>
        <p:spPr bwMode="auto">
          <a:xfrm>
            <a:off x="2743200" y="4154774"/>
            <a:ext cx="762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5" name="Text Box 99"/>
          <p:cNvSpPr txBox="1">
            <a:spLocks noChangeArrowheads="1"/>
          </p:cNvSpPr>
          <p:nvPr/>
        </p:nvSpPr>
        <p:spPr bwMode="auto">
          <a:xfrm>
            <a:off x="8382001" y="747010"/>
            <a:ext cx="1268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gap = 3/2.2 = 1</a:t>
            </a:r>
          </a:p>
        </p:txBody>
      </p:sp>
      <p:sp>
        <p:nvSpPr>
          <p:cNvPr id="14436" name="Rectangle 100"/>
          <p:cNvSpPr>
            <a:spLocks noChangeArrowheads="1"/>
          </p:cNvSpPr>
          <p:nvPr/>
        </p:nvSpPr>
        <p:spPr bwMode="auto">
          <a:xfrm>
            <a:off x="8534400" y="5014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81</a:t>
            </a:r>
          </a:p>
        </p:txBody>
      </p:sp>
      <p:sp>
        <p:nvSpPr>
          <p:cNvPr id="14437" name="Rectangle 101"/>
          <p:cNvSpPr>
            <a:spLocks noChangeArrowheads="1"/>
          </p:cNvSpPr>
          <p:nvPr/>
        </p:nvSpPr>
        <p:spPr bwMode="auto">
          <a:xfrm>
            <a:off x="8534400" y="5623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95</a:t>
            </a:r>
          </a:p>
        </p:txBody>
      </p:sp>
      <p:sp>
        <p:nvSpPr>
          <p:cNvPr id="14438" name="Rectangle 102"/>
          <p:cNvSpPr>
            <a:spLocks noChangeArrowheads="1"/>
          </p:cNvSpPr>
          <p:nvPr/>
        </p:nvSpPr>
        <p:spPr bwMode="auto">
          <a:xfrm>
            <a:off x="8534400" y="1966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17</a:t>
            </a:r>
          </a:p>
        </p:txBody>
      </p:sp>
      <p:sp>
        <p:nvSpPr>
          <p:cNvPr id="14439" name="Rectangle 103"/>
          <p:cNvSpPr>
            <a:spLocks noChangeArrowheads="1"/>
          </p:cNvSpPr>
          <p:nvPr/>
        </p:nvSpPr>
        <p:spPr bwMode="auto">
          <a:xfrm>
            <a:off x="8534400" y="3490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35</a:t>
            </a:r>
          </a:p>
        </p:txBody>
      </p:sp>
      <p:sp>
        <p:nvSpPr>
          <p:cNvPr id="14440" name="Rectangle 104"/>
          <p:cNvSpPr>
            <a:spLocks noChangeArrowheads="1"/>
          </p:cNvSpPr>
          <p:nvPr/>
        </p:nvSpPr>
        <p:spPr bwMode="auto">
          <a:xfrm>
            <a:off x="8534400" y="1356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12</a:t>
            </a:r>
          </a:p>
        </p:txBody>
      </p:sp>
      <p:sp>
        <p:nvSpPr>
          <p:cNvPr id="14441" name="Rectangle 105"/>
          <p:cNvSpPr>
            <a:spLocks noChangeArrowheads="1"/>
          </p:cNvSpPr>
          <p:nvPr/>
        </p:nvSpPr>
        <p:spPr bwMode="auto">
          <a:xfrm>
            <a:off x="8534400" y="5319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96</a:t>
            </a:r>
          </a:p>
        </p:txBody>
      </p:sp>
      <p:sp>
        <p:nvSpPr>
          <p:cNvPr id="14442" name="Rectangle 106"/>
          <p:cNvSpPr>
            <a:spLocks noChangeArrowheads="1"/>
          </p:cNvSpPr>
          <p:nvPr/>
        </p:nvSpPr>
        <p:spPr bwMode="auto">
          <a:xfrm>
            <a:off x="8534400" y="1661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11</a:t>
            </a:r>
          </a:p>
        </p:txBody>
      </p:sp>
      <p:sp>
        <p:nvSpPr>
          <p:cNvPr id="14443" name="Rectangle 107"/>
          <p:cNvSpPr>
            <a:spLocks noChangeArrowheads="1"/>
          </p:cNvSpPr>
          <p:nvPr/>
        </p:nvSpPr>
        <p:spPr bwMode="auto">
          <a:xfrm>
            <a:off x="8534400" y="4709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94</a:t>
            </a:r>
          </a:p>
        </p:txBody>
      </p:sp>
      <p:sp>
        <p:nvSpPr>
          <p:cNvPr id="14444" name="Rectangle 108"/>
          <p:cNvSpPr>
            <a:spLocks noChangeArrowheads="1"/>
          </p:cNvSpPr>
          <p:nvPr/>
        </p:nvSpPr>
        <p:spPr bwMode="auto">
          <a:xfrm>
            <a:off x="8534400" y="2271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38</a:t>
            </a:r>
          </a:p>
        </p:txBody>
      </p:sp>
      <p:sp>
        <p:nvSpPr>
          <p:cNvPr id="14445" name="Rectangle 109"/>
          <p:cNvSpPr>
            <a:spLocks noChangeArrowheads="1"/>
          </p:cNvSpPr>
          <p:nvPr/>
        </p:nvSpPr>
        <p:spPr bwMode="auto">
          <a:xfrm>
            <a:off x="8534400" y="4404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87</a:t>
            </a:r>
          </a:p>
        </p:txBody>
      </p:sp>
      <p:sp>
        <p:nvSpPr>
          <p:cNvPr id="14446" name="Rectangle 110"/>
          <p:cNvSpPr>
            <a:spLocks noChangeArrowheads="1"/>
          </p:cNvSpPr>
          <p:nvPr/>
        </p:nvSpPr>
        <p:spPr bwMode="auto">
          <a:xfrm>
            <a:off x="8534400" y="5928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85</a:t>
            </a:r>
          </a:p>
        </p:txBody>
      </p:sp>
      <p:sp>
        <p:nvSpPr>
          <p:cNvPr id="14447" name="Rectangle 111"/>
          <p:cNvSpPr>
            <a:spLocks noChangeArrowheads="1"/>
          </p:cNvSpPr>
          <p:nvPr/>
        </p:nvSpPr>
        <p:spPr bwMode="auto">
          <a:xfrm>
            <a:off x="8534400" y="1051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15</a:t>
            </a:r>
          </a:p>
        </p:txBody>
      </p:sp>
      <p:sp>
        <p:nvSpPr>
          <p:cNvPr id="14448" name="Rectangle 112"/>
          <p:cNvSpPr>
            <a:spLocks noChangeArrowheads="1"/>
          </p:cNvSpPr>
          <p:nvPr/>
        </p:nvSpPr>
        <p:spPr bwMode="auto">
          <a:xfrm>
            <a:off x="8534400" y="3795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75</a:t>
            </a:r>
          </a:p>
        </p:txBody>
      </p:sp>
      <p:sp>
        <p:nvSpPr>
          <p:cNvPr id="14449" name="Rectangle 113"/>
          <p:cNvSpPr>
            <a:spLocks noChangeArrowheads="1"/>
          </p:cNvSpPr>
          <p:nvPr/>
        </p:nvSpPr>
        <p:spPr bwMode="auto">
          <a:xfrm>
            <a:off x="8534400" y="3185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41</a:t>
            </a:r>
          </a:p>
        </p:txBody>
      </p:sp>
      <p:sp>
        <p:nvSpPr>
          <p:cNvPr id="14450" name="Rectangle 114"/>
          <p:cNvSpPr>
            <a:spLocks noChangeArrowheads="1"/>
          </p:cNvSpPr>
          <p:nvPr/>
        </p:nvSpPr>
        <p:spPr bwMode="auto">
          <a:xfrm>
            <a:off x="8534400" y="4099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58</a:t>
            </a:r>
          </a:p>
        </p:txBody>
      </p:sp>
      <p:sp>
        <p:nvSpPr>
          <p:cNvPr id="14451" name="Rectangle 115"/>
          <p:cNvSpPr>
            <a:spLocks noChangeArrowheads="1"/>
          </p:cNvSpPr>
          <p:nvPr/>
        </p:nvSpPr>
        <p:spPr bwMode="auto">
          <a:xfrm>
            <a:off x="8534400" y="2575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28</a:t>
            </a:r>
          </a:p>
        </p:txBody>
      </p:sp>
      <p:sp>
        <p:nvSpPr>
          <p:cNvPr id="14452" name="Rectangle 116"/>
          <p:cNvSpPr>
            <a:spLocks noChangeArrowheads="1"/>
          </p:cNvSpPr>
          <p:nvPr/>
        </p:nvSpPr>
        <p:spPr bwMode="auto">
          <a:xfrm>
            <a:off x="8534400" y="2880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20</a:t>
            </a:r>
          </a:p>
        </p:txBody>
      </p:sp>
      <p:sp>
        <p:nvSpPr>
          <p:cNvPr id="14453" name="Rectangle 117"/>
          <p:cNvSpPr>
            <a:spLocks noChangeArrowheads="1"/>
          </p:cNvSpPr>
          <p:nvPr/>
        </p:nvSpPr>
        <p:spPr bwMode="auto">
          <a:xfrm>
            <a:off x="9753600" y="4404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81</a:t>
            </a:r>
          </a:p>
        </p:txBody>
      </p:sp>
      <p:sp>
        <p:nvSpPr>
          <p:cNvPr id="14454" name="Rectangle 118"/>
          <p:cNvSpPr>
            <a:spLocks noChangeArrowheads="1"/>
          </p:cNvSpPr>
          <p:nvPr/>
        </p:nvSpPr>
        <p:spPr bwMode="auto">
          <a:xfrm>
            <a:off x="9753600" y="5623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95</a:t>
            </a:r>
          </a:p>
        </p:txBody>
      </p:sp>
      <p:sp>
        <p:nvSpPr>
          <p:cNvPr id="14455" name="Rectangle 119"/>
          <p:cNvSpPr>
            <a:spLocks noChangeArrowheads="1"/>
          </p:cNvSpPr>
          <p:nvPr/>
        </p:nvSpPr>
        <p:spPr bwMode="auto">
          <a:xfrm>
            <a:off x="9753600" y="1966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17</a:t>
            </a:r>
          </a:p>
        </p:txBody>
      </p:sp>
      <p:sp>
        <p:nvSpPr>
          <p:cNvPr id="14456" name="Rectangle 120"/>
          <p:cNvSpPr>
            <a:spLocks noChangeArrowheads="1"/>
          </p:cNvSpPr>
          <p:nvPr/>
        </p:nvSpPr>
        <p:spPr bwMode="auto">
          <a:xfrm>
            <a:off x="9753600" y="2880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35</a:t>
            </a:r>
          </a:p>
        </p:txBody>
      </p:sp>
      <p:sp>
        <p:nvSpPr>
          <p:cNvPr id="14457" name="Rectangle 121"/>
          <p:cNvSpPr>
            <a:spLocks noChangeArrowheads="1"/>
          </p:cNvSpPr>
          <p:nvPr/>
        </p:nvSpPr>
        <p:spPr bwMode="auto">
          <a:xfrm>
            <a:off x="9753600" y="1356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12</a:t>
            </a:r>
          </a:p>
        </p:txBody>
      </p:sp>
      <p:sp>
        <p:nvSpPr>
          <p:cNvPr id="14458" name="Rectangle 122"/>
          <p:cNvSpPr>
            <a:spLocks noChangeArrowheads="1"/>
          </p:cNvSpPr>
          <p:nvPr/>
        </p:nvSpPr>
        <p:spPr bwMode="auto">
          <a:xfrm>
            <a:off x="9753600" y="5928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96</a:t>
            </a:r>
          </a:p>
        </p:txBody>
      </p:sp>
      <p:sp>
        <p:nvSpPr>
          <p:cNvPr id="14459" name="Rectangle 123"/>
          <p:cNvSpPr>
            <a:spLocks noChangeArrowheads="1"/>
          </p:cNvSpPr>
          <p:nvPr/>
        </p:nvSpPr>
        <p:spPr bwMode="auto">
          <a:xfrm>
            <a:off x="9753600" y="1051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11</a:t>
            </a:r>
          </a:p>
        </p:txBody>
      </p:sp>
      <p:sp>
        <p:nvSpPr>
          <p:cNvPr id="14460" name="Rectangle 124"/>
          <p:cNvSpPr>
            <a:spLocks noChangeArrowheads="1"/>
          </p:cNvSpPr>
          <p:nvPr/>
        </p:nvSpPr>
        <p:spPr bwMode="auto">
          <a:xfrm>
            <a:off x="9753600" y="5319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94</a:t>
            </a:r>
          </a:p>
        </p:txBody>
      </p:sp>
      <p:sp>
        <p:nvSpPr>
          <p:cNvPr id="14461" name="Rectangle 125"/>
          <p:cNvSpPr>
            <a:spLocks noChangeArrowheads="1"/>
          </p:cNvSpPr>
          <p:nvPr/>
        </p:nvSpPr>
        <p:spPr bwMode="auto">
          <a:xfrm>
            <a:off x="9753600" y="3185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38</a:t>
            </a:r>
          </a:p>
        </p:txBody>
      </p:sp>
      <p:sp>
        <p:nvSpPr>
          <p:cNvPr id="14462" name="Rectangle 126"/>
          <p:cNvSpPr>
            <a:spLocks noChangeArrowheads="1"/>
          </p:cNvSpPr>
          <p:nvPr/>
        </p:nvSpPr>
        <p:spPr bwMode="auto">
          <a:xfrm>
            <a:off x="9753600" y="5014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87</a:t>
            </a:r>
          </a:p>
        </p:txBody>
      </p:sp>
      <p:sp>
        <p:nvSpPr>
          <p:cNvPr id="14463" name="Rectangle 127"/>
          <p:cNvSpPr>
            <a:spLocks noChangeArrowheads="1"/>
          </p:cNvSpPr>
          <p:nvPr/>
        </p:nvSpPr>
        <p:spPr bwMode="auto">
          <a:xfrm>
            <a:off x="9753600" y="4709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85</a:t>
            </a:r>
          </a:p>
        </p:txBody>
      </p:sp>
      <p:sp>
        <p:nvSpPr>
          <p:cNvPr id="14464" name="Rectangle 128"/>
          <p:cNvSpPr>
            <a:spLocks noChangeArrowheads="1"/>
          </p:cNvSpPr>
          <p:nvPr/>
        </p:nvSpPr>
        <p:spPr bwMode="auto">
          <a:xfrm>
            <a:off x="9753600" y="1661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15</a:t>
            </a:r>
          </a:p>
        </p:txBody>
      </p:sp>
      <p:sp>
        <p:nvSpPr>
          <p:cNvPr id="14465" name="Rectangle 129"/>
          <p:cNvSpPr>
            <a:spLocks noChangeArrowheads="1"/>
          </p:cNvSpPr>
          <p:nvPr/>
        </p:nvSpPr>
        <p:spPr bwMode="auto">
          <a:xfrm>
            <a:off x="9753600" y="4099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75</a:t>
            </a:r>
          </a:p>
        </p:txBody>
      </p:sp>
      <p:sp>
        <p:nvSpPr>
          <p:cNvPr id="14466" name="Rectangle 130"/>
          <p:cNvSpPr>
            <a:spLocks noChangeArrowheads="1"/>
          </p:cNvSpPr>
          <p:nvPr/>
        </p:nvSpPr>
        <p:spPr bwMode="auto">
          <a:xfrm>
            <a:off x="9753600" y="3490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41</a:t>
            </a:r>
          </a:p>
        </p:txBody>
      </p:sp>
      <p:sp>
        <p:nvSpPr>
          <p:cNvPr id="14467" name="Rectangle 131"/>
          <p:cNvSpPr>
            <a:spLocks noChangeArrowheads="1"/>
          </p:cNvSpPr>
          <p:nvPr/>
        </p:nvSpPr>
        <p:spPr bwMode="auto">
          <a:xfrm>
            <a:off x="9753600" y="3795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58</a:t>
            </a:r>
          </a:p>
        </p:txBody>
      </p:sp>
      <p:sp>
        <p:nvSpPr>
          <p:cNvPr id="14468" name="Rectangle 132"/>
          <p:cNvSpPr>
            <a:spLocks noChangeArrowheads="1"/>
          </p:cNvSpPr>
          <p:nvPr/>
        </p:nvSpPr>
        <p:spPr bwMode="auto">
          <a:xfrm>
            <a:off x="9753600" y="2575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28</a:t>
            </a:r>
          </a:p>
        </p:txBody>
      </p:sp>
      <p:sp>
        <p:nvSpPr>
          <p:cNvPr id="14469" name="Rectangle 133"/>
          <p:cNvSpPr>
            <a:spLocks noChangeArrowheads="1"/>
          </p:cNvSpPr>
          <p:nvPr/>
        </p:nvSpPr>
        <p:spPr bwMode="auto">
          <a:xfrm>
            <a:off x="9753600" y="2271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20</a:t>
            </a:r>
          </a:p>
        </p:txBody>
      </p:sp>
      <p:sp>
        <p:nvSpPr>
          <p:cNvPr id="14470" name="Line 134"/>
          <p:cNvSpPr>
            <a:spLocks noChangeShapeType="1"/>
          </p:cNvSpPr>
          <p:nvPr/>
        </p:nvSpPr>
        <p:spPr bwMode="auto">
          <a:xfrm>
            <a:off x="8839200" y="3718810"/>
            <a:ext cx="762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71" name="Line 135"/>
          <p:cNvSpPr>
            <a:spLocks noChangeShapeType="1"/>
          </p:cNvSpPr>
          <p:nvPr/>
        </p:nvSpPr>
        <p:spPr bwMode="auto">
          <a:xfrm flipH="1">
            <a:off x="4038600" y="1509010"/>
            <a:ext cx="457200" cy="2286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72" name="Line 136"/>
          <p:cNvSpPr>
            <a:spLocks noChangeShapeType="1"/>
          </p:cNvSpPr>
          <p:nvPr/>
        </p:nvSpPr>
        <p:spPr bwMode="auto">
          <a:xfrm flipH="1">
            <a:off x="2743200" y="2804410"/>
            <a:ext cx="24384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73" name="Line 137"/>
          <p:cNvSpPr>
            <a:spLocks noChangeShapeType="1"/>
          </p:cNvSpPr>
          <p:nvPr/>
        </p:nvSpPr>
        <p:spPr bwMode="auto">
          <a:xfrm flipV="1">
            <a:off x="4800600" y="3718810"/>
            <a:ext cx="3581400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74" name="Line 138"/>
          <p:cNvSpPr>
            <a:spLocks noChangeShapeType="1"/>
          </p:cNvSpPr>
          <p:nvPr/>
        </p:nvSpPr>
        <p:spPr bwMode="auto">
          <a:xfrm>
            <a:off x="5181600" y="1890010"/>
            <a:ext cx="0" cy="838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75" name="Line 139"/>
          <p:cNvSpPr>
            <a:spLocks noChangeShapeType="1"/>
          </p:cNvSpPr>
          <p:nvPr/>
        </p:nvSpPr>
        <p:spPr bwMode="auto">
          <a:xfrm>
            <a:off x="3581400" y="3337810"/>
            <a:ext cx="0" cy="1828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76" name="Text Box 140"/>
          <p:cNvSpPr txBox="1">
            <a:spLocks noChangeArrowheads="1"/>
          </p:cNvSpPr>
          <p:nvPr/>
        </p:nvSpPr>
        <p:spPr bwMode="auto">
          <a:xfrm>
            <a:off x="4724400" y="2271010"/>
            <a:ext cx="45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sort</a:t>
            </a:r>
          </a:p>
        </p:txBody>
      </p:sp>
      <p:sp>
        <p:nvSpPr>
          <p:cNvPr id="14477" name="Text Box 141"/>
          <p:cNvSpPr txBox="1">
            <a:spLocks noChangeArrowheads="1"/>
          </p:cNvSpPr>
          <p:nvPr/>
        </p:nvSpPr>
        <p:spPr bwMode="auto">
          <a:xfrm>
            <a:off x="3200400" y="3718810"/>
            <a:ext cx="45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sort</a:t>
            </a:r>
          </a:p>
        </p:txBody>
      </p:sp>
      <p:sp>
        <p:nvSpPr>
          <p:cNvPr id="14478" name="Text Box 142"/>
          <p:cNvSpPr txBox="1">
            <a:spLocks noChangeArrowheads="1"/>
          </p:cNvSpPr>
          <p:nvPr/>
        </p:nvSpPr>
        <p:spPr bwMode="auto">
          <a:xfrm>
            <a:off x="9296400" y="2804410"/>
            <a:ext cx="45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sort</a:t>
            </a:r>
          </a:p>
        </p:txBody>
      </p:sp>
      <p:sp>
        <p:nvSpPr>
          <p:cNvPr id="14479" name="Line 143"/>
          <p:cNvSpPr>
            <a:spLocks noChangeShapeType="1"/>
          </p:cNvSpPr>
          <p:nvPr/>
        </p:nvSpPr>
        <p:spPr bwMode="auto">
          <a:xfrm>
            <a:off x="9601200" y="1051810"/>
            <a:ext cx="0" cy="5257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1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Scientist of the Week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1242" y="2230581"/>
            <a:ext cx="2466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Robert Sedgewick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155" y="2777242"/>
            <a:ext cx="611898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Studied under Donald Knuth, Professor at Princeton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Much work in sorting: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Thesis on Quick Sort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Determining ideal Gap for Shell Sort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Derived the red-black tree from the symmetric binary B-tree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Wrote the series entitled, </a:t>
            </a:r>
            <a:r>
              <a:rPr lang="en-US" i="1" dirty="0"/>
              <a:t>Algorithms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take his courses on Coursera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Algorithms Part I and Part II,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Analysis of Algorithms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Analytic Combinatorics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https://tse1.mm.bing.net/th?&amp;id=OIP.Ma0e077a29b8fe9aa371b095c9467f300o1&amp;w=217&amp;h=300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39" y="2069516"/>
            <a:ext cx="2782697" cy="384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02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9534" y="822071"/>
            <a:ext cx="111326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gap = size / 2; gap &gt; 0; gap = (gap == 2) ? 1 :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(gap / 2.2))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gap; i &lt; size; i++) 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; (j &gt;= gap) &amp;&amp;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[j - gap]); j -= gap)</a:t>
            </a:r>
          </a:p>
          <a:p>
            <a:pPr lvl="2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[j] 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[j - gap];</a:t>
            </a:r>
          </a:p>
          <a:p>
            <a:pPr lvl="3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[j]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09534" y="5489272"/>
            <a:ext cx="10308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http://en.wikipedia.org/wiki/Shellsort#mediaviewer/File:Sorting_shellsort_anim.gif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006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14130</TotalTime>
  <Words>2153</Words>
  <Application>Microsoft Office PowerPoint</Application>
  <PresentationFormat>Widescreen</PresentationFormat>
  <Paragraphs>480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Wingdings</vt:lpstr>
      <vt:lpstr>Retrospect</vt:lpstr>
      <vt:lpstr>CSS 342</vt:lpstr>
      <vt:lpstr>Announcements/Agenda 11/25/24  </vt:lpstr>
      <vt:lpstr>Linked List Coding</vt:lpstr>
      <vt:lpstr>Shell Sort</vt:lpstr>
      <vt:lpstr>ShellSort</vt:lpstr>
      <vt:lpstr>Shell Sort Example</vt:lpstr>
      <vt:lpstr>PowerPoint Presentation</vt:lpstr>
      <vt:lpstr>Computer Scientist of the Week</vt:lpstr>
      <vt:lpstr>PowerPoint Presentation</vt:lpstr>
      <vt:lpstr>Mind the Gap</vt:lpstr>
      <vt:lpstr>Mind the Gap (more)</vt:lpstr>
      <vt:lpstr>PowerPoint Presentation</vt:lpstr>
      <vt:lpstr>Efficiency comparisons of Sorts</vt:lpstr>
      <vt:lpstr>Algorithm Efficiency</vt:lpstr>
      <vt:lpstr>Big O Resources</vt:lpstr>
      <vt:lpstr>Order of growth of common functions</vt:lpstr>
      <vt:lpstr>Empirical Overview of Efficiency*</vt:lpstr>
      <vt:lpstr> Counting operations (redux) How many times is Task() called? </vt:lpstr>
      <vt:lpstr> Counting operations</vt:lpstr>
      <vt:lpstr>Complexity calculations</vt:lpstr>
      <vt:lpstr>Proving an algorithm / code snippet is O( f(n) )</vt:lpstr>
      <vt:lpstr>What is Big-O complexity of this snippet</vt:lpstr>
      <vt:lpstr>In-Class Discussion Big-O complexity:  Program Three</vt:lpstr>
      <vt:lpstr>Computer Scientist of the week</vt:lpstr>
      <vt:lpstr>What is Big-O complexity of this algorithm</vt:lpstr>
      <vt:lpstr>PowerPoint Presentation</vt:lpstr>
      <vt:lpstr>Program 5 Jolly Banker</vt:lpstr>
      <vt:lpstr>Class Bell.</vt:lpstr>
      <vt:lpstr>Now let’s move from code snippets to algorithms</vt:lpstr>
      <vt:lpstr>Binary Search</vt:lpstr>
      <vt:lpstr>Binary Search</vt:lpstr>
      <vt:lpstr>PowerPoint Presentation</vt:lpstr>
      <vt:lpstr>Worst, Best, and Average-case Analysis</vt:lpstr>
      <vt:lpstr>Efficiency of Sequential Search</vt:lpstr>
      <vt:lpstr>Minimum Element in an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342</dc:title>
  <dc:creator>Bob Dimpsey</dc:creator>
  <cp:lastModifiedBy>Robert Dimpsey</cp:lastModifiedBy>
  <cp:revision>368</cp:revision>
  <dcterms:created xsi:type="dcterms:W3CDTF">2014-09-04T12:46:47Z</dcterms:created>
  <dcterms:modified xsi:type="dcterms:W3CDTF">2024-11-26T01:34:31Z</dcterms:modified>
</cp:coreProperties>
</file>