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383" r:id="rId3"/>
    <p:sldId id="478" r:id="rId4"/>
    <p:sldId id="502" r:id="rId5"/>
    <p:sldId id="490" r:id="rId6"/>
    <p:sldId id="580" r:id="rId7"/>
    <p:sldId id="473" r:id="rId8"/>
    <p:sldId id="491" r:id="rId9"/>
    <p:sldId id="582" r:id="rId10"/>
    <p:sldId id="581" r:id="rId11"/>
    <p:sldId id="583" r:id="rId12"/>
    <p:sldId id="447" r:id="rId13"/>
    <p:sldId id="449" r:id="rId14"/>
    <p:sldId id="450" r:id="rId15"/>
    <p:sldId id="451" r:id="rId16"/>
    <p:sldId id="461" r:id="rId17"/>
    <p:sldId id="462" r:id="rId18"/>
    <p:sldId id="487" r:id="rId19"/>
    <p:sldId id="488" r:id="rId20"/>
    <p:sldId id="467" r:id="rId21"/>
    <p:sldId id="446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86" r:id="rId30"/>
    <p:sldId id="587" r:id="rId31"/>
    <p:sldId id="588" r:id="rId32"/>
    <p:sldId id="594" r:id="rId33"/>
    <p:sldId id="589" r:id="rId34"/>
    <p:sldId id="590" r:id="rId35"/>
    <p:sldId id="591" r:id="rId36"/>
    <p:sldId id="592" r:id="rId37"/>
    <p:sldId id="5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0" autoAdjust="0"/>
    <p:restoredTop sz="94844" autoAdjust="0"/>
  </p:normalViewPr>
  <p:slideViewPr>
    <p:cSldViewPr snapToGrid="0">
      <p:cViewPr varScale="1">
        <p:scale>
          <a:sx n="69" d="100"/>
          <a:sy n="69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uwb.iasystem.org/survey/31953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uwb.iasystem.org/survey/3195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EE1E5-E0C5-46D6-9BA8-A808C8EEE81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3F2EEC-5602-43C5-86CF-583813BA7EB0}">
      <dgm:prSet/>
      <dgm:spPr/>
      <dgm:t>
        <a:bodyPr/>
        <a:lstStyle/>
        <a:p>
          <a:r>
            <a:rPr lang="en-US"/>
            <a:t>Announcements</a:t>
          </a:r>
        </a:p>
      </dgm:t>
    </dgm:pt>
    <dgm:pt modelId="{2A8BC2A5-EAAB-4214-A922-268616388512}" type="parTrans" cxnId="{D03E09F3-681F-488E-A0E8-096C766F91AE}">
      <dgm:prSet/>
      <dgm:spPr/>
      <dgm:t>
        <a:bodyPr/>
        <a:lstStyle/>
        <a:p>
          <a:endParaRPr lang="en-US"/>
        </a:p>
      </dgm:t>
    </dgm:pt>
    <dgm:pt modelId="{0C995945-2A67-43AC-AD01-150AA3966E25}" type="sibTrans" cxnId="{D03E09F3-681F-488E-A0E8-096C766F91AE}">
      <dgm:prSet/>
      <dgm:spPr/>
      <dgm:t>
        <a:bodyPr/>
        <a:lstStyle/>
        <a:p>
          <a:endParaRPr lang="en-US"/>
        </a:p>
      </dgm:t>
    </dgm:pt>
    <dgm:pt modelId="{2564986E-4ACF-4896-93E5-51B6E85DAF8E}">
      <dgm:prSet/>
      <dgm:spPr/>
      <dgm:t>
        <a:bodyPr/>
        <a:lstStyle/>
        <a:p>
          <a:r>
            <a:rPr lang="en-US" dirty="0"/>
            <a:t>Agenda</a:t>
          </a:r>
        </a:p>
      </dgm:t>
    </dgm:pt>
    <dgm:pt modelId="{529983EF-2AA6-497F-8C04-236F04295020}" type="parTrans" cxnId="{6F381703-2817-44AF-8BB8-2864FDF63DA2}">
      <dgm:prSet/>
      <dgm:spPr/>
      <dgm:t>
        <a:bodyPr/>
        <a:lstStyle/>
        <a:p>
          <a:endParaRPr lang="en-US"/>
        </a:p>
      </dgm:t>
    </dgm:pt>
    <dgm:pt modelId="{EA924B79-9802-44AA-AE23-DBF78045117B}" type="sibTrans" cxnId="{6F381703-2817-44AF-8BB8-2864FDF63DA2}">
      <dgm:prSet/>
      <dgm:spPr/>
      <dgm:t>
        <a:bodyPr/>
        <a:lstStyle/>
        <a:p>
          <a:endParaRPr lang="en-US"/>
        </a:p>
      </dgm:t>
    </dgm:pt>
    <dgm:pt modelId="{CE95DA65-BFEA-4FF9-9C17-585ED7923C87}">
      <dgm:prSet/>
      <dgm:spPr/>
      <dgm:t>
        <a:bodyPr/>
        <a:lstStyle/>
        <a:p>
          <a:r>
            <a:rPr lang="en-US" dirty="0"/>
            <a:t>Algorithm Efficiency / Big O</a:t>
          </a:r>
        </a:p>
      </dgm:t>
    </dgm:pt>
    <dgm:pt modelId="{FCAD03D7-FE2C-4346-813B-2F65D0807318}" type="parTrans" cxnId="{FDD3578E-9CA4-42B8-A323-589475CB6966}">
      <dgm:prSet/>
      <dgm:spPr/>
      <dgm:t>
        <a:bodyPr/>
        <a:lstStyle/>
        <a:p>
          <a:endParaRPr lang="en-US"/>
        </a:p>
      </dgm:t>
    </dgm:pt>
    <dgm:pt modelId="{D004A9EF-CFC5-4C53-9504-EEBBB0C136F0}" type="sibTrans" cxnId="{FDD3578E-9CA4-42B8-A323-589475CB6966}">
      <dgm:prSet/>
      <dgm:spPr/>
      <dgm:t>
        <a:bodyPr/>
        <a:lstStyle/>
        <a:p>
          <a:endParaRPr lang="en-US"/>
        </a:p>
      </dgm:t>
    </dgm:pt>
    <dgm:pt modelId="{7D911F02-644E-4571-AB20-DB5C8D224D6E}">
      <dgm:prSet/>
      <dgm:spPr/>
      <dgm:t>
        <a:bodyPr/>
        <a:lstStyle/>
        <a:p>
          <a:r>
            <a:rPr lang="en-US" dirty="0"/>
            <a:t>Design: 12/2</a:t>
          </a:r>
        </a:p>
      </dgm:t>
    </dgm:pt>
    <dgm:pt modelId="{03296CB8-41E7-4112-BD7D-853BEDA1A36F}" type="parTrans" cxnId="{40BC1F20-DE25-4620-8C37-3997FF2752F8}">
      <dgm:prSet/>
      <dgm:spPr/>
      <dgm:t>
        <a:bodyPr/>
        <a:lstStyle/>
        <a:p>
          <a:endParaRPr lang="en-US"/>
        </a:p>
      </dgm:t>
    </dgm:pt>
    <dgm:pt modelId="{C6DC7145-4CEF-433F-9396-476E13CFA4F1}" type="sibTrans" cxnId="{40BC1F20-DE25-4620-8C37-3997FF2752F8}">
      <dgm:prSet/>
      <dgm:spPr/>
      <dgm:t>
        <a:bodyPr/>
        <a:lstStyle/>
        <a:p>
          <a:endParaRPr lang="en-US"/>
        </a:p>
      </dgm:t>
    </dgm:pt>
    <dgm:pt modelId="{8A1B8095-0BF5-44DF-B541-78DB3B39289E}">
      <dgm:prSet/>
      <dgm:spPr/>
      <dgm:t>
        <a:bodyPr/>
        <a:lstStyle/>
        <a:p>
          <a:r>
            <a:rPr lang="en-US" dirty="0"/>
            <a:t>Program: 12/9</a:t>
          </a:r>
        </a:p>
      </dgm:t>
    </dgm:pt>
    <dgm:pt modelId="{BB362FC1-8258-43CC-9449-E09C5FDC03EB}" type="parTrans" cxnId="{A88630F0-3493-4EB3-BC6C-2A072419459D}">
      <dgm:prSet/>
      <dgm:spPr/>
      <dgm:t>
        <a:bodyPr/>
        <a:lstStyle/>
        <a:p>
          <a:endParaRPr lang="en-US"/>
        </a:p>
      </dgm:t>
    </dgm:pt>
    <dgm:pt modelId="{85CE4790-76FC-41DF-A821-A1F9E66FB4E1}" type="sibTrans" cxnId="{A88630F0-3493-4EB3-BC6C-2A072419459D}">
      <dgm:prSet/>
      <dgm:spPr/>
      <dgm:t>
        <a:bodyPr/>
        <a:lstStyle/>
        <a:p>
          <a:endParaRPr lang="en-US"/>
        </a:p>
      </dgm:t>
    </dgm:pt>
    <dgm:pt modelId="{777F44B4-C361-412E-B412-07B14A7B930C}">
      <dgm:prSet/>
      <dgm:spPr/>
      <dgm:t>
        <a:bodyPr/>
        <a:lstStyle/>
        <a:p>
          <a:endParaRPr lang="en-US" dirty="0"/>
        </a:p>
      </dgm:t>
    </dgm:pt>
    <dgm:pt modelId="{F61B1357-8450-42A4-8DE6-EDF429A2C583}" type="parTrans" cxnId="{6ACD4C5E-122F-4D31-BB73-7F5933BA86D0}">
      <dgm:prSet/>
      <dgm:spPr/>
      <dgm:t>
        <a:bodyPr/>
        <a:lstStyle/>
        <a:p>
          <a:endParaRPr lang="en-US"/>
        </a:p>
      </dgm:t>
    </dgm:pt>
    <dgm:pt modelId="{AB55345C-7EAC-4751-B055-1965DB2806C2}" type="sibTrans" cxnId="{6ACD4C5E-122F-4D31-BB73-7F5933BA86D0}">
      <dgm:prSet/>
      <dgm:spPr/>
      <dgm:t>
        <a:bodyPr/>
        <a:lstStyle/>
        <a:p>
          <a:endParaRPr lang="en-US"/>
        </a:p>
      </dgm:t>
    </dgm:pt>
    <dgm:pt modelId="{DCED3B7A-1BCF-4FA5-AF40-CC746530A9E0}">
      <dgm:prSet/>
      <dgm:spPr/>
      <dgm:t>
        <a:bodyPr/>
        <a:lstStyle/>
        <a:p>
          <a:r>
            <a:rPr lang="en-US" dirty="0"/>
            <a:t>Binary Search Tree</a:t>
          </a:r>
        </a:p>
      </dgm:t>
    </dgm:pt>
    <dgm:pt modelId="{2B49B30C-0D04-475F-A884-1DEF6FC09C00}" type="parTrans" cxnId="{F4F56375-DC30-4D18-8B21-E7EF7A4E7CDC}">
      <dgm:prSet/>
      <dgm:spPr/>
      <dgm:t>
        <a:bodyPr/>
        <a:lstStyle/>
        <a:p>
          <a:endParaRPr lang="en-US"/>
        </a:p>
      </dgm:t>
    </dgm:pt>
    <dgm:pt modelId="{7BF503E6-D9E1-4876-875E-F66F7AC63BC1}" type="sibTrans" cxnId="{F4F56375-DC30-4D18-8B21-E7EF7A4E7CDC}">
      <dgm:prSet/>
      <dgm:spPr/>
      <dgm:t>
        <a:bodyPr/>
        <a:lstStyle/>
        <a:p>
          <a:endParaRPr lang="en-US"/>
        </a:p>
      </dgm:t>
    </dgm:pt>
    <dgm:pt modelId="{45A80848-1C8D-4D0C-91C2-4708B5D3288A}">
      <dgm:prSet/>
      <dgm:spPr/>
      <dgm:t>
        <a:bodyPr/>
        <a:lstStyle/>
        <a:p>
          <a:r>
            <a:rPr lang="en-US" dirty="0"/>
            <a:t>Final Exam: 12/11</a:t>
          </a:r>
        </a:p>
      </dgm:t>
    </dgm:pt>
    <dgm:pt modelId="{8BEBE578-F580-4103-843D-1173B7652A03}" type="parTrans" cxnId="{E751213A-7890-4511-B207-2BF46BED0DD5}">
      <dgm:prSet/>
      <dgm:spPr/>
      <dgm:t>
        <a:bodyPr/>
        <a:lstStyle/>
        <a:p>
          <a:endParaRPr lang="en-US"/>
        </a:p>
      </dgm:t>
    </dgm:pt>
    <dgm:pt modelId="{8431B9F8-E7DE-4581-88C8-78E4BA04ACD9}" type="sibTrans" cxnId="{E751213A-7890-4511-B207-2BF46BED0DD5}">
      <dgm:prSet/>
      <dgm:spPr/>
      <dgm:t>
        <a:bodyPr/>
        <a:lstStyle/>
        <a:p>
          <a:endParaRPr lang="en-US"/>
        </a:p>
      </dgm:t>
    </dgm:pt>
    <dgm:pt modelId="{57168577-52E0-4A85-9F05-C85411CE251F}">
      <dgm:prSet/>
      <dgm:spPr/>
      <dgm:t>
        <a:bodyPr/>
        <a:lstStyle/>
        <a:p>
          <a:r>
            <a:rPr lang="en-US" dirty="0"/>
            <a:t>Program 5: Questions</a:t>
          </a:r>
        </a:p>
      </dgm:t>
    </dgm:pt>
    <dgm:pt modelId="{327304F6-9C90-4C6E-84D2-9C407C57C542}" type="parTrans" cxnId="{0DEC81C4-E5B7-4DA6-B0C2-7616AD91BA1B}">
      <dgm:prSet/>
      <dgm:spPr/>
      <dgm:t>
        <a:bodyPr/>
        <a:lstStyle/>
        <a:p>
          <a:endParaRPr lang="en-US"/>
        </a:p>
      </dgm:t>
    </dgm:pt>
    <dgm:pt modelId="{01328D4E-E33D-4F28-A1D2-65C9A4330E3A}" type="sibTrans" cxnId="{0DEC81C4-E5B7-4DA6-B0C2-7616AD91BA1B}">
      <dgm:prSet/>
      <dgm:spPr/>
      <dgm:t>
        <a:bodyPr/>
        <a:lstStyle/>
        <a:p>
          <a:endParaRPr lang="en-US"/>
        </a:p>
      </dgm:t>
    </dgm:pt>
    <dgm:pt modelId="{3CF4FB33-B7F1-4C06-836C-5651FA19D72A}">
      <dgm:prSet/>
      <dgm:spPr/>
      <dgm:t>
        <a:bodyPr/>
        <a:lstStyle/>
        <a:p>
          <a:r>
            <a:rPr lang="en-US" dirty="0"/>
            <a:t>Course Evals: </a:t>
          </a:r>
          <a:r>
            <a:rPr lang="en-US" dirty="0">
              <a:hlinkClick xmlns:r="http://schemas.openxmlformats.org/officeDocument/2006/relationships" r:id="rId1"/>
            </a:rPr>
            <a:t>https://uwb.iasystem.org/survey/31953</a:t>
          </a:r>
          <a:endParaRPr lang="en-US" dirty="0"/>
        </a:p>
      </dgm:t>
    </dgm:pt>
    <dgm:pt modelId="{FB9F773F-C4A0-4D70-8CB9-2E90E6062E16}" type="parTrans" cxnId="{8035A584-C014-45C2-9D88-CE9C1C892518}">
      <dgm:prSet/>
      <dgm:spPr/>
      <dgm:t>
        <a:bodyPr/>
        <a:lstStyle/>
        <a:p>
          <a:endParaRPr lang="en-US"/>
        </a:p>
      </dgm:t>
    </dgm:pt>
    <dgm:pt modelId="{99792174-081F-46F7-ADF6-C3F5F523775E}" type="sibTrans" cxnId="{8035A584-C014-45C2-9D88-CE9C1C892518}">
      <dgm:prSet/>
      <dgm:spPr/>
      <dgm:t>
        <a:bodyPr/>
        <a:lstStyle/>
        <a:p>
          <a:endParaRPr lang="en-US"/>
        </a:p>
      </dgm:t>
    </dgm:pt>
    <dgm:pt modelId="{CF14F2A0-05E2-4836-9670-54749CC1BA2D}">
      <dgm:prSet/>
      <dgm:spPr/>
      <dgm:t>
        <a:bodyPr/>
        <a:lstStyle/>
        <a:p>
          <a:r>
            <a:rPr lang="en-US" dirty="0"/>
            <a:t>Office Hours start 10am next week </a:t>
          </a:r>
        </a:p>
      </dgm:t>
    </dgm:pt>
    <dgm:pt modelId="{427BB59E-DCE7-4818-80F0-D490AEAB2728}" type="parTrans" cxnId="{E7E1A999-2ADB-4F8D-9962-D31A7C47C084}">
      <dgm:prSet/>
      <dgm:spPr/>
      <dgm:t>
        <a:bodyPr/>
        <a:lstStyle/>
        <a:p>
          <a:endParaRPr lang="en-US"/>
        </a:p>
      </dgm:t>
    </dgm:pt>
    <dgm:pt modelId="{68749891-0E96-42E5-98F7-0A5A11E0E43C}" type="sibTrans" cxnId="{E7E1A999-2ADB-4F8D-9962-D31A7C47C084}">
      <dgm:prSet/>
      <dgm:spPr/>
      <dgm:t>
        <a:bodyPr/>
        <a:lstStyle/>
        <a:p>
          <a:endParaRPr lang="en-US"/>
        </a:p>
      </dgm:t>
    </dgm:pt>
    <dgm:pt modelId="{8C484D98-989E-4389-8514-FDE8F581288B}">
      <dgm:prSet/>
      <dgm:spPr/>
      <dgm:t>
        <a:bodyPr/>
        <a:lstStyle/>
        <a:p>
          <a:r>
            <a:rPr lang="en-US" dirty="0"/>
            <a:t>Program 5</a:t>
          </a:r>
        </a:p>
      </dgm:t>
    </dgm:pt>
    <dgm:pt modelId="{013C889C-C377-48BB-B694-0A470648163C}" type="parTrans" cxnId="{0651234A-6584-4E16-B21F-F1E4F039BDF6}">
      <dgm:prSet/>
      <dgm:spPr/>
    </dgm:pt>
    <dgm:pt modelId="{AEA79600-4A3A-430C-B92F-0C2F7D5733B2}" type="sibTrans" cxnId="{0651234A-6584-4E16-B21F-F1E4F039BDF6}">
      <dgm:prSet/>
      <dgm:spPr/>
    </dgm:pt>
    <dgm:pt modelId="{D3A750E5-2AE3-4BDB-8FC0-C368CCFE9ADD}" type="pres">
      <dgm:prSet presAssocID="{542EE1E5-E0C5-46D6-9BA8-A808C8EEE81B}" presName="linear" presStyleCnt="0">
        <dgm:presLayoutVars>
          <dgm:animLvl val="lvl"/>
          <dgm:resizeHandles val="exact"/>
        </dgm:presLayoutVars>
      </dgm:prSet>
      <dgm:spPr/>
    </dgm:pt>
    <dgm:pt modelId="{FF03E6B7-33DA-4EB5-8602-98FC07E39F61}" type="pres">
      <dgm:prSet presAssocID="{AE3F2EEC-5602-43C5-86CF-583813BA7E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216F9E-073E-49DE-A433-7B59B7C10138}" type="pres">
      <dgm:prSet presAssocID="{AE3F2EEC-5602-43C5-86CF-583813BA7EB0}" presName="childText" presStyleLbl="revTx" presStyleIdx="0" presStyleCnt="2">
        <dgm:presLayoutVars>
          <dgm:bulletEnabled val="1"/>
        </dgm:presLayoutVars>
      </dgm:prSet>
      <dgm:spPr/>
    </dgm:pt>
    <dgm:pt modelId="{47C34D99-0024-4B55-B995-E34E3A9F9D64}" type="pres">
      <dgm:prSet presAssocID="{2564986E-4ACF-4896-93E5-51B6E85DAF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02E940-D861-4C6C-BA70-BC6A3F1864C4}" type="pres">
      <dgm:prSet presAssocID="{2564986E-4ACF-4896-93E5-51B6E85DAF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F381703-2817-44AF-8BB8-2864FDF63DA2}" srcId="{542EE1E5-E0C5-46D6-9BA8-A808C8EEE81B}" destId="{2564986E-4ACF-4896-93E5-51B6E85DAF8E}" srcOrd="1" destOrd="0" parTransId="{529983EF-2AA6-497F-8C04-236F04295020}" sibTransId="{EA924B79-9802-44AA-AE23-DBF78045117B}"/>
    <dgm:cxn modelId="{948C8519-2E15-4AE6-AFE6-6134E6497FF1}" type="presOf" srcId="{CF14F2A0-05E2-4836-9670-54749CC1BA2D}" destId="{BF216F9E-073E-49DE-A433-7B59B7C10138}" srcOrd="0" destOrd="1" presId="urn:microsoft.com/office/officeart/2005/8/layout/vList2"/>
    <dgm:cxn modelId="{40BC1F20-DE25-4620-8C37-3997FF2752F8}" srcId="{8C484D98-989E-4389-8514-FDE8F581288B}" destId="{7D911F02-644E-4571-AB20-DB5C8D224D6E}" srcOrd="0" destOrd="0" parTransId="{03296CB8-41E7-4112-BD7D-853BEDA1A36F}" sibTransId="{C6DC7145-4CEF-433F-9396-476E13CFA4F1}"/>
    <dgm:cxn modelId="{E751213A-7890-4511-B207-2BF46BED0DD5}" srcId="{AE3F2EEC-5602-43C5-86CF-583813BA7EB0}" destId="{45A80848-1C8D-4D0C-91C2-4708B5D3288A}" srcOrd="3" destOrd="0" parTransId="{8BEBE578-F580-4103-843D-1173B7652A03}" sibTransId="{8431B9F8-E7DE-4581-88C8-78E4BA04ACD9}"/>
    <dgm:cxn modelId="{6ACD4C5E-122F-4D31-BB73-7F5933BA86D0}" srcId="{2564986E-4ACF-4896-93E5-51B6E85DAF8E}" destId="{777F44B4-C361-412E-B412-07B14A7B930C}" srcOrd="3" destOrd="0" parTransId="{F61B1357-8450-42A4-8DE6-EDF429A2C583}" sibTransId="{AB55345C-7EAC-4751-B055-1965DB2806C2}"/>
    <dgm:cxn modelId="{609D3F5F-93FD-401A-A4A7-2F20E41A17CB}" type="presOf" srcId="{2564986E-4ACF-4896-93E5-51B6E85DAF8E}" destId="{47C34D99-0024-4B55-B995-E34E3A9F9D64}" srcOrd="0" destOrd="0" presId="urn:microsoft.com/office/officeart/2005/8/layout/vList2"/>
    <dgm:cxn modelId="{6496C560-0F2A-42AE-B7F5-C1E711B5AB7E}" type="presOf" srcId="{45A80848-1C8D-4D0C-91C2-4708B5D3288A}" destId="{BF216F9E-073E-49DE-A433-7B59B7C10138}" srcOrd="0" destOrd="5" presId="urn:microsoft.com/office/officeart/2005/8/layout/vList2"/>
    <dgm:cxn modelId="{FACBA348-46FE-4134-80F3-C439FEB9C4D5}" type="presOf" srcId="{3CF4FB33-B7F1-4C06-836C-5651FA19D72A}" destId="{BF216F9E-073E-49DE-A433-7B59B7C10138}" srcOrd="0" destOrd="0" presId="urn:microsoft.com/office/officeart/2005/8/layout/vList2"/>
    <dgm:cxn modelId="{0651234A-6584-4E16-B21F-F1E4F039BDF6}" srcId="{AE3F2EEC-5602-43C5-86CF-583813BA7EB0}" destId="{8C484D98-989E-4389-8514-FDE8F581288B}" srcOrd="2" destOrd="0" parTransId="{013C889C-C377-48BB-B694-0A470648163C}" sibTransId="{AEA79600-4A3A-430C-B92F-0C2F7D5733B2}"/>
    <dgm:cxn modelId="{F4F56375-DC30-4D18-8B21-E7EF7A4E7CDC}" srcId="{2564986E-4ACF-4896-93E5-51B6E85DAF8E}" destId="{DCED3B7A-1BCF-4FA5-AF40-CC746530A9E0}" srcOrd="2" destOrd="0" parTransId="{2B49B30C-0D04-475F-A884-1DEF6FC09C00}" sibTransId="{7BF503E6-D9E1-4876-875E-F66F7AC63BC1}"/>
    <dgm:cxn modelId="{8035A584-C014-45C2-9D88-CE9C1C892518}" srcId="{AE3F2EEC-5602-43C5-86CF-583813BA7EB0}" destId="{3CF4FB33-B7F1-4C06-836C-5651FA19D72A}" srcOrd="0" destOrd="0" parTransId="{FB9F773F-C4A0-4D70-8CB9-2E90E6062E16}" sibTransId="{99792174-081F-46F7-ADF6-C3F5F523775E}"/>
    <dgm:cxn modelId="{9FC5CE84-C5E8-4ADB-8579-F8ED4371E26C}" type="presOf" srcId="{57168577-52E0-4A85-9F05-C85411CE251F}" destId="{8D02E940-D861-4C6C-BA70-BC6A3F1864C4}" srcOrd="0" destOrd="0" presId="urn:microsoft.com/office/officeart/2005/8/layout/vList2"/>
    <dgm:cxn modelId="{FDD3578E-9CA4-42B8-A323-589475CB6966}" srcId="{2564986E-4ACF-4896-93E5-51B6E85DAF8E}" destId="{CE95DA65-BFEA-4FF9-9C17-585ED7923C87}" srcOrd="1" destOrd="0" parTransId="{FCAD03D7-FE2C-4346-813B-2F65D0807318}" sibTransId="{D004A9EF-CFC5-4C53-9504-EEBBB0C136F0}"/>
    <dgm:cxn modelId="{E7E1A999-2ADB-4F8D-9962-D31A7C47C084}" srcId="{AE3F2EEC-5602-43C5-86CF-583813BA7EB0}" destId="{CF14F2A0-05E2-4836-9670-54749CC1BA2D}" srcOrd="1" destOrd="0" parTransId="{427BB59E-DCE7-4818-80F0-D490AEAB2728}" sibTransId="{68749891-0E96-42E5-98F7-0A5A11E0E43C}"/>
    <dgm:cxn modelId="{DFA55DBA-2211-4AA8-8A22-3D5C9A8474AA}" type="presOf" srcId="{542EE1E5-E0C5-46D6-9BA8-A808C8EEE81B}" destId="{D3A750E5-2AE3-4BDB-8FC0-C368CCFE9ADD}" srcOrd="0" destOrd="0" presId="urn:microsoft.com/office/officeart/2005/8/layout/vList2"/>
    <dgm:cxn modelId="{527201BB-1FE7-408C-B71F-15AB1CC15F70}" type="presOf" srcId="{777F44B4-C361-412E-B412-07B14A7B930C}" destId="{8D02E940-D861-4C6C-BA70-BC6A3F1864C4}" srcOrd="0" destOrd="3" presId="urn:microsoft.com/office/officeart/2005/8/layout/vList2"/>
    <dgm:cxn modelId="{0DEC81C4-E5B7-4DA6-B0C2-7616AD91BA1B}" srcId="{2564986E-4ACF-4896-93E5-51B6E85DAF8E}" destId="{57168577-52E0-4A85-9F05-C85411CE251F}" srcOrd="0" destOrd="0" parTransId="{327304F6-9C90-4C6E-84D2-9C407C57C542}" sibTransId="{01328D4E-E33D-4F28-A1D2-65C9A4330E3A}"/>
    <dgm:cxn modelId="{3B2372CB-3BFB-4D54-8C21-421F4FAE6E91}" type="presOf" srcId="{AE3F2EEC-5602-43C5-86CF-583813BA7EB0}" destId="{FF03E6B7-33DA-4EB5-8602-98FC07E39F61}" srcOrd="0" destOrd="0" presId="urn:microsoft.com/office/officeart/2005/8/layout/vList2"/>
    <dgm:cxn modelId="{AE1247CE-F0F9-43BD-A639-6A797365A0CB}" type="presOf" srcId="{DCED3B7A-1BCF-4FA5-AF40-CC746530A9E0}" destId="{8D02E940-D861-4C6C-BA70-BC6A3F1864C4}" srcOrd="0" destOrd="2" presId="urn:microsoft.com/office/officeart/2005/8/layout/vList2"/>
    <dgm:cxn modelId="{FD4032DA-30D1-4F4F-A7AD-F62E9088547E}" type="presOf" srcId="{7D911F02-644E-4571-AB20-DB5C8D224D6E}" destId="{BF216F9E-073E-49DE-A433-7B59B7C10138}" srcOrd="0" destOrd="3" presId="urn:microsoft.com/office/officeart/2005/8/layout/vList2"/>
    <dgm:cxn modelId="{5A63C2E3-CCDA-4945-AA83-C0E385D7E0BE}" type="presOf" srcId="{8A1B8095-0BF5-44DF-B541-78DB3B39289E}" destId="{BF216F9E-073E-49DE-A433-7B59B7C10138}" srcOrd="0" destOrd="4" presId="urn:microsoft.com/office/officeart/2005/8/layout/vList2"/>
    <dgm:cxn modelId="{D4ECE6E5-28AB-440A-9760-89ED1B72836B}" type="presOf" srcId="{8C484D98-989E-4389-8514-FDE8F581288B}" destId="{BF216F9E-073E-49DE-A433-7B59B7C10138}" srcOrd="0" destOrd="2" presId="urn:microsoft.com/office/officeart/2005/8/layout/vList2"/>
    <dgm:cxn modelId="{7BBD83E6-E707-48C1-8654-0838F36140B0}" type="presOf" srcId="{CE95DA65-BFEA-4FF9-9C17-585ED7923C87}" destId="{8D02E940-D861-4C6C-BA70-BC6A3F1864C4}" srcOrd="0" destOrd="1" presId="urn:microsoft.com/office/officeart/2005/8/layout/vList2"/>
    <dgm:cxn modelId="{A88630F0-3493-4EB3-BC6C-2A072419459D}" srcId="{8C484D98-989E-4389-8514-FDE8F581288B}" destId="{8A1B8095-0BF5-44DF-B541-78DB3B39289E}" srcOrd="1" destOrd="0" parTransId="{BB362FC1-8258-43CC-9449-E09C5FDC03EB}" sibTransId="{85CE4790-76FC-41DF-A821-A1F9E66FB4E1}"/>
    <dgm:cxn modelId="{D03E09F3-681F-488E-A0E8-096C766F91AE}" srcId="{542EE1E5-E0C5-46D6-9BA8-A808C8EEE81B}" destId="{AE3F2EEC-5602-43C5-86CF-583813BA7EB0}" srcOrd="0" destOrd="0" parTransId="{2A8BC2A5-EAAB-4214-A922-268616388512}" sibTransId="{0C995945-2A67-43AC-AD01-150AA3966E25}"/>
    <dgm:cxn modelId="{D4B725BF-EB5F-4E00-9C7C-8E6881A85916}" type="presParOf" srcId="{D3A750E5-2AE3-4BDB-8FC0-C368CCFE9ADD}" destId="{FF03E6B7-33DA-4EB5-8602-98FC07E39F61}" srcOrd="0" destOrd="0" presId="urn:microsoft.com/office/officeart/2005/8/layout/vList2"/>
    <dgm:cxn modelId="{5F7679E3-9F1F-498A-9896-7E4B88BFB6F6}" type="presParOf" srcId="{D3A750E5-2AE3-4BDB-8FC0-C368CCFE9ADD}" destId="{BF216F9E-073E-49DE-A433-7B59B7C10138}" srcOrd="1" destOrd="0" presId="urn:microsoft.com/office/officeart/2005/8/layout/vList2"/>
    <dgm:cxn modelId="{14CC22FF-1CCD-4A70-89D0-41284F1FA3BF}" type="presParOf" srcId="{D3A750E5-2AE3-4BDB-8FC0-C368CCFE9ADD}" destId="{47C34D99-0024-4B55-B995-E34E3A9F9D64}" srcOrd="2" destOrd="0" presId="urn:microsoft.com/office/officeart/2005/8/layout/vList2"/>
    <dgm:cxn modelId="{9761D72F-6CAA-466A-98A7-F15D5C295E73}" type="presParOf" srcId="{D3A750E5-2AE3-4BDB-8FC0-C368CCFE9ADD}" destId="{8D02E940-D861-4C6C-BA70-BC6A3F1864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3E6B7-33DA-4EB5-8602-98FC07E39F61}">
      <dsp:nvSpPr>
        <dsp:cNvPr id="0" name=""/>
        <dsp:cNvSpPr/>
      </dsp:nvSpPr>
      <dsp:spPr>
        <a:xfrm>
          <a:off x="0" y="269676"/>
          <a:ext cx="6797675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Announcements</a:t>
          </a:r>
        </a:p>
      </dsp:txBody>
      <dsp:txXfrm>
        <a:off x="32784" y="302460"/>
        <a:ext cx="6732107" cy="606012"/>
      </dsp:txXfrm>
    </dsp:sp>
    <dsp:sp modelId="{BF216F9E-073E-49DE-A433-7B59B7C10138}">
      <dsp:nvSpPr>
        <dsp:cNvPr id="0" name=""/>
        <dsp:cNvSpPr/>
      </dsp:nvSpPr>
      <dsp:spPr>
        <a:xfrm>
          <a:off x="0" y="941256"/>
          <a:ext cx="6797675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Course Evals: </a:t>
          </a:r>
          <a:r>
            <a:rPr lang="en-US" sz="2200" kern="1200" dirty="0">
              <a:hlinkClick xmlns:r="http://schemas.openxmlformats.org/officeDocument/2006/relationships" r:id="rId1"/>
            </a:rPr>
            <a:t>https://uwb.iasystem.org/survey/31953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Office Hours start 10am next week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Program 5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Design: 12/2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Program: 12/9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Final Exam: 12/11</a:t>
          </a:r>
        </a:p>
      </dsp:txBody>
      <dsp:txXfrm>
        <a:off x="0" y="941256"/>
        <a:ext cx="6797675" cy="2260440"/>
      </dsp:txXfrm>
    </dsp:sp>
    <dsp:sp modelId="{47C34D99-0024-4B55-B995-E34E3A9F9D64}">
      <dsp:nvSpPr>
        <dsp:cNvPr id="0" name=""/>
        <dsp:cNvSpPr/>
      </dsp:nvSpPr>
      <dsp:spPr>
        <a:xfrm>
          <a:off x="0" y="3201696"/>
          <a:ext cx="6797675" cy="671580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Agenda</a:t>
          </a:r>
        </a:p>
      </dsp:txBody>
      <dsp:txXfrm>
        <a:off x="32784" y="3234480"/>
        <a:ext cx="6732107" cy="606012"/>
      </dsp:txXfrm>
    </dsp:sp>
    <dsp:sp modelId="{8D02E940-D861-4C6C-BA70-BC6A3F1864C4}">
      <dsp:nvSpPr>
        <dsp:cNvPr id="0" name=""/>
        <dsp:cNvSpPr/>
      </dsp:nvSpPr>
      <dsp:spPr>
        <a:xfrm>
          <a:off x="0" y="3873276"/>
          <a:ext cx="6797675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Program 5: Questions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Algorithm Efficiency / Big O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Binary Search Tree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200" kern="1200" dirty="0"/>
        </a:p>
      </dsp:txBody>
      <dsp:txXfrm>
        <a:off x="0" y="3873276"/>
        <a:ext cx="6797675" cy="150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F813-FB0C-4B4D-8D1D-06CD5C87D3B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30C8-90F1-43FA-AC45-3AA8751C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30C8-90F1-43FA-AC45-3AA8751CB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3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d1gjlxt8vb0knt.cloudfront.net/wp-content/uploads/divide_points_new1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1gjlxt8vb0knt.cloudfront.net/wp-content/uploads/strip_closesr1.png" TargetMode="External"/><Relationship Id="rId2" Type="http://schemas.openxmlformats.org/officeDocument/2006/relationships/hyperlink" Target="http://people.csail.mit.edu/indyk/6.838-old/handouts/lec1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9-9zHbW6g" TargetMode="External"/><Relationship Id="rId2" Type="http://schemas.openxmlformats.org/officeDocument/2006/relationships/hyperlink" Target="http://courses.washington.edu/css342/dimpsey/ProgramExamples/BigOwAnswer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VfiBnzM3v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Structures, Algorithms, and Discrete Mathematics I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Lecture 17.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CARRANO CHAPT 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32A47-1829-BBBA-4C08-5E6140F6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1043DB-C9D1-D4C7-4E28-937258153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986" y="107431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+mj-ea"/>
              </a:rPr>
              <a:t>Binary Search</a:t>
            </a:r>
            <a:endParaRPr lang="en-US" altLang="ja-JP" sz="3200" dirty="0"/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036FE88D-0A7C-A83C-CF27-CD38CAD7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53D56BAE-4F20-E1B7-8C52-F59C44B5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BF2F0618-853D-4F41-33A8-C02A265C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7F9A87C3-EFA1-D599-6C2A-0ED902BE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57703621-C2C5-B03B-366C-585F70B3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92" y="185253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8D11B009-DD5E-FBC6-4EDE-5C714831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B6920C27-8292-39A9-39EE-31F63F8B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F417D835-AE2D-D060-19D2-2F672EE1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FB7DB176-C334-53B4-3341-CCAEC907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F2F7B942-55A1-94B8-F615-9EFDF279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194549E2-F7A3-942A-2FB6-7BCB865F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D76709E9-CC64-08F3-842D-DA65D5DE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17465" name="Rectangle 57">
            <a:extLst>
              <a:ext uri="{FF2B5EF4-FFF2-40B4-BE49-F238E27FC236}">
                <a16:creationId xmlns:a16="http://schemas.microsoft.com/office/drawing/2014/main" id="{B230AFA2-D91E-FA3F-54DB-80ACFEF9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ACA91FB1-66B1-3991-7749-22973221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3EE87D50-9833-2A81-75B2-8B6C1B86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17470" name="Rectangle 62">
            <a:extLst>
              <a:ext uri="{FF2B5EF4-FFF2-40B4-BE49-F238E27FC236}">
                <a16:creationId xmlns:a16="http://schemas.microsoft.com/office/drawing/2014/main" id="{5C08C68C-F337-1F16-5CC1-E6457BAE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17481" name="Text Box 73">
            <a:extLst>
              <a:ext uri="{FF2B5EF4-FFF2-40B4-BE49-F238E27FC236}">
                <a16:creationId xmlns:a16="http://schemas.microsoft.com/office/drawing/2014/main" id="{DBC6E2E9-E4E7-2C79-E388-A0065A4F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3" y="1471533"/>
            <a:ext cx="89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low =0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17482" name="Text Box 74">
            <a:extLst>
              <a:ext uri="{FF2B5EF4-FFF2-40B4-BE49-F238E27FC236}">
                <a16:creationId xmlns:a16="http://schemas.microsoft.com/office/drawing/2014/main" id="{654C1E64-8CA1-FF85-61A9-63E7CDD55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5098" y="1485272"/>
            <a:ext cx="1081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high=15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3" name="Text Box 75">
            <a:extLst>
              <a:ext uri="{FF2B5EF4-FFF2-40B4-BE49-F238E27FC236}">
                <a16:creationId xmlns:a16="http://schemas.microsoft.com/office/drawing/2014/main" id="{BE5A9502-9439-707F-2B3E-8B64A3B1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292" y="1471533"/>
            <a:ext cx="226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mid = (15 + 0)/2 = 7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4" name="Rectangle 76">
            <a:extLst>
              <a:ext uri="{FF2B5EF4-FFF2-40B4-BE49-F238E27FC236}">
                <a16:creationId xmlns:a16="http://schemas.microsoft.com/office/drawing/2014/main" id="{D8C9D2DB-EA31-3055-380F-0CA4314D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692" y="17763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85" name="Text Box 77">
            <a:extLst>
              <a:ext uri="{FF2B5EF4-FFF2-40B4-BE49-F238E27FC236}">
                <a16:creationId xmlns:a16="http://schemas.microsoft.com/office/drawing/2014/main" id="{3A458202-D105-74CA-DB67-E5E41662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92" y="131913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x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6" name="Text Box 78">
            <a:extLst>
              <a:ext uri="{FF2B5EF4-FFF2-40B4-BE49-F238E27FC236}">
                <a16:creationId xmlns:a16="http://schemas.microsoft.com/office/drawing/2014/main" id="{D3D9B144-07C2-4FA1-EEFF-E2FDB6899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2" y="185253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a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7" name="Text Box 79">
            <a:extLst>
              <a:ext uri="{FF2B5EF4-FFF2-40B4-BE49-F238E27FC236}">
                <a16:creationId xmlns:a16="http://schemas.microsoft.com/office/drawing/2014/main" id="{422F9F6A-713E-6B07-ED80-690965006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893" y="2309733"/>
            <a:ext cx="1979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/>
              <a:t>new high=7–1=6 </a:t>
            </a: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40B8-51DF-051A-EDBA-671ACC9230A2}"/>
              </a:ext>
            </a:extLst>
          </p:cNvPr>
          <p:cNvSpPr txBox="1"/>
          <p:nvPr/>
        </p:nvSpPr>
        <p:spPr>
          <a:xfrm>
            <a:off x="548640" y="402336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code for binary search</a:t>
            </a:r>
          </a:p>
        </p:txBody>
      </p:sp>
      <p:sp>
        <p:nvSpPr>
          <p:cNvPr id="17480" name="Text Box 72">
            <a:extLst>
              <a:ext uri="{FF2B5EF4-FFF2-40B4-BE49-F238E27FC236}">
                <a16:creationId xmlns:a16="http://schemas.microsoft.com/office/drawing/2014/main" id="{9AAB1ACF-BD29-8C1A-A9B1-DD8B14B1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40" y="2705723"/>
            <a:ext cx="9072797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vector&lt;int&gt;&amp; a, int x) 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low = 0;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high =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 –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 low &lt;= high ) {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mid = ( low + high ) / 2;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a[mid] &lt; x )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low = mid + 1;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 ( a[mid] &gt; x )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high = mid –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mid;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NOT_FOUND;  // NOT_FOUND = -1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BB36-0BEA-0202-0EB0-0F2F1E80E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97C3C8D4-5E0B-430B-2908-46BA5A57A1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88364" y="2985540"/>
            <a:ext cx="6629400" cy="3276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u="sng" dirty="0"/>
              <a:t>DATA SIZE	             	# Calls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2		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4		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8		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16		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 2</a:t>
            </a:r>
            <a:r>
              <a:rPr lang="en-US" altLang="ja-JP" sz="2400" baseline="30000" dirty="0"/>
              <a:t>k</a:t>
            </a:r>
            <a:r>
              <a:rPr lang="en-US" altLang="ja-JP" sz="2400" dirty="0"/>
              <a:t>		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2</a:t>
            </a:r>
            <a:r>
              <a:rPr lang="en-US" altLang="ja-JP" sz="2400" baseline="30000" dirty="0"/>
              <a:t>K</a:t>
            </a:r>
            <a:r>
              <a:rPr lang="en-US" altLang="ja-JP" sz="2400" dirty="0"/>
              <a:t> &lt; N &lt; 2</a:t>
            </a:r>
            <a:r>
              <a:rPr lang="en-US" altLang="ja-JP" sz="2400" baseline="30000" dirty="0"/>
              <a:t>K+1</a:t>
            </a:r>
            <a:r>
              <a:rPr lang="en-US" altLang="ja-JP" sz="2400" dirty="0"/>
              <a:t>	K+1</a:t>
            </a:r>
            <a:endParaRPr lang="en-US" altLang="ja-JP" sz="2400" baseline="30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K  &lt; log</a:t>
            </a:r>
            <a:r>
              <a:rPr lang="en-US" altLang="ja-JP" sz="2400" baseline="-25000" dirty="0"/>
              <a:t>2</a:t>
            </a:r>
            <a:r>
              <a:rPr lang="en-US" altLang="ja-JP" sz="2400" dirty="0"/>
              <a:t>N &lt; K+1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O(log</a:t>
            </a:r>
            <a:r>
              <a:rPr lang="en-US" altLang="ja-JP" sz="2400" baseline="-25000" dirty="0"/>
              <a:t>2</a:t>
            </a:r>
            <a:r>
              <a:rPr lang="en-US" altLang="ja-JP" sz="2400" dirty="0"/>
              <a:t>N)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 dirty="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6D9B423-67C3-7478-CDF1-AB540D41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307E352-4C82-114A-442C-E59E036D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A34E3610-1C05-D8CA-188B-5EEC3C3E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40650FC1-6708-D078-E22A-B500D20F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67785302-243B-966E-485F-AE00D5148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A83D01E8-F735-DE31-11C7-08C99257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E774D360-E9F5-782A-935E-2BFAE925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2AC4D678-03B8-FE83-B2F0-53C3DBFF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1079C219-3422-C660-F89F-BD8D6D2BE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6987E289-6A4C-196E-1D06-BCEBC63F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E9706D93-0053-B3F1-6660-320B5ACA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E211CD57-A691-57E7-65E1-7DE04C83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C70AAB5C-9AE5-ECA6-BA85-33D08D28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0C59B80E-00C5-CA81-86E3-B1021E31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BF4A0FA4-A3DB-3BEF-F409-D104A29D2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0574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st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9E8FCB5D-50AF-AEFF-EC1C-F6F1F21B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362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2" name="Rectangle 20">
            <a:extLst>
              <a:ext uri="{FF2B5EF4-FFF2-40B4-BE49-F238E27FC236}">
                <a16:creationId xmlns:a16="http://schemas.microsoft.com/office/drawing/2014/main" id="{2B7F4256-DE13-7AE4-0380-239D6E0F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38933" name="Rectangle 21">
            <a:extLst>
              <a:ext uri="{FF2B5EF4-FFF2-40B4-BE49-F238E27FC236}">
                <a16:creationId xmlns:a16="http://schemas.microsoft.com/office/drawing/2014/main" id="{CB492CAB-73C9-C986-206B-CCA61403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A85E28D2-DF6C-D427-C3FF-9097D471D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F84ECA0B-EC2C-23AB-108F-308CB93C4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6" name="Line 24">
            <a:extLst>
              <a:ext uri="{FF2B5EF4-FFF2-40B4-BE49-F238E27FC236}">
                <a16:creationId xmlns:a16="http://schemas.microsoft.com/office/drawing/2014/main" id="{58F4D7E0-65A8-813F-8475-A8AB5C6DB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9A2D348F-5140-27CC-351D-F15BBB38C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2438400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nd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8C0B27E-3280-A4A1-3E57-7D13C88FB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419" y="2819400"/>
            <a:ext cx="857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rd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D238F13-88B2-4495-43F7-76235C47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881" y="3276600"/>
            <a:ext cx="849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th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187BCC12-15A3-6312-8E3D-54DA60D9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138" y="28956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9FB03E7-0EB0-F62E-ACCD-ED2598D83983}"/>
              </a:ext>
            </a:extLst>
          </p:cNvPr>
          <p:cNvSpPr txBox="1">
            <a:spLocks noChangeArrowheads="1"/>
          </p:cNvSpPr>
          <p:nvPr/>
        </p:nvSpPr>
        <p:spPr>
          <a:xfrm>
            <a:off x="24986" y="10743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ja-JP" dirty="0"/>
              <a:t>Complexity: Binary Search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5715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858" y="813943"/>
            <a:ext cx="9378142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b="1" dirty="0"/>
              <a:t>Worst, Best, and Average-case Analysis</a:t>
            </a:r>
          </a:p>
        </p:txBody>
      </p:sp>
      <p:sp>
        <p:nvSpPr>
          <p:cNvPr id="12356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1409074" y="1813810"/>
            <a:ext cx="8491383" cy="446082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sz="2800" dirty="0"/>
              <a:t>Worst-case analysis:</a:t>
            </a:r>
          </a:p>
          <a:p>
            <a:pPr lvl="1" eaLnBrk="1" hangingPunct="1">
              <a:defRPr/>
            </a:pPr>
            <a:r>
              <a:rPr lang="en-US" altLang="ja-JP" sz="2400" dirty="0"/>
              <a:t>Algorithm A requires no more than k * f(n) time units.</a:t>
            </a:r>
          </a:p>
          <a:p>
            <a:pPr lvl="1" eaLnBrk="1" hangingPunct="1">
              <a:defRPr/>
            </a:pPr>
            <a:r>
              <a:rPr lang="en-US" altLang="ja-JP" sz="2400" dirty="0"/>
              <a:t>It might happen rarely, if at all, in practice.</a:t>
            </a:r>
          </a:p>
          <a:p>
            <a:pPr eaLnBrk="1" hangingPunct="1">
              <a:defRPr/>
            </a:pPr>
            <a:r>
              <a:rPr lang="en-US" altLang="ja-JP" sz="2800" dirty="0"/>
              <a:t>Best-case analysis:</a:t>
            </a:r>
          </a:p>
          <a:p>
            <a:pPr lvl="1" eaLnBrk="1" hangingPunct="1">
              <a:defRPr/>
            </a:pPr>
            <a:r>
              <a:rPr lang="en-US" altLang="ja-JP" sz="2400" dirty="0"/>
              <a:t>Like worst-case analysis, it might happen rarely.</a:t>
            </a:r>
          </a:p>
          <a:p>
            <a:pPr eaLnBrk="1" hangingPunct="1">
              <a:defRPr/>
            </a:pPr>
            <a:r>
              <a:rPr lang="en-US" altLang="ja-JP" sz="2800" dirty="0"/>
              <a:t>Average-case analysis:</a:t>
            </a:r>
          </a:p>
          <a:p>
            <a:pPr lvl="1" eaLnBrk="1" hangingPunct="1">
              <a:defRPr/>
            </a:pPr>
            <a:r>
              <a:rPr lang="en-US" altLang="ja-JP" sz="2400" dirty="0"/>
              <a:t>A requires no more than k * f(n) time units for all but a finite number of values of n</a:t>
            </a:r>
          </a:p>
          <a:p>
            <a:pPr lvl="1">
              <a:defRPr/>
            </a:pPr>
            <a:r>
              <a:rPr lang="en-US" altLang="ja-JP" sz="2400" dirty="0"/>
              <a:t>Difficulties:	determining probability and	distribution of size n and input data</a:t>
            </a:r>
          </a:p>
        </p:txBody>
      </p:sp>
    </p:spTree>
    <p:extLst>
      <p:ext uri="{BB962C8B-B14F-4D97-AF65-F5344CB8AC3E}">
        <p14:creationId xmlns:p14="http://schemas.microsoft.com/office/powerpoint/2010/main" val="24009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9645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+mj-ea"/>
              </a:rPr>
              <a:t>Efficiency of Sequential Search</a:t>
            </a:r>
            <a:endParaRPr lang="en-US" altLang="ja-JP" sz="3200" dirty="0"/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>
            <a:off x="38100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42672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47244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56388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51816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16456" name="Rectangle 72"/>
          <p:cNvSpPr>
            <a:spLocks noChangeArrowheads="1"/>
          </p:cNvSpPr>
          <p:nvPr/>
        </p:nvSpPr>
        <p:spPr bwMode="auto">
          <a:xfrm>
            <a:off x="65532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60960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70104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74676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6461" name="Rectangle 77"/>
          <p:cNvSpPr>
            <a:spLocks noChangeArrowheads="1"/>
          </p:cNvSpPr>
          <p:nvPr/>
        </p:nvSpPr>
        <p:spPr bwMode="auto">
          <a:xfrm>
            <a:off x="79248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88392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16463" name="Rectangle 79"/>
          <p:cNvSpPr>
            <a:spLocks noChangeArrowheads="1"/>
          </p:cNvSpPr>
          <p:nvPr/>
        </p:nvSpPr>
        <p:spPr bwMode="auto">
          <a:xfrm>
            <a:off x="83820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97536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92964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16466" name="Text Box 82"/>
          <p:cNvSpPr txBox="1">
            <a:spLocks noChangeArrowheads="1"/>
          </p:cNvSpPr>
          <p:nvPr/>
        </p:nvSpPr>
        <p:spPr bwMode="auto">
          <a:xfrm>
            <a:off x="2248522" y="2512100"/>
            <a:ext cx="105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Best case</a:t>
            </a:r>
          </a:p>
        </p:txBody>
      </p:sp>
      <p:sp>
        <p:nvSpPr>
          <p:cNvPr id="16467" name="Line 83"/>
          <p:cNvSpPr>
            <a:spLocks noChangeShapeType="1"/>
          </p:cNvSpPr>
          <p:nvPr/>
        </p:nvSpPr>
        <p:spPr bwMode="auto">
          <a:xfrm>
            <a:off x="35814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3581401" y="27432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O(1)</a:t>
            </a:r>
          </a:p>
        </p:txBody>
      </p:sp>
      <p:sp>
        <p:nvSpPr>
          <p:cNvPr id="16469" name="Text Box 85"/>
          <p:cNvSpPr txBox="1">
            <a:spLocks noChangeArrowheads="1"/>
          </p:cNvSpPr>
          <p:nvPr/>
        </p:nvSpPr>
        <p:spPr bwMode="auto">
          <a:xfrm>
            <a:off x="3681738" y="223853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16470" name="Text Box 86"/>
          <p:cNvSpPr txBox="1">
            <a:spLocks noChangeArrowheads="1"/>
          </p:cNvSpPr>
          <p:nvPr/>
        </p:nvSpPr>
        <p:spPr bwMode="auto">
          <a:xfrm>
            <a:off x="2128601" y="3352800"/>
            <a:ext cx="11857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Worst case</a:t>
            </a:r>
          </a:p>
        </p:txBody>
      </p:sp>
      <p:sp>
        <p:nvSpPr>
          <p:cNvPr id="16471" name="Line 87"/>
          <p:cNvSpPr>
            <a:spLocks noChangeShapeType="1"/>
          </p:cNvSpPr>
          <p:nvPr/>
        </p:nvSpPr>
        <p:spPr bwMode="auto">
          <a:xfrm>
            <a:off x="3581400" y="355267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72" name="Text Box 88"/>
          <p:cNvSpPr txBox="1">
            <a:spLocks noChangeArrowheads="1"/>
          </p:cNvSpPr>
          <p:nvPr/>
        </p:nvSpPr>
        <p:spPr bwMode="auto">
          <a:xfrm>
            <a:off x="9706301" y="31242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9642034" y="368883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O(n)</a:t>
            </a: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2084880" y="4283440"/>
            <a:ext cx="1405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Average case</a:t>
            </a:r>
          </a:p>
        </p:txBody>
      </p:sp>
      <p:sp>
        <p:nvSpPr>
          <p:cNvPr id="16475" name="Line 91"/>
          <p:cNvSpPr>
            <a:spLocks noChangeShapeType="1"/>
          </p:cNvSpPr>
          <p:nvPr/>
        </p:nvSpPr>
        <p:spPr bwMode="auto">
          <a:xfrm>
            <a:off x="3617630" y="451329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76" name="Text Box 92"/>
          <p:cNvSpPr txBox="1">
            <a:spLocks noChangeArrowheads="1"/>
          </p:cNvSpPr>
          <p:nvPr/>
        </p:nvSpPr>
        <p:spPr bwMode="auto">
          <a:xfrm>
            <a:off x="6453837" y="39624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6214705" y="4626964"/>
            <a:ext cx="1481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O(n/2) = O(n)</a:t>
            </a:r>
          </a:p>
        </p:txBody>
      </p:sp>
    </p:spTree>
    <p:extLst>
      <p:ext uri="{BB962C8B-B14F-4D97-AF65-F5344CB8AC3E}">
        <p14:creationId xmlns:p14="http://schemas.microsoft.com/office/powerpoint/2010/main" val="9807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86" y="107431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/>
              <a:t>Complexity</a:t>
            </a:r>
            <a:r>
              <a:rPr lang="en-US" altLang="ja-JP" dirty="0">
                <a:ea typeface="+mj-ea"/>
              </a:rPr>
              <a:t> of Binary Search</a:t>
            </a:r>
            <a:endParaRPr lang="en-US" altLang="ja-JP" sz="3200" dirty="0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393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5565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6479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6022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7851092" y="185253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8765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9222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10137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17461" name="Rectangle 53"/>
          <p:cNvSpPr>
            <a:spLocks noChangeArrowheads="1"/>
          </p:cNvSpPr>
          <p:nvPr/>
        </p:nvSpPr>
        <p:spPr bwMode="auto">
          <a:xfrm>
            <a:off x="5107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8308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9679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6936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4650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10594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11508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11051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4345893" y="1471533"/>
            <a:ext cx="89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low =0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17482" name="Text Box 74"/>
          <p:cNvSpPr txBox="1">
            <a:spLocks noChangeArrowheads="1"/>
          </p:cNvSpPr>
          <p:nvPr/>
        </p:nvSpPr>
        <p:spPr bwMode="auto">
          <a:xfrm>
            <a:off x="11195098" y="1485272"/>
            <a:ext cx="1081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high=15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3" name="Text Box 75"/>
          <p:cNvSpPr txBox="1">
            <a:spLocks noChangeArrowheads="1"/>
          </p:cNvSpPr>
          <p:nvPr/>
        </p:nvSpPr>
        <p:spPr bwMode="auto">
          <a:xfrm>
            <a:off x="6022292" y="1471533"/>
            <a:ext cx="226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mid = (15 + 0)/2 = 7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3507692" y="17763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3583892" y="131913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x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4345892" y="185253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a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7" name="Text Box 79"/>
          <p:cNvSpPr txBox="1">
            <a:spLocks noChangeArrowheads="1"/>
          </p:cNvSpPr>
          <p:nvPr/>
        </p:nvSpPr>
        <p:spPr bwMode="auto">
          <a:xfrm>
            <a:off x="5869893" y="2309733"/>
            <a:ext cx="1979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/>
              <a:t>new high=7–1=6 </a:t>
            </a:r>
            <a:endParaRPr lang="en-US" alt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48640" y="402336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code for binary search</a:t>
            </a: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469640" y="2705723"/>
            <a:ext cx="9072797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vector&lt;int&gt;&amp; a, int x) 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low = 0;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high =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 –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 low &lt;= high ) {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mid = ( low + high ) / 2;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a[mid] &lt; x )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low = mid + 1;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 ( a[mid] &gt; x )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high = mid –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mid;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NOT_FOUND;  // NOT_FOUND = -1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2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88364" y="2985540"/>
            <a:ext cx="6629400" cy="3276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u="sng" dirty="0"/>
              <a:t>DATA SIZE	             	# Calls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2		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4		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8		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16		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 2</a:t>
            </a:r>
            <a:r>
              <a:rPr lang="en-US" altLang="ja-JP" sz="2400" baseline="30000" dirty="0"/>
              <a:t>k</a:t>
            </a:r>
            <a:r>
              <a:rPr lang="en-US" altLang="ja-JP" sz="2400" dirty="0"/>
              <a:t>		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2</a:t>
            </a:r>
            <a:r>
              <a:rPr lang="en-US" altLang="ja-JP" sz="2400" baseline="30000" dirty="0"/>
              <a:t>K</a:t>
            </a:r>
            <a:r>
              <a:rPr lang="en-US" altLang="ja-JP" sz="2400" dirty="0"/>
              <a:t> &lt; N &lt; 2</a:t>
            </a:r>
            <a:r>
              <a:rPr lang="en-US" altLang="ja-JP" sz="2400" baseline="30000" dirty="0"/>
              <a:t>K+1</a:t>
            </a:r>
            <a:r>
              <a:rPr lang="en-US" altLang="ja-JP" sz="2400" dirty="0"/>
              <a:t>	K+1</a:t>
            </a:r>
            <a:endParaRPr lang="en-US" altLang="ja-JP" sz="2400" baseline="30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K  &lt; log</a:t>
            </a:r>
            <a:r>
              <a:rPr lang="en-US" altLang="ja-JP" sz="2400" baseline="-25000" dirty="0"/>
              <a:t>2</a:t>
            </a:r>
            <a:r>
              <a:rPr lang="en-US" altLang="ja-JP" sz="2400" dirty="0"/>
              <a:t>N &lt; K+1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O(log</a:t>
            </a:r>
            <a:r>
              <a:rPr lang="en-US" altLang="ja-JP" sz="2400" baseline="-25000" dirty="0"/>
              <a:t>2</a:t>
            </a:r>
            <a:r>
              <a:rPr lang="en-US" altLang="ja-JP" sz="2400" dirty="0"/>
              <a:t>N)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 dirty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715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886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800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343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172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086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7543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8458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429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6629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8001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5257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2971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8915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752601" y="20574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st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3048000" y="2362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9829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9372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64770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>
            <a:off x="83058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9296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5181601" y="2438400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nd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7193419" y="2819400"/>
            <a:ext cx="857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rd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8180881" y="3276600"/>
            <a:ext cx="849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th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9549138" y="28956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Hit!</a:t>
            </a:r>
          </a:p>
        </p:txBody>
      </p:sp>
    </p:spTree>
    <p:extLst>
      <p:ext uri="{BB962C8B-B14F-4D97-AF65-F5344CB8AC3E}">
        <p14:creationId xmlns:p14="http://schemas.microsoft.com/office/powerpoint/2010/main" val="4436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9510" y="509040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dirty="0"/>
              <a:t>Minimum Element in an Array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21336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800"/>
              <a:t>Given an array of N items, find the smallest item.</a:t>
            </a:r>
          </a:p>
          <a:p>
            <a:pPr eaLnBrk="1" hangingPunct="1">
              <a:defRPr/>
            </a:pPr>
            <a:r>
              <a:rPr lang="en-US" altLang="ja-JP" sz="2800"/>
              <a:t>What order (in big O) will this problem be bound to?</a:t>
            </a:r>
            <a:endParaRPr lang="en-US" sz="28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505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3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886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9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267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1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648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8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5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410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2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791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7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553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4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6934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6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7315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-1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7696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10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8077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-2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505200" y="5257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8061325" y="387667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N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489325" y="380047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0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89" y="498420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dirty="0"/>
              <a:t>Closest Points in the Plane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3820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800"/>
              <a:t>Given N points in a plane (that is, an x-y coordinate system), find the pair of points that are closest together.</a:t>
            </a:r>
          </a:p>
          <a:p>
            <a:pPr eaLnBrk="1" hangingPunct="1">
              <a:defRPr/>
            </a:pPr>
            <a:r>
              <a:rPr lang="en-US" altLang="ja-JP" sz="2800"/>
              <a:t>What order (in big O) will this problem be bound to?</a:t>
            </a:r>
            <a:endParaRPr lang="en-US" sz="2800"/>
          </a:p>
          <a:p>
            <a:pPr eaLnBrk="1" hangingPunct="1">
              <a:defRPr/>
            </a:pPr>
            <a:endParaRPr lang="en-US" sz="280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133600" y="59436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819400" y="3124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200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35814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31242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4724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1910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3962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41148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32766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52578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4038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5105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3657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59" name="Oval 19"/>
          <p:cNvSpPr>
            <a:spLocks noChangeArrowheads="1"/>
          </p:cNvSpPr>
          <p:nvPr/>
        </p:nvSpPr>
        <p:spPr bwMode="auto">
          <a:xfrm>
            <a:off x="51054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4495800" y="541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553200" y="34290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2,1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5410200" y="57150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x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514600" y="304800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y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6553200" y="36576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1,4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6553200" y="38862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1,6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6553200" y="4343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4,7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553200" y="41148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4,5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553200" y="45720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5,4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6553200" y="48006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5,6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53200" y="5486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7,1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53200" y="57150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8,4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553200" y="52578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6,7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6553200" y="50292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1600">
                <a:latin typeface="Times New Roman" charset="0"/>
                <a:ea typeface="ＭＳ Ｐゴシック" charset="0"/>
              </a:rPr>
              <a:t>6,3</a:t>
            </a:r>
            <a:endParaRPr lang="en-US" sz="1600">
              <a:latin typeface="Times New Roman" charset="0"/>
              <a:ea typeface="ＭＳ Ｐゴシック" charset="0"/>
            </a:endParaRPr>
          </a:p>
        </p:txBody>
      </p:sp>
      <p:sp>
        <p:nvSpPr>
          <p:cNvPr id="35874" name="Freeform 34"/>
          <p:cNvSpPr>
            <a:spLocks/>
          </p:cNvSpPr>
          <p:nvPr/>
        </p:nvSpPr>
        <p:spPr bwMode="auto">
          <a:xfrm>
            <a:off x="7010400" y="3479800"/>
            <a:ext cx="317500" cy="330200"/>
          </a:xfrm>
          <a:custGeom>
            <a:avLst/>
            <a:gdLst>
              <a:gd name="T0" fmla="*/ 0 w 200"/>
              <a:gd name="T1" fmla="*/ 25400 h 208"/>
              <a:gd name="T2" fmla="*/ 76200 w 200"/>
              <a:gd name="T3" fmla="*/ 25400 h 208"/>
              <a:gd name="T4" fmla="*/ 304800 w 200"/>
              <a:gd name="T5" fmla="*/ 177800 h 208"/>
              <a:gd name="T6" fmla="*/ 0 w 200"/>
              <a:gd name="T7" fmla="*/ 330200 h 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208">
                <a:moveTo>
                  <a:pt x="0" y="16"/>
                </a:moveTo>
                <a:cubicBezTo>
                  <a:pt x="8" y="8"/>
                  <a:pt x="16" y="0"/>
                  <a:pt x="48" y="16"/>
                </a:cubicBezTo>
                <a:cubicBezTo>
                  <a:pt x="80" y="32"/>
                  <a:pt x="200" y="80"/>
                  <a:pt x="192" y="112"/>
                </a:cubicBezTo>
                <a:cubicBezTo>
                  <a:pt x="184" y="144"/>
                  <a:pt x="92" y="176"/>
                  <a:pt x="0" y="2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5" name="Freeform 35"/>
          <p:cNvSpPr>
            <a:spLocks/>
          </p:cNvSpPr>
          <p:nvPr/>
        </p:nvSpPr>
        <p:spPr bwMode="auto">
          <a:xfrm>
            <a:off x="7010400" y="3429000"/>
            <a:ext cx="546100" cy="609600"/>
          </a:xfrm>
          <a:custGeom>
            <a:avLst/>
            <a:gdLst>
              <a:gd name="T0" fmla="*/ 76200 w 344"/>
              <a:gd name="T1" fmla="*/ 0 h 384"/>
              <a:gd name="T2" fmla="*/ 533400 w 344"/>
              <a:gd name="T3" fmla="*/ 304800 h 384"/>
              <a:gd name="T4" fmla="*/ 0 w 344"/>
              <a:gd name="T5" fmla="*/ 60960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44" h="384">
                <a:moveTo>
                  <a:pt x="48" y="0"/>
                </a:moveTo>
                <a:cubicBezTo>
                  <a:pt x="196" y="64"/>
                  <a:pt x="344" y="128"/>
                  <a:pt x="336" y="192"/>
                </a:cubicBezTo>
                <a:cubicBezTo>
                  <a:pt x="328" y="256"/>
                  <a:pt x="164" y="320"/>
                  <a:pt x="0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7924800" y="3429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382000" y="3733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8839200" y="39624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7737424" y="3055499"/>
            <a:ext cx="21499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dirty="0" err="1"/>
              <a:t>sqrt</a:t>
            </a:r>
            <a:r>
              <a:rPr lang="en-US" altLang="ja-JP" sz="1400" dirty="0"/>
              <a:t>( (x</a:t>
            </a:r>
            <a:r>
              <a:rPr lang="en-US" altLang="ja-JP" sz="1400" baseline="-25000" dirty="0"/>
              <a:t>2</a:t>
            </a:r>
            <a:r>
              <a:rPr lang="en-US" altLang="ja-JP" sz="1400" dirty="0"/>
              <a:t> – x</a:t>
            </a:r>
            <a:r>
              <a:rPr lang="en-US" altLang="ja-JP" sz="1400" baseline="-25000" dirty="0"/>
              <a:t>1</a:t>
            </a:r>
            <a:r>
              <a:rPr lang="en-US" altLang="ja-JP" sz="1400" dirty="0"/>
              <a:t>)</a:t>
            </a:r>
            <a:r>
              <a:rPr lang="en-US" altLang="ja-JP" sz="1400" baseline="30000" dirty="0"/>
              <a:t>2</a:t>
            </a:r>
            <a:r>
              <a:rPr lang="en-US" altLang="ja-JP" sz="1400" dirty="0"/>
              <a:t> + (y</a:t>
            </a:r>
            <a:r>
              <a:rPr lang="en-US" altLang="ja-JP" sz="1400" baseline="-25000" dirty="0"/>
              <a:t>2 </a:t>
            </a:r>
            <a:r>
              <a:rPr lang="en-US" altLang="ja-JP" sz="1400" dirty="0"/>
              <a:t>– y</a:t>
            </a:r>
            <a:r>
              <a:rPr lang="en-US" altLang="ja-JP" sz="1400" baseline="-25000" dirty="0"/>
              <a:t>1</a:t>
            </a:r>
            <a:r>
              <a:rPr lang="en-US" altLang="ja-JP" sz="1400" dirty="0"/>
              <a:t>)</a:t>
            </a:r>
            <a:r>
              <a:rPr lang="en-US" altLang="ja-JP" sz="1400" baseline="30000" dirty="0"/>
              <a:t>2</a:t>
            </a:r>
            <a:r>
              <a:rPr lang="en-US" altLang="ja-JP" sz="1400" dirty="0"/>
              <a:t> )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4804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nlogn</a:t>
            </a:r>
            <a:r>
              <a:rPr lang="en-US" dirty="0"/>
              <a:t>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Sort input array by x 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Find the middle point P[n/2]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Divide array into two halves: P</a:t>
            </a:r>
            <a:r>
              <a:rPr lang="en-US" baseline="-25000" dirty="0"/>
              <a:t>L</a:t>
            </a:r>
            <a:r>
              <a:rPr lang="en-US" dirty="0"/>
              <a:t> and P</a:t>
            </a:r>
            <a:r>
              <a:rPr lang="en-US" baseline="-25000" dirty="0"/>
              <a:t>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Recursively find the min in each array, </a:t>
            </a:r>
            <a:r>
              <a:rPr lang="en-US" dirty="0" err="1"/>
              <a:t>distL</a:t>
            </a:r>
            <a:r>
              <a:rPr lang="en-US" dirty="0"/>
              <a:t> and </a:t>
            </a:r>
            <a:r>
              <a:rPr lang="en-US" dirty="0" err="1"/>
              <a:t>distR.</a:t>
            </a:r>
            <a:r>
              <a:rPr lang="en-US" dirty="0"/>
              <a:t>  Let </a:t>
            </a:r>
            <a:r>
              <a:rPr lang="en-US" dirty="0" err="1"/>
              <a:t>dist</a:t>
            </a:r>
            <a:r>
              <a:rPr lang="en-US" dirty="0"/>
              <a:t> = min(</a:t>
            </a:r>
            <a:r>
              <a:rPr lang="en-US" dirty="0" err="1"/>
              <a:t>distL</a:t>
            </a:r>
            <a:r>
              <a:rPr lang="en-US" dirty="0"/>
              <a:t>, </a:t>
            </a:r>
            <a:r>
              <a:rPr lang="en-US" dirty="0" err="1"/>
              <a:t>distR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9" name="Picture 5" descr="http://d1gjlxt8vb0knt.cloudfront.net/wp-content/uploads/divide_points_new1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027" y="4290992"/>
            <a:ext cx="30003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1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nlogn</a:t>
            </a:r>
            <a:r>
              <a:rPr lang="en-US" dirty="0"/>
              <a:t>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b="1" dirty="0" err="1"/>
              <a:t>dist</a:t>
            </a:r>
            <a:r>
              <a:rPr lang="en-US" dirty="0"/>
              <a:t> is an upper bound on distance.  Need to consider pairs of points one in P</a:t>
            </a:r>
            <a:r>
              <a:rPr lang="en-US" baseline="-25000" dirty="0"/>
              <a:t>L</a:t>
            </a:r>
            <a:r>
              <a:rPr lang="en-US" dirty="0"/>
              <a:t> and one in P</a:t>
            </a:r>
            <a:r>
              <a:rPr lang="en-US" baseline="-25000" dirty="0"/>
              <a:t>R</a:t>
            </a:r>
            <a:r>
              <a:rPr lang="en-US" dirty="0"/>
              <a:t> .  But we do not need to consider points outside this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aseline="-25000" dirty="0"/>
              <a:t>  </a:t>
            </a:r>
            <a:r>
              <a:rPr lang="en-US" dirty="0"/>
              <a:t>Build array s whose x </a:t>
            </a:r>
            <a:r>
              <a:rPr lang="en-US" dirty="0" err="1"/>
              <a:t>coord</a:t>
            </a:r>
            <a:r>
              <a:rPr lang="en-US" dirty="0"/>
              <a:t> is close to middle line at P[n/2]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Sort the array s by y </a:t>
            </a:r>
            <a:r>
              <a:rPr lang="en-US" dirty="0" err="1"/>
              <a:t>coord</a:t>
            </a:r>
            <a:r>
              <a:rPr lang="en-US" dirty="0"/>
              <a:t>; for each point in strip we need to check only 7 points (beyond scope, but see this: </a:t>
            </a:r>
            <a:r>
              <a:rPr lang="en-US" dirty="0">
                <a:hlinkClick r:id="rId2"/>
              </a:rPr>
              <a:t>http://people.csail.mit.edu/indyk/6.838-old/handouts/lec17.pdf</a:t>
            </a:r>
            <a:r>
              <a:rPr lang="en-US" dirty="0"/>
              <a:t> </a:t>
            </a:r>
            <a:endParaRPr lang="en-US" baseline="-25000" dirty="0"/>
          </a:p>
        </p:txBody>
      </p:sp>
      <p:pic>
        <p:nvPicPr>
          <p:cNvPr id="4" name="Picture 6" descr="http://d1gjlxt8vb0knt.cloudfront.net/wp-content/uploads/strip_closesr1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0960" y="3874768"/>
            <a:ext cx="2754875" cy="210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9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Announcements/Agenda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11/27/2024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D5EEF-BC3B-D116-EAE6-3FA98C0CD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7147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15439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dirty="0"/>
              <a:t>Intractable, Unsolvable, and NP problems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8534400" cy="425595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 altLang="ja-JP" sz="2800" dirty="0"/>
              <a:t>Tractable problems </a:t>
            </a:r>
          </a:p>
          <a:p>
            <a:pPr lvl="1" eaLnBrk="1" hangingPunct="1">
              <a:defRPr/>
            </a:pPr>
            <a:r>
              <a:rPr lang="en-US" altLang="ja-JP" sz="2400" dirty="0"/>
              <a:t>Their worst-case time is proportional to a polynomial (class P)</a:t>
            </a:r>
          </a:p>
          <a:p>
            <a:pPr lvl="1" eaLnBrk="1" hangingPunct="1">
              <a:defRPr/>
            </a:pPr>
            <a:r>
              <a:rPr lang="en-US" altLang="ja-JP" sz="2400" dirty="0"/>
              <a:t>However, sometimes this can take a long time</a:t>
            </a:r>
          </a:p>
          <a:p>
            <a:pPr eaLnBrk="1" hangingPunct="1">
              <a:defRPr/>
            </a:pPr>
            <a:r>
              <a:rPr lang="en-US" altLang="ja-JP" sz="2800" dirty="0"/>
              <a:t>Intractable problems</a:t>
            </a:r>
          </a:p>
          <a:p>
            <a:pPr lvl="1" eaLnBrk="1" hangingPunct="1">
              <a:defRPr/>
            </a:pPr>
            <a:r>
              <a:rPr lang="en-US" altLang="ja-JP" sz="2400" dirty="0"/>
              <a:t>Their worst-case time cannot be bounded to a polynomial. </a:t>
            </a:r>
          </a:p>
          <a:p>
            <a:pPr eaLnBrk="1" hangingPunct="1">
              <a:defRPr/>
            </a:pPr>
            <a:r>
              <a:rPr lang="en-US" altLang="ja-JP" sz="2800" dirty="0"/>
              <a:t>Unsolvable algorithms:</a:t>
            </a:r>
          </a:p>
          <a:p>
            <a:pPr lvl="1" eaLnBrk="1" hangingPunct="1">
              <a:defRPr/>
            </a:pPr>
            <a:r>
              <a:rPr lang="en-US" altLang="ja-JP" sz="2400" dirty="0"/>
              <a:t>They have no algorithms at all.</a:t>
            </a:r>
          </a:p>
          <a:p>
            <a:pPr lvl="1" eaLnBrk="1" hangingPunct="1">
              <a:defRPr/>
            </a:pPr>
            <a:r>
              <a:rPr lang="en-US" altLang="ja-JP" sz="2400" dirty="0"/>
              <a:t>Turing’s Halting problem</a:t>
            </a:r>
          </a:p>
          <a:p>
            <a:pPr eaLnBrk="1" hangingPunct="1">
              <a:defRPr/>
            </a:pPr>
            <a:r>
              <a:rPr lang="en-US" altLang="ja-JP" sz="2800" dirty="0"/>
              <a:t>NP(Non-Polynomial) problems</a:t>
            </a:r>
          </a:p>
          <a:p>
            <a:pPr lvl="1" eaLnBrk="1" hangingPunct="1">
              <a:defRPr/>
            </a:pPr>
            <a:r>
              <a:rPr lang="en-US" altLang="ja-JP" sz="2400" dirty="0"/>
              <a:t>No solution with polynomial worst-case performance, but when solved can be checked polynomial time</a:t>
            </a:r>
          </a:p>
          <a:p>
            <a:pPr>
              <a:defRPr/>
            </a:pPr>
            <a:r>
              <a:rPr lang="en-US" altLang="ja-JP" sz="2600" dirty="0"/>
              <a:t>NP-Complete  Problems</a:t>
            </a:r>
          </a:p>
          <a:p>
            <a:pPr lvl="1">
              <a:defRPr/>
            </a:pPr>
            <a:r>
              <a:rPr lang="en-US" altLang="ja-JP" sz="2400" dirty="0"/>
              <a:t>Class of problems that if any can be solved with polynomial worst-case, all can be solved</a:t>
            </a:r>
          </a:p>
          <a:p>
            <a:pPr lvl="1">
              <a:defRPr/>
            </a:pPr>
            <a:r>
              <a:rPr lang="en-US" altLang="ja-JP" sz="2400" dirty="0"/>
              <a:t>Ex, Traveling salesperson problem</a:t>
            </a:r>
          </a:p>
          <a:p>
            <a:pPr lvl="1">
              <a:defRPr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42051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0673" y="2000904"/>
            <a:ext cx="645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Donald Knuth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4737" y="2807372"/>
            <a:ext cx="6352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Born Milwaukee, WI.  1938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Professor Emeritus at Stanford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Father of Analysis of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Formalization of mathematical study of complexity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“Art of Computer Programming”, the definitive text on computer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Creator of </a:t>
            </a:r>
            <a:r>
              <a:rPr lang="en-US" dirty="0" err="1"/>
              <a:t>TeX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Won Grace Hopper Award</a:t>
            </a:r>
            <a:r>
              <a:rPr lang="en-US"/>
              <a:t>, Turing </a:t>
            </a:r>
            <a:r>
              <a:rPr lang="en-US" dirty="0"/>
              <a:t>Award, John von Neumann Medal.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Opposed to granting computer patents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35" y="2598473"/>
            <a:ext cx="3784138" cy="2308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35" y="4987738"/>
            <a:ext cx="279365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25" b="23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680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Terminology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4900" y="5456238"/>
            <a:ext cx="7848600" cy="881062"/>
          </a:xfrm>
        </p:spPr>
        <p:txBody>
          <a:bodyPr/>
          <a:lstStyle/>
          <a:p>
            <a:r>
              <a:rPr lang="en-US" altLang="en-US"/>
              <a:t>FIGURE 15-1 (a) A tree; </a:t>
            </a:r>
            <a:br>
              <a:rPr lang="en-US" altLang="en-US"/>
            </a:br>
            <a:r>
              <a:rPr lang="en-US" altLang="en-US"/>
              <a:t>(b) a subtree of the tree in part a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118" y="2033821"/>
            <a:ext cx="5421313" cy="377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09074" y="2413416"/>
            <a:ext cx="29680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Ancestor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Descendent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Subtree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N-</a:t>
            </a:r>
            <a:r>
              <a:rPr lang="en-US" sz="2400" dirty="0" err="1"/>
              <a:t>ary</a:t>
            </a:r>
            <a:r>
              <a:rPr lang="en-US" sz="2400" dirty="0"/>
              <a:t>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Binary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Tree:  Algebraic Expressions.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48" y="2273618"/>
            <a:ext cx="6875463" cy="333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215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97280" y="1903750"/>
            <a:ext cx="10840720" cy="4420849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For each node n, a binary search tree satisfies the following three properties:</a:t>
            </a:r>
          </a:p>
          <a:p>
            <a:pPr lvl="1"/>
            <a:r>
              <a:rPr lang="en-US" altLang="en-US" sz="3200" dirty="0"/>
              <a:t>n ’s value is greater than all values in its left </a:t>
            </a:r>
            <a:r>
              <a:rPr lang="en-US" altLang="en-US" sz="3200" dirty="0" err="1"/>
              <a:t>subtree</a:t>
            </a:r>
            <a:r>
              <a:rPr lang="en-US" altLang="en-US" sz="3200" dirty="0"/>
              <a:t> T</a:t>
            </a:r>
            <a:r>
              <a:rPr lang="en-US" altLang="en-US" sz="3200" baseline="-25000" dirty="0"/>
              <a:t> L </a:t>
            </a:r>
            <a:r>
              <a:rPr lang="en-US" altLang="en-US" sz="3200" dirty="0"/>
              <a:t>.</a:t>
            </a:r>
          </a:p>
          <a:p>
            <a:pPr lvl="1"/>
            <a:r>
              <a:rPr lang="en-US" altLang="en-US" sz="3200" dirty="0"/>
              <a:t>n ’s value is less than all values in its right </a:t>
            </a:r>
            <a:r>
              <a:rPr lang="en-US" altLang="en-US" sz="3200" dirty="0" err="1"/>
              <a:t>subtree</a:t>
            </a:r>
            <a:r>
              <a:rPr lang="en-US" altLang="en-US" sz="3200" dirty="0"/>
              <a:t> T </a:t>
            </a:r>
            <a:r>
              <a:rPr lang="en-US" altLang="en-US" sz="3200" baseline="-25000" dirty="0"/>
              <a:t>R</a:t>
            </a:r>
            <a:r>
              <a:rPr lang="en-US" altLang="en-US" sz="3200" dirty="0"/>
              <a:t> .</a:t>
            </a:r>
          </a:p>
          <a:p>
            <a:pPr lvl="1"/>
            <a:r>
              <a:rPr lang="en-US" altLang="en-US" sz="3200" dirty="0"/>
              <a:t>Both T</a:t>
            </a:r>
            <a:r>
              <a:rPr lang="en-US" altLang="en-US" sz="3200" baseline="-25000" dirty="0"/>
              <a:t> L </a:t>
            </a:r>
            <a:r>
              <a:rPr lang="en-US" altLang="en-US" sz="3200" dirty="0"/>
              <a:t>and T </a:t>
            </a:r>
            <a:r>
              <a:rPr lang="en-US" altLang="en-US" sz="3200" baseline="-25000" dirty="0"/>
              <a:t>R</a:t>
            </a:r>
            <a:r>
              <a:rPr lang="en-US" altLang="en-US" sz="3200" dirty="0"/>
              <a:t> are binary search trees.</a:t>
            </a:r>
          </a:p>
          <a:p>
            <a:r>
              <a:rPr lang="en-US" altLang="en-US" sz="3400" dirty="0"/>
              <a:t>Well suited for searching</a:t>
            </a:r>
          </a:p>
        </p:txBody>
      </p:sp>
      <p:sp>
        <p:nvSpPr>
          <p:cNvPr id="24580" name="Footer Placeholder 3"/>
          <p:cNvSpPr>
            <a:spLocks noGrp="1"/>
          </p:cNvSpPr>
          <p:nvPr/>
        </p:nvSpPr>
        <p:spPr bwMode="auto">
          <a:xfrm>
            <a:off x="2168526" y="6597651"/>
            <a:ext cx="8499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Data Structures and Problem Solving with C++: Walls and Mirrors, </a:t>
            </a:r>
            <a:r>
              <a:rPr lang="en-US" altLang="en-US" sz="1000" dirty="0" err="1"/>
              <a:t>Carrano</a:t>
            </a:r>
            <a:r>
              <a:rPr lang="en-US" altLang="en-US" sz="1000" dirty="0"/>
              <a:t>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3064991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Tree:  Example</a:t>
            </a: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6" y="2408522"/>
            <a:ext cx="484187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54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Tree: Example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4900" y="5545138"/>
            <a:ext cx="7848600" cy="792162"/>
          </a:xfrm>
        </p:spPr>
        <p:txBody>
          <a:bodyPr/>
          <a:lstStyle/>
          <a:p>
            <a:r>
              <a:rPr lang="en-US" altLang="en-US"/>
              <a:t>FIGURE 15-14 Binary search trees </a:t>
            </a:r>
          </a:p>
          <a:p>
            <a:r>
              <a:rPr lang="en-US" altLang="en-US"/>
              <a:t>with the same data as in Figure 15-13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6" b="13934"/>
          <a:stretch>
            <a:fillRect/>
          </a:stretch>
        </p:blipFill>
        <p:spPr bwMode="auto">
          <a:xfrm>
            <a:off x="3044178" y="2356422"/>
            <a:ext cx="5480050" cy="346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902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Tree:  Example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4900" y="5545138"/>
            <a:ext cx="7848600" cy="792162"/>
          </a:xfrm>
        </p:spPr>
        <p:txBody>
          <a:bodyPr/>
          <a:lstStyle/>
          <a:p>
            <a:r>
              <a:rPr lang="en-US" altLang="en-US"/>
              <a:t>FIGURE 15-14 Binary search trees </a:t>
            </a:r>
          </a:p>
          <a:p>
            <a:r>
              <a:rPr lang="en-US" altLang="en-US"/>
              <a:t>with the same data as in Figure 15-13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16" y="1997711"/>
            <a:ext cx="3478212" cy="392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Footer Placeholder 3"/>
          <p:cNvSpPr>
            <a:spLocks noGrp="1"/>
          </p:cNvSpPr>
          <p:nvPr/>
        </p:nvSpPr>
        <p:spPr bwMode="auto">
          <a:xfrm>
            <a:off x="2168526" y="6597651"/>
            <a:ext cx="8499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Data Structures and Problem Solving with C++: Walls and Mirrors, Carrano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325737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Binary Search Tree:  Example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374900" y="5545138"/>
            <a:ext cx="7848600" cy="792162"/>
          </a:xfrm>
        </p:spPr>
        <p:txBody>
          <a:bodyPr/>
          <a:lstStyle/>
          <a:p>
            <a:r>
              <a:rPr lang="en-US" altLang="en-US"/>
              <a:t>FIGURE 15-14 Binary search trees </a:t>
            </a:r>
          </a:p>
          <a:p>
            <a:r>
              <a:rPr lang="en-US" altLang="en-US"/>
              <a:t>with the same data as in Figure 15-13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41" y="2057320"/>
            <a:ext cx="4673600" cy="341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7" name="Footer Placeholder 3"/>
          <p:cNvSpPr>
            <a:spLocks noGrp="1"/>
          </p:cNvSpPr>
          <p:nvPr/>
        </p:nvSpPr>
        <p:spPr bwMode="auto">
          <a:xfrm>
            <a:off x="2168526" y="6597651"/>
            <a:ext cx="8499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Data Structures and Problem Solving with C++: Walls and Mirrors, Carrano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12422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40F2-E6BE-FF9B-0D0E-5C2E9841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Happy Thanksgiving</a:t>
            </a:r>
          </a:p>
        </p:txBody>
      </p:sp>
      <p:pic>
        <p:nvPicPr>
          <p:cNvPr id="1026" name="Picture 2" descr="Happy-Thanksgiving-Turkey | Dawsey Co LPA">
            <a:extLst>
              <a:ext uri="{FF2B5EF4-FFF2-40B4-BE49-F238E27FC236}">
                <a16:creationId xmlns:a16="http://schemas.microsoft.com/office/drawing/2014/main" id="{F5D83881-D52D-2671-93D3-982B99FC45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6" r="10842"/>
          <a:stretch/>
        </p:blipFill>
        <p:spPr bwMode="auto">
          <a:xfrm>
            <a:off x="2002943" y="640081"/>
            <a:ext cx="4174328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5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B6C9CC-F75D-4EE0-8A12-3072E9DA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6A57D8-7023-47FA-9A65-A142EF8E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Design BST class – what methods would you expose?</a:t>
            </a:r>
          </a:p>
        </p:txBody>
      </p:sp>
    </p:spTree>
    <p:extLst>
      <p:ext uri="{BB962C8B-B14F-4D97-AF65-F5344CB8AC3E}">
        <p14:creationId xmlns:p14="http://schemas.microsoft.com/office/powerpoint/2010/main" val="386610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4A87B-0139-4A40-A0D0-7EDA3796CDFB}"/>
              </a:ext>
            </a:extLst>
          </p:cNvPr>
          <p:cNvSpPr/>
          <p:nvPr/>
        </p:nvSpPr>
        <p:spPr>
          <a:xfrm>
            <a:off x="1235092" y="57878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BinarySearchTree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(const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Flush();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Retrieve(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acct_number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Account*&amp;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acct_number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account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acct_numer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BinarySearchTree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Account*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p_account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root_;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44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704A-EF35-4DB6-8905-285AA990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E514-51DC-4775-A2B7-49FA36E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78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Searching a Binary Search Tree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144608"/>
            <a:ext cx="6688137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9" name="Footer Placeholder 3"/>
          <p:cNvSpPr>
            <a:spLocks noGrp="1"/>
          </p:cNvSpPr>
          <p:nvPr/>
        </p:nvSpPr>
        <p:spPr bwMode="auto">
          <a:xfrm>
            <a:off x="2168526" y="6597651"/>
            <a:ext cx="8499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Data Structures and </a:t>
            </a:r>
            <a:r>
              <a:rPr lang="en-US" altLang="en-US" sz="1000" dirty="0" err="1"/>
              <a:t>Poblem</a:t>
            </a:r>
            <a:r>
              <a:rPr lang="en-US" altLang="en-US" sz="1000" dirty="0"/>
              <a:t> Solving with C++: Walls and Mirrors, </a:t>
            </a:r>
            <a:r>
              <a:rPr lang="en-US" altLang="en-US" sz="1000" dirty="0" err="1"/>
              <a:t>Carrano</a:t>
            </a:r>
            <a:r>
              <a:rPr lang="en-US" altLang="en-US" sz="1000" dirty="0"/>
              <a:t>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218909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Searching a Binary Search Tree: pseudo-code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3671" y="173736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 Search(Node* root, Item target)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(root ==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(target == *(root-&gt;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*(root-&gt;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(target &lt; *(root-&gt;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p_item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Search(root-&gt;left);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Search(root-&gt;right)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13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Binary Search Tree</a:t>
            </a:r>
          </a:p>
        </p:txBody>
      </p:sp>
      <p:sp>
        <p:nvSpPr>
          <p:cNvPr id="5427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74900" y="5530850"/>
            <a:ext cx="7848600" cy="973138"/>
          </a:xfrm>
        </p:spPr>
        <p:txBody>
          <a:bodyPr/>
          <a:lstStyle/>
          <a:p>
            <a:r>
              <a:rPr lang="en-US" altLang="en-US"/>
              <a:t>FIGURE 15-16 Empty subtree where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en-US" altLang="en-US"/>
              <a:t> algorithm terminates when looking for Frank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6" y="2154836"/>
            <a:ext cx="3819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7" name="Footer Placeholder 3"/>
          <p:cNvSpPr>
            <a:spLocks noGrp="1"/>
          </p:cNvSpPr>
          <p:nvPr/>
        </p:nvSpPr>
        <p:spPr bwMode="auto">
          <a:xfrm>
            <a:off x="2168526" y="6597651"/>
            <a:ext cx="8499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Data Structures and Problem Solving with C++: Walls and Mirrors, Carrano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2585930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913632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Binary Search Tree is created with the following input:</a:t>
            </a:r>
          </a:p>
          <a:p>
            <a:pPr lvl="1"/>
            <a:r>
              <a:rPr lang="en-US" dirty="0"/>
              <a:t>Steve</a:t>
            </a:r>
          </a:p>
          <a:p>
            <a:pPr lvl="1"/>
            <a:r>
              <a:rPr lang="en-US" dirty="0"/>
              <a:t>Jill</a:t>
            </a:r>
          </a:p>
          <a:p>
            <a:pPr lvl="1"/>
            <a:r>
              <a:rPr lang="en-US" dirty="0"/>
              <a:t>Frank</a:t>
            </a:r>
          </a:p>
          <a:p>
            <a:pPr lvl="1"/>
            <a:r>
              <a:rPr lang="en-US" dirty="0"/>
              <a:t>Abby</a:t>
            </a:r>
          </a:p>
          <a:p>
            <a:pPr lvl="1"/>
            <a:r>
              <a:rPr lang="en-US" dirty="0"/>
              <a:t>Dev</a:t>
            </a:r>
          </a:p>
          <a:p>
            <a:pPr lvl="1"/>
            <a:r>
              <a:rPr lang="en-US" dirty="0" err="1"/>
              <a:t>Zeek</a:t>
            </a:r>
            <a:endParaRPr lang="en-US" dirty="0"/>
          </a:p>
          <a:p>
            <a:pPr lvl="1"/>
            <a:r>
              <a:rPr lang="en-US" dirty="0"/>
              <a:t>Christina</a:t>
            </a:r>
          </a:p>
          <a:p>
            <a:pPr lvl="1"/>
            <a:r>
              <a:rPr lang="en-US" dirty="0"/>
              <a:t>Yann</a:t>
            </a:r>
          </a:p>
          <a:p>
            <a:pPr lvl="1"/>
            <a:r>
              <a:rPr lang="en-US" dirty="0"/>
              <a:t>Saurabh</a:t>
            </a:r>
          </a:p>
          <a:p>
            <a:pPr lvl="1"/>
            <a:r>
              <a:rPr lang="en-US" dirty="0"/>
              <a:t>Iris</a:t>
            </a:r>
          </a:p>
          <a:p>
            <a:pPr lvl="1"/>
            <a:r>
              <a:rPr lang="en-US" dirty="0"/>
              <a:t>Tanya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80176" y="1845734"/>
            <a:ext cx="3913632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Binary Search Tree is created with the following input:</a:t>
            </a:r>
          </a:p>
          <a:p>
            <a:pPr lvl="1"/>
            <a:r>
              <a:rPr lang="en-US" dirty="0"/>
              <a:t>Jill</a:t>
            </a:r>
          </a:p>
          <a:p>
            <a:pPr lvl="1"/>
            <a:r>
              <a:rPr lang="en-US" dirty="0"/>
              <a:t>Tanya</a:t>
            </a:r>
          </a:p>
          <a:p>
            <a:pPr lvl="1"/>
            <a:r>
              <a:rPr lang="en-US" dirty="0"/>
              <a:t>Frank</a:t>
            </a:r>
          </a:p>
          <a:p>
            <a:pPr lvl="1"/>
            <a:r>
              <a:rPr lang="en-US" dirty="0" err="1"/>
              <a:t>Zeek</a:t>
            </a:r>
            <a:endParaRPr lang="en-US" dirty="0"/>
          </a:p>
          <a:p>
            <a:pPr lvl="1"/>
            <a:r>
              <a:rPr lang="en-US" dirty="0"/>
              <a:t>Christina</a:t>
            </a:r>
          </a:p>
          <a:p>
            <a:pPr lvl="1"/>
            <a:r>
              <a:rPr lang="en-US" dirty="0"/>
              <a:t>Yann</a:t>
            </a:r>
          </a:p>
          <a:p>
            <a:pPr lvl="1"/>
            <a:r>
              <a:rPr lang="en-US" dirty="0"/>
              <a:t>Steve</a:t>
            </a:r>
          </a:p>
          <a:p>
            <a:pPr lvl="1"/>
            <a:r>
              <a:rPr lang="en-US" dirty="0"/>
              <a:t>Saurabh</a:t>
            </a:r>
          </a:p>
          <a:p>
            <a:pPr lvl="1"/>
            <a:r>
              <a:rPr lang="en-US" dirty="0"/>
              <a:t>Iris</a:t>
            </a:r>
          </a:p>
          <a:p>
            <a:pPr lvl="1"/>
            <a:r>
              <a:rPr lang="en-US" dirty="0"/>
              <a:t>Abby</a:t>
            </a:r>
          </a:p>
          <a:p>
            <a:pPr lvl="1"/>
            <a:r>
              <a:rPr lang="en-US" dirty="0"/>
              <a:t>Dev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77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of BST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Retrieve: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Insert: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Removal: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Traversal</a:t>
            </a:r>
            <a:r>
              <a:rPr lang="en-US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19084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0" y="1894373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err="1"/>
              <a:t>Carrano</a:t>
            </a:r>
            <a:r>
              <a:rPr lang="en-US" dirty="0"/>
              <a:t> Chapter 10</a:t>
            </a:r>
            <a:endParaRPr lang="en-US" dirty="0">
              <a:hlinkClick r:id="rId2"/>
            </a:endParaRPr>
          </a:p>
          <a:p>
            <a:r>
              <a:rPr lang="en-US" dirty="0"/>
              <a:t>Problems published on Canvas</a:t>
            </a:r>
          </a:p>
          <a:p>
            <a:r>
              <a:rPr lang="en-US" dirty="0"/>
              <a:t>Summations:</a:t>
            </a:r>
          </a:p>
          <a:p>
            <a:r>
              <a:rPr lang="en-US" u="sng" dirty="0">
                <a:hlinkClick r:id="rId3"/>
              </a:rPr>
              <a:t>https://www.youtube.com/watch?v=8i9-9zHbW6g</a:t>
            </a:r>
            <a:endParaRPr lang="en-US" dirty="0"/>
          </a:p>
          <a:p>
            <a:r>
              <a:rPr lang="en-US" u="sng" dirty="0">
                <a:hlinkClick r:id="rId4"/>
              </a:rPr>
              <a:t>https://www.youtube.com/watch?v=WVfiBnzM3vQ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BigO</a:t>
            </a:r>
            <a:r>
              <a:rPr lang="en-US" dirty="0"/>
              <a:t>: pop quiz</a:t>
            </a:r>
          </a:p>
        </p:txBody>
      </p:sp>
      <p:sp>
        <p:nvSpPr>
          <p:cNvPr id="4" name="Rectangle 3"/>
          <p:cNvSpPr/>
          <p:nvPr/>
        </p:nvSpPr>
        <p:spPr>
          <a:xfrm>
            <a:off x="1557140" y="23193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-n; i &lt; n;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95262" y="356586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0;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a;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b += func2(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 b;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4737" y="1737360"/>
            <a:ext cx="5361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func2() is O(1), what is the </a:t>
            </a:r>
            <a:r>
              <a:rPr lang="en-US" dirty="0" err="1"/>
              <a:t>bigO</a:t>
            </a:r>
            <a:r>
              <a:rPr lang="en-US" dirty="0"/>
              <a:t> of the code snippet? </a:t>
            </a:r>
          </a:p>
          <a:p>
            <a:r>
              <a:rPr lang="en-US" dirty="0"/>
              <a:t>Prove it. </a:t>
            </a:r>
          </a:p>
        </p:txBody>
      </p:sp>
    </p:spTree>
    <p:extLst>
      <p:ext uri="{BB962C8B-B14F-4D97-AF65-F5344CB8AC3E}">
        <p14:creationId xmlns:p14="http://schemas.microsoft.com/office/powerpoint/2010/main" val="130469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4AA7-6923-974F-0CA3-8104D56A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Program 5</a:t>
            </a:r>
            <a:br>
              <a:rPr lang="en-US" dirty="0"/>
            </a:br>
            <a:r>
              <a:rPr lang="en-US" dirty="0"/>
              <a:t>Jolly Banker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777B-B5CB-91BA-6D64-53557AEF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Questions.</a:t>
            </a:r>
          </a:p>
        </p:txBody>
      </p:sp>
      <p:pic>
        <p:nvPicPr>
          <p:cNvPr id="7" name="Graphic 6" descr="Joker Hat">
            <a:extLst>
              <a:ext uri="{FF2B5EF4-FFF2-40B4-BE49-F238E27FC236}">
                <a16:creationId xmlns:a16="http://schemas.microsoft.com/office/drawing/2014/main" id="{F64486F0-3AA8-5714-6DF4-40C6FC9E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Algorithm Efficiency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BIG O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AE0D2EB9-7F84-AA36-965E-73FD1F6A4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1" r="25146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4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596BD3-F628-975A-7010-BEC74E55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302" b="8055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Now let’s move from code snippets to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BIG-O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8EA7-5DEA-6AD0-0633-D4F1A32B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E82520F-B085-FEF6-4359-6A453A054B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986" y="107431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+mj-ea"/>
              </a:rPr>
              <a:t>Binary Search</a:t>
            </a:r>
            <a:endParaRPr lang="en-US" altLang="ja-JP" sz="3200" dirty="0"/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5BC7DF76-40C7-39D6-B4D2-219E9D20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F3743D41-ABED-0873-05F5-8644AD51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5157E331-D6DB-D471-A280-AEA43AAF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4B355572-8D8E-2678-7AD4-0B4090C9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6C2976C7-9C1C-58F4-C71C-F16E9F4F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92" y="185253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9F057EAE-130D-DAD0-5CE4-F739B98F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D3BC66F7-9AE6-CE2C-2A13-ACE90C2B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A0DBDF40-45DE-3452-54F5-5D353AE2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6198DFDC-77FF-FA17-79EB-5C55E462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2D10BB2B-6A48-60BA-1F70-84665DF9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27BA7F22-C6CC-2FAE-E3FE-7F80EC55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939FBF64-B11B-54A5-059C-2AC2DFFC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17465" name="Rectangle 57">
            <a:extLst>
              <a:ext uri="{FF2B5EF4-FFF2-40B4-BE49-F238E27FC236}">
                <a16:creationId xmlns:a16="http://schemas.microsoft.com/office/drawing/2014/main" id="{1F49AF3F-5018-6BE2-D1E2-220A209F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F2EE43BE-EF85-631C-3EA8-6D1E89DC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9FDE6B5C-E7E0-0E96-D84A-786C77DC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17470" name="Rectangle 62">
            <a:extLst>
              <a:ext uri="{FF2B5EF4-FFF2-40B4-BE49-F238E27FC236}">
                <a16:creationId xmlns:a16="http://schemas.microsoft.com/office/drawing/2014/main" id="{F0264D4D-9F71-57B3-1F2C-F64EF116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17481" name="Text Box 73">
            <a:extLst>
              <a:ext uri="{FF2B5EF4-FFF2-40B4-BE49-F238E27FC236}">
                <a16:creationId xmlns:a16="http://schemas.microsoft.com/office/drawing/2014/main" id="{EB32B6C2-8038-FFFB-F3A7-1B04A94A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3" y="1471533"/>
            <a:ext cx="89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low =0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17482" name="Text Box 74">
            <a:extLst>
              <a:ext uri="{FF2B5EF4-FFF2-40B4-BE49-F238E27FC236}">
                <a16:creationId xmlns:a16="http://schemas.microsoft.com/office/drawing/2014/main" id="{B4E3BD90-4C0C-F445-47A9-5994F3C1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5098" y="1485272"/>
            <a:ext cx="1081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high=15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3" name="Text Box 75">
            <a:extLst>
              <a:ext uri="{FF2B5EF4-FFF2-40B4-BE49-F238E27FC236}">
                <a16:creationId xmlns:a16="http://schemas.microsoft.com/office/drawing/2014/main" id="{F0540B7F-ED4B-0D33-C021-C9C11FF4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292" y="1471533"/>
            <a:ext cx="226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mid = (15 + 0)/2 = 7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4" name="Rectangle 76">
            <a:extLst>
              <a:ext uri="{FF2B5EF4-FFF2-40B4-BE49-F238E27FC236}">
                <a16:creationId xmlns:a16="http://schemas.microsoft.com/office/drawing/2014/main" id="{8D78981B-E132-C133-6EC3-6559C267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692" y="17763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85" name="Text Box 77">
            <a:extLst>
              <a:ext uri="{FF2B5EF4-FFF2-40B4-BE49-F238E27FC236}">
                <a16:creationId xmlns:a16="http://schemas.microsoft.com/office/drawing/2014/main" id="{8290BF55-932C-ED76-C046-384AFEC6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92" y="131913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x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6" name="Text Box 78">
            <a:extLst>
              <a:ext uri="{FF2B5EF4-FFF2-40B4-BE49-F238E27FC236}">
                <a16:creationId xmlns:a16="http://schemas.microsoft.com/office/drawing/2014/main" id="{853258A1-6866-50D4-F935-5D64F075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2" y="185253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a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7" name="Text Box 79">
            <a:extLst>
              <a:ext uri="{FF2B5EF4-FFF2-40B4-BE49-F238E27FC236}">
                <a16:creationId xmlns:a16="http://schemas.microsoft.com/office/drawing/2014/main" id="{8DED980C-B059-50A5-7FF3-0C1C5C705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893" y="2309733"/>
            <a:ext cx="1979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/>
              <a:t>new high=7–1=6 </a:t>
            </a: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138AB-2688-691D-41B8-7BE8907DDF77}"/>
              </a:ext>
            </a:extLst>
          </p:cNvPr>
          <p:cNvSpPr txBox="1"/>
          <p:nvPr/>
        </p:nvSpPr>
        <p:spPr>
          <a:xfrm>
            <a:off x="4371187" y="4497145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code for binary search</a:t>
            </a:r>
          </a:p>
        </p:txBody>
      </p:sp>
      <p:sp>
        <p:nvSpPr>
          <p:cNvPr id="17480" name="Text Box 72">
            <a:extLst>
              <a:ext uri="{FF2B5EF4-FFF2-40B4-BE49-F238E27FC236}">
                <a16:creationId xmlns:a16="http://schemas.microsoft.com/office/drawing/2014/main" id="{83012232-3A41-B21B-5ECE-C9BDCCF7E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40" y="2705723"/>
            <a:ext cx="907279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vector&lt;int&gt;&amp; a, int x) 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14136</TotalTime>
  <Words>1944</Words>
  <Application>Microsoft Office PowerPoint</Application>
  <PresentationFormat>Widescreen</PresentationFormat>
  <Paragraphs>439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Times New Roman</vt:lpstr>
      <vt:lpstr>Retrospect</vt:lpstr>
      <vt:lpstr>CSS 342</vt:lpstr>
      <vt:lpstr>Announcements/Agenda 11/27/2024</vt:lpstr>
      <vt:lpstr>Happy Thanksgiving</vt:lpstr>
      <vt:lpstr>Big O Resources</vt:lpstr>
      <vt:lpstr>BigO: pop quiz</vt:lpstr>
      <vt:lpstr>Program 5 Jolly Banker</vt:lpstr>
      <vt:lpstr>Algorithm Efficiency</vt:lpstr>
      <vt:lpstr>Now let’s move from code snippets to algorithms</vt:lpstr>
      <vt:lpstr>Binary Search</vt:lpstr>
      <vt:lpstr>Binary Search</vt:lpstr>
      <vt:lpstr>PowerPoint Presentation</vt:lpstr>
      <vt:lpstr>Worst, Best, and Average-case Analysis</vt:lpstr>
      <vt:lpstr>Efficiency of Sequential Search</vt:lpstr>
      <vt:lpstr>Complexity of Binary Search</vt:lpstr>
      <vt:lpstr>PowerPoint Presentation</vt:lpstr>
      <vt:lpstr>Minimum Element in an Array</vt:lpstr>
      <vt:lpstr>Closest Points in the Plane</vt:lpstr>
      <vt:lpstr>nlogn solution</vt:lpstr>
      <vt:lpstr>nlogn solution</vt:lpstr>
      <vt:lpstr>Intractable, Unsolvable, and NP problems</vt:lpstr>
      <vt:lpstr>Computer Scientist of the week</vt:lpstr>
      <vt:lpstr>Trees</vt:lpstr>
      <vt:lpstr>Terminology</vt:lpstr>
      <vt:lpstr>Binary Tree:  Algebraic Expressions.</vt:lpstr>
      <vt:lpstr>Binary Search Tree</vt:lpstr>
      <vt:lpstr>Binary Search Tree:  Example</vt:lpstr>
      <vt:lpstr>Binary Search Tree: Example</vt:lpstr>
      <vt:lpstr>Binary Search Tree:  Example</vt:lpstr>
      <vt:lpstr>Binary Search Tree:  Example</vt:lpstr>
      <vt:lpstr>In Class Exercise</vt:lpstr>
      <vt:lpstr>PowerPoint Presentation</vt:lpstr>
      <vt:lpstr>Templatizing</vt:lpstr>
      <vt:lpstr>Searching a Binary Search Tree</vt:lpstr>
      <vt:lpstr>Searching a Binary Search Tree: pseudo-code</vt:lpstr>
      <vt:lpstr>Creating a Binary Search Tree</vt:lpstr>
      <vt:lpstr>In Class Problem</vt:lpstr>
      <vt:lpstr>Efficiency of BST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377</cp:revision>
  <dcterms:created xsi:type="dcterms:W3CDTF">2014-09-04T12:46:47Z</dcterms:created>
  <dcterms:modified xsi:type="dcterms:W3CDTF">2024-11-27T17:40:21Z</dcterms:modified>
</cp:coreProperties>
</file>