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6" r:id="rId2"/>
    <p:sldId id="383" r:id="rId3"/>
    <p:sldId id="655" r:id="rId4"/>
    <p:sldId id="522" r:id="rId5"/>
    <p:sldId id="523" r:id="rId6"/>
    <p:sldId id="524" r:id="rId7"/>
    <p:sldId id="525" r:id="rId8"/>
    <p:sldId id="551" r:id="rId9"/>
    <p:sldId id="552" r:id="rId10"/>
    <p:sldId id="553" r:id="rId11"/>
    <p:sldId id="554" r:id="rId12"/>
    <p:sldId id="555" r:id="rId13"/>
    <p:sldId id="557" r:id="rId14"/>
    <p:sldId id="653" r:id="rId15"/>
    <p:sldId id="558" r:id="rId16"/>
    <p:sldId id="559" r:id="rId17"/>
    <p:sldId id="636" r:id="rId18"/>
    <p:sldId id="643" r:id="rId19"/>
    <p:sldId id="644" r:id="rId20"/>
    <p:sldId id="652" r:id="rId21"/>
    <p:sldId id="637" r:id="rId22"/>
    <p:sldId id="638" r:id="rId23"/>
    <p:sldId id="647" r:id="rId24"/>
    <p:sldId id="648" r:id="rId25"/>
    <p:sldId id="641" r:id="rId26"/>
    <p:sldId id="649" r:id="rId27"/>
    <p:sldId id="626" r:id="rId28"/>
    <p:sldId id="651" r:id="rId29"/>
    <p:sldId id="658" r:id="rId30"/>
    <p:sldId id="443" r:id="rId31"/>
    <p:sldId id="659" r:id="rId32"/>
    <p:sldId id="574" r:id="rId33"/>
    <p:sldId id="575" r:id="rId34"/>
    <p:sldId id="576" r:id="rId35"/>
    <p:sldId id="577" r:id="rId36"/>
    <p:sldId id="578" r:id="rId37"/>
    <p:sldId id="579" r:id="rId38"/>
    <p:sldId id="580" r:id="rId39"/>
    <p:sldId id="581" r:id="rId40"/>
    <p:sldId id="583" r:id="rId41"/>
    <p:sldId id="595" r:id="rId42"/>
    <p:sldId id="633" r:id="rId43"/>
    <p:sldId id="625" r:id="rId44"/>
    <p:sldId id="634" r:id="rId45"/>
    <p:sldId id="613" r:id="rId46"/>
    <p:sldId id="614" r:id="rId47"/>
    <p:sldId id="615" r:id="rId48"/>
    <p:sldId id="617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2" autoAdjust="0"/>
    <p:restoredTop sz="94151" autoAdjust="0"/>
  </p:normalViewPr>
  <p:slideViewPr>
    <p:cSldViewPr snapToGrid="0">
      <p:cViewPr varScale="1">
        <p:scale>
          <a:sx n="79" d="100"/>
          <a:sy n="79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E3A56-972C-4350-886A-F34AAC2FFA1A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6F17A-34C3-4C8D-BB43-24CB85E9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5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6F17A-34C3-4C8D-BB43-24CB85E9E3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2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77333" y="1816100"/>
            <a:ext cx="11260667" cy="450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and Problem Solving with C++: Walls and Mirrors, Frank Carrano, © 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6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wb.iasystem.org/survey/3195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dna.caltech.edu/courses/cs191/paperscs191/turing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usack.hope.edu/Notes/Notes/Books/Active%20Introduction%20to%20Discrete%20Mathematics%20and%20Algorithms/ActiveIntroToDiscreteMathAndAlgorithms.2.6.3.pdf" TargetMode="Externa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US" dirty="0"/>
              <a:t>CSS 342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70000" lnSpcReduction="20000"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Data Structures, Algorithms, and Discrete Mathematics I</a:t>
            </a:r>
          </a:p>
          <a:p>
            <a:r>
              <a:rPr lang="en-US" sz="1500" dirty="0">
                <a:solidFill>
                  <a:srgbClr val="FFFFFF"/>
                </a:solidFill>
              </a:rPr>
              <a:t>Lecture 18.</a:t>
            </a:r>
          </a:p>
          <a:p>
            <a:r>
              <a:rPr lang="en-US" sz="1500" dirty="0">
                <a:solidFill>
                  <a:srgbClr val="FFFFFF"/>
                </a:solidFill>
              </a:rPr>
              <a:t>Carrano: CARRANO CHAPT 13 and 14</a:t>
            </a:r>
          </a:p>
          <a:p>
            <a:r>
              <a:rPr lang="en-US" sz="1500" dirty="0">
                <a:solidFill>
                  <a:srgbClr val="FFFFFF"/>
                </a:solidFill>
              </a:rPr>
              <a:t>CUSACK CHAPT 4.  PROP LOGIC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6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12228" y="493958"/>
            <a:ext cx="7772400" cy="1143000"/>
          </a:xfrm>
        </p:spPr>
        <p:txBody>
          <a:bodyPr/>
          <a:lstStyle/>
          <a:p>
            <a:r>
              <a:rPr lang="en-US" altLang="ja-JP" dirty="0"/>
              <a:t>Queue Specification</a:t>
            </a:r>
          </a:p>
        </p:txBody>
      </p:sp>
      <p:sp>
        <p:nvSpPr>
          <p:cNvPr id="6213" name="Text Box 69"/>
          <p:cNvSpPr txBox="1">
            <a:spLocks noChangeArrowheads="1"/>
          </p:cNvSpPr>
          <p:nvPr/>
        </p:nvSpPr>
        <p:spPr bwMode="auto">
          <a:xfrm>
            <a:off x="9110272" y="5191775"/>
            <a:ext cx="2065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 dirty="0"/>
              <a:t>Front(): get the front item</a:t>
            </a:r>
          </a:p>
          <a:p>
            <a:pPr algn="l"/>
            <a:r>
              <a:rPr lang="en-US" altLang="en-US" sz="1400" dirty="0"/>
              <a:t>but do not remove it</a:t>
            </a:r>
          </a:p>
        </p:txBody>
      </p:sp>
      <p:sp>
        <p:nvSpPr>
          <p:cNvPr id="6216" name="Rectangle 72"/>
          <p:cNvSpPr>
            <a:spLocks noChangeArrowheads="1"/>
          </p:cNvSpPr>
          <p:nvPr/>
        </p:nvSpPr>
        <p:spPr bwMode="auto">
          <a:xfrm>
            <a:off x="7560038" y="449579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7" name="Rectangle 73"/>
          <p:cNvSpPr>
            <a:spLocks noChangeArrowheads="1"/>
          </p:cNvSpPr>
          <p:nvPr/>
        </p:nvSpPr>
        <p:spPr bwMode="auto">
          <a:xfrm>
            <a:off x="8017238" y="449579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8" name="Rectangle 74"/>
          <p:cNvSpPr>
            <a:spLocks noChangeArrowheads="1"/>
          </p:cNvSpPr>
          <p:nvPr/>
        </p:nvSpPr>
        <p:spPr bwMode="auto">
          <a:xfrm>
            <a:off x="8474438" y="449579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9" name="Rectangle 75"/>
          <p:cNvSpPr>
            <a:spLocks noChangeArrowheads="1"/>
          </p:cNvSpPr>
          <p:nvPr/>
        </p:nvSpPr>
        <p:spPr bwMode="auto">
          <a:xfrm>
            <a:off x="8931638" y="449579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0" name="Rectangle 76"/>
          <p:cNvSpPr>
            <a:spLocks noChangeArrowheads="1"/>
          </p:cNvSpPr>
          <p:nvPr/>
        </p:nvSpPr>
        <p:spPr bwMode="auto">
          <a:xfrm>
            <a:off x="9388838" y="4495795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3" name="Freeform 79"/>
          <p:cNvSpPr>
            <a:spLocks/>
          </p:cNvSpPr>
          <p:nvPr/>
        </p:nvSpPr>
        <p:spPr bwMode="auto">
          <a:xfrm>
            <a:off x="7255238" y="4267195"/>
            <a:ext cx="304800" cy="381000"/>
          </a:xfrm>
          <a:custGeom>
            <a:avLst/>
            <a:gdLst>
              <a:gd name="T0" fmla="*/ 0 w 192"/>
              <a:gd name="T1" fmla="*/ 0 h 240"/>
              <a:gd name="T2" fmla="*/ 48 w 192"/>
              <a:gd name="T3" fmla="*/ 192 h 240"/>
              <a:gd name="T4" fmla="*/ 192 w 192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240">
                <a:moveTo>
                  <a:pt x="0" y="0"/>
                </a:moveTo>
                <a:cubicBezTo>
                  <a:pt x="8" y="76"/>
                  <a:pt x="16" y="152"/>
                  <a:pt x="48" y="192"/>
                </a:cubicBezTo>
                <a:cubicBezTo>
                  <a:pt x="80" y="232"/>
                  <a:pt x="136" y="236"/>
                  <a:pt x="192" y="2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4" name="Freeform 80"/>
          <p:cNvSpPr>
            <a:spLocks/>
          </p:cNvSpPr>
          <p:nvPr/>
        </p:nvSpPr>
        <p:spPr bwMode="auto">
          <a:xfrm flipH="1">
            <a:off x="9769838" y="4267195"/>
            <a:ext cx="304800" cy="381000"/>
          </a:xfrm>
          <a:custGeom>
            <a:avLst/>
            <a:gdLst>
              <a:gd name="T0" fmla="*/ 0 w 192"/>
              <a:gd name="T1" fmla="*/ 0 h 240"/>
              <a:gd name="T2" fmla="*/ 48 w 192"/>
              <a:gd name="T3" fmla="*/ 192 h 240"/>
              <a:gd name="T4" fmla="*/ 192 w 192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240">
                <a:moveTo>
                  <a:pt x="0" y="0"/>
                </a:moveTo>
                <a:cubicBezTo>
                  <a:pt x="8" y="76"/>
                  <a:pt x="16" y="152"/>
                  <a:pt x="48" y="192"/>
                </a:cubicBezTo>
                <a:cubicBezTo>
                  <a:pt x="80" y="232"/>
                  <a:pt x="136" y="236"/>
                  <a:pt x="192" y="2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25" name="AutoShape 81"/>
          <p:cNvSpPr>
            <a:spLocks noChangeArrowheads="1"/>
          </p:cNvSpPr>
          <p:nvPr/>
        </p:nvSpPr>
        <p:spPr bwMode="auto">
          <a:xfrm>
            <a:off x="7483838" y="4343395"/>
            <a:ext cx="2438400" cy="685800"/>
          </a:xfrm>
          <a:prstGeom prst="flowChartMagneticDrum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6" name="Text Box 82"/>
          <p:cNvSpPr txBox="1">
            <a:spLocks noChangeArrowheads="1"/>
          </p:cNvSpPr>
          <p:nvPr/>
        </p:nvSpPr>
        <p:spPr bwMode="auto">
          <a:xfrm>
            <a:off x="9452547" y="3462725"/>
            <a:ext cx="1794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400" dirty="0"/>
              <a:t>pop( ): remove </a:t>
            </a:r>
          </a:p>
          <a:p>
            <a:pPr algn="l"/>
            <a:r>
              <a:rPr lang="en-US" altLang="en-US" sz="1400" dirty="0"/>
              <a:t>and get the front item</a:t>
            </a:r>
          </a:p>
        </p:txBody>
      </p:sp>
      <p:sp>
        <p:nvSpPr>
          <p:cNvPr id="6228" name="Text Box 84"/>
          <p:cNvSpPr txBox="1">
            <a:spLocks noChangeArrowheads="1"/>
          </p:cNvSpPr>
          <p:nvPr/>
        </p:nvSpPr>
        <p:spPr bwMode="auto">
          <a:xfrm>
            <a:off x="5978888" y="3962396"/>
            <a:ext cx="15054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push() to the back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169232" y="1946458"/>
            <a:ext cx="9351157" cy="433965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STL has a queue implementation as a </a:t>
            </a:r>
            <a:r>
              <a:rPr lang="en-US" altLang="en-US" sz="2400" b="1" dirty="0"/>
              <a:t>Container Adapter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Container adapter on vector, </a:t>
            </a:r>
            <a:r>
              <a:rPr lang="en-US" altLang="en-US" sz="2200" dirty="0" err="1"/>
              <a:t>deque</a:t>
            </a:r>
            <a:r>
              <a:rPr lang="en-US" altLang="en-US" sz="2200" dirty="0"/>
              <a:t>, or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Default is </a:t>
            </a:r>
            <a:r>
              <a:rPr lang="en-US" altLang="en-US" sz="2200" dirty="0" err="1"/>
              <a:t>deque</a:t>
            </a:r>
            <a:endParaRPr lang="en-US" alt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Functions: empty, size, push, pop, back, front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0" name="Text Box 69"/>
          <p:cNvSpPr txBox="1">
            <a:spLocks noChangeArrowheads="1"/>
          </p:cNvSpPr>
          <p:nvPr/>
        </p:nvSpPr>
        <p:spPr bwMode="auto">
          <a:xfrm>
            <a:off x="6533213" y="5181595"/>
            <a:ext cx="20536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1400" dirty="0"/>
              <a:t>back(): get the back item</a:t>
            </a:r>
          </a:p>
          <a:p>
            <a:pPr algn="l"/>
            <a:r>
              <a:rPr lang="en-US" altLang="en-US" sz="1400" dirty="0"/>
              <a:t>but do not remove it</a:t>
            </a:r>
          </a:p>
        </p:txBody>
      </p:sp>
    </p:spTree>
    <p:extLst>
      <p:ext uri="{BB962C8B-B14F-4D97-AF65-F5344CB8AC3E}">
        <p14:creationId xmlns:p14="http://schemas.microsoft.com/office/powerpoint/2010/main" val="147587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9531" y="1166842"/>
            <a:ext cx="9034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 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q;</a:t>
            </a: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5; i++)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"Queue size is: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&lt;&lt;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"Front </a:t>
            </a:r>
            <a:r>
              <a:rPr lang="fr-F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q.front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"Back element is: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q.pop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"Popped!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 &lt;&lt; 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"Front </a:t>
            </a:r>
            <a:r>
              <a:rPr lang="fr-F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fr-F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q.front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"Back element is: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q.back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8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246959" y="452255"/>
            <a:ext cx="96359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Comparison of Stack and Queue Operations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69232" y="1946458"/>
            <a:ext cx="9351157" cy="433965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 size, empty, push, pop, =, comparators are all common syntax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 Both are adapters which can be built on container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 Differences: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stack:  top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queue:  front, back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Semantics:  LIFO, FIFO</a:t>
            </a:r>
            <a:endParaRPr lang="en-US" alt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61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32" y="237835"/>
            <a:ext cx="10058400" cy="1450757"/>
          </a:xfrm>
        </p:spPr>
        <p:txBody>
          <a:bodyPr/>
          <a:lstStyle/>
          <a:p>
            <a:r>
              <a:rPr lang="en-US" dirty="0"/>
              <a:t>In-Class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89397" y="1877060"/>
            <a:ext cx="11260667" cy="4508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 a queue using an array as an underlying data structure</a:t>
            </a:r>
          </a:p>
          <a:p>
            <a:pPr marL="0" indent="0">
              <a:buNone/>
            </a:pPr>
            <a:r>
              <a:rPr lang="en-US" dirty="0"/>
              <a:t>Step1: First Define Interface</a:t>
            </a:r>
          </a:p>
          <a:p>
            <a:pPr marL="0" indent="0">
              <a:buNone/>
            </a:pPr>
            <a:r>
              <a:rPr lang="en-US" dirty="0"/>
              <a:t>Step2: Design Implementation </a:t>
            </a:r>
          </a:p>
          <a:p>
            <a:pPr marL="0" indent="0">
              <a:buNone/>
            </a:pPr>
            <a:r>
              <a:rPr lang="en-US" dirty="0"/>
              <a:t>Step3: Implement</a:t>
            </a:r>
          </a:p>
        </p:txBody>
      </p:sp>
    </p:spTree>
    <p:extLst>
      <p:ext uri="{BB962C8B-B14F-4D97-AF65-F5344CB8AC3E}">
        <p14:creationId xmlns:p14="http://schemas.microsoft.com/office/powerpoint/2010/main" val="164054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my_queue.h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1EBCB1-0E6A-49D2-BB9D-627E4FECAF86}"/>
              </a:ext>
            </a:extLst>
          </p:cNvPr>
          <p:cNvSpPr/>
          <p:nvPr/>
        </p:nvSpPr>
        <p:spPr>
          <a:xfrm>
            <a:off x="1476053" y="1737360"/>
            <a:ext cx="983579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MyQueue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MyQueue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Pop()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Front()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Back()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MyQueue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42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2058" y="646020"/>
            <a:ext cx="9144000" cy="884940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An Array-Based Implementation</a:t>
            </a:r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1885017" y="198744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k</a:t>
            </a:r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6761817" y="198744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Rectangle 47"/>
          <p:cNvSpPr>
            <a:spLocks noChangeArrowheads="1"/>
          </p:cNvSpPr>
          <p:nvPr/>
        </p:nvSpPr>
        <p:spPr bwMode="auto">
          <a:xfrm>
            <a:off x="5390217" y="1987444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…..</a:t>
            </a:r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5009217" y="198744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7</a:t>
            </a:r>
          </a:p>
        </p:txBody>
      </p:sp>
      <p:sp>
        <p:nvSpPr>
          <p:cNvPr id="11313" name="Rectangle 49"/>
          <p:cNvSpPr>
            <a:spLocks noChangeArrowheads="1"/>
          </p:cNvSpPr>
          <p:nvPr/>
        </p:nvSpPr>
        <p:spPr bwMode="auto">
          <a:xfrm>
            <a:off x="3790017" y="1987444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…..</a:t>
            </a:r>
          </a:p>
        </p:txBody>
      </p: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3409017" y="1987444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1</a:t>
            </a:r>
          </a:p>
        </p:txBody>
      </p:sp>
      <p:sp>
        <p:nvSpPr>
          <p:cNvPr id="11315" name="Rectangle 51"/>
          <p:cNvSpPr>
            <a:spLocks noChangeArrowheads="1"/>
          </p:cNvSpPr>
          <p:nvPr/>
        </p:nvSpPr>
        <p:spPr bwMode="auto">
          <a:xfrm>
            <a:off x="3028017" y="1987444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4</a:t>
            </a:r>
          </a:p>
        </p:txBody>
      </p:sp>
      <p:sp>
        <p:nvSpPr>
          <p:cNvPr id="11316" name="Rectangle 52"/>
          <p:cNvSpPr>
            <a:spLocks noChangeArrowheads="1"/>
          </p:cNvSpPr>
          <p:nvPr/>
        </p:nvSpPr>
        <p:spPr bwMode="auto">
          <a:xfrm>
            <a:off x="2647017" y="1987444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2</a:t>
            </a:r>
          </a:p>
        </p:txBody>
      </p:sp>
      <p:sp>
        <p:nvSpPr>
          <p:cNvPr id="11326" name="Text Box 62"/>
          <p:cNvSpPr txBox="1">
            <a:spLocks noChangeArrowheads="1"/>
          </p:cNvSpPr>
          <p:nvPr/>
        </p:nvSpPr>
        <p:spPr bwMode="auto">
          <a:xfrm>
            <a:off x="1738967" y="236844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back</a:t>
            </a:r>
          </a:p>
        </p:txBody>
      </p:sp>
      <p:sp>
        <p:nvSpPr>
          <p:cNvPr id="11327" name="Text Box 63"/>
          <p:cNvSpPr txBox="1">
            <a:spLocks noChangeArrowheads="1"/>
          </p:cNvSpPr>
          <p:nvPr/>
        </p:nvSpPr>
        <p:spPr bwMode="auto">
          <a:xfrm>
            <a:off x="2647017" y="2368444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1328" name="Text Box 64"/>
          <p:cNvSpPr txBox="1">
            <a:spLocks noChangeArrowheads="1"/>
          </p:cNvSpPr>
          <p:nvPr/>
        </p:nvSpPr>
        <p:spPr bwMode="auto">
          <a:xfrm>
            <a:off x="3028017" y="2368444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1329" name="Text Box 65"/>
          <p:cNvSpPr txBox="1">
            <a:spLocks noChangeArrowheads="1"/>
          </p:cNvSpPr>
          <p:nvPr/>
        </p:nvSpPr>
        <p:spPr bwMode="auto">
          <a:xfrm>
            <a:off x="3409017" y="2368444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1330" name="Text Box 66"/>
          <p:cNvSpPr txBox="1">
            <a:spLocks noChangeArrowheads="1"/>
          </p:cNvSpPr>
          <p:nvPr/>
        </p:nvSpPr>
        <p:spPr bwMode="auto">
          <a:xfrm>
            <a:off x="5009217" y="236844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11331" name="Text Box 67"/>
          <p:cNvSpPr txBox="1">
            <a:spLocks noChangeArrowheads="1"/>
          </p:cNvSpPr>
          <p:nvPr/>
        </p:nvSpPr>
        <p:spPr bwMode="auto">
          <a:xfrm>
            <a:off x="6747531" y="2368444"/>
            <a:ext cx="1633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600"/>
              <a:t>theArray.size( )</a:t>
            </a:r>
            <a:r>
              <a:rPr lang="en-US" altLang="en-US" sz="1600"/>
              <a:t>-1</a:t>
            </a:r>
          </a:p>
        </p:txBody>
      </p:sp>
      <p:sp>
        <p:nvSpPr>
          <p:cNvPr id="11340" name="Rectangle 76"/>
          <p:cNvSpPr>
            <a:spLocks noChangeArrowheads="1"/>
          </p:cNvSpPr>
          <p:nvPr/>
        </p:nvSpPr>
        <p:spPr bwMode="auto">
          <a:xfrm>
            <a:off x="1275417" y="198744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0</a:t>
            </a:r>
          </a:p>
        </p:txBody>
      </p:sp>
      <p:sp>
        <p:nvSpPr>
          <p:cNvPr id="11341" name="Text Box 77"/>
          <p:cNvSpPr txBox="1">
            <a:spLocks noChangeArrowheads="1"/>
          </p:cNvSpPr>
          <p:nvPr/>
        </p:nvSpPr>
        <p:spPr bwMode="auto">
          <a:xfrm>
            <a:off x="1123017" y="2368444"/>
            <a:ext cx="6501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front</a:t>
            </a:r>
          </a:p>
        </p:txBody>
      </p:sp>
      <p:sp>
        <p:nvSpPr>
          <p:cNvPr id="11342" name="Rectangle 78"/>
          <p:cNvSpPr>
            <a:spLocks noChangeArrowheads="1"/>
          </p:cNvSpPr>
          <p:nvPr/>
        </p:nvSpPr>
        <p:spPr bwMode="auto">
          <a:xfrm>
            <a:off x="1881842" y="274944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49</a:t>
            </a:r>
          </a:p>
        </p:txBody>
      </p:sp>
      <p:sp>
        <p:nvSpPr>
          <p:cNvPr id="11343" name="Rectangle 79"/>
          <p:cNvSpPr>
            <a:spLocks noChangeArrowheads="1"/>
          </p:cNvSpPr>
          <p:nvPr/>
        </p:nvSpPr>
        <p:spPr bwMode="auto">
          <a:xfrm>
            <a:off x="6366530" y="2749444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10</a:t>
            </a:r>
          </a:p>
        </p:txBody>
      </p:sp>
      <p:sp>
        <p:nvSpPr>
          <p:cNvPr id="11345" name="Rectangle 81"/>
          <p:cNvSpPr>
            <a:spLocks noChangeArrowheads="1"/>
          </p:cNvSpPr>
          <p:nvPr/>
        </p:nvSpPr>
        <p:spPr bwMode="auto">
          <a:xfrm>
            <a:off x="6747530" y="2749444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7</a:t>
            </a:r>
          </a:p>
        </p:txBody>
      </p:sp>
      <p:sp>
        <p:nvSpPr>
          <p:cNvPr id="11346" name="Rectangle 82"/>
          <p:cNvSpPr>
            <a:spLocks noChangeArrowheads="1"/>
          </p:cNvSpPr>
          <p:nvPr/>
        </p:nvSpPr>
        <p:spPr bwMode="auto">
          <a:xfrm>
            <a:off x="3775730" y="2749444"/>
            <a:ext cx="2209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…..</a:t>
            </a:r>
          </a:p>
        </p:txBody>
      </p:sp>
      <p:sp>
        <p:nvSpPr>
          <p:cNvPr id="11347" name="Rectangle 83"/>
          <p:cNvSpPr>
            <a:spLocks noChangeArrowheads="1"/>
          </p:cNvSpPr>
          <p:nvPr/>
        </p:nvSpPr>
        <p:spPr bwMode="auto">
          <a:xfrm>
            <a:off x="3405842" y="274944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348" name="Rectangle 84"/>
          <p:cNvSpPr>
            <a:spLocks noChangeArrowheads="1"/>
          </p:cNvSpPr>
          <p:nvPr/>
        </p:nvSpPr>
        <p:spPr bwMode="auto">
          <a:xfrm>
            <a:off x="3024842" y="274944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349" name="Rectangle 85"/>
          <p:cNvSpPr>
            <a:spLocks noChangeArrowheads="1"/>
          </p:cNvSpPr>
          <p:nvPr/>
        </p:nvSpPr>
        <p:spPr bwMode="auto">
          <a:xfrm>
            <a:off x="2643842" y="274944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  <p:sp>
        <p:nvSpPr>
          <p:cNvPr id="11350" name="Text Box 86"/>
          <p:cNvSpPr txBox="1">
            <a:spLocks noChangeArrowheads="1"/>
          </p:cNvSpPr>
          <p:nvPr/>
        </p:nvSpPr>
        <p:spPr bwMode="auto">
          <a:xfrm>
            <a:off x="1735792" y="3130445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back</a:t>
            </a:r>
          </a:p>
        </p:txBody>
      </p:sp>
      <p:sp>
        <p:nvSpPr>
          <p:cNvPr id="11351" name="Text Box 87"/>
          <p:cNvSpPr txBox="1">
            <a:spLocks noChangeArrowheads="1"/>
          </p:cNvSpPr>
          <p:nvPr/>
        </p:nvSpPr>
        <p:spPr bwMode="auto">
          <a:xfrm>
            <a:off x="2643842" y="3130444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1352" name="Text Box 88"/>
          <p:cNvSpPr txBox="1">
            <a:spLocks noChangeArrowheads="1"/>
          </p:cNvSpPr>
          <p:nvPr/>
        </p:nvSpPr>
        <p:spPr bwMode="auto">
          <a:xfrm>
            <a:off x="3024842" y="3130444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1353" name="Text Box 89"/>
          <p:cNvSpPr txBox="1">
            <a:spLocks noChangeArrowheads="1"/>
          </p:cNvSpPr>
          <p:nvPr/>
        </p:nvSpPr>
        <p:spPr bwMode="auto">
          <a:xfrm>
            <a:off x="3405842" y="3130444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6744356" y="3435244"/>
            <a:ext cx="1633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600"/>
              <a:t>theArray.size( )-</a:t>
            </a:r>
            <a:r>
              <a:rPr lang="en-US" altLang="en-US" sz="1600"/>
              <a:t>1</a:t>
            </a:r>
          </a:p>
        </p:txBody>
      </p:sp>
      <p:sp>
        <p:nvSpPr>
          <p:cNvPr id="11356" name="Rectangle 92"/>
          <p:cNvSpPr>
            <a:spLocks noChangeArrowheads="1"/>
          </p:cNvSpPr>
          <p:nvPr/>
        </p:nvSpPr>
        <p:spPr bwMode="auto">
          <a:xfrm>
            <a:off x="1272242" y="2749444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47</a:t>
            </a:r>
          </a:p>
        </p:txBody>
      </p:sp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1119842" y="3130444"/>
            <a:ext cx="6501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front</a:t>
            </a:r>
          </a:p>
        </p:txBody>
      </p:sp>
      <p:sp>
        <p:nvSpPr>
          <p:cNvPr id="11358" name="Rectangle 94"/>
          <p:cNvSpPr>
            <a:spLocks noChangeArrowheads="1"/>
          </p:cNvSpPr>
          <p:nvPr/>
        </p:nvSpPr>
        <p:spPr bwMode="auto">
          <a:xfrm>
            <a:off x="5985530" y="2749444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4</a:t>
            </a:r>
          </a:p>
        </p:txBody>
      </p:sp>
      <p:sp>
        <p:nvSpPr>
          <p:cNvPr id="11364" name="Text Box 100"/>
          <p:cNvSpPr txBox="1">
            <a:spLocks noChangeArrowheads="1"/>
          </p:cNvSpPr>
          <p:nvPr/>
        </p:nvSpPr>
        <p:spPr bwMode="auto">
          <a:xfrm>
            <a:off x="5928380" y="3130444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47</a:t>
            </a:r>
          </a:p>
        </p:txBody>
      </p:sp>
      <p:sp>
        <p:nvSpPr>
          <p:cNvPr id="11365" name="Text Box 101"/>
          <p:cNvSpPr txBox="1">
            <a:spLocks noChangeArrowheads="1"/>
          </p:cNvSpPr>
          <p:nvPr/>
        </p:nvSpPr>
        <p:spPr bwMode="auto">
          <a:xfrm>
            <a:off x="6366530" y="3130444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48</a:t>
            </a:r>
          </a:p>
        </p:txBody>
      </p:sp>
      <p:sp>
        <p:nvSpPr>
          <p:cNvPr id="11366" name="Text Box 102"/>
          <p:cNvSpPr txBox="1">
            <a:spLocks noChangeArrowheads="1"/>
          </p:cNvSpPr>
          <p:nvPr/>
        </p:nvSpPr>
        <p:spPr bwMode="auto">
          <a:xfrm>
            <a:off x="6747530" y="3130444"/>
            <a:ext cx="4187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49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62742" y="4287186"/>
            <a:ext cx="601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Shift left on each removal?</a:t>
            </a:r>
          </a:p>
          <a:p>
            <a:r>
              <a:rPr lang="en-US" dirty="0"/>
              <a:t>2) Shift left when end of queue is reached?</a:t>
            </a:r>
          </a:p>
          <a:p>
            <a:r>
              <a:rPr lang="en-US" dirty="0"/>
              <a:t>3) Never Shift but maintain moving front and back pointers?</a:t>
            </a:r>
          </a:p>
          <a:p>
            <a:r>
              <a:rPr lang="en-US" dirty="0"/>
              <a:t>4) Allocate new array when full?</a:t>
            </a:r>
          </a:p>
        </p:txBody>
      </p:sp>
    </p:spTree>
    <p:extLst>
      <p:ext uri="{BB962C8B-B14F-4D97-AF65-F5344CB8AC3E}">
        <p14:creationId xmlns:p14="http://schemas.microsoft.com/office/powerpoint/2010/main" val="117953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117955" y="1611713"/>
            <a:ext cx="4988296" cy="4129518"/>
            <a:chOff x="2204" y="912"/>
            <a:chExt cx="2999" cy="2535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204" y="960"/>
              <a:ext cx="2568" cy="2112"/>
              <a:chOff x="2204" y="960"/>
              <a:chExt cx="2568" cy="2112"/>
            </a:xfrm>
          </p:grpSpPr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2832" y="1200"/>
                <a:ext cx="1728" cy="16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835" y="1197"/>
                <a:ext cx="903" cy="1683"/>
              </a:xfrm>
              <a:custGeom>
                <a:avLst/>
                <a:gdLst>
                  <a:gd name="T0" fmla="*/ 869 w 903"/>
                  <a:gd name="T1" fmla="*/ 0 h 1683"/>
                  <a:gd name="T2" fmla="*/ 723 w 903"/>
                  <a:gd name="T3" fmla="*/ 11 h 1683"/>
                  <a:gd name="T4" fmla="*/ 542 w 903"/>
                  <a:gd name="T5" fmla="*/ 57 h 1683"/>
                  <a:gd name="T6" fmla="*/ 418 w 903"/>
                  <a:gd name="T7" fmla="*/ 113 h 1683"/>
                  <a:gd name="T8" fmla="*/ 316 w 903"/>
                  <a:gd name="T9" fmla="*/ 192 h 1683"/>
                  <a:gd name="T10" fmla="*/ 181 w 903"/>
                  <a:gd name="T11" fmla="*/ 316 h 1683"/>
                  <a:gd name="T12" fmla="*/ 113 w 903"/>
                  <a:gd name="T13" fmla="*/ 418 h 1683"/>
                  <a:gd name="T14" fmla="*/ 45 w 903"/>
                  <a:gd name="T15" fmla="*/ 554 h 1683"/>
                  <a:gd name="T16" fmla="*/ 0 w 903"/>
                  <a:gd name="T17" fmla="*/ 757 h 1683"/>
                  <a:gd name="T18" fmla="*/ 0 w 903"/>
                  <a:gd name="T19" fmla="*/ 926 h 1683"/>
                  <a:gd name="T20" fmla="*/ 22 w 903"/>
                  <a:gd name="T21" fmla="*/ 1051 h 1683"/>
                  <a:gd name="T22" fmla="*/ 56 w 903"/>
                  <a:gd name="T23" fmla="*/ 1163 h 1683"/>
                  <a:gd name="T24" fmla="*/ 124 w 903"/>
                  <a:gd name="T25" fmla="*/ 1299 h 1683"/>
                  <a:gd name="T26" fmla="*/ 226 w 903"/>
                  <a:gd name="T27" fmla="*/ 1412 h 1683"/>
                  <a:gd name="T28" fmla="*/ 327 w 903"/>
                  <a:gd name="T29" fmla="*/ 1491 h 1683"/>
                  <a:gd name="T30" fmla="*/ 440 w 903"/>
                  <a:gd name="T31" fmla="*/ 1570 h 1683"/>
                  <a:gd name="T32" fmla="*/ 531 w 903"/>
                  <a:gd name="T33" fmla="*/ 1615 h 1683"/>
                  <a:gd name="T34" fmla="*/ 644 w 903"/>
                  <a:gd name="T35" fmla="*/ 1660 h 1683"/>
                  <a:gd name="T36" fmla="*/ 711 w 903"/>
                  <a:gd name="T37" fmla="*/ 1660 h 1683"/>
                  <a:gd name="T38" fmla="*/ 836 w 903"/>
                  <a:gd name="T39" fmla="*/ 1683 h 1683"/>
                  <a:gd name="T40" fmla="*/ 903 w 903"/>
                  <a:gd name="T41" fmla="*/ 1683 h 1683"/>
                  <a:gd name="T42" fmla="*/ 869 w 903"/>
                  <a:gd name="T43" fmla="*/ 0 h 16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03" h="1683">
                    <a:moveTo>
                      <a:pt x="869" y="0"/>
                    </a:moveTo>
                    <a:lnTo>
                      <a:pt x="723" y="11"/>
                    </a:lnTo>
                    <a:lnTo>
                      <a:pt x="542" y="57"/>
                    </a:lnTo>
                    <a:lnTo>
                      <a:pt x="418" y="113"/>
                    </a:lnTo>
                    <a:lnTo>
                      <a:pt x="316" y="192"/>
                    </a:lnTo>
                    <a:lnTo>
                      <a:pt x="181" y="316"/>
                    </a:lnTo>
                    <a:lnTo>
                      <a:pt x="113" y="418"/>
                    </a:lnTo>
                    <a:lnTo>
                      <a:pt x="45" y="554"/>
                    </a:lnTo>
                    <a:lnTo>
                      <a:pt x="0" y="757"/>
                    </a:lnTo>
                    <a:lnTo>
                      <a:pt x="0" y="926"/>
                    </a:lnTo>
                    <a:lnTo>
                      <a:pt x="22" y="1051"/>
                    </a:lnTo>
                    <a:lnTo>
                      <a:pt x="56" y="1163"/>
                    </a:lnTo>
                    <a:lnTo>
                      <a:pt x="124" y="1299"/>
                    </a:lnTo>
                    <a:lnTo>
                      <a:pt x="226" y="1412"/>
                    </a:lnTo>
                    <a:lnTo>
                      <a:pt x="327" y="1491"/>
                    </a:lnTo>
                    <a:lnTo>
                      <a:pt x="440" y="1570"/>
                    </a:lnTo>
                    <a:lnTo>
                      <a:pt x="531" y="1615"/>
                    </a:lnTo>
                    <a:lnTo>
                      <a:pt x="644" y="1660"/>
                    </a:lnTo>
                    <a:lnTo>
                      <a:pt x="711" y="1660"/>
                    </a:lnTo>
                    <a:lnTo>
                      <a:pt x="836" y="1683"/>
                    </a:lnTo>
                    <a:lnTo>
                      <a:pt x="903" y="1683"/>
                    </a:lnTo>
                    <a:lnTo>
                      <a:pt x="86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Line 52"/>
              <p:cNvSpPr>
                <a:spLocks noChangeShapeType="1"/>
              </p:cNvSpPr>
              <p:nvPr/>
            </p:nvSpPr>
            <p:spPr bwMode="auto">
              <a:xfrm>
                <a:off x="2832" y="2016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Line 53"/>
              <p:cNvSpPr>
                <a:spLocks noChangeShapeType="1"/>
              </p:cNvSpPr>
              <p:nvPr/>
            </p:nvSpPr>
            <p:spPr bwMode="auto">
              <a:xfrm flipH="1">
                <a:off x="3120" y="1392"/>
                <a:ext cx="1152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Line 54"/>
              <p:cNvSpPr>
                <a:spLocks noChangeShapeType="1"/>
              </p:cNvSpPr>
              <p:nvPr/>
            </p:nvSpPr>
            <p:spPr bwMode="auto">
              <a:xfrm>
                <a:off x="3072" y="1440"/>
                <a:ext cx="1248" cy="1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3504" y="1824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Text Box 55"/>
              <p:cNvSpPr txBox="1">
                <a:spLocks noChangeArrowheads="1"/>
              </p:cNvSpPr>
              <p:nvPr/>
            </p:nvSpPr>
            <p:spPr bwMode="auto">
              <a:xfrm>
                <a:off x="3792" y="134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ja-JP"/>
                  <a:t>2</a:t>
                </a:r>
              </a:p>
            </p:txBody>
          </p:sp>
          <p:sp>
            <p:nvSpPr>
              <p:cNvPr id="17" name="Text Box 56"/>
              <p:cNvSpPr txBox="1">
                <a:spLocks noChangeArrowheads="1"/>
              </p:cNvSpPr>
              <p:nvPr/>
            </p:nvSpPr>
            <p:spPr bwMode="auto">
              <a:xfrm>
                <a:off x="4128" y="163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ja-JP"/>
                  <a:t>4</a:t>
                </a:r>
              </a:p>
            </p:txBody>
          </p:sp>
          <p:sp>
            <p:nvSpPr>
              <p:cNvPr id="18" name="Text Box 57"/>
              <p:cNvSpPr txBox="1">
                <a:spLocks noChangeArrowheads="1"/>
              </p:cNvSpPr>
              <p:nvPr/>
            </p:nvSpPr>
            <p:spPr bwMode="auto">
              <a:xfrm>
                <a:off x="4128" y="211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ja-JP"/>
                  <a:t>1</a:t>
                </a:r>
              </a:p>
            </p:txBody>
          </p:sp>
          <p:sp>
            <p:nvSpPr>
              <p:cNvPr id="19" name="Text Box 58"/>
              <p:cNvSpPr txBox="1">
                <a:spLocks noChangeArrowheads="1"/>
              </p:cNvSpPr>
              <p:nvPr/>
            </p:nvSpPr>
            <p:spPr bwMode="auto">
              <a:xfrm>
                <a:off x="3792" y="244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ja-JP"/>
                  <a:t>7</a:t>
                </a:r>
              </a:p>
            </p:txBody>
          </p:sp>
          <p:sp>
            <p:nvSpPr>
              <p:cNvPr id="20" name="Text Box 59"/>
              <p:cNvSpPr txBox="1">
                <a:spLocks noChangeArrowheads="1"/>
              </p:cNvSpPr>
              <p:nvPr/>
            </p:nvSpPr>
            <p:spPr bwMode="auto">
              <a:xfrm>
                <a:off x="3984" y="96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ja-JP" sz="2400"/>
                  <a:t>0</a:t>
                </a:r>
              </a:p>
            </p:txBody>
          </p:sp>
          <p:sp>
            <p:nvSpPr>
              <p:cNvPr id="21" name="Text Box 60"/>
              <p:cNvSpPr txBox="1">
                <a:spLocks noChangeArrowheads="1"/>
              </p:cNvSpPr>
              <p:nvPr/>
            </p:nvSpPr>
            <p:spPr bwMode="auto">
              <a:xfrm>
                <a:off x="4512" y="14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ja-JP" sz="2400"/>
                  <a:t>1</a:t>
                </a:r>
              </a:p>
            </p:txBody>
          </p:sp>
          <p:sp>
            <p:nvSpPr>
              <p:cNvPr id="22" name="Text Box 61"/>
              <p:cNvSpPr txBox="1">
                <a:spLocks noChangeArrowheads="1"/>
              </p:cNvSpPr>
              <p:nvPr/>
            </p:nvSpPr>
            <p:spPr bwMode="auto">
              <a:xfrm>
                <a:off x="4560" y="22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ja-JP" sz="2400"/>
                  <a:t>2</a:t>
                </a:r>
              </a:p>
            </p:txBody>
          </p:sp>
          <p:sp>
            <p:nvSpPr>
              <p:cNvPr id="23" name="Text Box 62"/>
              <p:cNvSpPr txBox="1">
                <a:spLocks noChangeArrowheads="1"/>
              </p:cNvSpPr>
              <p:nvPr/>
            </p:nvSpPr>
            <p:spPr bwMode="auto">
              <a:xfrm>
                <a:off x="4080" y="27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ja-JP" sz="2400"/>
                  <a:t>3</a:t>
                </a:r>
              </a:p>
            </p:txBody>
          </p:sp>
          <p:sp>
            <p:nvSpPr>
              <p:cNvPr id="24" name="Text Box 63"/>
              <p:cNvSpPr txBox="1">
                <a:spLocks noChangeArrowheads="1"/>
              </p:cNvSpPr>
              <p:nvPr/>
            </p:nvSpPr>
            <p:spPr bwMode="auto">
              <a:xfrm>
                <a:off x="2204" y="1008"/>
                <a:ext cx="11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ja-JP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umimoji="1"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ja-JP" sz="1800"/>
                  <a:t>theArray.size( )</a:t>
                </a:r>
                <a:r>
                  <a:rPr lang="en-US" altLang="ja-JP" sz="2400"/>
                  <a:t>-1</a:t>
                </a:r>
              </a:p>
            </p:txBody>
          </p:sp>
        </p:grpSp>
        <p:sp>
          <p:nvSpPr>
            <p:cNvPr id="6" name="Text Box 65"/>
            <p:cNvSpPr txBox="1">
              <a:spLocks noChangeArrowheads="1"/>
            </p:cNvSpPr>
            <p:nvPr/>
          </p:nvSpPr>
          <p:spPr bwMode="auto">
            <a:xfrm>
              <a:off x="4564" y="912"/>
              <a:ext cx="639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r>
                <a:rPr lang="en-US" altLang="ja-JP" dirty="0"/>
                <a:t>front_</a:t>
              </a:r>
            </a:p>
          </p:txBody>
        </p:sp>
        <p:sp>
          <p:nvSpPr>
            <p:cNvPr id="7" name="Text Box 66"/>
            <p:cNvSpPr txBox="1">
              <a:spLocks noChangeArrowheads="1"/>
            </p:cNvSpPr>
            <p:nvPr/>
          </p:nvSpPr>
          <p:spPr bwMode="auto">
            <a:xfrm>
              <a:off x="4608" y="3120"/>
              <a:ext cx="5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r>
                <a:rPr lang="en-US" altLang="ja-JP"/>
                <a:t>back</a:t>
              </a:r>
            </a:p>
          </p:txBody>
        </p:sp>
        <p:sp>
          <p:nvSpPr>
            <p:cNvPr id="8" name="Line 67"/>
            <p:cNvSpPr>
              <a:spLocks noChangeShapeType="1"/>
            </p:cNvSpPr>
            <p:nvPr/>
          </p:nvSpPr>
          <p:spPr bwMode="auto">
            <a:xfrm flipH="1">
              <a:off x="4080" y="1056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68"/>
            <p:cNvSpPr>
              <a:spLocks noChangeShapeType="1"/>
            </p:cNvSpPr>
            <p:nvPr/>
          </p:nvSpPr>
          <p:spPr bwMode="auto">
            <a:xfrm flipH="1" flipV="1">
              <a:off x="4224" y="2736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umimoji="1"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Circular-array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4097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1660165" y="585864"/>
            <a:ext cx="2816225" cy="2579688"/>
            <a:chOff x="144" y="816"/>
            <a:chExt cx="1774" cy="1625"/>
          </a:xfrm>
        </p:grpSpPr>
        <p:sp>
          <p:nvSpPr>
            <p:cNvPr id="22532" name="Oval 4"/>
            <p:cNvSpPr>
              <a:spLocks noChangeArrowheads="1"/>
            </p:cNvSpPr>
            <p:nvPr/>
          </p:nvSpPr>
          <p:spPr bwMode="auto">
            <a:xfrm>
              <a:off x="576" y="1056"/>
              <a:ext cx="1200" cy="1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" name="Line 5"/>
            <p:cNvSpPr>
              <a:spLocks noChangeShapeType="1"/>
            </p:cNvSpPr>
            <p:nvPr/>
          </p:nvSpPr>
          <p:spPr bwMode="auto">
            <a:xfrm>
              <a:off x="1200" y="105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>
              <a:off x="576" y="168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 flipH="1">
              <a:off x="768" y="1248"/>
              <a:ext cx="86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>
              <a:off x="768" y="1248"/>
              <a:ext cx="81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1056" y="153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1392" y="81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0</a:t>
              </a:r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1728" y="120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1</a:t>
              </a:r>
            </a:p>
          </p:txBody>
        </p:sp>
        <p:sp>
          <p:nvSpPr>
            <p:cNvPr id="22540" name="Text Box 12"/>
            <p:cNvSpPr txBox="1">
              <a:spLocks noChangeArrowheads="1"/>
            </p:cNvSpPr>
            <p:nvPr/>
          </p:nvSpPr>
          <p:spPr bwMode="auto">
            <a:xfrm>
              <a:off x="1710" y="177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2</a:t>
              </a:r>
            </a:p>
          </p:txBody>
        </p:sp>
        <p:sp>
          <p:nvSpPr>
            <p:cNvPr id="22541" name="Text Box 13"/>
            <p:cNvSpPr txBox="1">
              <a:spLocks noChangeArrowheads="1"/>
            </p:cNvSpPr>
            <p:nvPr/>
          </p:nvSpPr>
          <p:spPr bwMode="auto">
            <a:xfrm>
              <a:off x="1296" y="220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3</a:t>
              </a:r>
            </a:p>
          </p:txBody>
        </p:sp>
        <p:sp>
          <p:nvSpPr>
            <p:cNvPr id="22542" name="Text Box 14"/>
            <p:cNvSpPr txBox="1">
              <a:spLocks noChangeArrowheads="1"/>
            </p:cNvSpPr>
            <p:nvPr/>
          </p:nvSpPr>
          <p:spPr bwMode="auto">
            <a:xfrm>
              <a:off x="144" y="816"/>
              <a:ext cx="8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400"/>
                <a:t>MAX_Q</a:t>
              </a:r>
              <a:r>
                <a:rPr lang="en-US" altLang="ja-JP"/>
                <a:t>-1</a:t>
              </a:r>
            </a:p>
          </p:txBody>
        </p:sp>
      </p:grp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8889167" y="291559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3</a:t>
            </a:r>
          </a:p>
        </p:txBody>
      </p:sp>
      <p:grpSp>
        <p:nvGrpSpPr>
          <p:cNvPr id="22544" name="Group 16"/>
          <p:cNvGrpSpPr>
            <a:grpSpLocks/>
          </p:cNvGrpSpPr>
          <p:nvPr/>
        </p:nvGrpSpPr>
        <p:grpSpPr bwMode="auto">
          <a:xfrm>
            <a:off x="7884617" y="3750972"/>
            <a:ext cx="2816225" cy="2579688"/>
            <a:chOff x="144" y="816"/>
            <a:chExt cx="1774" cy="1625"/>
          </a:xfrm>
        </p:grpSpPr>
        <p:sp>
          <p:nvSpPr>
            <p:cNvPr id="22545" name="Oval 17"/>
            <p:cNvSpPr>
              <a:spLocks noChangeArrowheads="1"/>
            </p:cNvSpPr>
            <p:nvPr/>
          </p:nvSpPr>
          <p:spPr bwMode="auto">
            <a:xfrm>
              <a:off x="576" y="1056"/>
              <a:ext cx="1200" cy="1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Line 18"/>
            <p:cNvSpPr>
              <a:spLocks noChangeShapeType="1"/>
            </p:cNvSpPr>
            <p:nvPr/>
          </p:nvSpPr>
          <p:spPr bwMode="auto">
            <a:xfrm>
              <a:off x="1200" y="105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576" y="168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 flipH="1">
              <a:off x="768" y="1248"/>
              <a:ext cx="86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>
              <a:off x="768" y="1248"/>
              <a:ext cx="81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Oval 22"/>
            <p:cNvSpPr>
              <a:spLocks noChangeArrowheads="1"/>
            </p:cNvSpPr>
            <p:nvPr/>
          </p:nvSpPr>
          <p:spPr bwMode="auto">
            <a:xfrm>
              <a:off x="1056" y="153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1392" y="81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0</a:t>
              </a:r>
            </a:p>
          </p:txBody>
        </p:sp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1728" y="120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1</a:t>
              </a:r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1710" y="177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2</a:t>
              </a: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1296" y="220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3</a:t>
              </a:r>
            </a:p>
          </p:txBody>
        </p:sp>
        <p:sp>
          <p:nvSpPr>
            <p:cNvPr id="22555" name="Text Box 27"/>
            <p:cNvSpPr txBox="1">
              <a:spLocks noChangeArrowheads="1"/>
            </p:cNvSpPr>
            <p:nvPr/>
          </p:nvSpPr>
          <p:spPr bwMode="auto">
            <a:xfrm>
              <a:off x="144" y="816"/>
              <a:ext cx="8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400"/>
                <a:t>MAX_Q</a:t>
              </a:r>
              <a:r>
                <a:rPr lang="en-US" altLang="ja-JP"/>
                <a:t>-1</a:t>
              </a:r>
            </a:p>
          </p:txBody>
        </p:sp>
      </p:grpSp>
      <p:grpSp>
        <p:nvGrpSpPr>
          <p:cNvPr id="22556" name="Group 28"/>
          <p:cNvGrpSpPr>
            <a:grpSpLocks/>
          </p:cNvGrpSpPr>
          <p:nvPr/>
        </p:nvGrpSpPr>
        <p:grpSpPr bwMode="auto">
          <a:xfrm>
            <a:off x="7536618" y="705790"/>
            <a:ext cx="2816225" cy="2286000"/>
            <a:chOff x="3648" y="624"/>
            <a:chExt cx="1774" cy="1440"/>
          </a:xfrm>
        </p:grpSpPr>
        <p:sp>
          <p:nvSpPr>
            <p:cNvPr id="22557" name="Oval 29"/>
            <p:cNvSpPr>
              <a:spLocks noChangeArrowheads="1"/>
            </p:cNvSpPr>
            <p:nvPr/>
          </p:nvSpPr>
          <p:spPr bwMode="auto">
            <a:xfrm>
              <a:off x="4080" y="864"/>
              <a:ext cx="1200" cy="1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8" name="Line 30"/>
            <p:cNvSpPr>
              <a:spLocks noChangeShapeType="1"/>
            </p:cNvSpPr>
            <p:nvPr/>
          </p:nvSpPr>
          <p:spPr bwMode="auto">
            <a:xfrm>
              <a:off x="4704" y="86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Line 31"/>
            <p:cNvSpPr>
              <a:spLocks noChangeShapeType="1"/>
            </p:cNvSpPr>
            <p:nvPr/>
          </p:nvSpPr>
          <p:spPr bwMode="auto">
            <a:xfrm>
              <a:off x="4080" y="148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Line 32"/>
            <p:cNvSpPr>
              <a:spLocks noChangeShapeType="1"/>
            </p:cNvSpPr>
            <p:nvPr/>
          </p:nvSpPr>
          <p:spPr bwMode="auto">
            <a:xfrm>
              <a:off x="4272" y="1056"/>
              <a:ext cx="81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1" name="Text Box 33"/>
            <p:cNvSpPr txBox="1">
              <a:spLocks noChangeArrowheads="1"/>
            </p:cNvSpPr>
            <p:nvPr/>
          </p:nvSpPr>
          <p:spPr bwMode="auto">
            <a:xfrm>
              <a:off x="4896" y="62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0</a:t>
              </a:r>
            </a:p>
          </p:txBody>
        </p:sp>
        <p:sp>
          <p:nvSpPr>
            <p:cNvPr id="22562" name="Text Box 34"/>
            <p:cNvSpPr txBox="1">
              <a:spLocks noChangeArrowheads="1"/>
            </p:cNvSpPr>
            <p:nvPr/>
          </p:nvSpPr>
          <p:spPr bwMode="auto">
            <a:xfrm>
              <a:off x="5232" y="100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1</a:t>
              </a:r>
            </a:p>
          </p:txBody>
        </p:sp>
        <p:sp>
          <p:nvSpPr>
            <p:cNvPr id="22563" name="Text Box 35"/>
            <p:cNvSpPr txBox="1">
              <a:spLocks noChangeArrowheads="1"/>
            </p:cNvSpPr>
            <p:nvPr/>
          </p:nvSpPr>
          <p:spPr bwMode="auto">
            <a:xfrm>
              <a:off x="5214" y="157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2</a:t>
              </a:r>
            </a:p>
          </p:txBody>
        </p:sp>
        <p:sp>
          <p:nvSpPr>
            <p:cNvPr id="22564" name="Text Box 36"/>
            <p:cNvSpPr txBox="1">
              <a:spLocks noChangeArrowheads="1"/>
            </p:cNvSpPr>
            <p:nvPr/>
          </p:nvSpPr>
          <p:spPr bwMode="auto">
            <a:xfrm>
              <a:off x="3648" y="624"/>
              <a:ext cx="8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400"/>
                <a:t>MAX_Q</a:t>
              </a:r>
              <a:r>
                <a:rPr lang="en-US" altLang="ja-JP"/>
                <a:t>-1</a:t>
              </a:r>
            </a:p>
          </p:txBody>
        </p:sp>
        <p:sp>
          <p:nvSpPr>
            <p:cNvPr id="22565" name="Text Box 37"/>
            <p:cNvSpPr txBox="1">
              <a:spLocks noChangeArrowheads="1"/>
            </p:cNvSpPr>
            <p:nvPr/>
          </p:nvSpPr>
          <p:spPr bwMode="auto">
            <a:xfrm>
              <a:off x="4752" y="960"/>
              <a:ext cx="19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7</a:t>
              </a:r>
            </a:p>
          </p:txBody>
        </p:sp>
        <p:sp>
          <p:nvSpPr>
            <p:cNvPr id="22566" name="Text Box 38"/>
            <p:cNvSpPr txBox="1">
              <a:spLocks noChangeArrowheads="1"/>
            </p:cNvSpPr>
            <p:nvPr/>
          </p:nvSpPr>
          <p:spPr bwMode="auto">
            <a:xfrm>
              <a:off x="5017" y="1224"/>
              <a:ext cx="19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dirty="0"/>
                <a:t>6</a:t>
              </a:r>
            </a:p>
          </p:txBody>
        </p:sp>
        <p:sp>
          <p:nvSpPr>
            <p:cNvPr id="22567" name="Line 39"/>
            <p:cNvSpPr>
              <a:spLocks noChangeShapeType="1"/>
            </p:cNvSpPr>
            <p:nvPr/>
          </p:nvSpPr>
          <p:spPr bwMode="auto">
            <a:xfrm flipH="1">
              <a:off x="4272" y="1056"/>
              <a:ext cx="86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Oval 40"/>
            <p:cNvSpPr>
              <a:spLocks noChangeArrowheads="1"/>
            </p:cNvSpPr>
            <p:nvPr/>
          </p:nvSpPr>
          <p:spPr bwMode="auto">
            <a:xfrm>
              <a:off x="4560" y="134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69" name="Group 41"/>
          <p:cNvGrpSpPr>
            <a:grpSpLocks/>
          </p:cNvGrpSpPr>
          <p:nvPr/>
        </p:nvGrpSpPr>
        <p:grpSpPr bwMode="auto">
          <a:xfrm>
            <a:off x="1823035" y="3580572"/>
            <a:ext cx="2816225" cy="2579688"/>
            <a:chOff x="720" y="2256"/>
            <a:chExt cx="1774" cy="1625"/>
          </a:xfrm>
        </p:grpSpPr>
        <p:sp>
          <p:nvSpPr>
            <p:cNvPr id="22570" name="Oval 42"/>
            <p:cNvSpPr>
              <a:spLocks noChangeArrowheads="1"/>
            </p:cNvSpPr>
            <p:nvPr/>
          </p:nvSpPr>
          <p:spPr bwMode="auto">
            <a:xfrm>
              <a:off x="1152" y="2496"/>
              <a:ext cx="1200" cy="1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1" name="Text Box 43"/>
            <p:cNvSpPr txBox="1">
              <a:spLocks noChangeArrowheads="1"/>
            </p:cNvSpPr>
            <p:nvPr/>
          </p:nvSpPr>
          <p:spPr bwMode="auto">
            <a:xfrm>
              <a:off x="1968" y="225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0</a:t>
              </a:r>
            </a:p>
          </p:txBody>
        </p:sp>
        <p:sp>
          <p:nvSpPr>
            <p:cNvPr id="22572" name="Text Box 44"/>
            <p:cNvSpPr txBox="1">
              <a:spLocks noChangeArrowheads="1"/>
            </p:cNvSpPr>
            <p:nvPr/>
          </p:nvSpPr>
          <p:spPr bwMode="auto">
            <a:xfrm>
              <a:off x="2304" y="264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1</a:t>
              </a:r>
            </a:p>
          </p:txBody>
        </p:sp>
        <p:sp>
          <p:nvSpPr>
            <p:cNvPr id="22573" name="Text Box 45"/>
            <p:cNvSpPr txBox="1">
              <a:spLocks noChangeArrowheads="1"/>
            </p:cNvSpPr>
            <p:nvPr/>
          </p:nvSpPr>
          <p:spPr bwMode="auto">
            <a:xfrm>
              <a:off x="2286" y="321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2</a:t>
              </a:r>
            </a:p>
          </p:txBody>
        </p:sp>
        <p:sp>
          <p:nvSpPr>
            <p:cNvPr id="22574" name="Text Box 46"/>
            <p:cNvSpPr txBox="1">
              <a:spLocks noChangeArrowheads="1"/>
            </p:cNvSpPr>
            <p:nvPr/>
          </p:nvSpPr>
          <p:spPr bwMode="auto">
            <a:xfrm>
              <a:off x="1872" y="364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3</a:t>
              </a:r>
            </a:p>
          </p:txBody>
        </p:sp>
        <p:sp>
          <p:nvSpPr>
            <p:cNvPr id="22575" name="Text Box 47"/>
            <p:cNvSpPr txBox="1">
              <a:spLocks noChangeArrowheads="1"/>
            </p:cNvSpPr>
            <p:nvPr/>
          </p:nvSpPr>
          <p:spPr bwMode="auto">
            <a:xfrm>
              <a:off x="720" y="2256"/>
              <a:ext cx="8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400"/>
                <a:t>MAX_Q</a:t>
              </a:r>
              <a:r>
                <a:rPr lang="en-US" altLang="ja-JP"/>
                <a:t>-1</a:t>
              </a:r>
            </a:p>
          </p:txBody>
        </p:sp>
        <p:sp>
          <p:nvSpPr>
            <p:cNvPr id="22578" name="Text Box 50"/>
            <p:cNvSpPr txBox="1">
              <a:spLocks noChangeArrowheads="1"/>
            </p:cNvSpPr>
            <p:nvPr/>
          </p:nvSpPr>
          <p:spPr bwMode="auto">
            <a:xfrm>
              <a:off x="2071" y="3142"/>
              <a:ext cx="19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3</a:t>
              </a:r>
            </a:p>
          </p:txBody>
        </p:sp>
        <p:sp>
          <p:nvSpPr>
            <p:cNvPr id="22579" name="Text Box 51"/>
            <p:cNvSpPr txBox="1">
              <a:spLocks noChangeArrowheads="1"/>
            </p:cNvSpPr>
            <p:nvPr/>
          </p:nvSpPr>
          <p:spPr bwMode="auto">
            <a:xfrm>
              <a:off x="1803" y="3386"/>
              <a:ext cx="19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dirty="0"/>
                <a:t>8</a:t>
              </a:r>
            </a:p>
          </p:txBody>
        </p:sp>
        <p:sp>
          <p:nvSpPr>
            <p:cNvPr id="22580" name="Text Box 52"/>
            <p:cNvSpPr txBox="1">
              <a:spLocks noChangeArrowheads="1"/>
            </p:cNvSpPr>
            <p:nvPr/>
          </p:nvSpPr>
          <p:spPr bwMode="auto">
            <a:xfrm>
              <a:off x="1542" y="3378"/>
              <a:ext cx="19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9</a:t>
              </a:r>
            </a:p>
          </p:txBody>
        </p:sp>
        <p:sp>
          <p:nvSpPr>
            <p:cNvPr id="22581" name="Text Box 53"/>
            <p:cNvSpPr txBox="1">
              <a:spLocks noChangeArrowheads="1"/>
            </p:cNvSpPr>
            <p:nvPr/>
          </p:nvSpPr>
          <p:spPr bwMode="auto">
            <a:xfrm>
              <a:off x="1257" y="3177"/>
              <a:ext cx="19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2</a:t>
              </a:r>
            </a:p>
          </p:txBody>
        </p:sp>
        <p:sp>
          <p:nvSpPr>
            <p:cNvPr id="22582" name="Text Box 54"/>
            <p:cNvSpPr txBox="1">
              <a:spLocks noChangeArrowheads="1"/>
            </p:cNvSpPr>
            <p:nvPr/>
          </p:nvSpPr>
          <p:spPr bwMode="auto">
            <a:xfrm>
              <a:off x="1236" y="2820"/>
              <a:ext cx="19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4</a:t>
              </a:r>
            </a:p>
          </p:txBody>
        </p:sp>
        <p:sp>
          <p:nvSpPr>
            <p:cNvPr id="22584" name="Line 56"/>
            <p:cNvSpPr>
              <a:spLocks noChangeShapeType="1"/>
            </p:cNvSpPr>
            <p:nvPr/>
          </p:nvSpPr>
          <p:spPr bwMode="auto">
            <a:xfrm>
              <a:off x="1776" y="249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5" name="Line 57"/>
            <p:cNvSpPr>
              <a:spLocks noChangeShapeType="1"/>
            </p:cNvSpPr>
            <p:nvPr/>
          </p:nvSpPr>
          <p:spPr bwMode="auto">
            <a:xfrm>
              <a:off x="1152" y="312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6" name="Line 58"/>
            <p:cNvSpPr>
              <a:spLocks noChangeShapeType="1"/>
            </p:cNvSpPr>
            <p:nvPr/>
          </p:nvSpPr>
          <p:spPr bwMode="auto">
            <a:xfrm flipH="1">
              <a:off x="1344" y="2688"/>
              <a:ext cx="864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7" name="Line 59"/>
            <p:cNvSpPr>
              <a:spLocks noChangeShapeType="1"/>
            </p:cNvSpPr>
            <p:nvPr/>
          </p:nvSpPr>
          <p:spPr bwMode="auto">
            <a:xfrm>
              <a:off x="1344" y="2688"/>
              <a:ext cx="81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8" name="Oval 60"/>
            <p:cNvSpPr>
              <a:spLocks noChangeArrowheads="1"/>
            </p:cNvSpPr>
            <p:nvPr/>
          </p:nvSpPr>
          <p:spPr bwMode="auto">
            <a:xfrm>
              <a:off x="1632" y="297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89" name="Text Box 61"/>
          <p:cNvSpPr txBox="1">
            <a:spLocks noChangeArrowheads="1"/>
          </p:cNvSpPr>
          <p:nvPr/>
        </p:nvSpPr>
        <p:spPr bwMode="auto">
          <a:xfrm>
            <a:off x="6806754" y="1699460"/>
            <a:ext cx="9204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Push(7)</a:t>
            </a:r>
          </a:p>
          <a:p>
            <a:r>
              <a:rPr lang="en-US" altLang="ja-JP" dirty="0"/>
              <a:t>Push(6)</a:t>
            </a:r>
          </a:p>
        </p:txBody>
      </p:sp>
      <p:sp>
        <p:nvSpPr>
          <p:cNvPr id="22590" name="Text Box 62"/>
          <p:cNvSpPr txBox="1">
            <a:spLocks noChangeArrowheads="1"/>
          </p:cNvSpPr>
          <p:nvPr/>
        </p:nvSpPr>
        <p:spPr bwMode="auto">
          <a:xfrm>
            <a:off x="379733" y="4035425"/>
            <a:ext cx="89479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Push(3)</a:t>
            </a:r>
          </a:p>
          <a:p>
            <a:r>
              <a:rPr lang="en-US" altLang="ja-JP" dirty="0"/>
              <a:t>Push(8)</a:t>
            </a:r>
          </a:p>
          <a:p>
            <a:r>
              <a:rPr lang="en-US" altLang="ja-JP" dirty="0"/>
              <a:t>Push(9)</a:t>
            </a:r>
          </a:p>
          <a:p>
            <a:r>
              <a:rPr lang="en-US" altLang="ja-JP" dirty="0"/>
              <a:t>Pop()</a:t>
            </a:r>
          </a:p>
          <a:p>
            <a:r>
              <a:rPr lang="en-US" altLang="ja-JP" dirty="0"/>
              <a:t>Push(2)</a:t>
            </a:r>
          </a:p>
          <a:p>
            <a:r>
              <a:rPr lang="en-US" altLang="ja-JP" dirty="0"/>
              <a:t>Push(4)</a:t>
            </a:r>
          </a:p>
          <a:p>
            <a:r>
              <a:rPr lang="en-US" altLang="ja-JP" dirty="0"/>
              <a:t>Pop()</a:t>
            </a: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6441867" y="4244923"/>
            <a:ext cx="18994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while (</a:t>
            </a:r>
            <a:r>
              <a:rPr lang="en-US" altLang="ja-JP" dirty="0" err="1"/>
              <a:t>theQ.size</a:t>
            </a:r>
            <a:r>
              <a:rPr lang="en-US" altLang="ja-JP" dirty="0"/>
              <a:t>())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Pop()</a:t>
            </a:r>
          </a:p>
          <a:p>
            <a:r>
              <a:rPr lang="en-US" altLang="ja-JP" dirty="0"/>
              <a:t>} </a:t>
            </a:r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364764" y="585864"/>
            <a:ext cx="442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(1)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7060367" y="705790"/>
            <a:ext cx="442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(2)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1352869" y="3581400"/>
            <a:ext cx="442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(3)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7315200" y="3657600"/>
            <a:ext cx="442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/>
              <a:t>(4)</a:t>
            </a:r>
          </a:p>
        </p:txBody>
      </p:sp>
      <p:sp>
        <p:nvSpPr>
          <p:cNvPr id="22596" name="Text Box 68"/>
          <p:cNvSpPr txBox="1">
            <a:spLocks noChangeArrowheads="1"/>
          </p:cNvSpPr>
          <p:nvPr/>
        </p:nvSpPr>
        <p:spPr bwMode="auto">
          <a:xfrm>
            <a:off x="440965" y="1271664"/>
            <a:ext cx="1223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Initial state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3772524" y="650824"/>
            <a:ext cx="6501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22603" name="Text Box 75"/>
          <p:cNvSpPr txBox="1">
            <a:spLocks noChangeArrowheads="1"/>
          </p:cNvSpPr>
          <p:nvPr/>
        </p:nvSpPr>
        <p:spPr bwMode="auto">
          <a:xfrm>
            <a:off x="2107374" y="921891"/>
            <a:ext cx="619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back</a:t>
            </a:r>
          </a:p>
        </p:txBody>
      </p:sp>
      <p:sp>
        <p:nvSpPr>
          <p:cNvPr id="22604" name="Text Box 76"/>
          <p:cNvSpPr txBox="1">
            <a:spLocks noChangeArrowheads="1"/>
          </p:cNvSpPr>
          <p:nvPr/>
        </p:nvSpPr>
        <p:spPr bwMode="auto">
          <a:xfrm>
            <a:off x="8997223" y="724530"/>
            <a:ext cx="6501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1927855" y="4238869"/>
            <a:ext cx="619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back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10113725" y="1696390"/>
            <a:ext cx="6190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back</a:t>
            </a:r>
          </a:p>
        </p:txBody>
      </p:sp>
      <p:sp>
        <p:nvSpPr>
          <p:cNvPr id="22607" name="Text Box 79"/>
          <p:cNvSpPr txBox="1">
            <a:spLocks noChangeArrowheads="1"/>
          </p:cNvSpPr>
          <p:nvPr/>
        </p:nvSpPr>
        <p:spPr bwMode="auto">
          <a:xfrm>
            <a:off x="4255962" y="5294023"/>
            <a:ext cx="645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22608" name="Text Box 80"/>
          <p:cNvSpPr txBox="1">
            <a:spLocks noChangeArrowheads="1"/>
          </p:cNvSpPr>
          <p:nvPr/>
        </p:nvSpPr>
        <p:spPr bwMode="auto">
          <a:xfrm>
            <a:off x="8083865" y="4363172"/>
            <a:ext cx="13051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back</a:t>
            </a:r>
          </a:p>
        </p:txBody>
      </p:sp>
      <p:sp>
        <p:nvSpPr>
          <p:cNvPr id="22609" name="Text Box 81"/>
          <p:cNvSpPr txBox="1">
            <a:spLocks noChangeArrowheads="1"/>
          </p:cNvSpPr>
          <p:nvPr/>
        </p:nvSpPr>
        <p:spPr bwMode="auto">
          <a:xfrm>
            <a:off x="8018275" y="4572278"/>
            <a:ext cx="11617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85" name="Text Box 68"/>
          <p:cNvSpPr txBox="1">
            <a:spLocks noChangeArrowheads="1"/>
          </p:cNvSpPr>
          <p:nvPr/>
        </p:nvSpPr>
        <p:spPr bwMode="auto">
          <a:xfrm>
            <a:off x="1342868" y="2593299"/>
            <a:ext cx="10590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count = 0</a:t>
            </a:r>
          </a:p>
        </p:txBody>
      </p:sp>
      <p:sp>
        <p:nvSpPr>
          <p:cNvPr id="86" name="Text Box 68"/>
          <p:cNvSpPr txBox="1">
            <a:spLocks noChangeArrowheads="1"/>
          </p:cNvSpPr>
          <p:nvPr/>
        </p:nvSpPr>
        <p:spPr bwMode="auto">
          <a:xfrm>
            <a:off x="7371412" y="5578841"/>
            <a:ext cx="10590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count = 0</a:t>
            </a:r>
          </a:p>
        </p:txBody>
      </p:sp>
      <p:sp>
        <p:nvSpPr>
          <p:cNvPr id="87" name="Text Box 68"/>
          <p:cNvSpPr txBox="1">
            <a:spLocks noChangeArrowheads="1"/>
          </p:cNvSpPr>
          <p:nvPr/>
        </p:nvSpPr>
        <p:spPr bwMode="auto">
          <a:xfrm>
            <a:off x="1377535" y="5942186"/>
            <a:ext cx="10590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count = 5</a:t>
            </a:r>
          </a:p>
        </p:txBody>
      </p:sp>
      <p:sp>
        <p:nvSpPr>
          <p:cNvPr id="88" name="Text Box 68"/>
          <p:cNvSpPr txBox="1">
            <a:spLocks noChangeArrowheads="1"/>
          </p:cNvSpPr>
          <p:nvPr/>
        </p:nvSpPr>
        <p:spPr bwMode="auto">
          <a:xfrm>
            <a:off x="7286470" y="2600796"/>
            <a:ext cx="10590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dirty="0"/>
              <a:t>count = 2</a:t>
            </a:r>
          </a:p>
        </p:txBody>
      </p:sp>
    </p:spTree>
    <p:extLst>
      <p:ext uri="{BB962C8B-B14F-4D97-AF65-F5344CB8AC3E}">
        <p14:creationId xmlns:p14="http://schemas.microsoft.com/office/powerpoint/2010/main" val="2214825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my_queue.h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1EBCB1-0E6A-49D2-BB9D-627E4FECAF86}"/>
              </a:ext>
            </a:extLst>
          </p:cNvPr>
          <p:cNvSpPr/>
          <p:nvPr/>
        </p:nvSpPr>
        <p:spPr>
          <a:xfrm>
            <a:off x="1476053" y="1737360"/>
            <a:ext cx="983579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MyQueue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MyQueue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Pop()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Front()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Back()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friend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stream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MyQueue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count_;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back_;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front_;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doubleQueueSize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2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ABC32D-1EF8-435A-B5CF-996B66425064}"/>
              </a:ext>
            </a:extLst>
          </p:cNvPr>
          <p:cNvSpPr/>
          <p:nvPr/>
        </p:nvSpPr>
        <p:spPr>
          <a:xfrm>
            <a:off x="366445" y="639942"/>
            <a:ext cx="497611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Remove and return first item in queue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MyQueue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::Pop()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"Queue is Empty"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front_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		front_ = (front_ + 1) %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_.size();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count_--;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Put integer at front of queue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MyQueue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::Push(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(count_ ==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_.size())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doubleQueueSize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back_ = (back_ + 1) %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_.size();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back_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count_++;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EBD6F9-5627-425E-939F-8B8DC8E9BC8F}"/>
              </a:ext>
            </a:extLst>
          </p:cNvPr>
          <p:cNvSpPr/>
          <p:nvPr/>
        </p:nvSpPr>
        <p:spPr>
          <a:xfrm>
            <a:off x="5852845" y="824607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Peek first item in queue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MyQueue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::Front()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"Queue is Empty"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front_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Peek last item in queue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MyQueue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::Back()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"Queue is Empty"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back_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05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/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Announcements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Program 4: Graded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Program 5:  Due 12/9.  No extensions.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Final Exam: 12/11.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Published practice test, .pptx focus areas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Big-O questions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Prop </a:t>
            </a:r>
            <a:r>
              <a:rPr lang="en-US" sz="1800"/>
              <a:t>logic questions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Course Evaluations: </a:t>
            </a:r>
            <a:r>
              <a:rPr lang="en-US" sz="2400" dirty="0">
                <a:hlinkClick r:id="rId2"/>
              </a:rPr>
              <a:t>https://uwb.iasystem.org/survey/31953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Agenda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STL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Queue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Program 5 Peer Design Review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Program 5: Questions</a:t>
            </a:r>
            <a:endParaRPr lang="en-US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Propositional logic</a:t>
            </a:r>
          </a:p>
        </p:txBody>
      </p:sp>
    </p:spTree>
    <p:extLst>
      <p:ext uri="{BB962C8B-B14F-4D97-AF65-F5344CB8AC3E}">
        <p14:creationId xmlns:p14="http://schemas.microsoft.com/office/powerpoint/2010/main" val="3751413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7524A1-C735-43BE-A4E6-84A237D4DEEA}"/>
              </a:ext>
            </a:extLst>
          </p:cNvPr>
          <p:cNvSpPr/>
          <p:nvPr/>
        </p:nvSpPr>
        <p:spPr>
          <a:xfrm>
            <a:off x="787686" y="713878"/>
            <a:ext cx="694875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Start queue with fixed vector; only grow if the vector is full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MyQueue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MyQueue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: count_(0), back_(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kStartingQueueSize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- 1), front_(0)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_.resize(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kStartingQueueSize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Number of items in queue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MyQueue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::count()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MyQueue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(count_ == 0);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Call when the vector is full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Double size of queue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if back_ is &lt; front_ then items are wrapped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aournd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end of vector to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beginning so have to copy these elements to end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MyQueue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doubleQueueSize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_.size();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_.resize(2 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(back_ &lt; front_)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&lt;= back_; i++)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i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vec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back_ +=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previous_size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1938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0" name="Rectangle 108"/>
          <p:cNvSpPr>
            <a:spLocks noGrp="1" noChangeArrowheads="1"/>
          </p:cNvSpPr>
          <p:nvPr>
            <p:ph type="title"/>
          </p:nvPr>
        </p:nvSpPr>
        <p:spPr>
          <a:xfrm>
            <a:off x="1333500" y="415977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ja-JP" dirty="0"/>
              <a:t>A Pointer-Based Implementation</a:t>
            </a:r>
          </a:p>
        </p:txBody>
      </p:sp>
      <p:sp>
        <p:nvSpPr>
          <p:cNvPr id="13421" name="Rectangle 109"/>
          <p:cNvSpPr>
            <a:spLocks noChangeArrowheads="1"/>
          </p:cNvSpPr>
          <p:nvPr/>
        </p:nvSpPr>
        <p:spPr bwMode="auto">
          <a:xfrm>
            <a:off x="2477125" y="2088631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/>
              <a:t>2</a:t>
            </a:r>
          </a:p>
        </p:txBody>
      </p:sp>
      <p:sp>
        <p:nvSpPr>
          <p:cNvPr id="13423" name="Rectangle 111"/>
          <p:cNvSpPr>
            <a:spLocks noChangeArrowheads="1"/>
          </p:cNvSpPr>
          <p:nvPr/>
        </p:nvSpPr>
        <p:spPr bwMode="auto">
          <a:xfrm>
            <a:off x="3010525" y="2088631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24" name="Line 112"/>
          <p:cNvSpPr>
            <a:spLocks noChangeShapeType="1"/>
          </p:cNvSpPr>
          <p:nvPr/>
        </p:nvSpPr>
        <p:spPr bwMode="auto">
          <a:xfrm>
            <a:off x="3315325" y="231723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5" name="Rectangle 113"/>
          <p:cNvSpPr>
            <a:spLocks noChangeArrowheads="1"/>
          </p:cNvSpPr>
          <p:nvPr/>
        </p:nvSpPr>
        <p:spPr bwMode="auto">
          <a:xfrm>
            <a:off x="3924925" y="2088631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/>
              <a:t>4</a:t>
            </a:r>
          </a:p>
        </p:txBody>
      </p:sp>
      <p:sp>
        <p:nvSpPr>
          <p:cNvPr id="13426" name="Rectangle 114"/>
          <p:cNvSpPr>
            <a:spLocks noChangeArrowheads="1"/>
          </p:cNvSpPr>
          <p:nvPr/>
        </p:nvSpPr>
        <p:spPr bwMode="auto">
          <a:xfrm>
            <a:off x="4458325" y="2088631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27" name="Line 115"/>
          <p:cNvSpPr>
            <a:spLocks noChangeShapeType="1"/>
          </p:cNvSpPr>
          <p:nvPr/>
        </p:nvSpPr>
        <p:spPr bwMode="auto">
          <a:xfrm>
            <a:off x="4763125" y="231723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28" name="Rectangle 116"/>
          <p:cNvSpPr>
            <a:spLocks noChangeArrowheads="1"/>
          </p:cNvSpPr>
          <p:nvPr/>
        </p:nvSpPr>
        <p:spPr bwMode="auto">
          <a:xfrm>
            <a:off x="5372725" y="2088631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/>
              <a:t>1</a:t>
            </a:r>
          </a:p>
        </p:txBody>
      </p:sp>
      <p:sp>
        <p:nvSpPr>
          <p:cNvPr id="13429" name="Rectangle 117"/>
          <p:cNvSpPr>
            <a:spLocks noChangeArrowheads="1"/>
          </p:cNvSpPr>
          <p:nvPr/>
        </p:nvSpPr>
        <p:spPr bwMode="auto">
          <a:xfrm>
            <a:off x="5906125" y="2088631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30" name="Line 118"/>
          <p:cNvSpPr>
            <a:spLocks noChangeShapeType="1"/>
          </p:cNvSpPr>
          <p:nvPr/>
        </p:nvSpPr>
        <p:spPr bwMode="auto">
          <a:xfrm>
            <a:off x="6210925" y="231723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31" name="Rectangle 119"/>
          <p:cNvSpPr>
            <a:spLocks noChangeArrowheads="1"/>
          </p:cNvSpPr>
          <p:nvPr/>
        </p:nvSpPr>
        <p:spPr bwMode="auto">
          <a:xfrm>
            <a:off x="6820525" y="2088631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/>
              <a:t>7</a:t>
            </a:r>
          </a:p>
        </p:txBody>
      </p:sp>
      <p:sp>
        <p:nvSpPr>
          <p:cNvPr id="13432" name="Rectangle 120"/>
          <p:cNvSpPr>
            <a:spLocks noChangeArrowheads="1"/>
          </p:cNvSpPr>
          <p:nvPr/>
        </p:nvSpPr>
        <p:spPr bwMode="auto">
          <a:xfrm>
            <a:off x="7353925" y="2088631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33" name="Line 121"/>
          <p:cNvSpPr>
            <a:spLocks noChangeShapeType="1"/>
          </p:cNvSpPr>
          <p:nvPr/>
        </p:nvSpPr>
        <p:spPr bwMode="auto">
          <a:xfrm>
            <a:off x="7658725" y="2317231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34" name="Rectangle 122"/>
          <p:cNvSpPr>
            <a:spLocks noChangeArrowheads="1"/>
          </p:cNvSpPr>
          <p:nvPr/>
        </p:nvSpPr>
        <p:spPr bwMode="auto">
          <a:xfrm>
            <a:off x="2477124" y="3155431"/>
            <a:ext cx="655819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2000"/>
              <a:t>front</a:t>
            </a:r>
          </a:p>
        </p:txBody>
      </p:sp>
      <p:sp>
        <p:nvSpPr>
          <p:cNvPr id="13435" name="Rectangle 123"/>
          <p:cNvSpPr>
            <a:spLocks noChangeArrowheads="1"/>
          </p:cNvSpPr>
          <p:nvPr/>
        </p:nvSpPr>
        <p:spPr bwMode="auto">
          <a:xfrm>
            <a:off x="6820524" y="3155431"/>
            <a:ext cx="659567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2000" dirty="0"/>
              <a:t>back</a:t>
            </a:r>
          </a:p>
        </p:txBody>
      </p:sp>
      <p:sp>
        <p:nvSpPr>
          <p:cNvPr id="13436" name="Line 124"/>
          <p:cNvSpPr>
            <a:spLocks noChangeShapeType="1"/>
          </p:cNvSpPr>
          <p:nvPr/>
        </p:nvSpPr>
        <p:spPr bwMode="auto">
          <a:xfrm flipV="1">
            <a:off x="2781925" y="262203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37" name="Line 125"/>
          <p:cNvSpPr>
            <a:spLocks noChangeShapeType="1"/>
          </p:cNvSpPr>
          <p:nvPr/>
        </p:nvSpPr>
        <p:spPr bwMode="auto">
          <a:xfrm flipV="1">
            <a:off x="7125325" y="262203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38" name="Text Box 126"/>
          <p:cNvSpPr txBox="1">
            <a:spLocks noChangeArrowheads="1"/>
          </p:cNvSpPr>
          <p:nvPr/>
        </p:nvSpPr>
        <p:spPr bwMode="auto">
          <a:xfrm>
            <a:off x="8268326" y="2164832"/>
            <a:ext cx="8402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40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306881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2276FD-6D3C-48DF-890A-5BBEE18F8FA3}"/>
              </a:ext>
            </a:extLst>
          </p:cNvPr>
          <p:cNvSpPr/>
          <p:nvPr/>
        </p:nvSpPr>
        <p:spPr>
          <a:xfrm>
            <a:off x="1036321" y="2020807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ifndef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QUEUE_L_L_H_</a:t>
            </a:r>
          </a:p>
          <a:p>
            <a:r>
              <a:rPr lang="pt-BR" sz="120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6F008A"/>
                </a:solidFill>
                <a:latin typeface="Consolas" panose="020B0609020204030204" pitchFamily="49" charset="0"/>
              </a:rPr>
              <a:t>QUEUE_L_L_H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 queue based on a linked list implementation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QueueLL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~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Pop()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Front()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Back()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friend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B61C24-DFE2-47DF-B494-5E23B1E4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queue_ll.h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50293F-07C4-48F2-AB1E-2A4068A6EFD1}"/>
              </a:ext>
            </a:extLst>
          </p:cNvPr>
          <p:cNvSpPr/>
          <p:nvPr/>
        </p:nvSpPr>
        <p:spPr>
          <a:xfrm>
            <a:off x="8107680" y="2609354"/>
            <a:ext cx="338910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	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next 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front_;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back_;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#endif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02538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C69741B-8B5A-4127-B747-464BE060130A}"/>
              </a:ext>
            </a:extLst>
          </p:cNvPr>
          <p:cNvSpPr/>
          <p:nvPr/>
        </p:nvSpPr>
        <p:spPr>
          <a:xfrm>
            <a:off x="2554841" y="4636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: front_(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back_(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count_(0)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508213-CEC3-4FBB-9888-67E4F2BF00BC}"/>
              </a:ext>
            </a:extLst>
          </p:cNvPr>
          <p:cNvSpPr/>
          <p:nvPr/>
        </p:nvSpPr>
        <p:spPr>
          <a:xfrm>
            <a:off x="2554841" y="143397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::count()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(count_ == 0);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//empty queue don't print anything out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!= 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q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.front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			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-&gt;value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			p_node = p_node-&gt;next;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0394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CF8AF-B26A-4D9B-BE5A-B03A69C6FA99}"/>
              </a:ext>
            </a:extLst>
          </p:cNvPr>
          <p:cNvSpPr/>
          <p:nvPr/>
        </p:nvSpPr>
        <p:spPr>
          <a:xfrm>
            <a:off x="695218" y="606739"/>
            <a:ext cx="403089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/Remove and return first item in queue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::Pop()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(count_ == 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"Queue is empty"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temp = front_;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temp-&gt;value;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front_ = front_-&gt;next;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delete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//reset back pointer if count == 1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(count_ == 1)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back_ ==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count_--;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return_val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43867B-5AC4-40A6-BFBC-A1291B41DFC2}"/>
              </a:ext>
            </a:extLst>
          </p:cNvPr>
          <p:cNvSpPr/>
          <p:nvPr/>
        </p:nvSpPr>
        <p:spPr>
          <a:xfrm>
            <a:off x="6599434" y="47263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::Push(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-&gt;value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(count_ == 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back_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front_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back_-&gt;next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back_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count_++;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EA80C-3AF4-4A20-BABB-52BDC4732E64}"/>
              </a:ext>
            </a:extLst>
          </p:cNvPr>
          <p:cNvSpPr/>
          <p:nvPr/>
        </p:nvSpPr>
        <p:spPr>
          <a:xfrm>
            <a:off x="695218" y="428574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::Front()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(count_ == 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"Queue is empty"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front_-&gt;value;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F4C06B-B519-4FF0-B48C-00619D0B3B98}"/>
              </a:ext>
            </a:extLst>
          </p:cNvPr>
          <p:cNvSpPr/>
          <p:nvPr/>
        </p:nvSpPr>
        <p:spPr>
          <a:xfrm>
            <a:off x="6441901" y="4285749"/>
            <a:ext cx="46302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::Back()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(count_ == 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"Queue is empty"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back_-&gt;value;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9484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246959" y="452255"/>
            <a:ext cx="96359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Are we done?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69232" y="1946458"/>
            <a:ext cx="9351157" cy="433965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 Do we need to overload =, copy constructor?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  Why or why not?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  Any other overloads?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6389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E58DF6-2854-4081-9E9B-F9068DCBD443}"/>
              </a:ext>
            </a:extLst>
          </p:cNvPr>
          <p:cNvSpPr/>
          <p:nvPr/>
        </p:nvSpPr>
        <p:spPr>
          <a:xfrm>
            <a:off x="520557" y="189343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Assignign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queue to self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&amp;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//Empty out destination queue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(count() &gt; 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Pop();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//if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is empty return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== 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//Deep copy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.front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nl-NL" sz="1200" dirty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* d_node = </a:t>
            </a:r>
            <a:r>
              <a:rPr lang="nl-NL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-&gt;value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-&gt;value;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-&gt;front_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 !=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		p_node = p_node-&gt;next;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-&gt;value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-&gt;back_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-&gt;count_ =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AD746D-782F-48AA-AB1C-DBEEC67F9970}"/>
              </a:ext>
            </a:extLst>
          </p:cNvPr>
          <p:cNvSpPr/>
          <p:nvPr/>
        </p:nvSpPr>
        <p:spPr>
          <a:xfrm>
            <a:off x="4989815" y="1063698"/>
            <a:ext cx="856179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: front_(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back_(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), count_(0)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*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//Free all space in the queue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::~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(count() &gt; 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Pop();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1745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246959" y="452255"/>
            <a:ext cx="96359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Queue usage in OS, Network, Services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69232" y="1946458"/>
            <a:ext cx="9351157" cy="433965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  Message queues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  Scheduling queue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  TCP Flow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  Payment processing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0" indent="0">
              <a:buFont typeface="Calibri" panose="020F050202020403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796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B2C702-0F4D-5014-807C-7D6A517DAA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6045" b="64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E602DA2-E281-A1FC-34A4-B6E84F5B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PROGRAM FIVE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83F6A-9582-8227-1644-7F530F4DB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PEER REVIEW.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26D631-71B1-41FC-8183-9A37F884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0DD4D4C-0A16-4FBA-9931-1F0FCE92E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E8F221-2C17-451E-A781-791A48BDA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26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hree small houses as game pieces">
            <a:extLst>
              <a:ext uri="{FF2B5EF4-FFF2-40B4-BE49-F238E27FC236}">
                <a16:creationId xmlns:a16="http://schemas.microsoft.com/office/drawing/2014/main" id="{E13BA406-A8B0-31BB-D4ED-244A1018D5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13" r="25023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34A61E-E750-4776-9144-4A5FDF9D7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C1684-2AA5-9DF1-FA53-B3E96BCD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Good Take Home Problem.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33609-667C-6FEE-15D9-8E73BDD17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6885" y="3578085"/>
            <a:ext cx="3659246" cy="15544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See next slides.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EAEDD6-A8CD-4422-9792-D2A94C8D2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9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BigO</a:t>
            </a:r>
            <a:r>
              <a:rPr lang="en-US" dirty="0"/>
              <a:t>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3137" y="2004808"/>
            <a:ext cx="7057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</a:t>
            </a:r>
            <a:r>
              <a:rPr lang="en-US" dirty="0" err="1"/>
              <a:t>BigO</a:t>
            </a:r>
            <a:r>
              <a:rPr lang="en-US" dirty="0"/>
              <a:t> complexity of this python code snippet if task is O(n)?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Prove your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62784" y="291594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function(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+1):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task()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77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12633" y="1937084"/>
            <a:ext cx="645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Alan Turing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5137" y="2759243"/>
            <a:ext cx="6262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Turing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Breaking in WWII for England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Improvements to Enigma 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Winston Churchill: Turing made the single biggest contribution to Allied victory in the war against Nazi 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Father of Artificial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Turing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Chemical Basis of Morphogenesis</a:t>
            </a:r>
            <a:r>
              <a:rPr lang="en-US" dirty="0"/>
              <a:t> -&gt; mathematical biology -&gt; how cat’s get their stripes.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54" y="1937083"/>
            <a:ext cx="2888374" cy="360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0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D3516B-F4C1-640F-C212-05607120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Bell.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30EEA-8806-F3C2-D02B-5AED9D0BA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12.2.24</a:t>
            </a:r>
          </a:p>
        </p:txBody>
      </p:sp>
    </p:spTree>
    <p:extLst>
      <p:ext uri="{BB962C8B-B14F-4D97-AF65-F5344CB8AC3E}">
        <p14:creationId xmlns:p14="http://schemas.microsoft.com/office/powerpoint/2010/main" val="205028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45092" cy="493507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378" y="830075"/>
            <a:ext cx="4893609" cy="28219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737" y="-1"/>
            <a:ext cx="3422263" cy="49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77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Book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97280" y="1842247"/>
            <a:ext cx="10840720" cy="3415554"/>
          </a:xfrm>
        </p:spPr>
        <p:txBody>
          <a:bodyPr/>
          <a:lstStyle/>
          <a:p>
            <a:r>
              <a:rPr lang="en-US" dirty="0"/>
              <a:t>An Active Introduction to Discrete Mathematics and Algorithms (version 2.6), Charles Cusack, David Santos, GNU Free Software:</a:t>
            </a:r>
          </a:p>
          <a:p>
            <a:r>
              <a:rPr lang="en-US" u="sng" dirty="0">
                <a:hlinkClick r:id="rId2"/>
              </a:rPr>
              <a:t>https://cusack.hope.edu/Notes/Notes/Books/Active%20Introduction%20to%20Discrete%20Mathematics%20and%20Algorithms/ActiveIntroToDiscreteMathAndAlgorithms.2.6.3.pdf</a:t>
            </a:r>
            <a:endParaRPr lang="en-US" dirty="0"/>
          </a:p>
          <a:p>
            <a:r>
              <a:rPr lang="en-US" dirty="0"/>
              <a:t>Chapter 4: Logic.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35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918" y="484094"/>
            <a:ext cx="9144000" cy="1143000"/>
          </a:xfrm>
        </p:spPr>
        <p:txBody>
          <a:bodyPr/>
          <a:lstStyle/>
          <a:p>
            <a:r>
              <a:rPr lang="en-US" altLang="ja-JP" dirty="0"/>
              <a:t>Propositions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0918" y="1775012"/>
            <a:ext cx="9377082" cy="4397188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2800" b="1" dirty="0"/>
              <a:t>  Proposition:</a:t>
            </a:r>
            <a:r>
              <a:rPr lang="en-US" altLang="ja-JP" sz="2800" dirty="0"/>
              <a:t> a statement that is either true or false, but not both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800" b="1" dirty="0"/>
              <a:t> </a:t>
            </a:r>
            <a:r>
              <a:rPr lang="en-US" altLang="ja-JP" sz="2800" dirty="0"/>
              <a:t>Examples of propositions</a:t>
            </a:r>
            <a:endParaRPr lang="en-US" altLang="ja-JP" sz="2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b="1" dirty="0"/>
              <a:t>Proposition p: </a:t>
            </a:r>
            <a:r>
              <a:rPr lang="en-US" altLang="ja-JP" sz="2400" dirty="0"/>
              <a:t>All mathematicians wear sandals.</a:t>
            </a:r>
            <a:endParaRPr lang="en-US" altLang="ja-JP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b="1" dirty="0"/>
              <a:t>Proposition r:  </a:t>
            </a:r>
            <a:r>
              <a:rPr lang="en-US" altLang="ja-JP" sz="2400" dirty="0"/>
              <a:t>Discrete Math is fun.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b="1" dirty="0"/>
              <a:t>Proposition v:</a:t>
            </a:r>
            <a:r>
              <a:rPr lang="en-US" altLang="ja-JP" sz="2400" dirty="0"/>
              <a:t> This is not a proposition.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b="1" dirty="0"/>
              <a:t>Proposition s:  </a:t>
            </a:r>
            <a:r>
              <a:rPr lang="en-US" altLang="ja-JP" sz="2400" dirty="0"/>
              <a:t>The sum of the first n odd integer is equal to n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 for n &gt;1.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600" dirty="0"/>
              <a:t> These are not propositions: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dirty="0"/>
              <a:t>What is your name?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400" dirty="0"/>
              <a:t>Go to the store and get me a steak?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600" dirty="0"/>
              <a:t>Propositions have a truth value:  True or False.</a:t>
            </a:r>
          </a:p>
        </p:txBody>
      </p:sp>
    </p:spTree>
    <p:extLst>
      <p:ext uri="{BB962C8B-B14F-4D97-AF65-F5344CB8AC3E}">
        <p14:creationId xmlns:p14="http://schemas.microsoft.com/office/powerpoint/2010/main" val="1509991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1275" y="497539"/>
            <a:ext cx="7772400" cy="1143000"/>
          </a:xfrm>
        </p:spPr>
        <p:txBody>
          <a:bodyPr/>
          <a:lstStyle/>
          <a:p>
            <a:r>
              <a:rPr lang="en-US" altLang="ja-JP" dirty="0"/>
              <a:t>Propositions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4227" y="1748118"/>
            <a:ext cx="8594166" cy="5109882"/>
          </a:xfrm>
        </p:spPr>
        <p:txBody>
          <a:bodyPr/>
          <a:lstStyle/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en-US" altLang="ja-JP" sz="2400" dirty="0"/>
              <a:t>Math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ja-JP" sz="2000" dirty="0"/>
              <a:t>The only positive integers that divide 7 are 1 and 7 itself: (true)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ja-JP" sz="2000" dirty="0"/>
              <a:t>For every positive integer n, there is a prime number larger than n: (true)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en-US" altLang="ja-JP" sz="2400" dirty="0"/>
              <a:t>History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ja-JP" sz="2000" dirty="0"/>
              <a:t>Alejandro </a:t>
            </a:r>
            <a:r>
              <a:rPr lang="en-US" altLang="ja-JP" sz="2000" dirty="0" err="1"/>
              <a:t>Inarritu</a:t>
            </a:r>
            <a:r>
              <a:rPr lang="en-US" altLang="ja-JP" sz="2000" dirty="0"/>
              <a:t> won an Academy Award in 1999 for directing “</a:t>
            </a:r>
            <a:r>
              <a:rPr lang="en-US" altLang="ja-JP" sz="2000" dirty="0" err="1"/>
              <a:t>Amores</a:t>
            </a:r>
            <a:r>
              <a:rPr lang="en-US" altLang="ja-JP" sz="2000" dirty="0"/>
              <a:t> </a:t>
            </a:r>
            <a:r>
              <a:rPr lang="en-US" altLang="ja-JP" sz="2000" dirty="0" err="1"/>
              <a:t>perros</a:t>
            </a:r>
            <a:r>
              <a:rPr lang="en-US" altLang="ja-JP" sz="2000" dirty="0"/>
              <a:t>”:  (false, he won in 2015 for Birdman)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ja-JP" sz="2000" dirty="0"/>
              <a:t>Seattle held the World’s Fair, Expo 62: (true )</a:t>
            </a:r>
          </a:p>
          <a:p>
            <a:pPr marL="990600" lvl="1" indent="-533400">
              <a:buFont typeface="Arial" panose="020B0604020202020204" pitchFamily="34" charset="0"/>
              <a:buChar char="•"/>
            </a:pPr>
            <a:r>
              <a:rPr lang="en-US" altLang="ja-JP" sz="2400" dirty="0"/>
              <a:t>Programming languages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Boolean expressions in if-else, while, and for statements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ja-JP" sz="2000" dirty="0"/>
              <a:t>for ( index = 0; index &lt; 100; index++ ) {</a:t>
            </a:r>
          </a:p>
          <a:p>
            <a:pPr marL="1371600" lvl="2" indent="-457200">
              <a:buNone/>
            </a:pPr>
            <a:r>
              <a:rPr lang="en-US" altLang="ja-JP" sz="2000" dirty="0"/>
              <a:t>	…….;</a:t>
            </a:r>
          </a:p>
          <a:p>
            <a:pPr marL="1371600" lvl="2" indent="-457200">
              <a:buNone/>
            </a:pPr>
            <a:r>
              <a:rPr lang="en-US" altLang="ja-JP" sz="2000" dirty="0"/>
              <a:t>}</a:t>
            </a:r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>
            <a:off x="3686185" y="5539732"/>
            <a:ext cx="1219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2771785" y="554764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5013508" y="5547641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3" name="Freeform 7"/>
          <p:cNvSpPr>
            <a:spLocks/>
          </p:cNvSpPr>
          <p:nvPr/>
        </p:nvSpPr>
        <p:spPr bwMode="auto">
          <a:xfrm>
            <a:off x="4057650" y="5556475"/>
            <a:ext cx="2349500" cy="266700"/>
          </a:xfrm>
          <a:custGeom>
            <a:avLst/>
            <a:gdLst>
              <a:gd name="T0" fmla="*/ 88 w 1480"/>
              <a:gd name="T1" fmla="*/ 0 h 168"/>
              <a:gd name="T2" fmla="*/ 232 w 1480"/>
              <a:gd name="T3" fmla="*/ 144 h 168"/>
              <a:gd name="T4" fmla="*/ 1480 w 1480"/>
              <a:gd name="T5" fmla="*/ 14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80" h="168">
                <a:moveTo>
                  <a:pt x="88" y="0"/>
                </a:moveTo>
                <a:cubicBezTo>
                  <a:pt x="44" y="60"/>
                  <a:pt x="0" y="120"/>
                  <a:pt x="232" y="144"/>
                </a:cubicBezTo>
                <a:cubicBezTo>
                  <a:pt x="464" y="168"/>
                  <a:pt x="972" y="156"/>
                  <a:pt x="1480" y="144"/>
                </a:cubicBezTo>
              </a:path>
            </a:pathLst>
          </a:custGeom>
          <a:noFill/>
          <a:ln w="9525" cmpd="sng">
            <a:solidFill>
              <a:schemeClr val="accent2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4" name="Freeform 8"/>
          <p:cNvSpPr>
            <a:spLocks/>
          </p:cNvSpPr>
          <p:nvPr/>
        </p:nvSpPr>
        <p:spPr bwMode="auto">
          <a:xfrm>
            <a:off x="3054350" y="5573727"/>
            <a:ext cx="3352800" cy="901700"/>
          </a:xfrm>
          <a:custGeom>
            <a:avLst/>
            <a:gdLst>
              <a:gd name="T0" fmla="*/ 0 w 2112"/>
              <a:gd name="T1" fmla="*/ 0 h 568"/>
              <a:gd name="T2" fmla="*/ 1296 w 2112"/>
              <a:gd name="T3" fmla="*/ 480 h 568"/>
              <a:gd name="T4" fmla="*/ 2112 w 2112"/>
              <a:gd name="T5" fmla="*/ 52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2" h="568">
                <a:moveTo>
                  <a:pt x="0" y="0"/>
                </a:moveTo>
                <a:cubicBezTo>
                  <a:pt x="472" y="196"/>
                  <a:pt x="944" y="392"/>
                  <a:pt x="1296" y="480"/>
                </a:cubicBezTo>
                <a:cubicBezTo>
                  <a:pt x="1648" y="568"/>
                  <a:pt x="1880" y="548"/>
                  <a:pt x="2112" y="528"/>
                </a:cubicBezTo>
              </a:path>
            </a:pathLst>
          </a:custGeom>
          <a:noFill/>
          <a:ln w="9525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5" name="Freeform 9"/>
          <p:cNvSpPr>
            <a:spLocks/>
          </p:cNvSpPr>
          <p:nvPr/>
        </p:nvSpPr>
        <p:spPr bwMode="auto">
          <a:xfrm>
            <a:off x="5191310" y="5533132"/>
            <a:ext cx="1143000" cy="812800"/>
          </a:xfrm>
          <a:custGeom>
            <a:avLst/>
            <a:gdLst>
              <a:gd name="T0" fmla="*/ 0 w 720"/>
              <a:gd name="T1" fmla="*/ 0 h 512"/>
              <a:gd name="T2" fmla="*/ 288 w 720"/>
              <a:gd name="T3" fmla="*/ 432 h 512"/>
              <a:gd name="T4" fmla="*/ 720 w 720"/>
              <a:gd name="T5" fmla="*/ 48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512">
                <a:moveTo>
                  <a:pt x="0" y="0"/>
                </a:moveTo>
                <a:cubicBezTo>
                  <a:pt x="84" y="176"/>
                  <a:pt x="168" y="352"/>
                  <a:pt x="288" y="432"/>
                </a:cubicBezTo>
                <a:cubicBezTo>
                  <a:pt x="408" y="512"/>
                  <a:pt x="564" y="496"/>
                  <a:pt x="720" y="480"/>
                </a:cubicBezTo>
              </a:path>
            </a:pathLst>
          </a:custGeom>
          <a:noFill/>
          <a:ln w="9525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6364282" y="5598766"/>
            <a:ext cx="1585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chemeClr val="accent2"/>
                </a:solidFill>
              </a:rPr>
              <a:t>A proposition</a:t>
            </a:r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6097587" y="6024577"/>
            <a:ext cx="20095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2000" dirty="0"/>
              <a:t>Not a proposition</a:t>
            </a:r>
          </a:p>
        </p:txBody>
      </p:sp>
    </p:spTree>
    <p:extLst>
      <p:ext uri="{BB962C8B-B14F-4D97-AF65-F5344CB8AC3E}">
        <p14:creationId xmlns:p14="http://schemas.microsoft.com/office/powerpoint/2010/main" val="1732851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1945" y="564774"/>
            <a:ext cx="7772400" cy="1143000"/>
          </a:xfrm>
        </p:spPr>
        <p:txBody>
          <a:bodyPr/>
          <a:lstStyle/>
          <a:p>
            <a:r>
              <a:rPr lang="en-US" altLang="ja-JP"/>
              <a:t>Compound propositions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812" y="1828800"/>
            <a:ext cx="8892988" cy="4495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sz="2800" dirty="0"/>
              <a:t>Conjunction (AND) of p and q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/>
              <a:t>notations: p </a:t>
            </a:r>
            <a:r>
              <a:rPr lang="en-US" altLang="ja-JP" sz="2000" dirty="0">
                <a:cs typeface="Times New Roman" panose="02020603050405020304" pitchFamily="18" charset="0"/>
              </a:rPr>
              <a:t>^</a:t>
            </a:r>
            <a:r>
              <a:rPr lang="en-US" altLang="ja-JP" sz="2000" dirty="0"/>
              <a:t> q, p &amp;&amp; q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/>
              <a:t>True only if both p and q are true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/>
              <a:t>Truth table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ja-JP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2800" dirty="0"/>
              <a:t>Disjunction (OR) of p or q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/>
              <a:t>Notations: p v q, p || q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/>
              <a:t>True if either p or q or both are true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sz="2000" dirty="0"/>
              <a:t>truth table</a:t>
            </a:r>
          </a:p>
          <a:p>
            <a:pPr lvl="1"/>
            <a:endParaRPr lang="en-US" altLang="ja-JP" sz="2000" dirty="0"/>
          </a:p>
        </p:txBody>
      </p:sp>
      <p:graphicFrame>
        <p:nvGraphicFramePr>
          <p:cNvPr id="88098" name="Group 34"/>
          <p:cNvGraphicFramePr>
            <a:graphicFrameLocks noGrp="1"/>
          </p:cNvGraphicFramePr>
          <p:nvPr/>
        </p:nvGraphicFramePr>
        <p:xfrm>
          <a:off x="6553200" y="1981200"/>
          <a:ext cx="2362200" cy="1676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 ^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8099" name="Group 35"/>
          <p:cNvGraphicFramePr>
            <a:graphicFrameLocks noGrp="1"/>
          </p:cNvGraphicFramePr>
          <p:nvPr/>
        </p:nvGraphicFramePr>
        <p:xfrm>
          <a:off x="6553200" y="4495800"/>
          <a:ext cx="2362200" cy="1676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 v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109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0576" y="407389"/>
            <a:ext cx="7772400" cy="1143000"/>
          </a:xfrm>
        </p:spPr>
        <p:txBody>
          <a:bodyPr/>
          <a:lstStyle/>
          <a:p>
            <a:r>
              <a:rPr lang="en-US" altLang="ja-JP" dirty="0"/>
              <a:t>Compound Propositions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 The negation (NOT) of 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dirty="0"/>
              <a:t>Notations: not p, </a:t>
            </a:r>
            <a:r>
              <a:rPr lang="en-US" altLang="ja-JP" dirty="0">
                <a:cs typeface="Times New Roman" panose="02020603050405020304" pitchFamily="18" charset="0"/>
              </a:rPr>
              <a:t>¬</a:t>
            </a:r>
            <a:r>
              <a:rPr lang="en-US" altLang="ja-JP" dirty="0"/>
              <a:t>p !p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dirty="0"/>
              <a:t>Examples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dirty="0"/>
              <a:t>P: 1 + 1 = 3 (false)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ja-JP" dirty="0"/>
              <a:t>!p: !(1 + 1 = 3)  </a:t>
            </a:r>
            <a:r>
              <a:rPr lang="en-US" altLang="ja-JP" dirty="0">
                <a:cs typeface="Times New Roman" panose="02020603050405020304" pitchFamily="18" charset="0"/>
              </a:rPr>
              <a:t>≡  1 + 1 ≠ 3 (true)</a:t>
            </a:r>
          </a:p>
          <a:p>
            <a:pPr marL="0" indent="0">
              <a:buNone/>
            </a:pPr>
            <a:endParaRPr lang="en-US" altLang="ja-JP" dirty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ja-JP" dirty="0"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>
                <a:cs typeface="Times New Roman" panose="02020603050405020304" pitchFamily="18" charset="0"/>
              </a:rPr>
              <a:t>Exclusive OR (XOR)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dirty="0">
                <a:cs typeface="Times New Roman" panose="02020603050405020304" pitchFamily="18" charset="0"/>
              </a:rPr>
              <a:t>Notations:  p </a:t>
            </a:r>
            <a:r>
              <a:rPr lang="en-US" altLang="ja-JP" dirty="0" err="1">
                <a:cs typeface="Times New Roman" panose="02020603050405020304" pitchFamily="18" charset="0"/>
              </a:rPr>
              <a:t>xor</a:t>
            </a:r>
            <a:r>
              <a:rPr lang="en-US" altLang="ja-JP" dirty="0">
                <a:cs typeface="Times New Roman" panose="02020603050405020304" pitchFamily="18" charset="0"/>
              </a:rPr>
              <a:t> q, </a:t>
            </a:r>
            <a:endParaRPr lang="en-US" altLang="ja-JP" dirty="0"/>
          </a:p>
        </p:txBody>
      </p:sp>
      <p:graphicFrame>
        <p:nvGraphicFramePr>
          <p:cNvPr id="8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56674"/>
              </p:ext>
            </p:extLst>
          </p:nvPr>
        </p:nvGraphicFramePr>
        <p:xfrm>
          <a:off x="4921626" y="4168582"/>
          <a:ext cx="2804541" cy="1676400"/>
        </p:xfrm>
        <a:graphic>
          <a:graphicData uri="http://schemas.openxmlformats.org/drawingml/2006/table">
            <a:tbl>
              <a:tblPr/>
              <a:tblGrid>
                <a:gridCol w="934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6327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  </a:t>
                      </a:r>
                      <a:r>
                        <a:rPr kumimoji="1" lang="en-US" altLang="ja-JP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xor</a:t>
                      </a: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327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327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327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327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218229"/>
              </p:ext>
            </p:extLst>
          </p:nvPr>
        </p:nvGraphicFramePr>
        <p:xfrm>
          <a:off x="5170395" y="2250135"/>
          <a:ext cx="1407460" cy="1005840"/>
        </p:xfrm>
        <a:graphic>
          <a:graphicData uri="http://schemas.openxmlformats.org/drawingml/2006/table">
            <a:tbl>
              <a:tblPr/>
              <a:tblGrid>
                <a:gridCol w="703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327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!p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327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327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380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259" y="282388"/>
            <a:ext cx="8650941" cy="1267790"/>
          </a:xfrm>
        </p:spPr>
        <p:txBody>
          <a:bodyPr/>
          <a:lstStyle/>
          <a:p>
            <a:r>
              <a:rPr lang="en-US" altLang="ja-JP" dirty="0"/>
              <a:t>Binary Expressions in C++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259" y="1761564"/>
            <a:ext cx="9336741" cy="4486835"/>
          </a:xfrm>
        </p:spPr>
        <p:txBody>
          <a:bodyPr/>
          <a:lstStyle/>
          <a:p>
            <a:r>
              <a:rPr lang="en-US" altLang="ja-JP" dirty="0"/>
              <a:t>How do you examine the behavior of  if-else?</a:t>
            </a:r>
          </a:p>
          <a:p>
            <a:pPr lvl="1"/>
            <a:r>
              <a:rPr lang="en-US" altLang="ja-JP" dirty="0"/>
              <a:t>if ( a &gt; = 1 &amp;&amp; a &lt;= 100 )</a:t>
            </a:r>
          </a:p>
          <a:p>
            <a:pPr lvl="2"/>
            <a:r>
              <a:rPr lang="en-US" altLang="ja-JP" dirty="0"/>
              <a:t>true if 1 </a:t>
            </a:r>
            <a:r>
              <a:rPr lang="en-US" altLang="ja-JP" dirty="0">
                <a:cs typeface="Times New Roman" panose="02020603050405020304" pitchFamily="18" charset="0"/>
              </a:rPr>
              <a:t>≤</a:t>
            </a:r>
            <a:r>
              <a:rPr lang="en-US" altLang="ja-JP" dirty="0"/>
              <a:t> a </a:t>
            </a:r>
            <a:r>
              <a:rPr lang="en-US" altLang="ja-JP" dirty="0">
                <a:cs typeface="Times New Roman" panose="02020603050405020304" pitchFamily="18" charset="0"/>
              </a:rPr>
              <a:t>≤</a:t>
            </a:r>
            <a:r>
              <a:rPr lang="en-US" altLang="ja-JP" dirty="0"/>
              <a:t> 100</a:t>
            </a:r>
            <a:endParaRPr lang="en-US" altLang="ja-JP" sz="2000" dirty="0"/>
          </a:p>
          <a:p>
            <a:pPr lvl="1"/>
            <a:endParaRPr lang="en-US" altLang="ja-JP" sz="2400" dirty="0"/>
          </a:p>
          <a:p>
            <a:pPr lvl="1"/>
            <a:endParaRPr lang="en-US" altLang="ja-JP" sz="2400" dirty="0"/>
          </a:p>
          <a:p>
            <a:pPr lvl="1"/>
            <a:endParaRPr lang="en-US" altLang="ja-JP" sz="2400" dirty="0"/>
          </a:p>
          <a:p>
            <a:pPr lvl="1"/>
            <a:r>
              <a:rPr lang="en-US" altLang="ja-JP" dirty="0"/>
              <a:t>if ( a &gt;= 1 || a &lt;= 100 )</a:t>
            </a:r>
          </a:p>
          <a:p>
            <a:pPr lvl="2"/>
            <a:r>
              <a:rPr lang="en-US" altLang="ja-JP" dirty="0"/>
              <a:t>always true</a:t>
            </a:r>
          </a:p>
        </p:txBody>
      </p:sp>
      <p:grpSp>
        <p:nvGrpSpPr>
          <p:cNvPr id="83030" name="Group 86"/>
          <p:cNvGrpSpPr>
            <a:grpSpLocks/>
          </p:cNvGrpSpPr>
          <p:nvPr/>
        </p:nvGrpSpPr>
        <p:grpSpPr bwMode="auto">
          <a:xfrm>
            <a:off x="4114800" y="4540624"/>
            <a:ext cx="4953000" cy="1295400"/>
            <a:chOff x="2592" y="2880"/>
            <a:chExt cx="3120" cy="816"/>
          </a:xfrm>
        </p:grpSpPr>
        <p:sp>
          <p:nvSpPr>
            <p:cNvPr id="83028" name="Freeform 84"/>
            <p:cNvSpPr>
              <a:spLocks/>
            </p:cNvSpPr>
            <p:nvPr/>
          </p:nvSpPr>
          <p:spPr bwMode="auto">
            <a:xfrm>
              <a:off x="3456" y="3216"/>
              <a:ext cx="2112" cy="432"/>
            </a:xfrm>
            <a:custGeom>
              <a:avLst/>
              <a:gdLst>
                <a:gd name="T0" fmla="*/ 1056 w 2112"/>
                <a:gd name="T1" fmla="*/ 0 h 432"/>
                <a:gd name="T2" fmla="*/ 624 w 2112"/>
                <a:gd name="T3" fmla="*/ 48 h 432"/>
                <a:gd name="T4" fmla="*/ 624 w 2112"/>
                <a:gd name="T5" fmla="*/ 288 h 432"/>
                <a:gd name="T6" fmla="*/ 0 w 2112"/>
                <a:gd name="T7" fmla="*/ 240 h 432"/>
                <a:gd name="T8" fmla="*/ 0 w 2112"/>
                <a:gd name="T9" fmla="*/ 432 h 432"/>
                <a:gd name="T10" fmla="*/ 1344 w 2112"/>
                <a:gd name="T11" fmla="*/ 432 h 432"/>
                <a:gd name="T12" fmla="*/ 1488 w 2112"/>
                <a:gd name="T13" fmla="*/ 192 h 432"/>
                <a:gd name="T14" fmla="*/ 2112 w 2112"/>
                <a:gd name="T15" fmla="*/ 192 h 432"/>
                <a:gd name="T16" fmla="*/ 2112 w 2112"/>
                <a:gd name="T17" fmla="*/ 0 h 432"/>
                <a:gd name="T18" fmla="*/ 1056 w 2112"/>
                <a:gd name="T1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2" h="432">
                  <a:moveTo>
                    <a:pt x="1056" y="0"/>
                  </a:moveTo>
                  <a:lnTo>
                    <a:pt x="624" y="48"/>
                  </a:lnTo>
                  <a:lnTo>
                    <a:pt x="624" y="288"/>
                  </a:lnTo>
                  <a:lnTo>
                    <a:pt x="0" y="240"/>
                  </a:lnTo>
                  <a:lnTo>
                    <a:pt x="0" y="432"/>
                  </a:lnTo>
                  <a:lnTo>
                    <a:pt x="1344" y="432"/>
                  </a:lnTo>
                  <a:lnTo>
                    <a:pt x="1488" y="192"/>
                  </a:lnTo>
                  <a:lnTo>
                    <a:pt x="2112" y="192"/>
                  </a:lnTo>
                  <a:lnTo>
                    <a:pt x="2112" y="0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chemeClr val="hlink">
                <a:alpha val="50000"/>
              </a:schemeClr>
            </a:solidFill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998" name="Group 54"/>
            <p:cNvGrpSpPr>
              <a:grpSpLocks/>
            </p:cNvGrpSpPr>
            <p:nvPr/>
          </p:nvGrpSpPr>
          <p:grpSpPr bwMode="auto">
            <a:xfrm>
              <a:off x="2592" y="2880"/>
              <a:ext cx="3120" cy="816"/>
              <a:chOff x="864" y="2352"/>
              <a:chExt cx="3312" cy="1296"/>
            </a:xfrm>
          </p:grpSpPr>
          <p:sp>
            <p:nvSpPr>
              <p:cNvPr id="82999" name="Rectangle 55"/>
              <p:cNvSpPr>
                <a:spLocks noChangeArrowheads="1"/>
              </p:cNvSpPr>
              <p:nvPr/>
            </p:nvSpPr>
            <p:spPr bwMode="auto">
              <a:xfrm>
                <a:off x="1731" y="2352"/>
                <a:ext cx="666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ja-JP" sz="2000"/>
                  <a:t>a &lt; 1</a:t>
                </a:r>
              </a:p>
            </p:txBody>
          </p:sp>
          <p:sp>
            <p:nvSpPr>
              <p:cNvPr id="83000" name="Rectangle 56"/>
              <p:cNvSpPr>
                <a:spLocks noChangeArrowheads="1"/>
              </p:cNvSpPr>
              <p:nvPr/>
            </p:nvSpPr>
            <p:spPr bwMode="auto">
              <a:xfrm>
                <a:off x="2397" y="2352"/>
                <a:ext cx="1112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ja-JP" sz="2000"/>
                  <a:t>1 &lt;= a &lt;= 100</a:t>
                </a:r>
              </a:p>
            </p:txBody>
          </p:sp>
          <p:sp>
            <p:nvSpPr>
              <p:cNvPr id="83001" name="Rectangle 57"/>
              <p:cNvSpPr>
                <a:spLocks noChangeArrowheads="1"/>
              </p:cNvSpPr>
              <p:nvPr/>
            </p:nvSpPr>
            <p:spPr bwMode="auto">
              <a:xfrm>
                <a:off x="3509" y="2352"/>
                <a:ext cx="667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ja-JP" sz="2000"/>
                  <a:t>100 &lt; a</a:t>
                </a:r>
              </a:p>
            </p:txBody>
          </p:sp>
          <p:sp>
            <p:nvSpPr>
              <p:cNvPr id="83002" name="Rectangle 58"/>
              <p:cNvSpPr>
                <a:spLocks noChangeArrowheads="1"/>
              </p:cNvSpPr>
              <p:nvPr/>
            </p:nvSpPr>
            <p:spPr bwMode="auto">
              <a:xfrm>
                <a:off x="864" y="2784"/>
                <a:ext cx="867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ja-JP" sz="2000"/>
                  <a:t>a &gt;= 1</a:t>
                </a:r>
              </a:p>
            </p:txBody>
          </p:sp>
          <p:sp>
            <p:nvSpPr>
              <p:cNvPr id="83003" name="Rectangle 59"/>
              <p:cNvSpPr>
                <a:spLocks noChangeArrowheads="1"/>
              </p:cNvSpPr>
              <p:nvPr/>
            </p:nvSpPr>
            <p:spPr bwMode="auto">
              <a:xfrm>
                <a:off x="864" y="3216"/>
                <a:ext cx="867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ja-JP" sz="2000"/>
                  <a:t>a &lt;= 100</a:t>
                </a:r>
              </a:p>
            </p:txBody>
          </p:sp>
          <p:sp>
            <p:nvSpPr>
              <p:cNvPr id="83004" name="Rectangle 60"/>
              <p:cNvSpPr>
                <a:spLocks noChangeArrowheads="1"/>
              </p:cNvSpPr>
              <p:nvPr/>
            </p:nvSpPr>
            <p:spPr bwMode="auto">
              <a:xfrm>
                <a:off x="1731" y="2784"/>
                <a:ext cx="666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ja-JP" sz="2000"/>
                  <a:t>false</a:t>
                </a:r>
              </a:p>
            </p:txBody>
          </p:sp>
          <p:sp>
            <p:nvSpPr>
              <p:cNvPr id="83005" name="Rectangle 61"/>
              <p:cNvSpPr>
                <a:spLocks noChangeArrowheads="1"/>
              </p:cNvSpPr>
              <p:nvPr/>
            </p:nvSpPr>
            <p:spPr bwMode="auto">
              <a:xfrm>
                <a:off x="1731" y="3216"/>
                <a:ext cx="666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ja-JP" sz="2000"/>
                  <a:t>true</a:t>
                </a:r>
              </a:p>
            </p:txBody>
          </p:sp>
          <p:sp>
            <p:nvSpPr>
              <p:cNvPr id="83006" name="Rectangle 62"/>
              <p:cNvSpPr>
                <a:spLocks noChangeArrowheads="1"/>
              </p:cNvSpPr>
              <p:nvPr/>
            </p:nvSpPr>
            <p:spPr bwMode="auto">
              <a:xfrm>
                <a:off x="2397" y="2784"/>
                <a:ext cx="1112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ja-JP" sz="2000"/>
                  <a:t>true</a:t>
                </a:r>
              </a:p>
            </p:txBody>
          </p:sp>
          <p:sp>
            <p:nvSpPr>
              <p:cNvPr id="83007" name="Rectangle 63"/>
              <p:cNvSpPr>
                <a:spLocks noChangeArrowheads="1"/>
              </p:cNvSpPr>
              <p:nvPr/>
            </p:nvSpPr>
            <p:spPr bwMode="auto">
              <a:xfrm>
                <a:off x="2397" y="3216"/>
                <a:ext cx="1112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ja-JP" sz="2000"/>
                  <a:t>true</a:t>
                </a:r>
              </a:p>
            </p:txBody>
          </p:sp>
          <p:sp>
            <p:nvSpPr>
              <p:cNvPr id="83008" name="Rectangle 64"/>
              <p:cNvSpPr>
                <a:spLocks noChangeArrowheads="1"/>
              </p:cNvSpPr>
              <p:nvPr/>
            </p:nvSpPr>
            <p:spPr bwMode="auto">
              <a:xfrm>
                <a:off x="3509" y="2784"/>
                <a:ext cx="667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ja-JP" sz="2000"/>
                  <a:t>true</a:t>
                </a:r>
              </a:p>
            </p:txBody>
          </p:sp>
          <p:sp>
            <p:nvSpPr>
              <p:cNvPr id="83009" name="Rectangle 65"/>
              <p:cNvSpPr>
                <a:spLocks noChangeArrowheads="1"/>
              </p:cNvSpPr>
              <p:nvPr/>
            </p:nvSpPr>
            <p:spPr bwMode="auto">
              <a:xfrm>
                <a:off x="3509" y="3216"/>
                <a:ext cx="667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ja-JP" sz="2000"/>
                  <a:t>false</a:t>
                </a:r>
              </a:p>
            </p:txBody>
          </p:sp>
          <p:sp>
            <p:nvSpPr>
              <p:cNvPr id="83010" name="Rectangle 66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867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ja-JP" sz="1600" dirty="0"/>
                  <a:t>          condition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ja-JP" sz="1600" dirty="0"/>
                  <a:t>proposition</a:t>
                </a:r>
              </a:p>
            </p:txBody>
          </p:sp>
          <p:sp>
            <p:nvSpPr>
              <p:cNvPr id="83011" name="Line 67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723" cy="43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3029" name="Group 85"/>
          <p:cNvGrpSpPr>
            <a:grpSpLocks/>
          </p:cNvGrpSpPr>
          <p:nvPr/>
        </p:nvGrpSpPr>
        <p:grpSpPr bwMode="auto">
          <a:xfrm>
            <a:off x="4114800" y="2491831"/>
            <a:ext cx="4953000" cy="1295400"/>
            <a:chOff x="2592" y="1632"/>
            <a:chExt cx="3120" cy="816"/>
          </a:xfrm>
        </p:grpSpPr>
        <p:sp>
          <p:nvSpPr>
            <p:cNvPr id="83012" name="AutoShape 68"/>
            <p:cNvSpPr>
              <a:spLocks noChangeArrowheads="1"/>
            </p:cNvSpPr>
            <p:nvPr/>
          </p:nvSpPr>
          <p:spPr bwMode="auto">
            <a:xfrm>
              <a:off x="4176" y="1920"/>
              <a:ext cx="720" cy="528"/>
            </a:xfrm>
            <a:prstGeom prst="roundRect">
              <a:avLst>
                <a:gd name="adj" fmla="val 16667"/>
              </a:avLst>
            </a:prstGeom>
            <a:solidFill>
              <a:schemeClr val="hlink">
                <a:alpha val="50000"/>
              </a:schemeClr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3013" name="Group 69"/>
            <p:cNvGrpSpPr>
              <a:grpSpLocks/>
            </p:cNvGrpSpPr>
            <p:nvPr/>
          </p:nvGrpSpPr>
          <p:grpSpPr bwMode="auto">
            <a:xfrm>
              <a:off x="2592" y="1632"/>
              <a:ext cx="3120" cy="816"/>
              <a:chOff x="864" y="2352"/>
              <a:chExt cx="3312" cy="1296"/>
            </a:xfrm>
          </p:grpSpPr>
          <p:sp>
            <p:nvSpPr>
              <p:cNvPr id="83014" name="Rectangle 70"/>
              <p:cNvSpPr>
                <a:spLocks noChangeArrowheads="1"/>
              </p:cNvSpPr>
              <p:nvPr/>
            </p:nvSpPr>
            <p:spPr bwMode="auto">
              <a:xfrm>
                <a:off x="1731" y="2352"/>
                <a:ext cx="666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ja-JP" sz="2000" dirty="0"/>
                  <a:t>a &lt; 1</a:t>
                </a:r>
              </a:p>
            </p:txBody>
          </p:sp>
          <p:sp>
            <p:nvSpPr>
              <p:cNvPr id="83015" name="Rectangle 71"/>
              <p:cNvSpPr>
                <a:spLocks noChangeArrowheads="1"/>
              </p:cNvSpPr>
              <p:nvPr/>
            </p:nvSpPr>
            <p:spPr bwMode="auto">
              <a:xfrm>
                <a:off x="2397" y="2352"/>
                <a:ext cx="1112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ja-JP" sz="2000" dirty="0"/>
                  <a:t>1 &lt;= a &lt;= 100</a:t>
                </a:r>
              </a:p>
            </p:txBody>
          </p:sp>
          <p:sp>
            <p:nvSpPr>
              <p:cNvPr id="83016" name="Rectangle 72"/>
              <p:cNvSpPr>
                <a:spLocks noChangeArrowheads="1"/>
              </p:cNvSpPr>
              <p:nvPr/>
            </p:nvSpPr>
            <p:spPr bwMode="auto">
              <a:xfrm>
                <a:off x="3509" y="2352"/>
                <a:ext cx="667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ja-JP" sz="2000"/>
                  <a:t>100 &lt; a</a:t>
                </a:r>
              </a:p>
            </p:txBody>
          </p:sp>
          <p:sp>
            <p:nvSpPr>
              <p:cNvPr id="83017" name="Rectangle 73"/>
              <p:cNvSpPr>
                <a:spLocks noChangeArrowheads="1"/>
              </p:cNvSpPr>
              <p:nvPr/>
            </p:nvSpPr>
            <p:spPr bwMode="auto">
              <a:xfrm>
                <a:off x="864" y="2784"/>
                <a:ext cx="867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ja-JP" sz="2000" dirty="0"/>
                  <a:t>a &gt;= 1</a:t>
                </a:r>
              </a:p>
            </p:txBody>
          </p:sp>
          <p:sp>
            <p:nvSpPr>
              <p:cNvPr id="83018" name="Rectangle 74"/>
              <p:cNvSpPr>
                <a:spLocks noChangeArrowheads="1"/>
              </p:cNvSpPr>
              <p:nvPr/>
            </p:nvSpPr>
            <p:spPr bwMode="auto">
              <a:xfrm>
                <a:off x="864" y="3216"/>
                <a:ext cx="867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ja-JP" sz="2000" dirty="0"/>
                  <a:t>a &lt;= 100</a:t>
                </a:r>
              </a:p>
            </p:txBody>
          </p:sp>
          <p:sp>
            <p:nvSpPr>
              <p:cNvPr id="83019" name="Rectangle 75"/>
              <p:cNvSpPr>
                <a:spLocks noChangeArrowheads="1"/>
              </p:cNvSpPr>
              <p:nvPr/>
            </p:nvSpPr>
            <p:spPr bwMode="auto">
              <a:xfrm>
                <a:off x="1731" y="2784"/>
                <a:ext cx="666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ja-JP" sz="2000" dirty="0"/>
                  <a:t>false</a:t>
                </a:r>
              </a:p>
            </p:txBody>
          </p:sp>
          <p:sp>
            <p:nvSpPr>
              <p:cNvPr id="83020" name="Rectangle 76"/>
              <p:cNvSpPr>
                <a:spLocks noChangeArrowheads="1"/>
              </p:cNvSpPr>
              <p:nvPr/>
            </p:nvSpPr>
            <p:spPr bwMode="auto">
              <a:xfrm>
                <a:off x="1731" y="3216"/>
                <a:ext cx="666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ja-JP" sz="2000" dirty="0"/>
                  <a:t>true</a:t>
                </a:r>
              </a:p>
            </p:txBody>
          </p:sp>
          <p:sp>
            <p:nvSpPr>
              <p:cNvPr id="83021" name="Rectangle 77"/>
              <p:cNvSpPr>
                <a:spLocks noChangeArrowheads="1"/>
              </p:cNvSpPr>
              <p:nvPr/>
            </p:nvSpPr>
            <p:spPr bwMode="auto">
              <a:xfrm>
                <a:off x="2397" y="2784"/>
                <a:ext cx="1112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ja-JP" sz="2000"/>
                  <a:t>true</a:t>
                </a:r>
              </a:p>
            </p:txBody>
          </p:sp>
          <p:sp>
            <p:nvSpPr>
              <p:cNvPr id="83022" name="Rectangle 78"/>
              <p:cNvSpPr>
                <a:spLocks noChangeArrowheads="1"/>
              </p:cNvSpPr>
              <p:nvPr/>
            </p:nvSpPr>
            <p:spPr bwMode="auto">
              <a:xfrm>
                <a:off x="2397" y="3216"/>
                <a:ext cx="1112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ja-JP" sz="2000"/>
                  <a:t>true</a:t>
                </a:r>
              </a:p>
            </p:txBody>
          </p:sp>
          <p:sp>
            <p:nvSpPr>
              <p:cNvPr id="83023" name="Rectangle 79"/>
              <p:cNvSpPr>
                <a:spLocks noChangeArrowheads="1"/>
              </p:cNvSpPr>
              <p:nvPr/>
            </p:nvSpPr>
            <p:spPr bwMode="auto">
              <a:xfrm>
                <a:off x="3509" y="2784"/>
                <a:ext cx="667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ja-JP" sz="2000"/>
                  <a:t>true</a:t>
                </a:r>
              </a:p>
            </p:txBody>
          </p:sp>
          <p:sp>
            <p:nvSpPr>
              <p:cNvPr id="83024" name="Rectangle 80"/>
              <p:cNvSpPr>
                <a:spLocks noChangeArrowheads="1"/>
              </p:cNvSpPr>
              <p:nvPr/>
            </p:nvSpPr>
            <p:spPr bwMode="auto">
              <a:xfrm>
                <a:off x="3509" y="3216"/>
                <a:ext cx="667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ja-JP" sz="2000" dirty="0"/>
                  <a:t>false</a:t>
                </a:r>
              </a:p>
            </p:txBody>
          </p:sp>
          <p:sp>
            <p:nvSpPr>
              <p:cNvPr id="83025" name="Rectangle 81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867" cy="43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ja-JP" sz="1600" dirty="0"/>
                  <a:t>          condition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ja-JP" sz="1600" dirty="0"/>
                  <a:t>proposition</a:t>
                </a:r>
              </a:p>
            </p:txBody>
          </p:sp>
          <p:sp>
            <p:nvSpPr>
              <p:cNvPr id="83026" name="Line 82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723" cy="43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0400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97280" y="1956951"/>
            <a:ext cx="4937760" cy="4003583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Commutative Law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 v q = q v 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 ^ q = q ^ 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Associative Law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 v (q v r) = (p v q) v 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 ^ (q  ^ r) = (p  ^ q) ^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Distributive Law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 ^ (q v r) = (p ^ q) v (p ^ 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 v (q  ^ r) = (p v q) ^ (p v 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Identity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 v F = 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 ^ T = 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Domination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 v T = 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 ^ F = F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17920" y="1956951"/>
            <a:ext cx="4937760" cy="400358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Complement Law (tautologies)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 ^ ¬p  = 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 v ¬p  = 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Square Law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 ^ p  = 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 v p = 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Double Negation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¬(¬p) = 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Absorption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 ^ (p v q) = p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 v (p ^ q) = p </a:t>
            </a:r>
          </a:p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50577" y="550277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Theorems for Boolean algebra</a:t>
            </a:r>
          </a:p>
        </p:txBody>
      </p:sp>
    </p:spTree>
    <p:extLst>
      <p:ext uri="{BB962C8B-B14F-4D97-AF65-F5344CB8AC3E}">
        <p14:creationId xmlns:p14="http://schemas.microsoft.com/office/powerpoint/2010/main" val="339870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STL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Why REINVENT THE WHEEL?</a:t>
            </a:r>
          </a:p>
        </p:txBody>
      </p:sp>
      <p:pic>
        <p:nvPicPr>
          <p:cNvPr id="6" name="Picture 5" descr="Red bicycle tires">
            <a:extLst>
              <a:ext uri="{FF2B5EF4-FFF2-40B4-BE49-F238E27FC236}">
                <a16:creationId xmlns:a16="http://schemas.microsoft.com/office/drawing/2014/main" id="{E4D8DE7A-4944-4218-267C-BB76DE5C8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37" r="2746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78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of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NOT: 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AND: ^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XOR: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OR:  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Conditional:  →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: </a:t>
            </a:r>
            <a:r>
              <a:rPr lang="en-US" dirty="0">
                <a:sym typeface="Wingdings" panose="05000000000000000000" pitchFamily="2" charset="2"/>
              </a:rPr>
              <a:t> 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5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the following Boolean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 ¬p ^ q v p ^  ¬q  =  (¬p v  ¬q) ^  (p v q)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 p ^ q v p ^ q ^ r v p ^ ¬ q = 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(p ^ q v r ) ^ q = p ^ q ^  ¬r v ¬p ^ q ^ r  v p  ^ q ^ 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Eq.1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¬p ^ q v p ^  ¬q    =     (¬p v  ¬q) ^  (p v q)</a:t>
            </a:r>
          </a:p>
          <a:p>
            <a:pPr marL="0" indent="0">
              <a:buNone/>
            </a:pPr>
            <a:r>
              <a:rPr lang="pt-BR" dirty="0"/>
              <a:t>(¬p ^ q) v    (p ^  ¬q)				Operator Precedence</a:t>
            </a:r>
          </a:p>
          <a:p>
            <a:pPr marL="0" indent="0">
              <a:buNone/>
            </a:pPr>
            <a:r>
              <a:rPr lang="pt-BR" dirty="0"/>
              <a:t>((¬p ^ q) v p) ^ ((¬p ^ q) v ¬q)			Distributive Law</a:t>
            </a:r>
          </a:p>
          <a:p>
            <a:pPr marL="0" indent="0">
              <a:buNone/>
            </a:pPr>
            <a:r>
              <a:rPr lang="pt-BR" dirty="0"/>
              <a:t>(¬p v p) ^ (q v p) ^ (¬p v ¬q) ^ (q v ¬q)		Distributive Law</a:t>
            </a:r>
          </a:p>
          <a:p>
            <a:pPr marL="0" indent="0">
              <a:buNone/>
            </a:pPr>
            <a:r>
              <a:rPr lang="pt-BR" dirty="0"/>
              <a:t>T ^ (q v p) ^ (¬p v ¬q) ^ T				Complement Law</a:t>
            </a:r>
          </a:p>
          <a:p>
            <a:pPr marL="0" indent="0">
              <a:buNone/>
            </a:pPr>
            <a:r>
              <a:rPr lang="pt-BR" dirty="0"/>
              <a:t>(q v p) ^ (¬p v ¬q)					Identity</a:t>
            </a:r>
          </a:p>
          <a:p>
            <a:pPr marL="0" indent="0">
              <a:buNone/>
            </a:pPr>
            <a:r>
              <a:rPr lang="pt-BR" dirty="0"/>
              <a:t>(¬p v  ¬q) ^  (p v q)				Communative</a:t>
            </a:r>
          </a:p>
        </p:txBody>
      </p:sp>
    </p:spTree>
    <p:extLst>
      <p:ext uri="{BB962C8B-B14F-4D97-AF65-F5344CB8AC3E}">
        <p14:creationId xmlns:p14="http://schemas.microsoft.com/office/powerpoint/2010/main" val="240531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85284" y="2065181"/>
            <a:ext cx="645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George Boole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8006" y="3051952"/>
            <a:ext cx="56898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English Mathematician, Philosopher and Logician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Wrote: “An Investigation of the Laws of Thought (1854), on Which are Founded the Mathematical Theories of Logic and Probabilities”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 of Boolean Algebra, the Algebra of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Logical propositions expressed as algebras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bool</a:t>
            </a:r>
            <a:r>
              <a:rPr lang="en-US" b="1" dirty="0"/>
              <a:t> </a:t>
            </a:r>
            <a:r>
              <a:rPr lang="en-US" dirty="0"/>
              <a:t>keyword named after him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Died by the fever started by walking to class in the rain to lecture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17026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Eq.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 ^ q v p ^ q ^ r v p ^ ¬ q 		= p</a:t>
            </a:r>
          </a:p>
          <a:p>
            <a:pPr marL="0" indent="0">
              <a:buNone/>
            </a:pPr>
            <a:r>
              <a:rPr lang="pt-BR" dirty="0"/>
              <a:t>(p ^ q) v (p ^ q ^ r) v (p ^ ¬ q)		Operator Precedence</a:t>
            </a:r>
          </a:p>
          <a:p>
            <a:pPr marL="0" indent="0">
              <a:buNone/>
            </a:pPr>
            <a:r>
              <a:rPr lang="pt-BR" dirty="0"/>
              <a:t>a V (a ^ r) v (p ^ ¬ q)</a:t>
            </a:r>
          </a:p>
          <a:p>
            <a:pPr marL="0" indent="0">
              <a:buNone/>
            </a:pPr>
            <a:r>
              <a:rPr lang="pt-BR" dirty="0"/>
              <a:t>(p ^ q) v (p ^ ¬ q)				Absorption:  </a:t>
            </a:r>
            <a:r>
              <a:rPr lang="en-US" dirty="0"/>
              <a:t>a v (a ^ r) = 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pt-BR" dirty="0"/>
              <a:t>p ^ (q v ¬ q)				Distributive Law</a:t>
            </a:r>
          </a:p>
          <a:p>
            <a:pPr marL="0" indent="0">
              <a:buNone/>
            </a:pPr>
            <a:r>
              <a:rPr lang="pt-BR" dirty="0"/>
              <a:t>p ^ T					Complement Law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pt-BR" dirty="0"/>
              <a:t>					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9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217920" cy="69705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Table iterating all possible combinations for a proposition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Example: </a:t>
            </a:r>
            <a:r>
              <a:rPr lang="pt-BR" dirty="0"/>
              <a:t>p ^ q v p ^ r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54064" y="2712762"/>
          <a:ext cx="55271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04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8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dirty="0"/>
                        <a:t>p ^ q 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 ^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 ^ q v p ^ 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8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02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7787" y="457200"/>
            <a:ext cx="7772400" cy="1143000"/>
          </a:xfrm>
        </p:spPr>
        <p:txBody>
          <a:bodyPr/>
          <a:lstStyle/>
          <a:p>
            <a:r>
              <a:rPr lang="en-US" altLang="ja-JP" dirty="0"/>
              <a:t>Conditional Propositions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376" y="1878105"/>
            <a:ext cx="9144000" cy="5105400"/>
          </a:xfrm>
        </p:spPr>
        <p:txBody>
          <a:bodyPr/>
          <a:lstStyle/>
          <a:p>
            <a:r>
              <a:rPr lang="en-US" altLang="ja-JP" dirty="0"/>
              <a:t>Given two propositions such as p and q,</a:t>
            </a:r>
          </a:p>
          <a:p>
            <a:pPr lvl="1">
              <a:buFontTx/>
              <a:buNone/>
            </a:pPr>
            <a:r>
              <a:rPr lang="en-US" altLang="ja-JP" dirty="0"/>
              <a:t>	If p then q	or 	p </a:t>
            </a:r>
            <a:r>
              <a:rPr lang="en-US" altLang="ja-JP" dirty="0">
                <a:cs typeface="Times New Roman" panose="02020603050405020304" pitchFamily="18" charset="0"/>
              </a:rPr>
              <a:t>→ q</a:t>
            </a:r>
          </a:p>
          <a:p>
            <a:pPr>
              <a:buFontTx/>
              <a:buNone/>
            </a:pPr>
            <a:r>
              <a:rPr lang="en-US" altLang="ja-JP" dirty="0">
                <a:cs typeface="Times New Roman" panose="02020603050405020304" pitchFamily="18" charset="0"/>
              </a:rPr>
              <a:t>	is called a conditional proposition.</a:t>
            </a:r>
          </a:p>
          <a:p>
            <a:pPr lvl="1"/>
            <a:r>
              <a:rPr lang="en-US" altLang="ja-JP" dirty="0">
                <a:cs typeface="Times New Roman" panose="02020603050405020304" pitchFamily="18" charset="0"/>
              </a:rPr>
              <a:t>P:  hypothesis, antecedent, or sufficient condition</a:t>
            </a:r>
          </a:p>
          <a:p>
            <a:pPr lvl="1"/>
            <a:r>
              <a:rPr lang="en-US" altLang="ja-JP" dirty="0">
                <a:cs typeface="Times New Roman" panose="02020603050405020304" pitchFamily="18" charset="0"/>
              </a:rPr>
              <a:t>Q: conclusion, consequent, or necessary condition</a:t>
            </a:r>
          </a:p>
          <a:p>
            <a:pPr lvl="1"/>
            <a:endParaRPr lang="en-US" altLang="ja-JP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632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260" y="685797"/>
            <a:ext cx="9175376" cy="98163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Truth Table of Conditional Propositions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9894" y="1770529"/>
            <a:ext cx="8839200" cy="2519083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sz="2400" dirty="0"/>
              <a:t>Chair Statement: if CSS gets an additional $80,000, it will hire one new faculty member.</a:t>
            </a:r>
          </a:p>
          <a:p>
            <a:r>
              <a:rPr lang="en-US" altLang="ja-JP" sz="2400" dirty="0"/>
              <a:t>P: CSS gets an additional $100,000.</a:t>
            </a:r>
          </a:p>
          <a:p>
            <a:r>
              <a:rPr lang="en-US" altLang="ja-JP" sz="2400" dirty="0"/>
              <a:t>Q: CSS will hire one new faculty member.</a:t>
            </a:r>
          </a:p>
          <a:p>
            <a:r>
              <a:rPr lang="en-US" altLang="ja-JP" sz="2400" dirty="0"/>
              <a:t>If both p and q are true, the chair said a correct statement.</a:t>
            </a:r>
          </a:p>
          <a:p>
            <a:r>
              <a:rPr lang="en-US" altLang="ja-JP" sz="2400" dirty="0"/>
              <a:t>If p is true but q is false, the chair said a wrong statement.</a:t>
            </a:r>
          </a:p>
          <a:p>
            <a:r>
              <a:rPr lang="en-US" altLang="ja-JP" sz="2400" dirty="0"/>
              <a:t>If p is false, the chair is not responsible for his statement. We should regard it as true.</a:t>
            </a:r>
          </a:p>
        </p:txBody>
      </p:sp>
      <p:graphicFrame>
        <p:nvGraphicFramePr>
          <p:cNvPr id="97316" name="Group 36"/>
          <p:cNvGraphicFramePr>
            <a:graphicFrameLocks noGrp="1"/>
          </p:cNvGraphicFramePr>
          <p:nvPr/>
        </p:nvGraphicFramePr>
        <p:xfrm>
          <a:off x="5715000" y="4267201"/>
          <a:ext cx="3733800" cy="1983105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p </a:t>
                      </a: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7474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7787" y="457200"/>
            <a:ext cx="7772400" cy="1143000"/>
          </a:xfrm>
        </p:spPr>
        <p:txBody>
          <a:bodyPr/>
          <a:lstStyle/>
          <a:p>
            <a:r>
              <a:rPr lang="en-US" altLang="ja-JP" dirty="0"/>
              <a:t>If and only if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376" y="1878105"/>
            <a:ext cx="9144000" cy="5105400"/>
          </a:xfrm>
        </p:spPr>
        <p:txBody>
          <a:bodyPr/>
          <a:lstStyle/>
          <a:p>
            <a:r>
              <a:rPr lang="en-US" altLang="ja-JP" dirty="0"/>
              <a:t>Given two propositions such as p and q,</a:t>
            </a:r>
          </a:p>
          <a:p>
            <a:pPr lvl="1">
              <a:buFontTx/>
              <a:buNone/>
            </a:pPr>
            <a:r>
              <a:rPr lang="en-US" altLang="ja-JP" dirty="0"/>
              <a:t>	p if and only if q	or 	p &lt;-&gt;</a:t>
            </a:r>
            <a:r>
              <a:rPr lang="en-US" altLang="ja-JP" dirty="0">
                <a:cs typeface="Times New Roman" panose="02020603050405020304" pitchFamily="18" charset="0"/>
              </a:rPr>
              <a:t> 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>
                <a:cs typeface="Times New Roman" panose="02020603050405020304" pitchFamily="18" charset="0"/>
              </a:rPr>
              <a:t> Called a bi-conditional proposition.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dirty="0">
                <a:cs typeface="Times New Roman" panose="02020603050405020304" pitchFamily="18" charset="0"/>
              </a:rPr>
              <a:t>True when p and q have the same truth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dirty="0">
                <a:cs typeface="Times New Roman" panose="02020603050405020304" pitchFamily="18" charset="0"/>
              </a:rPr>
              <a:t>False otherwise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dirty="0">
                <a:cs typeface="Times New Roman" panose="02020603050405020304" pitchFamily="18" charset="0"/>
              </a:rPr>
              <a:t>p </a:t>
            </a:r>
            <a:r>
              <a:rPr lang="en-US" altLang="ja-JP" dirty="0" err="1">
                <a:cs typeface="Times New Roman" panose="02020603050405020304" pitchFamily="18" charset="0"/>
              </a:rPr>
              <a:t>iff</a:t>
            </a:r>
            <a:r>
              <a:rPr lang="en-US" altLang="ja-JP" dirty="0">
                <a:cs typeface="Times New Roman" panose="02020603050405020304" pitchFamily="18" charset="0"/>
              </a:rPr>
              <a:t> q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>
                <a:cs typeface="Times New Roman" panose="02020603050405020304" pitchFamily="18" charset="0"/>
              </a:rPr>
              <a:t>  Show the truth table for: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ja-JP" dirty="0">
                <a:cs typeface="Times New Roman" panose="02020603050405020304" pitchFamily="18" charset="0"/>
              </a:rPr>
              <a:t>(p &lt;-&gt; q)&lt;-&gt; (q &lt;-&gt; p) </a:t>
            </a:r>
          </a:p>
          <a:p>
            <a:pPr lvl="1"/>
            <a:endParaRPr lang="en-US" altLang="ja-JP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02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STL Sequence Containers:  the Big 3 (recap)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Vector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Flexibly sized array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Access any element in constant time (index into array)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Add/Remove from the end of array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Data kept contiguous in memory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</a:t>
            </a:r>
            <a:r>
              <a:rPr lang="en-US" sz="2400" dirty="0" err="1"/>
              <a:t>Deque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Double ended queue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Can add/look from front or back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Access any element in constant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Not guaranteed to be contiguous in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Linked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Need iterator to traverse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Can add anywhere in list in constant time</a:t>
            </a:r>
          </a:p>
        </p:txBody>
      </p:sp>
    </p:spTree>
    <p:extLst>
      <p:ext uri="{BB962C8B-B14F-4D97-AF65-F5344CB8AC3E}">
        <p14:creationId xmlns:p14="http://schemas.microsoft.com/office/powerpoint/2010/main" val="185479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Last In First Out (LIFO)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We implemented with following structures: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Array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Linked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 (</a:t>
            </a:r>
            <a:r>
              <a:rPr lang="en-US" altLang="en-US" sz="2400" dirty="0" err="1"/>
              <a:t>aStack.push</a:t>
            </a:r>
            <a:r>
              <a:rPr lang="en-US" altLang="en-US" sz="2400" dirty="0"/>
              <a:t>(</a:t>
            </a:r>
            <a:r>
              <a:rPr lang="en-US" altLang="en-US" sz="2400" dirty="0" err="1"/>
              <a:t>newItem</a:t>
            </a:r>
            <a:r>
              <a:rPr lang="en-US" altLang="en-US" sz="2400" dirty="0"/>
              <a:t>)).pop() is equal to </a:t>
            </a:r>
            <a:r>
              <a:rPr lang="en-US" altLang="en-US" sz="2400" dirty="0" err="1"/>
              <a:t>aStack</a:t>
            </a:r>
            <a:endParaRPr lang="en-US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 STL has a stack implementation as a </a:t>
            </a:r>
            <a:r>
              <a:rPr lang="en-US" altLang="en-US" sz="2400" b="1" dirty="0"/>
              <a:t>Container Adapter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Container adapter on vector, </a:t>
            </a:r>
            <a:r>
              <a:rPr lang="en-US" altLang="en-US" sz="2200" dirty="0" err="1"/>
              <a:t>deque</a:t>
            </a:r>
            <a:r>
              <a:rPr lang="en-US" altLang="en-US" sz="2200" dirty="0"/>
              <a:t>, or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Default is </a:t>
            </a:r>
            <a:r>
              <a:rPr lang="en-US" altLang="en-US" sz="2200" dirty="0" err="1"/>
              <a:t>deque</a:t>
            </a:r>
            <a:endParaRPr lang="en-US" alt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Functions: empty, size, push, pop, top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8194498" y="2676369"/>
            <a:ext cx="2209800" cy="1676400"/>
            <a:chOff x="2976" y="1584"/>
            <a:chExt cx="1392" cy="1056"/>
          </a:xfrm>
        </p:grpSpPr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168" y="2160"/>
              <a:ext cx="1008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9pPr>
            </a:lstStyle>
            <a:p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168" y="2016"/>
              <a:ext cx="1008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9pPr>
            </a:lstStyle>
            <a:p>
              <a:endParaRPr 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168" y="1872"/>
              <a:ext cx="1008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9pPr>
            </a:lstStyle>
            <a:p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168" y="1728"/>
              <a:ext cx="1008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9pPr>
            </a:lstStyle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168" y="1584"/>
              <a:ext cx="1008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9pPr>
            </a:lstStyle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168" y="2304"/>
              <a:ext cx="1008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9pPr>
            </a:lstStyle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3168" y="2352"/>
              <a:ext cx="1008" cy="288"/>
            </a:xfrm>
            <a:custGeom>
              <a:avLst/>
              <a:gdLst>
                <a:gd name="T0" fmla="*/ 0 w 1008"/>
                <a:gd name="T1" fmla="*/ 0 h 288"/>
                <a:gd name="T2" fmla="*/ 1008 w 1008"/>
                <a:gd name="T3" fmla="*/ 48 h 288"/>
                <a:gd name="T4" fmla="*/ 0 w 1008"/>
                <a:gd name="T5" fmla="*/ 96 h 288"/>
                <a:gd name="T6" fmla="*/ 1008 w 1008"/>
                <a:gd name="T7" fmla="*/ 144 h 288"/>
                <a:gd name="T8" fmla="*/ 0 w 1008"/>
                <a:gd name="T9" fmla="*/ 192 h 288"/>
                <a:gd name="T10" fmla="*/ 1008 w 1008"/>
                <a:gd name="T11" fmla="*/ 240 h 288"/>
                <a:gd name="T12" fmla="*/ 0 w 1008"/>
                <a:gd name="T13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8" h="288">
                  <a:moveTo>
                    <a:pt x="0" y="0"/>
                  </a:moveTo>
                  <a:lnTo>
                    <a:pt x="1008" y="48"/>
                  </a:lnTo>
                  <a:lnTo>
                    <a:pt x="0" y="96"/>
                  </a:lnTo>
                  <a:lnTo>
                    <a:pt x="1008" y="144"/>
                  </a:lnTo>
                  <a:lnTo>
                    <a:pt x="0" y="192"/>
                  </a:lnTo>
                  <a:lnTo>
                    <a:pt x="1008" y="240"/>
                  </a:lnTo>
                  <a:lnTo>
                    <a:pt x="0" y="28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9pPr>
            </a:lstStyle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976" y="1776"/>
              <a:ext cx="1392" cy="864"/>
            </a:xfrm>
            <a:custGeom>
              <a:avLst/>
              <a:gdLst>
                <a:gd name="T0" fmla="*/ 0 w 1392"/>
                <a:gd name="T1" fmla="*/ 0 h 864"/>
                <a:gd name="T2" fmla="*/ 192 w 1392"/>
                <a:gd name="T3" fmla="*/ 0 h 864"/>
                <a:gd name="T4" fmla="*/ 192 w 1392"/>
                <a:gd name="T5" fmla="*/ 864 h 864"/>
                <a:gd name="T6" fmla="*/ 1200 w 1392"/>
                <a:gd name="T7" fmla="*/ 864 h 864"/>
                <a:gd name="T8" fmla="*/ 1200 w 1392"/>
                <a:gd name="T9" fmla="*/ 0 h 864"/>
                <a:gd name="T10" fmla="*/ 1392 w 1392"/>
                <a:gd name="T11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2" h="864">
                  <a:moveTo>
                    <a:pt x="0" y="0"/>
                  </a:moveTo>
                  <a:lnTo>
                    <a:pt x="192" y="0"/>
                  </a:lnTo>
                  <a:lnTo>
                    <a:pt x="192" y="864"/>
                  </a:lnTo>
                  <a:lnTo>
                    <a:pt x="1200" y="864"/>
                  </a:lnTo>
                  <a:lnTo>
                    <a:pt x="1200" y="0"/>
                  </a:lnTo>
                  <a:lnTo>
                    <a:pt x="1392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ja-JP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5pPr>
              <a:lvl6pPr marL="22860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6pPr>
              <a:lvl7pPr marL="27432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7pPr>
              <a:lvl8pPr marL="32004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8pPr>
              <a:lvl9pPr marL="3657600" algn="l" defTabSz="914400" rtl="0" eaLnBrk="1" latinLnBrk="0" hangingPunct="1">
                <a:defRPr kumimoji="1"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  <a:cs typeface="Courier New" panose="02070309020205020404" pitchFamily="49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14" name="Freeform 13"/>
          <p:cNvSpPr>
            <a:spLocks/>
          </p:cNvSpPr>
          <p:nvPr/>
        </p:nvSpPr>
        <p:spPr bwMode="auto">
          <a:xfrm>
            <a:off x="8299275" y="2241182"/>
            <a:ext cx="546100" cy="1371600"/>
          </a:xfrm>
          <a:custGeom>
            <a:avLst/>
            <a:gdLst>
              <a:gd name="T0" fmla="*/ 0 w 344"/>
              <a:gd name="T1" fmla="*/ 0 h 864"/>
              <a:gd name="T2" fmla="*/ 288 w 344"/>
              <a:gd name="T3" fmla="*/ 144 h 864"/>
              <a:gd name="T4" fmla="*/ 336 w 344"/>
              <a:gd name="T5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864">
                <a:moveTo>
                  <a:pt x="0" y="0"/>
                </a:moveTo>
                <a:cubicBezTo>
                  <a:pt x="116" y="0"/>
                  <a:pt x="232" y="0"/>
                  <a:pt x="288" y="144"/>
                </a:cubicBezTo>
                <a:cubicBezTo>
                  <a:pt x="344" y="288"/>
                  <a:pt x="340" y="576"/>
                  <a:pt x="336" y="8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9pPr>
          </a:lstStyle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 flipH="1">
            <a:off x="9656039" y="2197156"/>
            <a:ext cx="546100" cy="1371600"/>
          </a:xfrm>
          <a:custGeom>
            <a:avLst/>
            <a:gdLst>
              <a:gd name="T0" fmla="*/ 0 w 344"/>
              <a:gd name="T1" fmla="*/ 0 h 864"/>
              <a:gd name="T2" fmla="*/ 288 w 344"/>
              <a:gd name="T3" fmla="*/ 144 h 864"/>
              <a:gd name="T4" fmla="*/ 336 w 344"/>
              <a:gd name="T5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864">
                <a:moveTo>
                  <a:pt x="0" y="0"/>
                </a:moveTo>
                <a:cubicBezTo>
                  <a:pt x="116" y="0"/>
                  <a:pt x="232" y="0"/>
                  <a:pt x="288" y="144"/>
                </a:cubicBezTo>
                <a:cubicBezTo>
                  <a:pt x="344" y="288"/>
                  <a:pt x="340" y="576"/>
                  <a:pt x="336" y="8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9pPr>
          </a:lstStyle>
          <a:p>
            <a:endParaRPr lang="en-US"/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7090358" y="1994787"/>
            <a:ext cx="15589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9pPr>
          </a:lstStyle>
          <a:p>
            <a:r>
              <a:rPr lang="en-US" altLang="en-US" sz="2800" dirty="0"/>
              <a:t>push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9881024" y="1922337"/>
            <a:ext cx="15589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Courier New" panose="02070309020205020404" pitchFamily="49" charset="0"/>
              </a:defRPr>
            </a:lvl9pPr>
          </a:lstStyle>
          <a:p>
            <a:r>
              <a:rPr lang="en-US" altLang="en-US" sz="2800" dirty="0"/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168011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304" y="531475"/>
            <a:ext cx="940632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&lt;vector&gt;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&lt;stack&gt;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deque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 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bStack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3; i++)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bStack.push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"stack size is: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bStack.size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"top element is: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bStack.top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bStack.pop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"Popped!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"top element is: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bStack.top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1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Queues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26D631-71B1-41FC-8183-9A37F884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0DD4D4C-0A16-4FBA-9931-1F0FCE92E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E8F221-2C17-451E-A781-791A48BDA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83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CSS342: Queues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5A1F-D94C-4C40-A2B0-A9FD380BFB52}" type="slidenum">
              <a:rPr lang="en-US" altLang="ja-JP"/>
              <a:pPr/>
              <a:t>9</a:t>
            </a:fld>
            <a:endParaRPr lang="en-US" altLang="ja-JP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6729" y="554630"/>
            <a:ext cx="7772400" cy="1143000"/>
          </a:xfrm>
        </p:spPr>
        <p:txBody>
          <a:bodyPr/>
          <a:lstStyle/>
          <a:p>
            <a:r>
              <a:rPr lang="en-US" altLang="ja-JP" dirty="0"/>
              <a:t>Queue</a:t>
            </a:r>
          </a:p>
        </p:txBody>
      </p:sp>
      <p:pic>
        <p:nvPicPr>
          <p:cNvPr id="5206" name="Picture 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76" y="3974890"/>
            <a:ext cx="2111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07" name="Picture 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777" y="3060491"/>
            <a:ext cx="277813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09" name="Picture 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77" y="3974891"/>
            <a:ext cx="269875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12" name="Picture 92" descr="BD07153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377" y="2146091"/>
            <a:ext cx="671513" cy="7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15" name="Rectangle 95"/>
          <p:cNvSpPr>
            <a:spLocks noChangeArrowheads="1"/>
          </p:cNvSpPr>
          <p:nvPr/>
        </p:nvSpPr>
        <p:spPr bwMode="auto">
          <a:xfrm>
            <a:off x="6816776" y="2146090"/>
            <a:ext cx="4343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6" name="Rectangle 96"/>
          <p:cNvSpPr>
            <a:spLocks noChangeArrowheads="1"/>
          </p:cNvSpPr>
          <p:nvPr/>
        </p:nvSpPr>
        <p:spPr bwMode="auto">
          <a:xfrm>
            <a:off x="6816776" y="3060490"/>
            <a:ext cx="4343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7" name="Rectangle 97"/>
          <p:cNvSpPr>
            <a:spLocks noChangeArrowheads="1"/>
          </p:cNvSpPr>
          <p:nvPr/>
        </p:nvSpPr>
        <p:spPr bwMode="auto">
          <a:xfrm>
            <a:off x="6816776" y="3974890"/>
            <a:ext cx="4343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18" name="Rectangle 98"/>
          <p:cNvSpPr>
            <a:spLocks noChangeArrowheads="1"/>
          </p:cNvSpPr>
          <p:nvPr/>
        </p:nvSpPr>
        <p:spPr bwMode="auto">
          <a:xfrm>
            <a:off x="6816776" y="4889290"/>
            <a:ext cx="4343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219" name="Picture 99" descr="BD07153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377" y="3060491"/>
            <a:ext cx="671513" cy="7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0" name="Picture 100" descr="BD07153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377" y="3974891"/>
            <a:ext cx="671513" cy="7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1" name="Picture 101" descr="BD07153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4377" y="4889291"/>
            <a:ext cx="671513" cy="7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" name="Picture 1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777" y="3974891"/>
            <a:ext cx="277813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4" name="Picture 1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777" y="4889291"/>
            <a:ext cx="269875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25" name="Picture 1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76" y="4889290"/>
            <a:ext cx="2111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8" name="Oval 108"/>
          <p:cNvSpPr>
            <a:spLocks noChangeArrowheads="1"/>
          </p:cNvSpPr>
          <p:nvPr/>
        </p:nvSpPr>
        <p:spPr bwMode="auto">
          <a:xfrm>
            <a:off x="6892976" y="222229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9" name="Line 109"/>
          <p:cNvSpPr>
            <a:spLocks noChangeShapeType="1"/>
          </p:cNvSpPr>
          <p:nvPr/>
        </p:nvSpPr>
        <p:spPr bwMode="auto">
          <a:xfrm flipV="1">
            <a:off x="7197776" y="222229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0" name="Oval 110"/>
          <p:cNvSpPr>
            <a:spLocks noChangeArrowheads="1"/>
          </p:cNvSpPr>
          <p:nvPr/>
        </p:nvSpPr>
        <p:spPr bwMode="auto">
          <a:xfrm>
            <a:off x="6892976" y="313669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1" name="Line 111"/>
          <p:cNvSpPr>
            <a:spLocks noChangeShapeType="1"/>
          </p:cNvSpPr>
          <p:nvPr/>
        </p:nvSpPr>
        <p:spPr bwMode="auto">
          <a:xfrm rot="3080412" flipV="1">
            <a:off x="7273182" y="3137484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2" name="Oval 112"/>
          <p:cNvSpPr>
            <a:spLocks noChangeArrowheads="1"/>
          </p:cNvSpPr>
          <p:nvPr/>
        </p:nvSpPr>
        <p:spPr bwMode="auto">
          <a:xfrm>
            <a:off x="6892976" y="405109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3" name="Line 113"/>
          <p:cNvSpPr>
            <a:spLocks noChangeShapeType="1"/>
          </p:cNvSpPr>
          <p:nvPr/>
        </p:nvSpPr>
        <p:spPr bwMode="auto">
          <a:xfrm rot="7691457" flipV="1">
            <a:off x="7349382" y="4280484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4" name="Oval 114"/>
          <p:cNvSpPr>
            <a:spLocks noChangeArrowheads="1"/>
          </p:cNvSpPr>
          <p:nvPr/>
        </p:nvSpPr>
        <p:spPr bwMode="auto">
          <a:xfrm>
            <a:off x="6892976" y="496549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35" name="Line 115"/>
          <p:cNvSpPr>
            <a:spLocks noChangeShapeType="1"/>
          </p:cNvSpPr>
          <p:nvPr/>
        </p:nvSpPr>
        <p:spPr bwMode="auto">
          <a:xfrm rot="13398919" flipV="1">
            <a:off x="7045376" y="5194090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6" name="Text Box 116"/>
          <p:cNvSpPr txBox="1">
            <a:spLocks noChangeArrowheads="1"/>
          </p:cNvSpPr>
          <p:nvPr/>
        </p:nvSpPr>
        <p:spPr bwMode="auto">
          <a:xfrm>
            <a:off x="7502577" y="2603290"/>
            <a:ext cx="7461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Time = 0</a:t>
            </a:r>
          </a:p>
        </p:txBody>
      </p:sp>
      <p:sp>
        <p:nvSpPr>
          <p:cNvPr id="5237" name="Text Box 117"/>
          <p:cNvSpPr txBox="1">
            <a:spLocks noChangeArrowheads="1"/>
          </p:cNvSpPr>
          <p:nvPr/>
        </p:nvSpPr>
        <p:spPr bwMode="auto">
          <a:xfrm>
            <a:off x="7464477" y="3517690"/>
            <a:ext cx="822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Time = 12</a:t>
            </a:r>
          </a:p>
        </p:txBody>
      </p:sp>
      <p:sp>
        <p:nvSpPr>
          <p:cNvPr id="5238" name="Text Box 118"/>
          <p:cNvSpPr txBox="1">
            <a:spLocks noChangeArrowheads="1"/>
          </p:cNvSpPr>
          <p:nvPr/>
        </p:nvSpPr>
        <p:spPr bwMode="auto">
          <a:xfrm>
            <a:off x="7464477" y="4432090"/>
            <a:ext cx="822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Time = 20</a:t>
            </a:r>
          </a:p>
        </p:txBody>
      </p:sp>
      <p:sp>
        <p:nvSpPr>
          <p:cNvPr id="5239" name="Text Box 119"/>
          <p:cNvSpPr txBox="1">
            <a:spLocks noChangeArrowheads="1"/>
          </p:cNvSpPr>
          <p:nvPr/>
        </p:nvSpPr>
        <p:spPr bwMode="auto">
          <a:xfrm>
            <a:off x="7464477" y="5346490"/>
            <a:ext cx="822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Time = 38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622221" cy="402336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First in First Out (FIFO)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Can be implemented with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Array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Linked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 (</a:t>
            </a:r>
            <a:r>
              <a:rPr lang="en-US" altLang="en-US" sz="2400" dirty="0" err="1"/>
              <a:t>aQ.push</a:t>
            </a:r>
            <a:r>
              <a:rPr lang="en-US" altLang="en-US" sz="2400" dirty="0"/>
              <a:t>(</a:t>
            </a:r>
            <a:r>
              <a:rPr lang="en-US" altLang="en-US" sz="2400" dirty="0" err="1"/>
              <a:t>newItem</a:t>
            </a:r>
            <a:r>
              <a:rPr lang="en-US" altLang="en-US" sz="2400" dirty="0"/>
              <a:t>)).pop() != </a:t>
            </a:r>
            <a:r>
              <a:rPr lang="en-US" altLang="en-US" sz="2400" dirty="0" err="1"/>
              <a:t>newItem</a:t>
            </a:r>
            <a:endParaRPr lang="en-US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 Uses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Many: powerful data structures for </a:t>
            </a:r>
            <a:r>
              <a:rPr lang="en-US" altLang="en-US" sz="2200" dirty="0" err="1"/>
              <a:t>impls</a:t>
            </a:r>
            <a:r>
              <a:rPr lang="en-US" altLang="en-US" sz="22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Often used for short lived (in-memory) or persistent applications (written to disk)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200" dirty="0"/>
              <a:t>Modeling: Rich field on queueing theory/modeling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27018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16004</TotalTime>
  <Words>4085</Words>
  <Application>Microsoft Office PowerPoint</Application>
  <PresentationFormat>Widescreen</PresentationFormat>
  <Paragraphs>844</Paragraphs>
  <Slides>48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Times New Roman</vt:lpstr>
      <vt:lpstr>Wingdings</vt:lpstr>
      <vt:lpstr>Retrospect</vt:lpstr>
      <vt:lpstr>CSS 342</vt:lpstr>
      <vt:lpstr>Announcements / Agenda</vt:lpstr>
      <vt:lpstr>BigO problem</vt:lpstr>
      <vt:lpstr>STL</vt:lpstr>
      <vt:lpstr>STL Sequence Containers:  the Big 3 (recap)</vt:lpstr>
      <vt:lpstr>Recall the stack</vt:lpstr>
      <vt:lpstr>PowerPoint Presentation</vt:lpstr>
      <vt:lpstr>Queues</vt:lpstr>
      <vt:lpstr>Queue</vt:lpstr>
      <vt:lpstr>Queue Specification</vt:lpstr>
      <vt:lpstr>PowerPoint Presentation</vt:lpstr>
      <vt:lpstr>Comparison of Stack and Queue Operations</vt:lpstr>
      <vt:lpstr>In-Class Code</vt:lpstr>
      <vt:lpstr>my_queue.h</vt:lpstr>
      <vt:lpstr>An Array-Based Implementation</vt:lpstr>
      <vt:lpstr>Circular-array implementation</vt:lpstr>
      <vt:lpstr>PowerPoint Presentation</vt:lpstr>
      <vt:lpstr>my_queue.h</vt:lpstr>
      <vt:lpstr>PowerPoint Presentation</vt:lpstr>
      <vt:lpstr>PowerPoint Presentation</vt:lpstr>
      <vt:lpstr>A Pointer-Based Implementation</vt:lpstr>
      <vt:lpstr>queue_ll.h</vt:lpstr>
      <vt:lpstr>PowerPoint Presentation</vt:lpstr>
      <vt:lpstr>PowerPoint Presentation</vt:lpstr>
      <vt:lpstr>Are we done?</vt:lpstr>
      <vt:lpstr>PowerPoint Presentation</vt:lpstr>
      <vt:lpstr>Queue usage in OS, Network, Services</vt:lpstr>
      <vt:lpstr>PROGRAM FIVE</vt:lpstr>
      <vt:lpstr>Good Take Home Problem.</vt:lpstr>
      <vt:lpstr>Computer Scientist of the week</vt:lpstr>
      <vt:lpstr>Class Bell.</vt:lpstr>
      <vt:lpstr>Propositional Logic</vt:lpstr>
      <vt:lpstr>Text Book</vt:lpstr>
      <vt:lpstr>Propositions</vt:lpstr>
      <vt:lpstr>Propositions</vt:lpstr>
      <vt:lpstr>Compound propositions</vt:lpstr>
      <vt:lpstr>Compound Propositions</vt:lpstr>
      <vt:lpstr>Binary Expressions in C++</vt:lpstr>
      <vt:lpstr>PowerPoint Presentation</vt:lpstr>
      <vt:lpstr>Precedence of Operators</vt:lpstr>
      <vt:lpstr>Prove the following Boolean equations</vt:lpstr>
      <vt:lpstr>Eq.1 </vt:lpstr>
      <vt:lpstr>Computer Scientist of the week</vt:lpstr>
      <vt:lpstr>Eq. 2</vt:lpstr>
      <vt:lpstr>Truth Tables</vt:lpstr>
      <vt:lpstr>Conditional Propositions</vt:lpstr>
      <vt:lpstr>Truth Table of Conditional Propositions</vt:lpstr>
      <vt:lpstr>If and only 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342</dc:title>
  <dc:creator>Bob Dimpsey</dc:creator>
  <cp:lastModifiedBy>robert dimpsey</cp:lastModifiedBy>
  <cp:revision>446</cp:revision>
  <dcterms:created xsi:type="dcterms:W3CDTF">2014-09-04T12:46:47Z</dcterms:created>
  <dcterms:modified xsi:type="dcterms:W3CDTF">2025-09-29T23:35:47Z</dcterms:modified>
</cp:coreProperties>
</file>