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2" r:id="rId3"/>
    <p:sldId id="358" r:id="rId4"/>
    <p:sldId id="361" r:id="rId5"/>
    <p:sldId id="368" r:id="rId6"/>
    <p:sldId id="587" r:id="rId7"/>
    <p:sldId id="490" r:id="rId8"/>
    <p:sldId id="491" r:id="rId9"/>
    <p:sldId id="475" r:id="rId10"/>
    <p:sldId id="365" r:id="rId11"/>
    <p:sldId id="492" r:id="rId12"/>
    <p:sldId id="493" r:id="rId13"/>
    <p:sldId id="494" r:id="rId14"/>
    <p:sldId id="448" r:id="rId15"/>
    <p:sldId id="363" r:id="rId16"/>
    <p:sldId id="586" r:id="rId17"/>
    <p:sldId id="323" r:id="rId18"/>
    <p:sldId id="487" r:id="rId19"/>
    <p:sldId id="366" r:id="rId20"/>
    <p:sldId id="296" r:id="rId21"/>
    <p:sldId id="589" r:id="rId22"/>
    <p:sldId id="588" r:id="rId23"/>
    <p:sldId id="534" r:id="rId24"/>
    <p:sldId id="535" r:id="rId25"/>
    <p:sldId id="318" r:id="rId26"/>
    <p:sldId id="307" r:id="rId27"/>
    <p:sldId id="340" r:id="rId28"/>
    <p:sldId id="309" r:id="rId29"/>
    <p:sldId id="488" r:id="rId30"/>
    <p:sldId id="489" r:id="rId31"/>
    <p:sldId id="313" r:id="rId32"/>
    <p:sldId id="314" r:id="rId33"/>
    <p:sldId id="372" r:id="rId34"/>
    <p:sldId id="370" r:id="rId35"/>
    <p:sldId id="371" r:id="rId36"/>
    <p:sldId id="31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com/v3/__https:/www.youtube.com/@ProfessorHankStalica__;!!K-Hz7m0Vt54!h4DbQfliUBl0bdqHxAIU5s2L25hQA9hb-wKUcGjUThWK27hDZnDcWpcjLbe71-Tta8mqqv4lVnKRpesqrkBeRLxMcQ$" TargetMode="External"/><Relationship Id="rId2" Type="http://schemas.openxmlformats.org/officeDocument/2006/relationships/hyperlink" Target="https://www.codecademy.com/enrolled/courses/learn-c-plus-pl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codesignal.com/course-path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kzHmaeozD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cppguide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91CF6CE0-DFE0-40FF-A8F5-BCB9FE94F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1AD8E74-217D-466F-A776-590BC609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2C984A69-A9E4-485D-BE1E-21A590126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252936"/>
            <a:ext cx="10058400" cy="10287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CSS 342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 Structures, Algorithms, and Discrete Mathematics I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086678"/>
            <a:ext cx="10027920" cy="347146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 3.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Reading:  Carrano Carrano Ch. 3.1-3.2, Appendix D, C++ Book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/>
              <a:t>Encapsulation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Abstraction 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b="1" dirty="0">
                <a:solidFill>
                  <a:srgbClr val="00B050"/>
                </a:solidFill>
              </a:rPr>
              <a:t>Encapsulation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Hierarchy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Polymorphism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close up of nerve cell">
            <a:extLst>
              <a:ext uri="{FF2B5EF4-FFF2-40B4-BE49-F238E27FC236}">
                <a16:creationId xmlns:a16="http://schemas.microsoft.com/office/drawing/2014/main" id="{B36B7561-F0AD-ABA4-1F3E-6BB1680C2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6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Encapsulation and Information Hiding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382000" cy="1676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Wall:	Not only encapsulate the entire implementation but 			also make it invisible/inaccessible.</a:t>
            </a:r>
          </a:p>
          <a:p>
            <a:pPr eaLnBrk="1" hangingPunct="1"/>
            <a:r>
              <a:rPr lang="en-US" altLang="en-US" sz="2400" dirty="0"/>
              <a:t>Slit:	Interface of the implementation such as arguments 			and a return value.</a:t>
            </a:r>
          </a:p>
        </p:txBody>
      </p:sp>
      <p:grpSp>
        <p:nvGrpSpPr>
          <p:cNvPr id="4102" name="Group 18"/>
          <p:cNvGrpSpPr>
            <a:grpSpLocks/>
          </p:cNvGrpSpPr>
          <p:nvPr/>
        </p:nvGrpSpPr>
        <p:grpSpPr bwMode="auto">
          <a:xfrm>
            <a:off x="7543800" y="2743200"/>
            <a:ext cx="2743200" cy="3352800"/>
            <a:chOff x="3168" y="1584"/>
            <a:chExt cx="1728" cy="2112"/>
          </a:xfrm>
        </p:grpSpPr>
        <p:grpSp>
          <p:nvGrpSpPr>
            <p:cNvPr id="4109" name="Group 11"/>
            <p:cNvGrpSpPr>
              <a:grpSpLocks/>
            </p:cNvGrpSpPr>
            <p:nvPr/>
          </p:nvGrpSpPr>
          <p:grpSpPr bwMode="auto">
            <a:xfrm>
              <a:off x="3168" y="1584"/>
              <a:ext cx="1728" cy="2112"/>
              <a:chOff x="1632" y="1584"/>
              <a:chExt cx="1728" cy="2112"/>
            </a:xfrm>
          </p:grpSpPr>
          <p:grpSp>
            <p:nvGrpSpPr>
              <p:cNvPr id="4111" name="Group 8"/>
              <p:cNvGrpSpPr>
                <a:grpSpLocks/>
              </p:cNvGrpSpPr>
              <p:nvPr/>
            </p:nvGrpSpPr>
            <p:grpSpPr bwMode="auto">
              <a:xfrm>
                <a:off x="1632" y="1584"/>
                <a:ext cx="1728" cy="2112"/>
                <a:chOff x="1632" y="1584"/>
                <a:chExt cx="1497" cy="1968"/>
              </a:xfrm>
            </p:grpSpPr>
            <p:pic>
              <p:nvPicPr>
                <p:cNvPr id="4114" name="Picture 4" descr="BL00052_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2" y="1584"/>
                  <a:ext cx="1497" cy="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15" name="Picture 5" descr="BL00052_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2" y="2064"/>
                  <a:ext cx="1497" cy="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16" name="Picture 6" descr="BL00052_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2" y="2544"/>
                  <a:ext cx="1497" cy="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17" name="Picture 7" descr="BL00052_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2" y="3024"/>
                  <a:ext cx="1497" cy="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112" name="Rectangle 9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1152" cy="153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3" name="Rectangle 10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110" name="Text Box 12"/>
            <p:cNvSpPr txBox="1">
              <a:spLocks noChangeArrowheads="1"/>
            </p:cNvSpPr>
            <p:nvPr/>
          </p:nvSpPr>
          <p:spPr bwMode="auto">
            <a:xfrm>
              <a:off x="3456" y="2400"/>
              <a:ext cx="112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Implementation</a:t>
              </a:r>
            </a:p>
            <a:p>
              <a:pPr eaLnBrk="1" hangingPunct="1"/>
              <a:r>
                <a:rPr lang="en-US" altLang="en-US"/>
                <a:t>of method S</a:t>
              </a:r>
            </a:p>
          </p:txBody>
        </p:sp>
      </p:grp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2057400" y="3505200"/>
            <a:ext cx="1676400" cy="1905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Program</a:t>
            </a:r>
          </a:p>
          <a:p>
            <a:pPr eaLnBrk="1" hangingPunct="1"/>
            <a:r>
              <a:rPr lang="en-US" altLang="en-US" dirty="0"/>
              <a:t>that uses </a:t>
            </a:r>
          </a:p>
          <a:p>
            <a:pPr eaLnBrk="1" hangingPunct="1"/>
            <a:r>
              <a:rPr lang="en-US" altLang="en-US" dirty="0"/>
              <a:t>method S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3733800" y="4343400"/>
            <a:ext cx="426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5"/>
          <p:cNvSpPr>
            <a:spLocks noChangeShapeType="1"/>
          </p:cNvSpPr>
          <p:nvPr/>
        </p:nvSpPr>
        <p:spPr bwMode="auto">
          <a:xfrm flipH="1">
            <a:off x="3733800" y="4495800"/>
            <a:ext cx="426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4114801" y="3962401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Function call with arguments</a:t>
            </a:r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auto">
          <a:xfrm>
            <a:off x="4191000" y="4495801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Return a value</a:t>
            </a:r>
          </a:p>
        </p:txBody>
      </p:sp>
    </p:spTree>
    <p:extLst>
      <p:ext uri="{BB962C8B-B14F-4D97-AF65-F5344CB8AC3E}">
        <p14:creationId xmlns:p14="http://schemas.microsoft.com/office/powerpoint/2010/main" val="50664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Class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66900" y="1072454"/>
            <a:ext cx="7924800" cy="144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Classes:  a new data type formed of a collection of data 		and a set of operations on the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Data Structures:   a construct within a programming 				language that stores a collection of data</a:t>
            </a:r>
          </a:p>
        </p:txBody>
      </p:sp>
      <p:grpSp>
        <p:nvGrpSpPr>
          <p:cNvPr id="5126" name="Group 32"/>
          <p:cNvGrpSpPr>
            <a:grpSpLocks/>
          </p:cNvGrpSpPr>
          <p:nvPr/>
        </p:nvGrpSpPr>
        <p:grpSpPr bwMode="auto">
          <a:xfrm>
            <a:off x="3962400" y="2895600"/>
            <a:ext cx="2743200" cy="3352800"/>
            <a:chOff x="3792" y="1728"/>
            <a:chExt cx="1728" cy="2112"/>
          </a:xfrm>
        </p:grpSpPr>
        <p:grpSp>
          <p:nvGrpSpPr>
            <p:cNvPr id="5137" name="Group 6"/>
            <p:cNvGrpSpPr>
              <a:grpSpLocks/>
            </p:cNvGrpSpPr>
            <p:nvPr/>
          </p:nvGrpSpPr>
          <p:grpSpPr bwMode="auto">
            <a:xfrm>
              <a:off x="3792" y="1728"/>
              <a:ext cx="1728" cy="2112"/>
              <a:chOff x="1632" y="1584"/>
              <a:chExt cx="1497" cy="1968"/>
            </a:xfrm>
          </p:grpSpPr>
          <p:pic>
            <p:nvPicPr>
              <p:cNvPr id="5156" name="Picture 7" descr="BL00052_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2" y="1584"/>
                <a:ext cx="149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7" name="Picture 8" descr="BL00052_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2" y="2064"/>
                <a:ext cx="149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8" name="Picture 9" descr="BL00052_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2" y="2544"/>
                <a:ext cx="149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9" name="Picture 10" descr="BL00052_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2" y="3024"/>
                <a:ext cx="149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38" name="Rectangle 11"/>
            <p:cNvSpPr>
              <a:spLocks noChangeArrowheads="1"/>
            </p:cNvSpPr>
            <p:nvPr/>
          </p:nvSpPr>
          <p:spPr bwMode="auto">
            <a:xfrm>
              <a:off x="4080" y="2016"/>
              <a:ext cx="1152" cy="1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Rectangle 12"/>
            <p:cNvSpPr>
              <a:spLocks noChangeArrowheads="1"/>
            </p:cNvSpPr>
            <p:nvPr/>
          </p:nvSpPr>
          <p:spPr bwMode="auto">
            <a:xfrm>
              <a:off x="3792" y="2160"/>
              <a:ext cx="288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0" name="Rectangle 14"/>
            <p:cNvSpPr>
              <a:spLocks noChangeArrowheads="1"/>
            </p:cNvSpPr>
            <p:nvPr/>
          </p:nvSpPr>
          <p:spPr bwMode="auto">
            <a:xfrm>
              <a:off x="3792" y="2736"/>
              <a:ext cx="288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Rectangle 15"/>
            <p:cNvSpPr>
              <a:spLocks noChangeArrowheads="1"/>
            </p:cNvSpPr>
            <p:nvPr/>
          </p:nvSpPr>
          <p:spPr bwMode="auto">
            <a:xfrm>
              <a:off x="3792" y="3264"/>
              <a:ext cx="288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Rectangle 16"/>
            <p:cNvSpPr>
              <a:spLocks noChangeArrowheads="1"/>
            </p:cNvSpPr>
            <p:nvPr/>
          </p:nvSpPr>
          <p:spPr bwMode="auto">
            <a:xfrm>
              <a:off x="4080" y="2016"/>
              <a:ext cx="576" cy="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add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4080" y="2544"/>
              <a:ext cx="576" cy="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remove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4080" y="3072"/>
              <a:ext cx="576" cy="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query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896" y="2160"/>
              <a:ext cx="144" cy="14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800" y="2496"/>
              <a:ext cx="144" cy="14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656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4992" y="2496"/>
              <a:ext cx="144" cy="14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9" name="Rectangle 24"/>
            <p:cNvSpPr>
              <a:spLocks noChangeArrowheads="1"/>
            </p:cNvSpPr>
            <p:nvPr/>
          </p:nvSpPr>
          <p:spPr bwMode="auto">
            <a:xfrm>
              <a:off x="4848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0" name="Rectangle 25"/>
            <p:cNvSpPr>
              <a:spLocks noChangeArrowheads="1"/>
            </p:cNvSpPr>
            <p:nvPr/>
          </p:nvSpPr>
          <p:spPr bwMode="auto">
            <a:xfrm>
              <a:off x="5040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1" name="Line 27"/>
            <p:cNvSpPr>
              <a:spLocks noChangeShapeType="1"/>
            </p:cNvSpPr>
            <p:nvPr/>
          </p:nvSpPr>
          <p:spPr bwMode="auto">
            <a:xfrm flipH="1">
              <a:off x="4848" y="2304"/>
              <a:ext cx="96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28"/>
            <p:cNvSpPr>
              <a:spLocks noChangeShapeType="1"/>
            </p:cNvSpPr>
            <p:nvPr/>
          </p:nvSpPr>
          <p:spPr bwMode="auto">
            <a:xfrm flipH="1">
              <a:off x="4704" y="2640"/>
              <a:ext cx="144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29"/>
            <p:cNvSpPr>
              <a:spLocks noChangeShapeType="1"/>
            </p:cNvSpPr>
            <p:nvPr/>
          </p:nvSpPr>
          <p:spPr bwMode="auto">
            <a:xfrm>
              <a:off x="4992" y="2304"/>
              <a:ext cx="96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30"/>
            <p:cNvSpPr>
              <a:spLocks noChangeShapeType="1"/>
            </p:cNvSpPr>
            <p:nvPr/>
          </p:nvSpPr>
          <p:spPr bwMode="auto">
            <a:xfrm>
              <a:off x="4896" y="2640"/>
              <a:ext cx="48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Line 31"/>
            <p:cNvSpPr>
              <a:spLocks noChangeShapeType="1"/>
            </p:cNvSpPr>
            <p:nvPr/>
          </p:nvSpPr>
          <p:spPr bwMode="auto">
            <a:xfrm>
              <a:off x="5040" y="2640"/>
              <a:ext cx="96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7" name="Text Box 33"/>
          <p:cNvSpPr txBox="1">
            <a:spLocks noChangeArrowheads="1"/>
          </p:cNvSpPr>
          <p:nvPr/>
        </p:nvSpPr>
        <p:spPr bwMode="auto">
          <a:xfrm>
            <a:off x="6705600" y="2819401"/>
            <a:ext cx="287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Behave as a new data type</a:t>
            </a:r>
          </a:p>
        </p:txBody>
      </p:sp>
      <p:sp>
        <p:nvSpPr>
          <p:cNvPr id="5128" name="Rectangle 34"/>
          <p:cNvSpPr>
            <a:spLocks noChangeArrowheads="1"/>
          </p:cNvSpPr>
          <p:nvPr/>
        </p:nvSpPr>
        <p:spPr bwMode="auto">
          <a:xfrm>
            <a:off x="1828800" y="3581400"/>
            <a:ext cx="1676400" cy="1905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Program</a:t>
            </a:r>
          </a:p>
          <a:p>
            <a:pPr eaLnBrk="1" hangingPunct="1"/>
            <a:r>
              <a:rPr lang="en-US" altLang="en-US"/>
              <a:t>that uses </a:t>
            </a:r>
          </a:p>
          <a:p>
            <a:pPr eaLnBrk="1" hangingPunct="1"/>
            <a:r>
              <a:rPr lang="en-US" altLang="en-US"/>
              <a:t>a class</a:t>
            </a:r>
          </a:p>
        </p:txBody>
      </p:sp>
      <p:grpSp>
        <p:nvGrpSpPr>
          <p:cNvPr id="5129" name="Group 39"/>
          <p:cNvGrpSpPr>
            <a:grpSpLocks/>
          </p:cNvGrpSpPr>
          <p:nvPr/>
        </p:nvGrpSpPr>
        <p:grpSpPr bwMode="auto">
          <a:xfrm>
            <a:off x="3505200" y="3657600"/>
            <a:ext cx="914400" cy="1752600"/>
            <a:chOff x="1200" y="2256"/>
            <a:chExt cx="1008" cy="1104"/>
          </a:xfrm>
        </p:grpSpPr>
        <p:sp>
          <p:nvSpPr>
            <p:cNvPr id="5134" name="Line 35"/>
            <p:cNvSpPr>
              <a:spLocks noChangeShapeType="1"/>
            </p:cNvSpPr>
            <p:nvPr/>
          </p:nvSpPr>
          <p:spPr bwMode="auto">
            <a:xfrm>
              <a:off x="1200" y="2256"/>
              <a:ext cx="100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36"/>
            <p:cNvSpPr>
              <a:spLocks noChangeShapeType="1"/>
            </p:cNvSpPr>
            <p:nvPr/>
          </p:nvSpPr>
          <p:spPr bwMode="auto">
            <a:xfrm>
              <a:off x="1200" y="2832"/>
              <a:ext cx="100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37"/>
            <p:cNvSpPr>
              <a:spLocks noChangeShapeType="1"/>
            </p:cNvSpPr>
            <p:nvPr/>
          </p:nvSpPr>
          <p:spPr bwMode="auto">
            <a:xfrm>
              <a:off x="1200" y="3360"/>
              <a:ext cx="100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Text Box 38"/>
          <p:cNvSpPr txBox="1">
            <a:spLocks noChangeArrowheads="1"/>
          </p:cNvSpPr>
          <p:nvPr/>
        </p:nvSpPr>
        <p:spPr bwMode="auto">
          <a:xfrm>
            <a:off x="6858000" y="3352801"/>
            <a:ext cx="3708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dirty="0"/>
              <a:t>Examples:</a:t>
            </a:r>
          </a:p>
          <a:p>
            <a:pPr algn="l" eaLnBrk="1" hangingPunct="1">
              <a:buFontTx/>
              <a:buChar char="-"/>
            </a:pPr>
            <a:r>
              <a:rPr lang="en-US" altLang="en-US" dirty="0"/>
              <a:t> student lists</a:t>
            </a:r>
          </a:p>
          <a:p>
            <a:pPr algn="l" eaLnBrk="1" hangingPunct="1">
              <a:buFontTx/>
              <a:buChar char="-"/>
            </a:pPr>
            <a:r>
              <a:rPr lang="en-US" altLang="en-US" dirty="0"/>
              <a:t> rational numbers</a:t>
            </a:r>
          </a:p>
          <a:p>
            <a:pPr algn="l" eaLnBrk="1" hangingPunct="1">
              <a:buFontTx/>
              <a:buChar char="-"/>
            </a:pPr>
            <a:r>
              <a:rPr lang="en-US" altLang="en-US" dirty="0"/>
              <a:t> complex numbers</a:t>
            </a:r>
          </a:p>
          <a:p>
            <a:pPr algn="l" eaLnBrk="1" hangingPunct="1">
              <a:buFontTx/>
              <a:buChar char="-"/>
            </a:pPr>
            <a:r>
              <a:rPr lang="en-US" altLang="en-US" dirty="0"/>
              <a:t> currency (cents/dollars)</a:t>
            </a:r>
          </a:p>
          <a:p>
            <a:pPr algn="l" eaLnBrk="1" hangingPunct="1">
              <a:buFontTx/>
              <a:buChar char="-"/>
            </a:pPr>
            <a:r>
              <a:rPr lang="en-US" altLang="en-US" dirty="0"/>
              <a:t> length measurement (inches/feet)</a:t>
            </a:r>
          </a:p>
          <a:p>
            <a:pPr algn="l" eaLnBrk="1" hangingPunct="1">
              <a:buFontTx/>
              <a:buChar char="-"/>
            </a:pPr>
            <a:r>
              <a:rPr lang="en-US" altLang="en-US" dirty="0"/>
              <a:t> weight measurement (</a:t>
            </a:r>
            <a:r>
              <a:rPr lang="en-US" altLang="en-US" dirty="0" err="1"/>
              <a:t>oz</a:t>
            </a:r>
            <a:r>
              <a:rPr lang="en-US" altLang="en-US" dirty="0"/>
              <a:t>/</a:t>
            </a:r>
            <a:r>
              <a:rPr lang="en-US" altLang="en-US" dirty="0" err="1"/>
              <a:t>lbs</a:t>
            </a:r>
            <a:r>
              <a:rPr lang="en-US" altLang="en-US" dirty="0"/>
              <a:t>)</a:t>
            </a:r>
          </a:p>
          <a:p>
            <a:pPr algn="l" eaLnBrk="1" hangingPunct="1">
              <a:buFontTx/>
              <a:buChar char="-"/>
            </a:pPr>
            <a:endParaRPr lang="en-US" altLang="en-US" dirty="0"/>
          </a:p>
        </p:txBody>
      </p:sp>
      <p:sp>
        <p:nvSpPr>
          <p:cNvPr id="5131" name="Freeform 40"/>
          <p:cNvSpPr>
            <a:spLocks/>
          </p:cNvSpPr>
          <p:nvPr/>
        </p:nvSpPr>
        <p:spPr bwMode="auto">
          <a:xfrm>
            <a:off x="2971800" y="1295400"/>
            <a:ext cx="1371600" cy="1600200"/>
          </a:xfrm>
          <a:custGeom>
            <a:avLst/>
            <a:gdLst>
              <a:gd name="T0" fmla="*/ 0 w 864"/>
              <a:gd name="T1" fmla="*/ 0 h 1008"/>
              <a:gd name="T2" fmla="*/ 192 w 864"/>
              <a:gd name="T3" fmla="*/ 528 h 1008"/>
              <a:gd name="T4" fmla="*/ 672 w 864"/>
              <a:gd name="T5" fmla="*/ 672 h 1008"/>
              <a:gd name="T6" fmla="*/ 864 w 864"/>
              <a:gd name="T7" fmla="*/ 1008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008"/>
              <a:gd name="T14" fmla="*/ 864 w 864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008">
                <a:moveTo>
                  <a:pt x="0" y="0"/>
                </a:moveTo>
                <a:cubicBezTo>
                  <a:pt x="40" y="208"/>
                  <a:pt x="80" y="416"/>
                  <a:pt x="192" y="528"/>
                </a:cubicBezTo>
                <a:cubicBezTo>
                  <a:pt x="304" y="640"/>
                  <a:pt x="560" y="592"/>
                  <a:pt x="672" y="672"/>
                </a:cubicBezTo>
                <a:cubicBezTo>
                  <a:pt x="784" y="752"/>
                  <a:pt x="824" y="880"/>
                  <a:pt x="864" y="1008"/>
                </a:cubicBezTo>
              </a:path>
            </a:pathLst>
          </a:custGeom>
          <a:noFill/>
          <a:ln w="6350" cap="flat" cmpd="sng">
            <a:solidFill>
              <a:srgbClr val="9999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Freeform 41"/>
          <p:cNvSpPr>
            <a:spLocks/>
          </p:cNvSpPr>
          <p:nvPr/>
        </p:nvSpPr>
        <p:spPr bwMode="auto">
          <a:xfrm>
            <a:off x="3962400" y="2026734"/>
            <a:ext cx="1676400" cy="1600200"/>
          </a:xfrm>
          <a:custGeom>
            <a:avLst/>
            <a:gdLst>
              <a:gd name="T0" fmla="*/ 0 w 1056"/>
              <a:gd name="T1" fmla="*/ 0 h 1008"/>
              <a:gd name="T2" fmla="*/ 240 w 1056"/>
              <a:gd name="T3" fmla="*/ 240 h 1008"/>
              <a:gd name="T4" fmla="*/ 720 w 1056"/>
              <a:gd name="T5" fmla="*/ 384 h 1008"/>
              <a:gd name="T6" fmla="*/ 1056 w 1056"/>
              <a:gd name="T7" fmla="*/ 1008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1008"/>
              <a:gd name="T14" fmla="*/ 1056 w 1056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1008">
                <a:moveTo>
                  <a:pt x="0" y="0"/>
                </a:moveTo>
                <a:cubicBezTo>
                  <a:pt x="60" y="88"/>
                  <a:pt x="120" y="176"/>
                  <a:pt x="240" y="240"/>
                </a:cubicBezTo>
                <a:cubicBezTo>
                  <a:pt x="360" y="304"/>
                  <a:pt x="584" y="256"/>
                  <a:pt x="720" y="384"/>
                </a:cubicBezTo>
                <a:cubicBezTo>
                  <a:pt x="856" y="512"/>
                  <a:pt x="956" y="760"/>
                  <a:pt x="1056" y="1008"/>
                </a:cubicBezTo>
              </a:path>
            </a:pathLst>
          </a:custGeom>
          <a:noFill/>
          <a:ln w="6350" cap="flat" cmpd="sng">
            <a:solidFill>
              <a:srgbClr val="9999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 at ground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Program consists of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Driver file (main) – keep this quite small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Classes:  </a:t>
            </a:r>
            <a:r>
              <a:rPr lang="en-US" sz="2400" dirty="0" err="1"/>
              <a:t>MyClass</a:t>
            </a:r>
            <a:endParaRPr lang="en-US" sz="2400" dirty="0"/>
          </a:p>
          <a:p>
            <a:pPr marL="704088" lvl="2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000" dirty="0" err="1"/>
              <a:t>my_class.h</a:t>
            </a:r>
            <a:r>
              <a:rPr lang="en-US" sz="2000" dirty="0"/>
              <a:t> -- interface</a:t>
            </a:r>
          </a:p>
          <a:p>
            <a:pPr marL="704088" lvl="2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000" dirty="0"/>
              <a:t>my_class.cpp  -- implementation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definition (.h file)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public:  functions called by others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private:  data, helper functions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Implementation (.</a:t>
            </a:r>
            <a:r>
              <a:rPr lang="en-US" sz="2600" dirty="0" err="1"/>
              <a:t>cpp</a:t>
            </a:r>
            <a:r>
              <a:rPr lang="en-US" sz="2600" dirty="0"/>
              <a:t> file)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 err="1"/>
              <a:t>MyClass</a:t>
            </a:r>
            <a:r>
              <a:rPr lang="en-US" sz="2400" dirty="0"/>
              <a:t>::Function()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2071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43" y="1936204"/>
            <a:ext cx="2801462" cy="4022725"/>
          </a:xfrm>
        </p:spPr>
      </p:pic>
      <p:sp>
        <p:nvSpPr>
          <p:cNvPr id="5" name="TextBox 4"/>
          <p:cNvSpPr txBox="1"/>
          <p:nvPr/>
        </p:nvSpPr>
        <p:spPr>
          <a:xfrm>
            <a:off x="4527031" y="2143593"/>
            <a:ext cx="2323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Ada Lovelace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1941" y="2938072"/>
            <a:ext cx="71460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Aka, Augustus Ada Byron, aka Augustus Ada Lovelace, aka the Countess</a:t>
            </a:r>
          </a:p>
          <a:p>
            <a:r>
              <a:rPr lang="en-US" dirty="0"/>
              <a:t>	of Lovelace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Daughter of the famous Poet, Lord Byron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Partnered with Charles Babbage on Analytical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Devised / Imagined first computer program!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Algorithm to be executed by the analytical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Computer Bernoulli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Computer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contributed to mathematics and phrenology</a:t>
            </a:r>
          </a:p>
        </p:txBody>
      </p:sp>
    </p:spTree>
    <p:extLst>
      <p:ext uri="{BB962C8B-B14F-4D97-AF65-F5344CB8AC3E}">
        <p14:creationId xmlns:p14="http://schemas.microsoft.com/office/powerpoint/2010/main" val="27117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 and Data</a:t>
            </a:r>
            <a:br>
              <a:rPr lang="en-US" sz="4000" dirty="0"/>
            </a:br>
            <a:r>
              <a:rPr lang="en-US" sz="4000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public: contract exposes functions for class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The What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Actions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Designed first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Private:  All data, helper functions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Base types like </a:t>
            </a:r>
            <a:r>
              <a:rPr lang="en-US" sz="2400" dirty="0" err="1"/>
              <a:t>int</a:t>
            </a:r>
            <a:r>
              <a:rPr lang="en-US" sz="2400" dirty="0"/>
              <a:t>, double, …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Arrays, Vectors, Linked Lists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Queues, Stacks, Trees, Graphs</a:t>
            </a:r>
            <a:endParaRPr lang="en-US" sz="2600" dirty="0"/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287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tabLst>
                <a:tab pos="91440" algn="l"/>
                <a:tab pos="640080" algn="l"/>
              </a:tabLst>
            </a:pPr>
            <a:r>
              <a:rPr lang="en-US" dirty="0"/>
              <a:t>Design a class representing playing card that can be used in a Card DECK</a:t>
            </a:r>
          </a:p>
        </p:txBody>
      </p: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355E84D9-3896-FFCE-52B5-29985CC4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Design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Constructors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Setters/Getters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Actions (verbs)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Operator Overloads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Private Data Types</a:t>
            </a:r>
          </a:p>
        </p:txBody>
      </p:sp>
    </p:spTree>
    <p:extLst>
      <p:ext uri="{BB962C8B-B14F-4D97-AF65-F5344CB8AC3E}">
        <p14:creationId xmlns:p14="http://schemas.microsoft.com/office/powerpoint/2010/main" val="149098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Card.h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3C1EB1-CE7E-4C71-BC96-B46D63EF75FB}"/>
              </a:ext>
            </a:extLst>
          </p:cNvPr>
          <p:cNvSpPr/>
          <p:nvPr/>
        </p:nvSpPr>
        <p:spPr>
          <a:xfrm>
            <a:off x="1247775" y="1737360"/>
            <a:ext cx="84772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kH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eart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kD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iamond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kC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lub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kS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pade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kSUITS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[4] = 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"heart”, "diamond”, “club”, “spade”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//Constructors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Card();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Card(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//getters-setters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suit()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//Operator Overloads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1262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7755" y="-76456"/>
            <a:ext cx="10058400" cy="1449387"/>
          </a:xfrm>
        </p:spPr>
        <p:txBody>
          <a:bodyPr/>
          <a:lstStyle/>
          <a:p>
            <a:r>
              <a:rPr lang="en-US" dirty="0"/>
              <a:t>Card.cpp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363F20-49D2-4FE0-8B47-28696195D5D8}"/>
              </a:ext>
            </a:extLst>
          </p:cNvPr>
          <p:cNvSpPr/>
          <p:nvPr/>
        </p:nvSpPr>
        <p:spPr>
          <a:xfrm>
            <a:off x="838200" y="1573322"/>
            <a:ext cx="53435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card.h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::Card() : value_(1), suit_(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kS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pade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::Card(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value_(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suit_(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1) ||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13))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value_ 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::suit()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suit_;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::value()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6EDDB-3A57-428C-9F4C-9A3F35908837}"/>
              </a:ext>
            </a:extLst>
          </p:cNvPr>
          <p:cNvSpPr/>
          <p:nvPr/>
        </p:nvSpPr>
        <p:spPr>
          <a:xfrm>
            <a:off x="6286500" y="1272124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card_suit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card_suit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kSUITS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.suit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()];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"ace"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"jack"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"queen"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13: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"king"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of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card_suit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95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Announcements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1: Due 10/09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C++ Beginner Material: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https://www.codecademy.com/enrolled/courses/learn-c-plus-plus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hlinkClick r:id="rId3"/>
              </a:rPr>
              <a:t>https://www.youtube.com/@ProfessorHankStalica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u="sng" kern="0">
                <a:solidFill>
                  <a:srgbClr val="0000FF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4"/>
              </a:rPr>
              <a:t>https://learn.codesignal.com/course-paths</a:t>
            </a:r>
            <a:r>
              <a:rPr lang="en-US" kern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C++ Fundamentals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Value, Reference, Const Reference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Constructors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CONST key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Encapsulation: Public, Private, Friend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Playing Card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 1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Unit Tests</a:t>
            </a:r>
          </a:p>
        </p:txBody>
      </p:sp>
    </p:spTree>
    <p:extLst>
      <p:ext uri="{BB962C8B-B14F-4D97-AF65-F5344CB8AC3E}">
        <p14:creationId xmlns:p14="http://schemas.microsoft.com/office/powerpoint/2010/main" val="52837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Program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TimeSPAN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INTRO</a:t>
            </a:r>
          </a:p>
        </p:txBody>
      </p:sp>
      <p:pic>
        <p:nvPicPr>
          <p:cNvPr id="6" name="Picture 5" descr="3D black question marks with one yellow question mark">
            <a:extLst>
              <a:ext uri="{FF2B5EF4-FFF2-40B4-BE49-F238E27FC236}">
                <a16:creationId xmlns:a16="http://schemas.microsoft.com/office/drawing/2014/main" id="{613F2170-CC57-94B9-112F-72DBEED03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99" r="26231" b="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AE98F-D88A-CDAF-5C62-1B35C964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C117B-72B5-BFCB-052D-619841739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10.2.2024</a:t>
            </a:r>
          </a:p>
        </p:txBody>
      </p:sp>
    </p:spTree>
    <p:extLst>
      <p:ext uri="{BB962C8B-B14F-4D97-AF65-F5344CB8AC3E}">
        <p14:creationId xmlns:p14="http://schemas.microsoft.com/office/powerpoint/2010/main" val="2977646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VendingBank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Class Design Checklist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I worry about inventory?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TimeSpan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I get away with a single constructor?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Where should I place </a:t>
            </a:r>
            <a:r>
              <a:rPr lang="en-US" dirty="0" err="1"/>
              <a:t>const</a:t>
            </a:r>
            <a:r>
              <a:rPr lang="en-US" dirty="0"/>
              <a:t> definitions?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do I need to turn 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Why .h and .</a:t>
            </a:r>
            <a:r>
              <a:rPr lang="en-US" dirty="0" err="1"/>
              <a:t>cpp</a:t>
            </a:r>
            <a:r>
              <a:rPr lang="en-US" dirty="0"/>
              <a:t>; What about .</a:t>
            </a:r>
            <a:r>
              <a:rPr lang="en-US" dirty="0" err="1"/>
              <a:t>hpp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many test cases?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0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7DC37-5131-1FEE-11D0-4C5907B0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Testing 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DB1A8-8582-C87F-04B9-E958534C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</a:t>
            </a:r>
          </a:p>
        </p:txBody>
      </p:sp>
      <p:pic>
        <p:nvPicPr>
          <p:cNvPr id="7" name="Picture 6" descr="Pipette adding DNA sample to a petri dish">
            <a:extLst>
              <a:ext uri="{FF2B5EF4-FFF2-40B4-BE49-F238E27FC236}">
                <a16:creationId xmlns:a16="http://schemas.microsoft.com/office/drawing/2014/main" id="{A5091E9B-2F7F-BE7D-0F1A-A0DB51661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2" r="36445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1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F36C4-ACA7-EA1C-6855-E22E23C3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EE787-EE93-F8B3-AAA2-69AF4320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Simple, automated tests which test fine-grained aspects of your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Tests smallest components of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Encourages modularity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Allows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Maintainability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Incremental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Development scale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Code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Tests are created as development is going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Unit-Tests are run whenever code is incrementally changed to make sure no regressions added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Continuous Integration which runs Unit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Blocks check-ins when Unit Tests do not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IDEs provide multiple frameworks for creating and utilizing Unit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5B10-3FF5-088A-745E-9ABE4EFE8CB7}"/>
              </a:ext>
            </a:extLst>
          </p:cNvPr>
          <p:cNvSpPr txBox="1"/>
          <p:nvPr/>
        </p:nvSpPr>
        <p:spPr>
          <a:xfrm>
            <a:off x="1265446" y="64182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https://www.youtube.com/watch?v=3kzHmaeozDI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Rational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tabLst>
                <a:tab pos="91440" algn="l"/>
                <a:tab pos="640080" algn="l"/>
              </a:tabLst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Create a class to represent a rational number</a:t>
            </a:r>
          </a:p>
        </p:txBody>
      </p:sp>
      <p:pic>
        <p:nvPicPr>
          <p:cNvPr id="5" name="Picture 4" descr="Person writing on a board">
            <a:extLst>
              <a:ext uri="{FF2B5EF4-FFF2-40B4-BE49-F238E27FC236}">
                <a16:creationId xmlns:a16="http://schemas.microsoft.com/office/drawing/2014/main" id="{BA55DDC2-B17A-EA40-2294-BE915EDA2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32" r="4951" b="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5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Exercise:</a:t>
            </a:r>
            <a:br>
              <a:rPr lang="en-US" sz="4000" dirty="0"/>
            </a:br>
            <a:r>
              <a:rPr lang="en-US" sz="4000" dirty="0"/>
              <a:t>Rational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Design a class to represent a rational number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This should allow for 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multiplication, division, addition, subtraction.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Comparison (</a:t>
            </a:r>
            <a:r>
              <a:rPr lang="en-US" sz="2600" dirty="0" err="1"/>
              <a:t>eg</a:t>
            </a:r>
            <a:r>
              <a:rPr lang="en-US" sz="2600" dirty="0"/>
              <a:t>, ==, !=)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Printing out to stream</a:t>
            </a:r>
          </a:p>
        </p:txBody>
      </p:sp>
    </p:spTree>
    <p:extLst>
      <p:ext uri="{BB962C8B-B14F-4D97-AF65-F5344CB8AC3E}">
        <p14:creationId xmlns:p14="http://schemas.microsoft.com/office/powerpoint/2010/main" val="2170663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400" dirty="0"/>
            </a:br>
            <a:r>
              <a:rPr lang="en-US" sz="4400" dirty="0"/>
              <a:t>Interface Design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Constructors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Setters/Getters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Actions (verbs)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Operator Overloads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Private Data Types</a:t>
            </a:r>
          </a:p>
        </p:txBody>
      </p:sp>
    </p:spTree>
    <p:extLst>
      <p:ext uri="{BB962C8B-B14F-4D97-AF65-F5344CB8AC3E}">
        <p14:creationId xmlns:p14="http://schemas.microsoft.com/office/powerpoint/2010/main" val="2588549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 err="1"/>
              <a:t>Rational.h</a:t>
            </a:r>
            <a:r>
              <a:rPr lang="en-US" sz="4000" dirty="0"/>
              <a:t>: w/o Operating Overloads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A28DD3-7CD6-4739-B4B2-E2E16C4800DC}"/>
              </a:ext>
            </a:extLst>
          </p:cNvPr>
          <p:cNvSpPr/>
          <p:nvPr/>
        </p:nvSpPr>
        <p:spPr>
          <a:xfrm>
            <a:off x="1485900" y="17373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RATIONAL_H_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RATIONAL_H_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Rational();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Rational(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numerator()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demnominator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Multiply(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Subtract(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numerator_;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denominator_;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reduce();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00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3C1D-D248-45A2-8E95-4A2AF1E6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Rational.cpp w/o Operator Overloads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78268-71AD-48AB-860B-CCC172E4FF77}"/>
              </a:ext>
            </a:extLst>
          </p:cNvPr>
          <p:cNvSpPr/>
          <p:nvPr/>
        </p:nvSpPr>
        <p:spPr>
          <a:xfrm>
            <a:off x="819150" y="1815822"/>
            <a:ext cx="64960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::Rational() : numerator_(0), denominator_(1)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::Rational(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numerator_(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denominator_(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numerator_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denominator_ 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reduce();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::numerator()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numerator_;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demnominator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denominator_;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B9E4AA-B35E-4283-B423-9CD4B02073D4}"/>
              </a:ext>
            </a:extLst>
          </p:cNvPr>
          <p:cNvSpPr/>
          <p:nvPr/>
        </p:nvSpPr>
        <p:spPr>
          <a:xfrm>
            <a:off x="6267450" y="342900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numerator_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denominator_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reduce();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877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REFERENCE, Value, CONST REFERENCE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CONST KEY WORD</a:t>
            </a:r>
          </a:p>
        </p:txBody>
      </p:sp>
    </p:spTree>
    <p:extLst>
      <p:ext uri="{BB962C8B-B14F-4D97-AF65-F5344CB8AC3E}">
        <p14:creationId xmlns:p14="http://schemas.microsoft.com/office/powerpoint/2010/main" val="3751177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95B2-AAFC-421A-A7F9-43F37EFC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Rational.cpp w/o operator overloads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B467F-6840-453F-84B1-11F4B3936E93}"/>
              </a:ext>
            </a:extLst>
          </p:cNvPr>
          <p:cNvSpPr/>
          <p:nvPr/>
        </p:nvSpPr>
        <p:spPr>
          <a:xfrm>
            <a:off x="304800" y="1737360"/>
            <a:ext cx="55149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::reduce()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sv-SE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minimum = min(numerator_, denominator_);</a:t>
            </a:r>
          </a:p>
          <a:p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minimum; i++)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(((numerator_ % i) == 0) &amp;&amp; ((denominator_ % i) == 0))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i;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numerator_ /=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denominator_ /=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7879B-00D6-4986-8DB2-9F3640FC965F}"/>
              </a:ext>
            </a:extLst>
          </p:cNvPr>
          <p:cNvSpPr/>
          <p:nvPr/>
        </p:nvSpPr>
        <p:spPr>
          <a:xfrm>
            <a:off x="4434840" y="3307020"/>
            <a:ext cx="81057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::Multiply(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	temp.numerator_ = 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::Add(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	temp.numerator_ = (numerator_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.denominator_) + (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 * denominator_);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446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Allowing for operators to work on classes in intuitive ways.  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Key Examples: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Arithmetic:  +, -, *, /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Comparison:  ==, !=, &lt;, &gt;, &lt;=, &gt;=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Input: &lt;&lt;, &gt;&gt;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General rules for overloading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Whenever the meaning of an operator is not obviously clear and undisputed, it should not be overloaded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Always stick to the operator’s well-known semantics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Always provide all out of a set of related operations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Operators retain their precedence order</a:t>
            </a:r>
          </a:p>
        </p:txBody>
      </p:sp>
    </p:spTree>
    <p:extLst>
      <p:ext uri="{BB962C8B-B14F-4D97-AF65-F5344CB8AC3E}">
        <p14:creationId xmlns:p14="http://schemas.microsoft.com/office/powerpoint/2010/main" val="4286394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+,-,*,/ as member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9888" y="20237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Op Overloads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4636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+=,-=,*=,/= as member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9888" y="20237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Op Overloads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1077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Given we overloaded +, is there a better way to implement +=?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Actually, one should implement += first, and then used it to implement 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Same for -=/-,  *=/*, and / /=</a:t>
            </a:r>
          </a:p>
        </p:txBody>
      </p:sp>
    </p:spTree>
    <p:extLst>
      <p:ext uri="{BB962C8B-B14F-4D97-AF65-F5344CB8AC3E}">
        <p14:creationId xmlns:p14="http://schemas.microsoft.com/office/powerpoint/2010/main" val="3909100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+= overload to implement 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MyClass</a:t>
            </a:r>
            <a:r>
              <a:rPr lang="en-US" dirty="0"/>
              <a:t> &amp; </a:t>
            </a:r>
            <a:r>
              <a:rPr lang="en-US" dirty="0" err="1"/>
              <a:t>MyClass</a:t>
            </a:r>
            <a:r>
              <a:rPr lang="en-US" dirty="0"/>
              <a:t>::operator+=(const </a:t>
            </a:r>
            <a:r>
              <a:rPr lang="en-US" dirty="0" err="1"/>
              <a:t>MyClass</a:t>
            </a:r>
            <a:r>
              <a:rPr lang="en-US" dirty="0"/>
              <a:t>&amp; </a:t>
            </a:r>
            <a:r>
              <a:rPr lang="en-US" dirty="0" err="1"/>
              <a:t>rhs</a:t>
            </a:r>
            <a:r>
              <a:rPr lang="en-US" dirty="0"/>
              <a:t>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... // Do the compound assignment work. </a:t>
            </a:r>
          </a:p>
          <a:p>
            <a:r>
              <a:rPr lang="en-US" dirty="0"/>
              <a:t>   return *this;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::operator+(const </a:t>
            </a:r>
            <a:r>
              <a:rPr lang="en-US" dirty="0" err="1"/>
              <a:t>MyClass</a:t>
            </a:r>
            <a:r>
              <a:rPr lang="en-US" dirty="0"/>
              <a:t>&amp; </a:t>
            </a:r>
            <a:r>
              <a:rPr lang="en-US" dirty="0" err="1"/>
              <a:t>rhs</a:t>
            </a:r>
            <a:r>
              <a:rPr lang="en-US" dirty="0"/>
              <a:t>) const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</a:t>
            </a:r>
            <a:r>
              <a:rPr lang="en-US" dirty="0" err="1"/>
              <a:t>MyClass</a:t>
            </a:r>
            <a:r>
              <a:rPr lang="en-US" dirty="0"/>
              <a:t> result = *this; </a:t>
            </a:r>
          </a:p>
          <a:p>
            <a:r>
              <a:rPr lang="en-US" dirty="0"/>
              <a:t>   result += </a:t>
            </a:r>
            <a:r>
              <a:rPr lang="en-US" dirty="0" err="1"/>
              <a:t>rhs</a:t>
            </a:r>
            <a:r>
              <a:rPr lang="en-US" dirty="0"/>
              <a:t>; </a:t>
            </a:r>
          </a:p>
          <a:p>
            <a:r>
              <a:rPr lang="en-US" dirty="0"/>
              <a:t>   return result;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64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input/output &lt;&lt;, &gt;&gt;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1869127"/>
            <a:ext cx="80467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rat);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operator&gt;&gt;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rat);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7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0A2F1-5924-4D84-BCB6-645D93B3BDC2}"/>
              </a:ext>
            </a:extLst>
          </p:cNvPr>
          <p:cNvSpPr/>
          <p:nvPr/>
        </p:nvSpPr>
        <p:spPr>
          <a:xfrm>
            <a:off x="1430877" y="231457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name1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name2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"ravi"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name1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name2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MySwap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(name1, name2);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name1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name2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EB325-C3BE-46B5-AAB0-DF43616D2D95}"/>
              </a:ext>
            </a:extLst>
          </p:cNvPr>
          <p:cNvSpPr txBox="1"/>
          <p:nvPr/>
        </p:nvSpPr>
        <p:spPr>
          <a:xfrm>
            <a:off x="1590675" y="4543425"/>
            <a:ext cx="116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     sue ravi</a:t>
            </a:r>
          </a:p>
          <a:p>
            <a:r>
              <a:rPr lang="en-US" dirty="0"/>
              <a:t>     ravi sue</a:t>
            </a:r>
          </a:p>
        </p:txBody>
      </p:sp>
    </p:spTree>
    <p:extLst>
      <p:ext uri="{BB962C8B-B14F-4D97-AF65-F5344CB8AC3E}">
        <p14:creationId xmlns:p14="http://schemas.microsoft.com/office/powerpoint/2010/main" val="401506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Call by Value, Reference, and Constant Reference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246496" y="1934150"/>
            <a:ext cx="1019032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my_yard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{5, 7};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result = Area(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my_yard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"Area of Rectangle("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my_yard.width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my_yard.length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1786" y="21070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Area(Rectangle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 &amp;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rect.width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rect.width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57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CSS342: Introduction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AECA45-0CFC-4951-BFF7-89F67B0DE9D7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Call by Value, Reference, and Constant Reference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752600"/>
            <a:ext cx="7772400" cy="304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Which of swap functions is appropriate?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7842250" y="0"/>
            <a:ext cx="282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i="1"/>
              <a:t>Arrays, Pointers, and Structures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524000" y="2133601"/>
            <a:ext cx="2971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void swap(string a, string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string tmp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b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543800" y="2133600"/>
            <a:ext cx="2971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void swap(const string&amp; a, 	const string&amp;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string </a:t>
            </a:r>
            <a:r>
              <a:rPr lang="en-US" altLang="en-US" sz="1200" dirty="0" err="1">
                <a:latin typeface="Courier New" panose="02070309020205020404" pitchFamily="49" charset="0"/>
              </a:rPr>
              <a:t>tmp</a:t>
            </a:r>
            <a:r>
              <a:rPr lang="en-US" altLang="en-US" sz="1200" dirty="0">
                <a:latin typeface="Courier New" panose="02070309020205020404" pitchFamily="49" charset="0"/>
              </a:rPr>
              <a:t>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b = </a:t>
            </a:r>
            <a:r>
              <a:rPr lang="en-US" altLang="en-US" sz="1200" dirty="0" err="1">
                <a:latin typeface="Courier New" panose="02070309020205020404" pitchFamily="49" charset="0"/>
              </a:rPr>
              <a:t>tmp</a:t>
            </a:r>
            <a:r>
              <a:rPr lang="en-US" altLang="en-US" sz="12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419600" y="2133601"/>
            <a:ext cx="3048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void swap(string&amp; a, string&amp;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string </a:t>
            </a:r>
            <a:r>
              <a:rPr lang="en-US" altLang="en-US" sz="1200" dirty="0" err="1">
                <a:latin typeface="Courier New" panose="02070309020205020404" pitchFamily="49" charset="0"/>
              </a:rPr>
              <a:t>tmp</a:t>
            </a:r>
            <a:r>
              <a:rPr lang="en-US" altLang="en-US" sz="1200" dirty="0">
                <a:latin typeface="Courier New" panose="02070309020205020404" pitchFamily="49" charset="0"/>
              </a:rPr>
              <a:t>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b = </a:t>
            </a:r>
            <a:r>
              <a:rPr lang="en-US" altLang="en-US" sz="1200" dirty="0" err="1">
                <a:latin typeface="Courier New" panose="02070309020205020404" pitchFamily="49" charset="0"/>
              </a:rPr>
              <a:t>tmp</a:t>
            </a:r>
            <a:r>
              <a:rPr lang="en-US" altLang="en-US" sz="12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524001" y="4267200"/>
            <a:ext cx="306686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findMax</a:t>
            </a:r>
            <a:r>
              <a:rPr lang="en-US" altLang="en-US" sz="1200" dirty="0">
                <a:latin typeface="Courier New" panose="02070309020205020404" pitchFamily="49" charset="0"/>
              </a:rPr>
              <a:t>(vector&lt;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&gt; 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>
                <a:latin typeface="Courier New" panose="02070309020205020404" pitchFamily="49" charset="0"/>
              </a:rPr>
              <a:t> max = 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for (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=1;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&lt; </a:t>
            </a:r>
            <a:r>
              <a:rPr lang="en-US" altLang="en-US" sz="1200" dirty="0" err="1">
                <a:latin typeface="Courier New" panose="02070309020205020404" pitchFamily="49" charset="0"/>
              </a:rPr>
              <a:t>a.size</a:t>
            </a:r>
            <a:r>
              <a:rPr lang="en-US" altLang="en-US" sz="1200" dirty="0">
                <a:latin typeface="Courier New" panose="02070309020205020404" pitchFamily="49" charset="0"/>
              </a:rPr>
              <a:t>();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(a[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 &gt; max)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max = a[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return 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4495801" y="4267200"/>
            <a:ext cx="306686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</a:t>
            </a:r>
            <a:r>
              <a:rPr lang="en-US" altLang="en-US" sz="1200" dirty="0" err="1">
                <a:latin typeface="Courier New" panose="02070309020205020404" pitchFamily="49" charset="0"/>
              </a:rPr>
              <a:t>findMax</a:t>
            </a:r>
            <a:r>
              <a:rPr lang="en-US" altLang="en-US" sz="1200" dirty="0">
                <a:latin typeface="Courier New" panose="02070309020205020404" pitchFamily="49" charset="0"/>
              </a:rPr>
              <a:t>(vector&lt;int&gt;&amp; 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 max = 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for (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=1;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&lt; </a:t>
            </a:r>
            <a:r>
              <a:rPr lang="en-US" altLang="en-US" sz="1200" dirty="0" err="1">
                <a:latin typeface="Courier New" panose="02070309020205020404" pitchFamily="49" charset="0"/>
              </a:rPr>
              <a:t>a.size</a:t>
            </a:r>
            <a:r>
              <a:rPr lang="en-US" altLang="en-US" sz="1200" dirty="0">
                <a:latin typeface="Courier New" panose="02070309020205020404" pitchFamily="49" charset="0"/>
              </a:rPr>
              <a:t>();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(a[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 &gt; max)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max = a[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return 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92" name="Text Box 14"/>
          <p:cNvSpPr txBox="1">
            <a:spLocks noChangeArrowheads="1"/>
          </p:cNvSpPr>
          <p:nvPr/>
        </p:nvSpPr>
        <p:spPr bwMode="auto">
          <a:xfrm>
            <a:off x="7842250" y="4267200"/>
            <a:ext cx="325281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</a:t>
            </a:r>
            <a:r>
              <a:rPr lang="en-US" altLang="en-US" sz="1200" dirty="0" err="1">
                <a:latin typeface="Courier New" panose="02070309020205020404" pitchFamily="49" charset="0"/>
              </a:rPr>
              <a:t>findMax</a:t>
            </a:r>
            <a:r>
              <a:rPr lang="en-US" altLang="en-US" sz="1200">
                <a:latin typeface="Courier New" panose="02070309020205020404" pitchFamily="49" charset="0"/>
              </a:rPr>
              <a:t>(const vector&lt;int&gt;&amp; 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int max = 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for (i=1; i &lt; </a:t>
            </a:r>
            <a:r>
              <a:rPr lang="en-US" altLang="en-US" sz="1200" dirty="0" err="1">
                <a:latin typeface="Courier New" panose="02070309020205020404" pitchFamily="49" charset="0"/>
              </a:rPr>
              <a:t>a.size</a:t>
            </a:r>
            <a:r>
              <a:rPr lang="en-US" altLang="en-US" sz="1200" dirty="0">
                <a:latin typeface="Courier New" panose="02070309020205020404" pitchFamily="49" charset="0"/>
              </a:rPr>
              <a:t>();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(a[i] &gt; max)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max = a[i];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return 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1524000" y="3733800"/>
            <a:ext cx="777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Which of </a:t>
            </a:r>
            <a:r>
              <a:rPr lang="en-US" altLang="en-US" sz="2400" dirty="0" err="1"/>
              <a:t>findMax</a:t>
            </a:r>
            <a:r>
              <a:rPr lang="en-US" altLang="en-US" sz="2400" dirty="0"/>
              <a:t> functions is appropriate?</a:t>
            </a:r>
          </a:p>
        </p:txBody>
      </p:sp>
    </p:spTree>
    <p:extLst>
      <p:ext uri="{BB962C8B-B14F-4D97-AF65-F5344CB8AC3E}">
        <p14:creationId xmlns:p14="http://schemas.microsoft.com/office/powerpoint/2010/main" val="276811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Uses same name as class is constructs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Nothing returned; not even void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Default constructor created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Function executed on creation of object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Arrays:  constructors called in increasing order </a:t>
            </a:r>
            <a:r>
              <a:rPr lang="en-US" sz="2600" dirty="0" err="1"/>
              <a:t>Arr</a:t>
            </a:r>
            <a:r>
              <a:rPr lang="en-US" sz="2600" dirty="0"/>
              <a:t>[0], </a:t>
            </a:r>
            <a:r>
              <a:rPr lang="en-US" sz="2600" dirty="0" err="1"/>
              <a:t>Arr</a:t>
            </a:r>
            <a:r>
              <a:rPr lang="en-US" sz="2600" dirty="0"/>
              <a:t>[1], </a:t>
            </a:r>
            <a:r>
              <a:rPr lang="en-US" sz="2600" dirty="0" err="1"/>
              <a:t>Arr</a:t>
            </a:r>
            <a:r>
              <a:rPr lang="en-US" sz="2600" dirty="0"/>
              <a:t>[2],…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Signature chooses constructor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Casting of call parameters done using normal casting rules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What’s in a constructor?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Normally used initialize private data as built-in types in C++ are undefined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C++11: Member initializer lists are generally utilized</a:t>
            </a:r>
          </a:p>
          <a:p>
            <a:pPr marL="704088" lvl="2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u="sng" dirty="0">
                <a:hlinkClick r:id="rId2"/>
              </a:rPr>
              <a:t>http://en.cppreference.com/w/cpp/language/initializer_list</a:t>
            </a:r>
            <a:endParaRPr lang="en-US" sz="2200" dirty="0"/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Generally, side-effecting is not done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67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keyword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Global definition of value which does not change</a:t>
            </a:r>
          </a:p>
          <a:p>
            <a:pPr marL="0" indent="0">
              <a:buNone/>
            </a:pPr>
            <a:r>
              <a:rPr lang="en-US" dirty="0"/>
              <a:t>	const int </a:t>
            </a:r>
            <a:r>
              <a:rPr lang="en-US" dirty="0" err="1"/>
              <a:t>kCardsInDeck</a:t>
            </a:r>
            <a:r>
              <a:rPr lang="en-US" dirty="0"/>
              <a:t> = 52</a:t>
            </a:r>
          </a:p>
          <a:p>
            <a:pPr marL="0" indent="0">
              <a:buNone/>
            </a:pPr>
            <a:r>
              <a:rPr lang="en-US" dirty="0"/>
              <a:t>	(can also be done with preprocess #define but do not use)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Modifier on member function which does not change data in object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MyFuntion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reference to save space on passing in variable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MyFunction</a:t>
            </a:r>
            <a:r>
              <a:rPr lang="en-US" dirty="0"/>
              <a:t>(const </a:t>
            </a:r>
            <a:r>
              <a:rPr lang="en-US" dirty="0" err="1"/>
              <a:t>MyParamType</a:t>
            </a:r>
            <a:r>
              <a:rPr lang="en-US" dirty="0"/>
              <a:t>&amp; </a:t>
            </a:r>
            <a:r>
              <a:rPr lang="en-US" dirty="0" err="1"/>
              <a:t>mpt</a:t>
            </a:r>
            <a:r>
              <a:rPr lang="en-US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There are other usages but the above are the most common/useful</a:t>
            </a:r>
          </a:p>
        </p:txBody>
      </p:sp>
    </p:spTree>
    <p:extLst>
      <p:ext uri="{BB962C8B-B14F-4D97-AF65-F5344CB8AC3E}">
        <p14:creationId xmlns:p14="http://schemas.microsoft.com/office/powerpoint/2010/main" val="128240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A23B-6F0B-4B0D-B30E-DAD453E8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8CE4-9C62-47D9-ACFA-8CDAF354D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https://google.github.io/styleguide/cppguide.html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650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11280</TotalTime>
  <Words>2617</Words>
  <Application>Microsoft Office PowerPoint</Application>
  <PresentationFormat>Widescreen</PresentationFormat>
  <Paragraphs>482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Arial</vt:lpstr>
      <vt:lpstr>Calibri</vt:lpstr>
      <vt:lpstr>Calibri Light</vt:lpstr>
      <vt:lpstr>Consolas</vt:lpstr>
      <vt:lpstr>Courier New</vt:lpstr>
      <vt:lpstr>Retrospect</vt:lpstr>
      <vt:lpstr>CSS 342 Data Structures, Algorithms, and Discrete Mathematics I </vt:lpstr>
      <vt:lpstr>Announcements/Agenda</vt:lpstr>
      <vt:lpstr>C++ Fundamentals</vt:lpstr>
      <vt:lpstr>In class code</vt:lpstr>
      <vt:lpstr>Call by Value, Reference, and Constant Reference</vt:lpstr>
      <vt:lpstr>Call by Value, Reference, and Constant Reference</vt:lpstr>
      <vt:lpstr>Constructor</vt:lpstr>
      <vt:lpstr>CONST keyword usages</vt:lpstr>
      <vt:lpstr>Programming Guidelines</vt:lpstr>
      <vt:lpstr>Encapsulation</vt:lpstr>
      <vt:lpstr>Encapsulation and Information Hiding</vt:lpstr>
      <vt:lpstr>Class</vt:lpstr>
      <vt:lpstr>Encapsulation at ground level</vt:lpstr>
      <vt:lpstr>Computer Scientist of the week</vt:lpstr>
      <vt:lpstr>Encapsulation and Data Review</vt:lpstr>
      <vt:lpstr>Example</vt:lpstr>
      <vt:lpstr>Class Design Checklist</vt:lpstr>
      <vt:lpstr>Card.h</vt:lpstr>
      <vt:lpstr>Card.cpp</vt:lpstr>
      <vt:lpstr>Program 1</vt:lpstr>
      <vt:lpstr>Class Bell.</vt:lpstr>
      <vt:lpstr>Program 1 FAQ</vt:lpstr>
      <vt:lpstr>Testing 101</vt:lpstr>
      <vt:lpstr>Unit Tests</vt:lpstr>
      <vt:lpstr>Rational Class</vt:lpstr>
      <vt:lpstr>Class Exercise: Rational Class</vt:lpstr>
      <vt:lpstr> Interface Design Checklist</vt:lpstr>
      <vt:lpstr> Rational.h: w/o Operating Overloads</vt:lpstr>
      <vt:lpstr>Rational.cpp w/o Operator Overloads</vt:lpstr>
      <vt:lpstr>Rational.cpp w/o operator overloads</vt:lpstr>
      <vt:lpstr>Operator Overload</vt:lpstr>
      <vt:lpstr>Overloading +,-,*,/ as member functions</vt:lpstr>
      <vt:lpstr>Overloading +=,-=,*=,/= as member functions</vt:lpstr>
      <vt:lpstr>But wait…</vt:lpstr>
      <vt:lpstr>Using += overload to implement +</vt:lpstr>
      <vt:lpstr>Overloading input/output &lt;&lt;, 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252</cp:revision>
  <dcterms:created xsi:type="dcterms:W3CDTF">2014-09-04T12:46:47Z</dcterms:created>
  <dcterms:modified xsi:type="dcterms:W3CDTF">2025-09-29T17:20:41Z</dcterms:modified>
</cp:coreProperties>
</file>