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6" r:id="rId3"/>
    <p:sldId id="586" r:id="rId4"/>
    <p:sldId id="507" r:id="rId5"/>
    <p:sldId id="395" r:id="rId6"/>
    <p:sldId id="381" r:id="rId7"/>
    <p:sldId id="339" r:id="rId8"/>
    <p:sldId id="409" r:id="rId9"/>
    <p:sldId id="487" r:id="rId10"/>
    <p:sldId id="366" r:id="rId11"/>
    <p:sldId id="534" r:id="rId12"/>
    <p:sldId id="535" r:id="rId13"/>
    <p:sldId id="504" r:id="rId14"/>
    <p:sldId id="588" r:id="rId15"/>
    <p:sldId id="318" r:id="rId16"/>
    <p:sldId id="307" r:id="rId17"/>
    <p:sldId id="340" r:id="rId18"/>
    <p:sldId id="309" r:id="rId19"/>
    <p:sldId id="488" r:id="rId20"/>
    <p:sldId id="489" r:id="rId21"/>
    <p:sldId id="313" r:id="rId22"/>
    <p:sldId id="314" r:id="rId23"/>
    <p:sldId id="513" r:id="rId24"/>
    <p:sldId id="589" r:id="rId25"/>
    <p:sldId id="585" r:id="rId26"/>
    <p:sldId id="372" r:id="rId27"/>
    <p:sldId id="510" r:id="rId28"/>
    <p:sldId id="511" r:id="rId29"/>
    <p:sldId id="512" r:id="rId30"/>
    <p:sldId id="509" r:id="rId31"/>
    <p:sldId id="369" r:id="rId32"/>
    <p:sldId id="417" r:id="rId33"/>
    <p:sldId id="418" r:id="rId34"/>
    <p:sldId id="41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899" autoAdjust="0"/>
  </p:normalViewPr>
  <p:slideViewPr>
    <p:cSldViewPr snapToGrid="0">
      <p:cViewPr varScale="1">
        <p:scale>
          <a:sx n="81" d="100"/>
          <a:sy n="81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A092E5-5BD4-4CAD-B952-999445B4432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7300B65-E90C-4026-B944-679CFD75FBC2}">
      <dgm:prSet/>
      <dgm:spPr/>
      <dgm:t>
        <a:bodyPr/>
        <a:lstStyle/>
        <a:p>
          <a:r>
            <a:rPr lang="en-US" dirty="0"/>
            <a:t>Constructors</a:t>
          </a:r>
        </a:p>
      </dgm:t>
    </dgm:pt>
    <dgm:pt modelId="{C9CEE70F-74CC-4200-B4E4-776470BA8F66}" type="parTrans" cxnId="{9161A39E-9E6B-4DE9-9898-C014EF1FE82D}">
      <dgm:prSet/>
      <dgm:spPr/>
      <dgm:t>
        <a:bodyPr/>
        <a:lstStyle/>
        <a:p>
          <a:endParaRPr lang="en-US"/>
        </a:p>
      </dgm:t>
    </dgm:pt>
    <dgm:pt modelId="{1865C60E-C5A2-44FE-A802-715985AE80E3}" type="sibTrans" cxnId="{9161A39E-9E6B-4DE9-9898-C014EF1FE82D}">
      <dgm:prSet/>
      <dgm:spPr/>
      <dgm:t>
        <a:bodyPr/>
        <a:lstStyle/>
        <a:p>
          <a:endParaRPr lang="en-US"/>
        </a:p>
      </dgm:t>
    </dgm:pt>
    <dgm:pt modelId="{E4AE72EB-7CED-4370-93B7-FD7D18720012}">
      <dgm:prSet/>
      <dgm:spPr/>
      <dgm:t>
        <a:bodyPr/>
        <a:lstStyle/>
        <a:p>
          <a:r>
            <a:rPr lang="en-US" dirty="0"/>
            <a:t>Setters/Getters</a:t>
          </a:r>
        </a:p>
      </dgm:t>
    </dgm:pt>
    <dgm:pt modelId="{9D333481-43E1-430D-A71B-C6A51CC3EE49}" type="parTrans" cxnId="{75B9CE29-B1F0-4077-AEF3-779B27A08D9D}">
      <dgm:prSet/>
      <dgm:spPr/>
      <dgm:t>
        <a:bodyPr/>
        <a:lstStyle/>
        <a:p>
          <a:endParaRPr lang="en-US"/>
        </a:p>
      </dgm:t>
    </dgm:pt>
    <dgm:pt modelId="{0C785B95-A19B-4E33-87CE-3FDD8ADEAF9C}" type="sibTrans" cxnId="{75B9CE29-B1F0-4077-AEF3-779B27A08D9D}">
      <dgm:prSet/>
      <dgm:spPr/>
      <dgm:t>
        <a:bodyPr/>
        <a:lstStyle/>
        <a:p>
          <a:endParaRPr lang="en-US"/>
        </a:p>
      </dgm:t>
    </dgm:pt>
    <dgm:pt modelId="{606CF0DF-73FF-4203-8D5B-F75A9872FAF8}">
      <dgm:prSet/>
      <dgm:spPr/>
      <dgm:t>
        <a:bodyPr/>
        <a:lstStyle/>
        <a:p>
          <a:r>
            <a:rPr lang="en-US" dirty="0"/>
            <a:t>Actions (verbs)</a:t>
          </a:r>
        </a:p>
      </dgm:t>
    </dgm:pt>
    <dgm:pt modelId="{341710F2-5B82-42EA-AB45-CB30828BD32D}" type="parTrans" cxnId="{E28C2147-C446-45FB-841B-CA1A60EAFB00}">
      <dgm:prSet/>
      <dgm:spPr/>
      <dgm:t>
        <a:bodyPr/>
        <a:lstStyle/>
        <a:p>
          <a:endParaRPr lang="en-US"/>
        </a:p>
      </dgm:t>
    </dgm:pt>
    <dgm:pt modelId="{7AF8A60E-89A6-496E-92B8-4D7D276F478B}" type="sibTrans" cxnId="{E28C2147-C446-45FB-841B-CA1A60EAFB00}">
      <dgm:prSet/>
      <dgm:spPr/>
      <dgm:t>
        <a:bodyPr/>
        <a:lstStyle/>
        <a:p>
          <a:endParaRPr lang="en-US"/>
        </a:p>
      </dgm:t>
    </dgm:pt>
    <dgm:pt modelId="{A320CA95-8A6F-496E-961E-5EB99D9A859B}">
      <dgm:prSet/>
      <dgm:spPr/>
      <dgm:t>
        <a:bodyPr/>
        <a:lstStyle/>
        <a:p>
          <a:r>
            <a:rPr lang="en-US" dirty="0"/>
            <a:t>Operator Overloads</a:t>
          </a:r>
        </a:p>
      </dgm:t>
    </dgm:pt>
    <dgm:pt modelId="{4D8E8A61-9EE9-4884-A5A5-D18AFA3CE36F}" type="parTrans" cxnId="{D7DDB9FD-227F-4AA2-8766-FB3ADA5CB063}">
      <dgm:prSet/>
      <dgm:spPr/>
      <dgm:t>
        <a:bodyPr/>
        <a:lstStyle/>
        <a:p>
          <a:endParaRPr lang="en-US"/>
        </a:p>
      </dgm:t>
    </dgm:pt>
    <dgm:pt modelId="{F28DE9C9-024B-4781-9114-B6A83D2EB2E7}" type="sibTrans" cxnId="{D7DDB9FD-227F-4AA2-8766-FB3ADA5CB063}">
      <dgm:prSet/>
      <dgm:spPr/>
      <dgm:t>
        <a:bodyPr/>
        <a:lstStyle/>
        <a:p>
          <a:endParaRPr lang="en-US"/>
        </a:p>
      </dgm:t>
    </dgm:pt>
    <dgm:pt modelId="{25E87BB4-864A-49EB-805E-36B702C66FA4}">
      <dgm:prSet/>
      <dgm:spPr/>
      <dgm:t>
        <a:bodyPr/>
        <a:lstStyle/>
        <a:p>
          <a:r>
            <a:rPr lang="en-US" dirty="0"/>
            <a:t>Private Data Types</a:t>
          </a:r>
        </a:p>
      </dgm:t>
    </dgm:pt>
    <dgm:pt modelId="{47F1BE0B-F3EC-4E4A-A0BD-71FAF3757EBA}" type="parTrans" cxnId="{C509A568-1B39-41FD-A7BD-2EA0DB213388}">
      <dgm:prSet/>
      <dgm:spPr/>
      <dgm:t>
        <a:bodyPr/>
        <a:lstStyle/>
        <a:p>
          <a:endParaRPr lang="en-US"/>
        </a:p>
      </dgm:t>
    </dgm:pt>
    <dgm:pt modelId="{BA27280E-A930-46A5-BBAF-267F573F33E0}" type="sibTrans" cxnId="{C509A568-1B39-41FD-A7BD-2EA0DB213388}">
      <dgm:prSet/>
      <dgm:spPr/>
      <dgm:t>
        <a:bodyPr/>
        <a:lstStyle/>
        <a:p>
          <a:endParaRPr lang="en-US"/>
        </a:p>
      </dgm:t>
    </dgm:pt>
    <dgm:pt modelId="{38FF9D74-47B3-40C6-8C23-2C5E280148E1}" type="pres">
      <dgm:prSet presAssocID="{93A092E5-5BD4-4CAD-B952-999445B44321}" presName="linear" presStyleCnt="0">
        <dgm:presLayoutVars>
          <dgm:animLvl val="lvl"/>
          <dgm:resizeHandles val="exact"/>
        </dgm:presLayoutVars>
      </dgm:prSet>
      <dgm:spPr/>
    </dgm:pt>
    <dgm:pt modelId="{ED62A5D2-30C5-49B0-B17E-425C0884E3C4}" type="pres">
      <dgm:prSet presAssocID="{17300B65-E90C-4026-B944-679CFD75FBC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771C639-FBEF-4896-AD8A-91DE9B33E6A7}" type="pres">
      <dgm:prSet presAssocID="{1865C60E-C5A2-44FE-A802-715985AE80E3}" presName="spacer" presStyleCnt="0"/>
      <dgm:spPr/>
    </dgm:pt>
    <dgm:pt modelId="{F48A098C-A8A3-4534-AA14-E5F81E277ECB}" type="pres">
      <dgm:prSet presAssocID="{E4AE72EB-7CED-4370-93B7-FD7D1872001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E7067B9-177D-4266-A84C-7333DCC985BF}" type="pres">
      <dgm:prSet presAssocID="{0C785B95-A19B-4E33-87CE-3FDD8ADEAF9C}" presName="spacer" presStyleCnt="0"/>
      <dgm:spPr/>
    </dgm:pt>
    <dgm:pt modelId="{5303232C-D1A9-4434-A36C-51715568784E}" type="pres">
      <dgm:prSet presAssocID="{606CF0DF-73FF-4203-8D5B-F75A9872FAF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B007574-0DF4-4C99-8769-0FFB542E653F}" type="pres">
      <dgm:prSet presAssocID="{7AF8A60E-89A6-496E-92B8-4D7D276F478B}" presName="spacer" presStyleCnt="0"/>
      <dgm:spPr/>
    </dgm:pt>
    <dgm:pt modelId="{A51D4DFD-1060-413C-AD7B-B44E956AAB3D}" type="pres">
      <dgm:prSet presAssocID="{A320CA95-8A6F-496E-961E-5EB99D9A859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1DE262F-EF56-4012-A52F-969447826E1F}" type="pres">
      <dgm:prSet presAssocID="{F28DE9C9-024B-4781-9114-B6A83D2EB2E7}" presName="spacer" presStyleCnt="0"/>
      <dgm:spPr/>
    </dgm:pt>
    <dgm:pt modelId="{B74C6BC4-DAF1-470B-8AD1-436C588C8FF5}" type="pres">
      <dgm:prSet presAssocID="{25E87BB4-864A-49EB-805E-36B702C66FA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486D91D-9E6A-4EE5-BB86-94C38EF9AA9D}" type="presOf" srcId="{E4AE72EB-7CED-4370-93B7-FD7D18720012}" destId="{F48A098C-A8A3-4534-AA14-E5F81E277ECB}" srcOrd="0" destOrd="0" presId="urn:microsoft.com/office/officeart/2005/8/layout/vList2"/>
    <dgm:cxn modelId="{75B9CE29-B1F0-4077-AEF3-779B27A08D9D}" srcId="{93A092E5-5BD4-4CAD-B952-999445B44321}" destId="{E4AE72EB-7CED-4370-93B7-FD7D18720012}" srcOrd="1" destOrd="0" parTransId="{9D333481-43E1-430D-A71B-C6A51CC3EE49}" sibTransId="{0C785B95-A19B-4E33-87CE-3FDD8ADEAF9C}"/>
    <dgm:cxn modelId="{ABB39D32-6901-4D38-8089-C299C5F1DBA4}" type="presOf" srcId="{17300B65-E90C-4026-B944-679CFD75FBC2}" destId="{ED62A5D2-30C5-49B0-B17E-425C0884E3C4}" srcOrd="0" destOrd="0" presId="urn:microsoft.com/office/officeart/2005/8/layout/vList2"/>
    <dgm:cxn modelId="{E28C2147-C446-45FB-841B-CA1A60EAFB00}" srcId="{93A092E5-5BD4-4CAD-B952-999445B44321}" destId="{606CF0DF-73FF-4203-8D5B-F75A9872FAF8}" srcOrd="2" destOrd="0" parTransId="{341710F2-5B82-42EA-AB45-CB30828BD32D}" sibTransId="{7AF8A60E-89A6-496E-92B8-4D7D276F478B}"/>
    <dgm:cxn modelId="{C509A568-1B39-41FD-A7BD-2EA0DB213388}" srcId="{93A092E5-5BD4-4CAD-B952-999445B44321}" destId="{25E87BB4-864A-49EB-805E-36B702C66FA4}" srcOrd="4" destOrd="0" parTransId="{47F1BE0B-F3EC-4E4A-A0BD-71FAF3757EBA}" sibTransId="{BA27280E-A930-46A5-BBAF-267F573F33E0}"/>
    <dgm:cxn modelId="{E370D758-09B4-4DE6-9B4F-53CAD096643E}" type="presOf" srcId="{93A092E5-5BD4-4CAD-B952-999445B44321}" destId="{38FF9D74-47B3-40C6-8C23-2C5E280148E1}" srcOrd="0" destOrd="0" presId="urn:microsoft.com/office/officeart/2005/8/layout/vList2"/>
    <dgm:cxn modelId="{1F4EC593-F53A-4B26-8B27-A978BBA94DD9}" type="presOf" srcId="{606CF0DF-73FF-4203-8D5B-F75A9872FAF8}" destId="{5303232C-D1A9-4434-A36C-51715568784E}" srcOrd="0" destOrd="0" presId="urn:microsoft.com/office/officeart/2005/8/layout/vList2"/>
    <dgm:cxn modelId="{9161A39E-9E6B-4DE9-9898-C014EF1FE82D}" srcId="{93A092E5-5BD4-4CAD-B952-999445B44321}" destId="{17300B65-E90C-4026-B944-679CFD75FBC2}" srcOrd="0" destOrd="0" parTransId="{C9CEE70F-74CC-4200-B4E4-776470BA8F66}" sibTransId="{1865C60E-C5A2-44FE-A802-715985AE80E3}"/>
    <dgm:cxn modelId="{F45E65D7-36A0-4E02-936C-CD8F6667CEB7}" type="presOf" srcId="{A320CA95-8A6F-496E-961E-5EB99D9A859B}" destId="{A51D4DFD-1060-413C-AD7B-B44E956AAB3D}" srcOrd="0" destOrd="0" presId="urn:microsoft.com/office/officeart/2005/8/layout/vList2"/>
    <dgm:cxn modelId="{59DBBBE4-F9DA-44EE-B5D5-77BF6E562E16}" type="presOf" srcId="{25E87BB4-864A-49EB-805E-36B702C66FA4}" destId="{B74C6BC4-DAF1-470B-8AD1-436C588C8FF5}" srcOrd="0" destOrd="0" presId="urn:microsoft.com/office/officeart/2005/8/layout/vList2"/>
    <dgm:cxn modelId="{D7DDB9FD-227F-4AA2-8766-FB3ADA5CB063}" srcId="{93A092E5-5BD4-4CAD-B952-999445B44321}" destId="{A320CA95-8A6F-496E-961E-5EB99D9A859B}" srcOrd="3" destOrd="0" parTransId="{4D8E8A61-9EE9-4884-A5A5-D18AFA3CE36F}" sibTransId="{F28DE9C9-024B-4781-9114-B6A83D2EB2E7}"/>
    <dgm:cxn modelId="{E4EDC97F-391E-4394-AFB8-DA0868A93E8D}" type="presParOf" srcId="{38FF9D74-47B3-40C6-8C23-2C5E280148E1}" destId="{ED62A5D2-30C5-49B0-B17E-425C0884E3C4}" srcOrd="0" destOrd="0" presId="urn:microsoft.com/office/officeart/2005/8/layout/vList2"/>
    <dgm:cxn modelId="{4E2D4352-8647-4A2A-8E8D-BD4145BDE945}" type="presParOf" srcId="{38FF9D74-47B3-40C6-8C23-2C5E280148E1}" destId="{D771C639-FBEF-4896-AD8A-91DE9B33E6A7}" srcOrd="1" destOrd="0" presId="urn:microsoft.com/office/officeart/2005/8/layout/vList2"/>
    <dgm:cxn modelId="{C381B56D-AFBE-4587-8F2E-CD88FE3849A6}" type="presParOf" srcId="{38FF9D74-47B3-40C6-8C23-2C5E280148E1}" destId="{F48A098C-A8A3-4534-AA14-E5F81E277ECB}" srcOrd="2" destOrd="0" presId="urn:microsoft.com/office/officeart/2005/8/layout/vList2"/>
    <dgm:cxn modelId="{6B5DA5F7-E2BC-4294-9626-2A03AC57CC56}" type="presParOf" srcId="{38FF9D74-47B3-40C6-8C23-2C5E280148E1}" destId="{7E7067B9-177D-4266-A84C-7333DCC985BF}" srcOrd="3" destOrd="0" presId="urn:microsoft.com/office/officeart/2005/8/layout/vList2"/>
    <dgm:cxn modelId="{83CA373C-3F11-4529-ADB7-B1F1E688B427}" type="presParOf" srcId="{38FF9D74-47B3-40C6-8C23-2C5E280148E1}" destId="{5303232C-D1A9-4434-A36C-51715568784E}" srcOrd="4" destOrd="0" presId="urn:microsoft.com/office/officeart/2005/8/layout/vList2"/>
    <dgm:cxn modelId="{A3821005-9884-4EB5-A634-403AA0DDEC22}" type="presParOf" srcId="{38FF9D74-47B3-40C6-8C23-2C5E280148E1}" destId="{DB007574-0DF4-4C99-8769-0FFB542E653F}" srcOrd="5" destOrd="0" presId="urn:microsoft.com/office/officeart/2005/8/layout/vList2"/>
    <dgm:cxn modelId="{21EB021A-469C-46F5-9B01-F262813586E3}" type="presParOf" srcId="{38FF9D74-47B3-40C6-8C23-2C5E280148E1}" destId="{A51D4DFD-1060-413C-AD7B-B44E956AAB3D}" srcOrd="6" destOrd="0" presId="urn:microsoft.com/office/officeart/2005/8/layout/vList2"/>
    <dgm:cxn modelId="{7F586B6F-7F31-4297-A3C2-4B5FE48713F0}" type="presParOf" srcId="{38FF9D74-47B3-40C6-8C23-2C5E280148E1}" destId="{E1DE262F-EF56-4012-A52F-969447826E1F}" srcOrd="7" destOrd="0" presId="urn:microsoft.com/office/officeart/2005/8/layout/vList2"/>
    <dgm:cxn modelId="{71C46FD3-7A82-47A3-92A2-F1115FDB785C}" type="presParOf" srcId="{38FF9D74-47B3-40C6-8C23-2C5E280148E1}" destId="{B74C6BC4-DAF1-470B-8AD1-436C588C8FF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2A5D2-30C5-49B0-B17E-425C0884E3C4}">
      <dsp:nvSpPr>
        <dsp:cNvPr id="0" name=""/>
        <dsp:cNvSpPr/>
      </dsp:nvSpPr>
      <dsp:spPr>
        <a:xfrm>
          <a:off x="0" y="64611"/>
          <a:ext cx="6797675" cy="10073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Constructors</a:t>
          </a:r>
        </a:p>
      </dsp:txBody>
      <dsp:txXfrm>
        <a:off x="49176" y="113787"/>
        <a:ext cx="6699323" cy="909018"/>
      </dsp:txXfrm>
    </dsp:sp>
    <dsp:sp modelId="{F48A098C-A8A3-4534-AA14-E5F81E277ECB}">
      <dsp:nvSpPr>
        <dsp:cNvPr id="0" name=""/>
        <dsp:cNvSpPr/>
      </dsp:nvSpPr>
      <dsp:spPr>
        <a:xfrm>
          <a:off x="0" y="1192941"/>
          <a:ext cx="6797675" cy="1007370"/>
        </a:xfrm>
        <a:prstGeom prst="roundRect">
          <a:avLst/>
        </a:prstGeom>
        <a:gradFill rotWithShape="0">
          <a:gsLst>
            <a:gs pos="0">
              <a:schemeClr val="accent5">
                <a:hueOff val="-5330780"/>
                <a:satOff val="3030"/>
                <a:lumOff val="-2500"/>
                <a:alphaOff val="0"/>
                <a:shade val="85000"/>
                <a:satMod val="130000"/>
              </a:schemeClr>
            </a:gs>
            <a:gs pos="34000">
              <a:schemeClr val="accent5">
                <a:hueOff val="-5330780"/>
                <a:satOff val="3030"/>
                <a:lumOff val="-2500"/>
                <a:alphaOff val="0"/>
                <a:shade val="87000"/>
                <a:satMod val="125000"/>
              </a:schemeClr>
            </a:gs>
            <a:gs pos="70000">
              <a:schemeClr val="accent5">
                <a:hueOff val="-5330780"/>
                <a:satOff val="3030"/>
                <a:lumOff val="-250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-5330780"/>
                <a:satOff val="3030"/>
                <a:lumOff val="-250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Setters/Getters</a:t>
          </a:r>
        </a:p>
      </dsp:txBody>
      <dsp:txXfrm>
        <a:off x="49176" y="1242117"/>
        <a:ext cx="6699323" cy="909018"/>
      </dsp:txXfrm>
    </dsp:sp>
    <dsp:sp modelId="{5303232C-D1A9-4434-A36C-51715568784E}">
      <dsp:nvSpPr>
        <dsp:cNvPr id="0" name=""/>
        <dsp:cNvSpPr/>
      </dsp:nvSpPr>
      <dsp:spPr>
        <a:xfrm>
          <a:off x="0" y="2321271"/>
          <a:ext cx="6797675" cy="1007370"/>
        </a:xfrm>
        <a:prstGeom prst="roundRect">
          <a:avLst/>
        </a:prstGeom>
        <a:gradFill rotWithShape="0">
          <a:gsLst>
            <a:gs pos="0">
              <a:schemeClr val="accent5">
                <a:hueOff val="-10661560"/>
                <a:satOff val="6060"/>
                <a:lumOff val="-5000"/>
                <a:alphaOff val="0"/>
                <a:shade val="85000"/>
                <a:satMod val="130000"/>
              </a:schemeClr>
            </a:gs>
            <a:gs pos="34000">
              <a:schemeClr val="accent5">
                <a:hueOff val="-10661560"/>
                <a:satOff val="6060"/>
                <a:lumOff val="-5000"/>
                <a:alphaOff val="0"/>
                <a:shade val="87000"/>
                <a:satMod val="125000"/>
              </a:schemeClr>
            </a:gs>
            <a:gs pos="70000">
              <a:schemeClr val="accent5">
                <a:hueOff val="-10661560"/>
                <a:satOff val="6060"/>
                <a:lumOff val="-500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-10661560"/>
                <a:satOff val="6060"/>
                <a:lumOff val="-500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Actions (verbs)</a:t>
          </a:r>
        </a:p>
      </dsp:txBody>
      <dsp:txXfrm>
        <a:off x="49176" y="2370447"/>
        <a:ext cx="6699323" cy="909018"/>
      </dsp:txXfrm>
    </dsp:sp>
    <dsp:sp modelId="{A51D4DFD-1060-413C-AD7B-B44E956AAB3D}">
      <dsp:nvSpPr>
        <dsp:cNvPr id="0" name=""/>
        <dsp:cNvSpPr/>
      </dsp:nvSpPr>
      <dsp:spPr>
        <a:xfrm>
          <a:off x="0" y="3449601"/>
          <a:ext cx="6797675" cy="1007370"/>
        </a:xfrm>
        <a:prstGeom prst="roundRect">
          <a:avLst/>
        </a:prstGeom>
        <a:gradFill rotWithShape="0">
          <a:gsLst>
            <a:gs pos="0">
              <a:schemeClr val="accent5">
                <a:hueOff val="-15992340"/>
                <a:satOff val="9089"/>
                <a:lumOff val="-7500"/>
                <a:alphaOff val="0"/>
                <a:shade val="85000"/>
                <a:satMod val="130000"/>
              </a:schemeClr>
            </a:gs>
            <a:gs pos="34000">
              <a:schemeClr val="accent5">
                <a:hueOff val="-15992340"/>
                <a:satOff val="9089"/>
                <a:lumOff val="-7500"/>
                <a:alphaOff val="0"/>
                <a:shade val="87000"/>
                <a:satMod val="125000"/>
              </a:schemeClr>
            </a:gs>
            <a:gs pos="70000">
              <a:schemeClr val="accent5">
                <a:hueOff val="-15992340"/>
                <a:satOff val="9089"/>
                <a:lumOff val="-750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-15992340"/>
                <a:satOff val="9089"/>
                <a:lumOff val="-750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Operator Overloads</a:t>
          </a:r>
        </a:p>
      </dsp:txBody>
      <dsp:txXfrm>
        <a:off x="49176" y="3498777"/>
        <a:ext cx="6699323" cy="909018"/>
      </dsp:txXfrm>
    </dsp:sp>
    <dsp:sp modelId="{B74C6BC4-DAF1-470B-8AD1-436C588C8FF5}">
      <dsp:nvSpPr>
        <dsp:cNvPr id="0" name=""/>
        <dsp:cNvSpPr/>
      </dsp:nvSpPr>
      <dsp:spPr>
        <a:xfrm>
          <a:off x="0" y="4577931"/>
          <a:ext cx="6797675" cy="1007370"/>
        </a:xfrm>
        <a:prstGeom prst="roundRect">
          <a:avLst/>
        </a:prstGeom>
        <a:gradFill rotWithShape="0">
          <a:gsLst>
            <a:gs pos="0">
              <a:schemeClr val="accent5">
                <a:hueOff val="-21323121"/>
                <a:satOff val="12119"/>
                <a:lumOff val="-10000"/>
                <a:alphaOff val="0"/>
                <a:shade val="85000"/>
                <a:satMod val="130000"/>
              </a:schemeClr>
            </a:gs>
            <a:gs pos="34000">
              <a:schemeClr val="accent5">
                <a:hueOff val="-21323121"/>
                <a:satOff val="12119"/>
                <a:lumOff val="-10000"/>
                <a:alphaOff val="0"/>
                <a:shade val="87000"/>
                <a:satMod val="125000"/>
              </a:schemeClr>
            </a:gs>
            <a:gs pos="70000">
              <a:schemeClr val="accent5">
                <a:hueOff val="-21323121"/>
                <a:satOff val="12119"/>
                <a:lumOff val="-1000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-21323121"/>
                <a:satOff val="12119"/>
                <a:lumOff val="-1000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Private Data Types</a:t>
          </a:r>
        </a:p>
      </dsp:txBody>
      <dsp:txXfrm>
        <a:off x="49176" y="4627107"/>
        <a:ext cx="6699323" cy="909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kzHmaeozD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rldefense.com/v3/__https:/www.youtube.com/@PortfolioCourses__;!!K-Hz7m0Vt54!nmqi-lOVuP7IeOtRebCNp-yKLgrCTEapSGZPS3XdKoP83S47o-b4aQ4Y_-MVIkmJDdQNdIProLUZfA$" TargetMode="External"/><Relationship Id="rId2" Type="http://schemas.openxmlformats.org/officeDocument/2006/relationships/hyperlink" Target="https://urldefense.com/v3/__https:/www.youtube.com/@BroCodez__;!!K-Hz7m0Vt54!nmqi-lOVuP7IeOtRebCNp-yKLgrCTEapSGZPS3XdKoP83S47o-b4aQ4Y_-MVIkmJDdQNdIPO897S7Q$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Y2BgH_pZObo" TargetMode="External"/><Relationship Id="rId5" Type="http://schemas.openxmlformats.org/officeDocument/2006/relationships/hyperlink" Target="https://leetcode.com/problemset/all/" TargetMode="External"/><Relationship Id="rId4" Type="http://schemas.openxmlformats.org/officeDocument/2006/relationships/hyperlink" Target="https://stepik.org/course/72339/syllabu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courses.cms.caltech.edu/cs11/material/cpp/donnie/cpp-op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342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Structures, Algorithms, and Discrete Mathematics I</a:t>
            </a:r>
          </a:p>
          <a:p>
            <a:r>
              <a:rPr lang="en-US" dirty="0"/>
              <a:t>Lecture 4.</a:t>
            </a:r>
          </a:p>
          <a:p>
            <a:r>
              <a:rPr lang="en-US" dirty="0"/>
              <a:t>C++ Interlude 1.3, 6.  C++ Book.</a:t>
            </a:r>
          </a:p>
        </p:txBody>
      </p:sp>
    </p:spTree>
    <p:extLst>
      <p:ext uri="{BB962C8B-B14F-4D97-AF65-F5344CB8AC3E}">
        <p14:creationId xmlns:p14="http://schemas.microsoft.com/office/powerpoint/2010/main" val="167526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7755" y="-76456"/>
            <a:ext cx="10058400" cy="1449387"/>
          </a:xfrm>
        </p:spPr>
        <p:txBody>
          <a:bodyPr/>
          <a:lstStyle/>
          <a:p>
            <a:r>
              <a:rPr lang="en-US" dirty="0"/>
              <a:t>Card.cpp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363F20-49D2-4FE0-8B47-28696195D5D8}"/>
              </a:ext>
            </a:extLst>
          </p:cNvPr>
          <p:cNvSpPr/>
          <p:nvPr/>
        </p:nvSpPr>
        <p:spPr>
          <a:xfrm>
            <a:off x="838200" y="1573322"/>
            <a:ext cx="53435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card.h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::Card() : value_(1), suit_(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kS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pade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::Card(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Suit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suit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: value_(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 suit_(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suit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1) || 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 13))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value_ = 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Suit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::suit()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suit_;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::value()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value_;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C6EDDB-3A57-428C-9F4C-9A3F35908837}"/>
              </a:ext>
            </a:extLst>
          </p:cNvPr>
          <p:cNvSpPr/>
          <p:nvPr/>
        </p:nvSpPr>
        <p:spPr>
          <a:xfrm>
            <a:off x="6286500" y="1272124"/>
            <a:ext cx="6096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Card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card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card_value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card_suit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card_suit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kSUITS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card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.suit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()];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switch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card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card_value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"ace"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11: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card_value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"jack"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12: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card_value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"queen"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	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13: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card_value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"king"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	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card_value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to_string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card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	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card_value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 of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card_suit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59509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87DC37-5131-1FEE-11D0-4C5907B0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Testing 101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DB1A8-8582-C87F-04B9-E958534CC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UNIT TEST</a:t>
            </a:r>
          </a:p>
        </p:txBody>
      </p:sp>
      <p:pic>
        <p:nvPicPr>
          <p:cNvPr id="7" name="Picture 6" descr="Pipette adding DNA sample to a petri dish">
            <a:extLst>
              <a:ext uri="{FF2B5EF4-FFF2-40B4-BE49-F238E27FC236}">
                <a16:creationId xmlns:a16="http://schemas.microsoft.com/office/drawing/2014/main" id="{A5091E9B-2F7F-BE7D-0F1A-A0DB51661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2" r="36445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11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CF36C4-ACA7-EA1C-6855-E22E23C3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FEE787-EE93-F8B3-AAA2-69AF43203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Simple, automated tests which test fine-grained aspects of your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Tests smallest components of application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Encourages modularity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Allows for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Maintainability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Incremental 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Development scale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 Code Coverage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Tests are created as development is going 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Unit-Tests are run whenever code is incrementally changed to make sure no regressions added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Continuous Integration which runs Unit 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Blocks check-ins when Unit Tests do not run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IDEs provide multiple frameworks for creating and utilizing Unit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B5B10-3FF5-088A-745E-9ABE4EFE8CB7}"/>
              </a:ext>
            </a:extLst>
          </p:cNvPr>
          <p:cNvSpPr txBox="1"/>
          <p:nvPr/>
        </p:nvSpPr>
        <p:spPr>
          <a:xfrm>
            <a:off x="1265446" y="64182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https://www.youtube.com/watch?v=3kzHmaeozDI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554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6" descr="Yellow question mark">
            <a:extLst>
              <a:ext uri="{FF2B5EF4-FFF2-40B4-BE49-F238E27FC236}">
                <a16:creationId xmlns:a16="http://schemas.microsoft.com/office/drawing/2014/main" id="{5127372A-3AD4-C63F-47CA-4C392616C8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F232E5-266E-BD46-EAC6-DBF58795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Program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9286F-7E2F-C59A-A8B7-476E28961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Questions?</a:t>
            </a: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ED26D631-71B1-41FC-8183-9A37F884E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8">
            <a:extLst>
              <a:ext uri="{FF2B5EF4-FFF2-40B4-BE49-F238E27FC236}">
                <a16:creationId xmlns:a16="http://schemas.microsoft.com/office/drawing/2014/main" id="{B0DD4D4C-0A16-4FBA-9931-1F0FCE92E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E8F221-2C17-451E-A781-791A48BDA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9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1 FAQ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VendingBank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Class Design Checklist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Should I worry about inventory?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TimeSpan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I get away with a single constructor?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Where should I place </a:t>
            </a:r>
            <a:r>
              <a:rPr lang="en-US" dirty="0" err="1"/>
              <a:t>const</a:t>
            </a:r>
            <a:r>
              <a:rPr lang="en-US" dirty="0"/>
              <a:t> definitions?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do I need to turn in?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Why .h and .</a:t>
            </a:r>
            <a:r>
              <a:rPr lang="en-US" dirty="0" err="1"/>
              <a:t>cpp</a:t>
            </a:r>
            <a:r>
              <a:rPr lang="en-US" dirty="0"/>
              <a:t>; What about .</a:t>
            </a:r>
            <a:r>
              <a:rPr lang="en-US" dirty="0" err="1"/>
              <a:t>hpp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many test cases?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0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Rational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tabLst>
                <a:tab pos="91440" algn="l"/>
                <a:tab pos="640080" algn="l"/>
              </a:tabLst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Create a class to represent a rational number</a:t>
            </a:r>
          </a:p>
        </p:txBody>
      </p:sp>
      <p:pic>
        <p:nvPicPr>
          <p:cNvPr id="5" name="Picture 4" descr="Person writing on a board">
            <a:extLst>
              <a:ext uri="{FF2B5EF4-FFF2-40B4-BE49-F238E27FC236}">
                <a16:creationId xmlns:a16="http://schemas.microsoft.com/office/drawing/2014/main" id="{BA55DDC2-B17A-EA40-2294-BE915EDA2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32" r="4951" b="1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95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 Exercise:</a:t>
            </a:r>
            <a:br>
              <a:rPr lang="en-US" sz="4000" dirty="0"/>
            </a:br>
            <a:r>
              <a:rPr lang="en-US" sz="4000" dirty="0"/>
              <a:t>Rational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Design a class to represent a rational number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This should allow for 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multiplication, division, addition, subtraction.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Comparison (</a:t>
            </a:r>
            <a:r>
              <a:rPr lang="en-US" sz="2600" dirty="0" err="1"/>
              <a:t>eg</a:t>
            </a:r>
            <a:r>
              <a:rPr lang="en-US" sz="2600" dirty="0"/>
              <a:t>, ==, !=)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Printing out to stream</a:t>
            </a:r>
          </a:p>
        </p:txBody>
      </p:sp>
    </p:spTree>
    <p:extLst>
      <p:ext uri="{BB962C8B-B14F-4D97-AF65-F5344CB8AC3E}">
        <p14:creationId xmlns:p14="http://schemas.microsoft.com/office/powerpoint/2010/main" val="2170663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529AFD-5A84-4419-9390-0E9584F3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FFD9C4-5E6D-4E44-8CCD-24EF7B6FF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Class Design Checklist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B2DB5-1B01-4A7A-B79B-E180757E6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0871EE-624B-0062-72C2-0E6E5F91A8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37639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9627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4000" dirty="0"/>
            </a:br>
            <a:r>
              <a:rPr lang="en-US" sz="4000" dirty="0" err="1"/>
              <a:t>Rational.h</a:t>
            </a:r>
            <a:r>
              <a:rPr lang="en-US" sz="4000" dirty="0"/>
              <a:t>: w/o Operating Overloads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A28DD3-7CD6-4739-B4B2-E2E16C4800DC}"/>
              </a:ext>
            </a:extLst>
          </p:cNvPr>
          <p:cNvSpPr/>
          <p:nvPr/>
        </p:nvSpPr>
        <p:spPr>
          <a:xfrm>
            <a:off x="1485900" y="173736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ifndef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RATIONAL_H_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RATIONAL_H_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Rational();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Rational(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den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numerator()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demnominator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den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Multiply(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200" dirty="0">
                <a:solidFill>
                  <a:srgbClr val="2B91AF"/>
                </a:solidFill>
                <a:latin typeface="Consolas" panose="020B0609020204030204" pitchFamily="49" charset="0"/>
              </a:rPr>
              <a:t>	Rational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fr-FR" sz="1200" dirty="0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Subtract(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PrintDetails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numerator_;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denominator_;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reduce();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800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3C1D-D248-45A2-8E95-4A2AF1E6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Rational.cpp w/o Operator Overloads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78268-71AD-48AB-860B-CCC172E4FF77}"/>
              </a:ext>
            </a:extLst>
          </p:cNvPr>
          <p:cNvSpPr/>
          <p:nvPr/>
        </p:nvSpPr>
        <p:spPr>
          <a:xfrm>
            <a:off x="819150" y="1815822"/>
            <a:ext cx="649605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::Rational() : numerator_(0), denominator_(1)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::Rational(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den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: numerator_(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 denominator_(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den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den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numerator_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denominator_ = 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reduce();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::numerator()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numerator_;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demnominator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denominator_;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B9E4AA-B35E-4283-B423-9CD4B02073D4}"/>
              </a:ext>
            </a:extLst>
          </p:cNvPr>
          <p:cNvSpPr/>
          <p:nvPr/>
        </p:nvSpPr>
        <p:spPr>
          <a:xfrm>
            <a:off x="6267450" y="3429000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den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den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numerator_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denominator_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den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reduce();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877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Program One Due: Friday, 10/11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Test One: 10/16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Published </a:t>
            </a:r>
            <a:r>
              <a:rPr lang="en-US" sz="2400"/>
              <a:t>Practice Test</a:t>
            </a:r>
            <a:endParaRPr lang="en-US" sz="2400" dirty="0"/>
          </a:p>
          <a:p>
            <a:pPr marL="201168" lvl="1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1408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95B2-AAFC-421A-A7F9-43F37EFC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Rational.cpp w/o operator overloads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B467F-6840-453F-84B1-11F4B3936E93}"/>
              </a:ext>
            </a:extLst>
          </p:cNvPr>
          <p:cNvSpPr/>
          <p:nvPr/>
        </p:nvSpPr>
        <p:spPr>
          <a:xfrm>
            <a:off x="304800" y="1737360"/>
            <a:ext cx="55149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::reduce()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gcd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sv-SE" sz="11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 minimum = min(numerator_, denominator_);</a:t>
            </a:r>
          </a:p>
          <a:p>
            <a:r>
              <a:rPr lang="nn-NO" sz="11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i = 2; i &lt;= minimum; i++)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(((numerator_ % i) == 0) &amp;&amp; ((denominator_ % i) == 0))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gcd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i;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gcd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&gt; 1)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numerator_ /=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gcd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denominator_ /=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gcd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17879B-00D6-4986-8DB2-9F3640FC965F}"/>
              </a:ext>
            </a:extLst>
          </p:cNvPr>
          <p:cNvSpPr/>
          <p:nvPr/>
        </p:nvSpPr>
        <p:spPr>
          <a:xfrm>
            <a:off x="4434840" y="3307020"/>
            <a:ext cx="810577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::Multiply(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	temp.numerator_ = numerator_ * </a:t>
            </a:r>
            <a:r>
              <a:rPr lang="sv-SE" sz="1200" dirty="0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.numerator_;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 = denominator_ 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temp.reduce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::Add(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	temp.numerator_ = (numerator_ * </a:t>
            </a:r>
            <a:r>
              <a:rPr lang="sv-SE" sz="1200" dirty="0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.denominator_) + (</a:t>
            </a:r>
            <a:r>
              <a:rPr lang="sv-SE" sz="1200" dirty="0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.numerator_ * denominator_);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 = denominator_ 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temp.reduce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0446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Operator Overload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Allowing for operators to work on classes in intuitive ways.  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Key Examples: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Arithmetic:  +, -, *, /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Comparison:  ==, !=, &lt;, &gt;, &lt;=, &gt;=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Input: &lt;&lt;, &gt;&gt;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General rules for overloading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Whenever the meaning of an operator is not obviously clear and undisputed, it should not be overloaded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Always stick to the operator’s well-known semantics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Always provide all out of a set of related operations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Operators retain their precedence order</a:t>
            </a:r>
          </a:p>
        </p:txBody>
      </p:sp>
    </p:spTree>
    <p:extLst>
      <p:ext uri="{BB962C8B-B14F-4D97-AF65-F5344CB8AC3E}">
        <p14:creationId xmlns:p14="http://schemas.microsoft.com/office/powerpoint/2010/main" val="4286394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Overloading +,-,*,/ as member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9888" y="202374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Op Overloads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operator/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24636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95B2-AAFC-421A-A7F9-43F37EFC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Rational.cpp with operator overloads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17879B-00D6-4986-8DB2-9F3640FC965F}"/>
              </a:ext>
            </a:extLst>
          </p:cNvPr>
          <p:cNvSpPr/>
          <p:nvPr/>
        </p:nvSpPr>
        <p:spPr>
          <a:xfrm>
            <a:off x="1949092" y="2348232"/>
            <a:ext cx="810577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::operator*(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	temp.numerator_ = numerator_ * </a:t>
            </a:r>
            <a:r>
              <a:rPr lang="sv-SE" sz="1200" dirty="0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.numerator_;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 = denominator_ 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temp.reduce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::operator+(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	temp.numerator_ = (numerator_ * </a:t>
            </a:r>
            <a:r>
              <a:rPr lang="sv-SE" sz="1200" dirty="0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.denominator_) + (</a:t>
            </a:r>
            <a:r>
              <a:rPr lang="sv-SE" sz="1200" dirty="0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.numerator_ * denominator_);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 = denominator_ 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temp.reduce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239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BFEDDD-A549-18ED-6C96-5D24AAC3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Class Bell.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0B591-1405-3BDB-EB70-C6D6810D0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10.07.24</a:t>
            </a:r>
          </a:p>
        </p:txBody>
      </p:sp>
      <p:pic>
        <p:nvPicPr>
          <p:cNvPr id="1026" name="Picture 2" descr="Cheap Classroom Bell, find Classroom Bell deals on line at Alibaba.com">
            <a:extLst>
              <a:ext uri="{FF2B5EF4-FFF2-40B4-BE49-F238E27FC236}">
                <a16:creationId xmlns:a16="http://schemas.microsoft.com/office/drawing/2014/main" id="{965E2D23-B9D0-5B88-5B1E-2BFE14889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2" r="2032" b="4"/>
          <a:stretch/>
        </p:blipFill>
        <p:spPr bwMode="auto">
          <a:xfrm>
            <a:off x="1" y="10"/>
            <a:ext cx="6096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269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7A17444-7ACE-8DCB-5E7A-A6795EB2C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DA8953-D88B-8F92-8F43-C7E11084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Linux Lab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DF8B1-5A01-BBAE-A54B-C016E032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 Log in with MobaXterm</a:t>
            </a:r>
          </a:p>
          <a:p>
            <a:r>
              <a:rPr lang="en-US" sz="1500">
                <a:solidFill>
                  <a:srgbClr val="FFFFFF"/>
                </a:solidFill>
              </a:rPr>
              <a:t> Transfer files</a:t>
            </a:r>
          </a:p>
          <a:p>
            <a:r>
              <a:rPr lang="en-US" sz="1500">
                <a:solidFill>
                  <a:srgbClr val="FFFFFF"/>
                </a:solidFill>
              </a:rPr>
              <a:t> Build and Run</a:t>
            </a:r>
          </a:p>
          <a:p>
            <a:endParaRPr lang="en-US" sz="150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26D631-71B1-41FC-8183-9A37F884E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0DD4D4C-0A16-4FBA-9931-1F0FCE92E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E8F221-2C17-451E-A781-791A48BDA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25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Overloading +=,-=,*=,/= as member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9888" y="202374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Op Overloads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Rational&amp;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operator*=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other);</a:t>
            </a: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Rational&amp;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operator/=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other);</a:t>
            </a: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Rational&amp;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operator-=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other);</a:t>
            </a: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Rational&amp;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operator+=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other);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1077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Given we overloaded +, is there a better way to implement +=?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Actually, one should implement += first, and then used it to implement 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Same for -=/-,  *=/*, and / /=</a:t>
            </a:r>
          </a:p>
        </p:txBody>
      </p:sp>
    </p:spTree>
    <p:extLst>
      <p:ext uri="{BB962C8B-B14F-4D97-AF65-F5344CB8AC3E}">
        <p14:creationId xmlns:p14="http://schemas.microsoft.com/office/powerpoint/2010/main" val="2649354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5EE4-F6BC-47AD-A0A3-7C494B22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+=, +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7A2E5B-8792-42C5-ACCF-27512584F288}"/>
              </a:ext>
            </a:extLst>
          </p:cNvPr>
          <p:cNvSpPr/>
          <p:nvPr/>
        </p:nvSpPr>
        <p:spPr>
          <a:xfrm>
            <a:off x="1097280" y="2129040"/>
            <a:ext cx="104973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operator+=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numerator = (numerator_ * </a:t>
            </a:r>
            <a:r>
              <a:rPr lang="sv-SE" sz="1200" dirty="0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.denominator_) + (</a:t>
            </a:r>
            <a:r>
              <a:rPr lang="sv-SE" sz="1200" dirty="0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.numerator_ * denominator_);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denominator = denominator_ 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(numerator, denominator);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reduce();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 = *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result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4859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5EE4-F6BC-47AD-A0A3-7C494B22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*=, *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05A11-4CEB-42BB-8721-D714CE65D0B3}"/>
              </a:ext>
            </a:extLst>
          </p:cNvPr>
          <p:cNvSpPr/>
          <p:nvPr/>
        </p:nvSpPr>
        <p:spPr>
          <a:xfrm>
            <a:off x="1365504" y="2349467"/>
            <a:ext cx="86563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operator*=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numerator_ = numerator_ 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.numerator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denominator_ = denominator_ 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reduce();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operator*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 = *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result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*=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74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On-line resources for learning C++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u="sng" kern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Bro Code (YouTube)</a:t>
            </a:r>
            <a:endParaRPr lang="en-US" sz="1800" u="sng" kern="0" dirty="0">
              <a:solidFill>
                <a:srgbClr val="000000"/>
              </a:solidFill>
              <a:effectLst/>
              <a:latin typeface="Roboto" panose="020000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u="sng" kern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Portfolio Courses (YouTube)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Resources / Problems for Study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Practice test to be published on Canvas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Carrano Book Questions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Study Groups?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CSS342 SKLs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Prof. Pisan </a:t>
            </a:r>
            <a:r>
              <a:rPr lang="en-US" sz="2400" dirty="0" err="1"/>
              <a:t>Stepik</a:t>
            </a:r>
            <a:r>
              <a:rPr lang="en-US" sz="2400" dirty="0"/>
              <a:t> Course: </a:t>
            </a:r>
            <a:r>
              <a:rPr lang="en-US" sz="2400" dirty="0">
                <a:hlinkClick r:id="rId4"/>
              </a:rPr>
              <a:t>https://stepik.org/course/72339/syllabus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Coding Problems: </a:t>
            </a:r>
            <a:r>
              <a:rPr lang="en-US" sz="2400" dirty="0">
                <a:hlinkClick r:id="rId5"/>
              </a:rPr>
              <a:t>https://leetcode.com/problemset/all/</a:t>
            </a:r>
            <a:r>
              <a:rPr lang="en-US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Linux lab: </a:t>
            </a:r>
            <a:r>
              <a:rPr lang="en-US" sz="2800" dirty="0">
                <a:hlinkClick r:id="rId6"/>
              </a:rPr>
              <a:t>https://www.youtube.com/watch?v=Y2BgH_pZObo</a:t>
            </a:r>
            <a:endParaRPr lang="en-US" sz="2400" dirty="0"/>
          </a:p>
          <a:p>
            <a:pPr marL="201168" lvl="1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6222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Overloading input/output &lt;&lt;, &gt;&gt;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7280" y="1869127"/>
            <a:ext cx="804672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friend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stream,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friend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operator&gt;&gt;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stream,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77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&lt;&lt;, &gt;&gt; overloads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E8AAD5-B6C7-403D-AEE2-5B9067538D07}"/>
              </a:ext>
            </a:extLst>
          </p:cNvPr>
          <p:cNvSpPr/>
          <p:nvPr/>
        </p:nvSpPr>
        <p:spPr>
          <a:xfrm>
            <a:off x="1767840" y="1956816"/>
            <a:ext cx="87172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	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.numerator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operator&gt;&gt;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.numerator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 == 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.numerator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 = 0;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 = 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.reduce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7087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Overloading ==, !=, +=, </a:t>
            </a:r>
            <a:r>
              <a:rPr lang="en-US" sz="4000" dirty="0" err="1"/>
              <a:t>etc</a:t>
            </a:r>
            <a:r>
              <a:rPr lang="en-US" sz="4000" dirty="0"/>
              <a:t>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1499616" y="1737360"/>
            <a:ext cx="788822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&amp;rat);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operator&gt;&gt;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&amp;rat);</a:t>
            </a:r>
          </a:p>
          <a:p>
            <a:pPr lvl="1"/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Op Overloads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operator*=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operator/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operator/=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operator-=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operator+=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0824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DBFCD0-E3CD-4130-AB8E-BB132B665168}"/>
              </a:ext>
            </a:extLst>
          </p:cNvPr>
          <p:cNvSpPr/>
          <p:nvPr/>
        </p:nvSpPr>
        <p:spPr>
          <a:xfrm>
            <a:off x="1231392" y="1737360"/>
            <a:ext cx="1072896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operator==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((numerator_ ==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.numerator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_) &amp;&amp; (denominator_ ==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operator!=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!(*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((numerator_ 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_) &lt; 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.numerator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 * denominator_));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operator&lt;=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((numerator_ 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_) &lt;= 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.numerator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 * denominator_));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((numerator_ 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_) &gt; 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.numerator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 * denominator_));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operator&gt;=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((numerator_ 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_) &gt;= 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.numerator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 * denominator_));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38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on overloading.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http://courses.cms.caltech.edu/cs11/material/cpp/donnie/cpp-ops.html</a:t>
            </a:r>
            <a:endParaRPr lang="en-US" dirty="0">
              <a:hlinkClick r:id="" action="ppaction://noaction"/>
            </a:endParaRPr>
          </a:p>
          <a:p>
            <a:pPr marL="0" indent="0">
              <a:buNone/>
            </a:pPr>
            <a:r>
              <a:rPr lang="en-US" dirty="0"/>
              <a:t>Rational code is on canvas in program examples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1953-D878-5349-B932-5D1AB3A6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40785-5D34-462E-3905-8BD37F251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Quick Recap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Finish Card 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Test 101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In-Class Challenges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Program 1 Questions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Operator Overloading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7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much in such a short time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1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to Date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Abstraction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Encapsulation: private/public, friend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Class design:  constructors, getter-setters, actions, op overloads, data (private)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Class Construction:  .h and .</a:t>
            </a:r>
            <a:r>
              <a:rPr lang="en-US" dirty="0" err="1"/>
              <a:t>cpp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Constructors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enums</a:t>
            </a:r>
            <a:r>
              <a:rPr lang="en-US" dirty="0"/>
              <a:t>, arrays, switch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dirty="0"/>
              <a:t>keyword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Pass by value, reference, and const reference</a:t>
            </a:r>
          </a:p>
        </p:txBody>
      </p:sp>
    </p:spTree>
    <p:extLst>
      <p:ext uri="{BB962C8B-B14F-4D97-AF65-F5344CB8AC3E}">
        <p14:creationId xmlns:p14="http://schemas.microsoft.com/office/powerpoint/2010/main" val="83453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keyword usages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Global definition of value which does not change</a:t>
            </a:r>
          </a:p>
          <a:p>
            <a:pPr marL="0" indent="0">
              <a:buNone/>
            </a:pPr>
            <a:r>
              <a:rPr lang="en-US" dirty="0"/>
              <a:t>	const int </a:t>
            </a:r>
            <a:r>
              <a:rPr lang="en-US" dirty="0" err="1"/>
              <a:t>kCardsInDeck</a:t>
            </a:r>
            <a:r>
              <a:rPr lang="en-US" dirty="0"/>
              <a:t> = 52</a:t>
            </a:r>
          </a:p>
          <a:p>
            <a:pPr marL="0" indent="0">
              <a:buNone/>
            </a:pPr>
            <a:r>
              <a:rPr lang="en-US" dirty="0"/>
              <a:t>	(can also be done with preprocess #define but do not use)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Modifier on member function which does not change data in object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MyFuntion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p)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const</a:t>
            </a:r>
            <a:r>
              <a:rPr lang="en-US" dirty="0"/>
              <a:t> reference to save space on passing in variable</a:t>
            </a:r>
          </a:p>
          <a:p>
            <a:pPr marL="0" indent="0">
              <a:buNone/>
            </a:pPr>
            <a:r>
              <a:rPr lang="en-US" dirty="0"/>
              <a:t>	void </a:t>
            </a:r>
            <a:r>
              <a:rPr lang="en-US" dirty="0" err="1"/>
              <a:t>MyFunction</a:t>
            </a:r>
            <a:r>
              <a:rPr lang="en-US" dirty="0"/>
              <a:t>(const </a:t>
            </a:r>
            <a:r>
              <a:rPr lang="en-US" dirty="0" err="1"/>
              <a:t>MyParamType</a:t>
            </a:r>
            <a:r>
              <a:rPr lang="en-US" dirty="0"/>
              <a:t>&amp; </a:t>
            </a:r>
            <a:r>
              <a:rPr lang="en-US" dirty="0" err="1"/>
              <a:t>mpt</a:t>
            </a:r>
            <a:r>
              <a:rPr lang="en-US" dirty="0"/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There are other usages but the above are the most common/useful</a:t>
            </a:r>
          </a:p>
        </p:txBody>
      </p:sp>
    </p:spTree>
    <p:extLst>
      <p:ext uri="{BB962C8B-B14F-4D97-AF65-F5344CB8AC3E}">
        <p14:creationId xmlns:p14="http://schemas.microsoft.com/office/powerpoint/2010/main" val="318176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Pop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which takes in a string and reverses the string in-place and returns the original string</a:t>
            </a:r>
          </a:p>
          <a:p>
            <a:pPr lvl="1"/>
            <a:r>
              <a:rPr lang="en-US" dirty="0"/>
              <a:t>How many copies of the string are made in your program?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Design the .h file for a Class which represents a circle in a Cartesian plane.  </a:t>
            </a:r>
          </a:p>
          <a:p>
            <a:pPr lvl="1"/>
            <a:r>
              <a:rPr lang="en-US" dirty="0"/>
              <a:t>Implement the constructors</a:t>
            </a:r>
          </a:p>
        </p:txBody>
      </p:sp>
    </p:spTree>
    <p:extLst>
      <p:ext uri="{BB962C8B-B14F-4D97-AF65-F5344CB8AC3E}">
        <p14:creationId xmlns:p14="http://schemas.microsoft.com/office/powerpoint/2010/main" val="356478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Card.h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3C1EB1-CE7E-4C71-BC96-B46D63EF75FB}"/>
              </a:ext>
            </a:extLst>
          </p:cNvPr>
          <p:cNvSpPr/>
          <p:nvPr/>
        </p:nvSpPr>
        <p:spPr>
          <a:xfrm>
            <a:off x="1247775" y="1737360"/>
            <a:ext cx="84772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Suit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kH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eart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kD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iamond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kC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lub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kS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pade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kSUITS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[4] = {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"heart”, "diamond”, “club”, “spade”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Card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//Constructors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Card();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Card(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Suit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suit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//getters-setters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value()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Suit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suit()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//Operator Overloads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friend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s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card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value_;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Suit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126251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13244</TotalTime>
  <Words>2496</Words>
  <Application>Microsoft Office PowerPoint</Application>
  <PresentationFormat>Widescreen</PresentationFormat>
  <Paragraphs>440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Roboto</vt:lpstr>
      <vt:lpstr>Wingdings</vt:lpstr>
      <vt:lpstr>Retrospect</vt:lpstr>
      <vt:lpstr>CSS 342</vt:lpstr>
      <vt:lpstr>Announcements</vt:lpstr>
      <vt:lpstr>Resources</vt:lpstr>
      <vt:lpstr>Agenda</vt:lpstr>
      <vt:lpstr>Review</vt:lpstr>
      <vt:lpstr>Covered to Date</vt:lpstr>
      <vt:lpstr>CONST keyword usages</vt:lpstr>
      <vt:lpstr>In Class Pop Quiz</vt:lpstr>
      <vt:lpstr>Card.h</vt:lpstr>
      <vt:lpstr>Card.cpp</vt:lpstr>
      <vt:lpstr>Testing 101</vt:lpstr>
      <vt:lpstr>Unit Tests</vt:lpstr>
      <vt:lpstr>Program 1</vt:lpstr>
      <vt:lpstr>Program 1 FAQ</vt:lpstr>
      <vt:lpstr>Rational Class</vt:lpstr>
      <vt:lpstr>Class Exercise: Rational Class</vt:lpstr>
      <vt:lpstr> Class Design Checklist</vt:lpstr>
      <vt:lpstr> Rational.h: w/o Operating Overloads</vt:lpstr>
      <vt:lpstr>Rational.cpp w/o Operator Overloads</vt:lpstr>
      <vt:lpstr>Rational.cpp w/o operator overloads</vt:lpstr>
      <vt:lpstr>Operator Overload</vt:lpstr>
      <vt:lpstr>Overloading +,-,*,/ as member functions</vt:lpstr>
      <vt:lpstr>Rational.cpp with operator overloads</vt:lpstr>
      <vt:lpstr>Class Bell.</vt:lpstr>
      <vt:lpstr>Linux Lab Demo</vt:lpstr>
      <vt:lpstr>Overloading +=,-=,*=,/= as member functions</vt:lpstr>
      <vt:lpstr>But wait…</vt:lpstr>
      <vt:lpstr>Overloaded +=, +</vt:lpstr>
      <vt:lpstr>Overloaded *=, *</vt:lpstr>
      <vt:lpstr>Overloading input/output &lt;&lt;, &gt;&gt;</vt:lpstr>
      <vt:lpstr>Implementation of &lt;&lt;, &gt;&gt; overloads</vt:lpstr>
      <vt:lpstr>Overloading ==, !=, +=, etc…</vt:lpstr>
      <vt:lpstr>Implementation</vt:lpstr>
      <vt:lpstr>Resources on overloading.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342</dc:title>
  <dc:creator>Bob Dimpsey</dc:creator>
  <cp:lastModifiedBy>Robert Dimpsey</cp:lastModifiedBy>
  <cp:revision>272</cp:revision>
  <dcterms:created xsi:type="dcterms:W3CDTF">2014-09-04T12:46:47Z</dcterms:created>
  <dcterms:modified xsi:type="dcterms:W3CDTF">2024-10-08T22:45:58Z</dcterms:modified>
</cp:coreProperties>
</file>