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413" r:id="rId3"/>
    <p:sldId id="388" r:id="rId4"/>
    <p:sldId id="346" r:id="rId5"/>
    <p:sldId id="486" r:id="rId6"/>
    <p:sldId id="587" r:id="rId7"/>
    <p:sldId id="428" r:id="rId8"/>
    <p:sldId id="501" r:id="rId9"/>
    <p:sldId id="318" r:id="rId10"/>
    <p:sldId id="586" r:id="rId11"/>
    <p:sldId id="590" r:id="rId12"/>
    <p:sldId id="313" r:id="rId13"/>
    <p:sldId id="314" r:id="rId14"/>
    <p:sldId id="589" r:id="rId15"/>
    <p:sldId id="585" r:id="rId16"/>
    <p:sldId id="372" r:id="rId17"/>
    <p:sldId id="510" r:id="rId18"/>
    <p:sldId id="512" r:id="rId19"/>
    <p:sldId id="511" r:id="rId20"/>
    <p:sldId id="509" r:id="rId21"/>
    <p:sldId id="369" r:id="rId22"/>
    <p:sldId id="417" r:id="rId23"/>
    <p:sldId id="588" r:id="rId24"/>
    <p:sldId id="419" r:id="rId25"/>
    <p:sldId id="534" r:id="rId26"/>
    <p:sldId id="535" r:id="rId27"/>
    <p:sldId id="504" r:id="rId28"/>
    <p:sldId id="591" r:id="rId29"/>
    <p:sldId id="420" r:id="rId30"/>
    <p:sldId id="319" r:id="rId31"/>
    <p:sldId id="329" r:id="rId32"/>
    <p:sldId id="513" r:id="rId33"/>
    <p:sldId id="422" r:id="rId34"/>
    <p:sldId id="339" r:id="rId35"/>
    <p:sldId id="340" r:id="rId36"/>
    <p:sldId id="358" r:id="rId37"/>
    <p:sldId id="337" r:id="rId38"/>
    <p:sldId id="36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9482" autoAdjust="0"/>
  </p:normalViewPr>
  <p:slideViewPr>
    <p:cSldViewPr snapToGrid="0">
      <p:cViewPr varScale="1">
        <p:scale>
          <a:sx n="81" d="100"/>
          <a:sy n="81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A01E1-36F9-4FBA-AF68-707CEC593C01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C7217-2507-4785-A06F-523C06D87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C7217-2507-4785-A06F-523C06D876F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courses.cms.caltech.edu/cs11/material/cpp/donnie/cpp-op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3kzHmaeozDI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48952" y="643467"/>
            <a:ext cx="7172487" cy="5054008"/>
          </a:xfrm>
        </p:spPr>
        <p:txBody>
          <a:bodyPr anchor="ctr"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CSS 342:</a:t>
            </a:r>
            <a:br>
              <a:rPr lang="en-US" sz="6600" dirty="0">
                <a:solidFill>
                  <a:schemeClr val="tx2"/>
                </a:solidFill>
              </a:rPr>
            </a:br>
            <a:r>
              <a:rPr lang="en-US" sz="6000" dirty="0">
                <a:solidFill>
                  <a:schemeClr val="tx2"/>
                </a:solidFill>
              </a:rPr>
              <a:t>Data Structures, Algorithms, and Discrete Mathematics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299" y="643467"/>
            <a:ext cx="331185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Lecture 5.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Carrano Ch 2, Appendix E.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42053" y="1570271"/>
            <a:ext cx="0" cy="3200400"/>
          </a:xfrm>
          <a:prstGeom prst="line">
            <a:avLst/>
          </a:prstGeom>
          <a:ln w="31750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05250E5-90D0-4E41-B9BD-FF661DE54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336792"/>
            <a:ext cx="12188825" cy="52120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69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395B2-AAFC-421A-A7F9-43F37EFCB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Time: Rational.cpp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17879B-00D6-4986-8DB2-9F3640FC965F}"/>
              </a:ext>
            </a:extLst>
          </p:cNvPr>
          <p:cNvSpPr/>
          <p:nvPr/>
        </p:nvSpPr>
        <p:spPr>
          <a:xfrm>
            <a:off x="1949092" y="2348232"/>
            <a:ext cx="81057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::operator*(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	temp.numerator_ = numerator_ * </a:t>
            </a:r>
            <a:r>
              <a:rPr lang="sv-SE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.numerator_;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= denominator_ 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temp.reduce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3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F488-E9A3-2BEA-DDC5-B90D549B1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reduce()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15DF59-2419-3309-EBAB-7A92F4485AA4}"/>
              </a:ext>
            </a:extLst>
          </p:cNvPr>
          <p:cNvSpPr/>
          <p:nvPr/>
        </p:nvSpPr>
        <p:spPr>
          <a:xfrm>
            <a:off x="1487557" y="2264134"/>
            <a:ext cx="551497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::reduce()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gcd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sv-SE" sz="11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sv-SE" sz="1100" dirty="0">
                <a:solidFill>
                  <a:srgbClr val="000000"/>
                </a:solidFill>
                <a:latin typeface="Consolas" panose="020B0609020204030204" pitchFamily="49" charset="0"/>
              </a:rPr>
              <a:t> minimum = min(numerator_, denominator_);</a:t>
            </a:r>
          </a:p>
          <a:p>
            <a:r>
              <a:rPr lang="nn-NO" sz="11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1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100" dirty="0">
                <a:solidFill>
                  <a:srgbClr val="000000"/>
                </a:solidFill>
                <a:latin typeface="Consolas" panose="020B0609020204030204" pitchFamily="49" charset="0"/>
              </a:rPr>
              <a:t> i = 2; i &lt;= minimum; i++)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	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(((numerator_ % i) == 0) &amp;&amp; ((denominator_ % i) == 0))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gcd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i;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gcd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&gt; 1)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numerator_ /=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gcd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	denominator_ /=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gcd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46954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Operator Overload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Allowing for operators to work on classes in intuitive ways.  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Key Examples: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Arithmetic:  +, -, *, /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Comparison:  ==, !=, &lt;, &gt;, &lt;=, &gt;=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Input: &lt;&lt;, &gt;&gt;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General rules for overloading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Whenever the meaning of an operator is not obviously clear and undisputed, it should not be overloaded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Always stick to the operator’s well-known semantics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Always provide all out of a set of related operations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Operators retain their precedence order</a:t>
            </a:r>
          </a:p>
        </p:txBody>
      </p:sp>
    </p:spTree>
    <p:extLst>
      <p:ext uri="{BB962C8B-B14F-4D97-AF65-F5344CB8AC3E}">
        <p14:creationId xmlns:p14="http://schemas.microsoft.com/office/powerpoint/2010/main" val="4286394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Last Time:</a:t>
            </a:r>
            <a:br>
              <a:rPr lang="en-US" sz="4000" dirty="0"/>
            </a:br>
            <a:r>
              <a:rPr lang="en-US" sz="4000" dirty="0"/>
              <a:t>Overloading +,-,*,/ as member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9888" y="202374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Op Overloads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operator/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4636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54F7D-979F-3A5A-8C9F-8410C20C1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A49D5-6596-3674-9873-EDF4D0AC9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Rational.cpp:: operator+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F830D-C276-21B1-CE22-FC2548EC2F81}"/>
              </a:ext>
            </a:extLst>
          </p:cNvPr>
          <p:cNvSpPr/>
          <p:nvPr/>
        </p:nvSpPr>
        <p:spPr>
          <a:xfrm>
            <a:off x="1949092" y="2348232"/>
            <a:ext cx="810577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::operator+(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	temp.numerator_ = (numerator_ * </a:t>
            </a:r>
            <a:r>
              <a:rPr lang="sv-SE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.denominator_) + (</a:t>
            </a:r>
            <a:r>
              <a:rPr lang="sv-SE" sz="1200" dirty="0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.numerator_ * denominator_);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= denominator_ 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temp.reduce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temp;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796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7A17444-7ACE-8DCB-5E7A-A6795EB2C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500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DA8953-D88B-8F92-8F43-C7E11084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Linux Lab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DF8B1-5A01-BBAE-A54B-C016E0327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 Log in with MobaXterm</a:t>
            </a:r>
          </a:p>
          <a:p>
            <a:r>
              <a:rPr lang="en-US" sz="1500">
                <a:solidFill>
                  <a:srgbClr val="FFFFFF"/>
                </a:solidFill>
              </a:rPr>
              <a:t> Transfer files</a:t>
            </a:r>
          </a:p>
          <a:p>
            <a:r>
              <a:rPr lang="en-US" sz="1500">
                <a:solidFill>
                  <a:srgbClr val="FFFFFF"/>
                </a:solidFill>
              </a:rPr>
              <a:t> Build and Run</a:t>
            </a:r>
          </a:p>
          <a:p>
            <a:endParaRPr lang="en-US" sz="1500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26D631-71B1-41FC-8183-9A37F884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DD4D4C-0A16-4FBA-9931-1F0FCE92E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E8F221-2C17-451E-A781-791A48BDA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252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Overloading +=,-=,*=,/= as member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89888" y="202374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// Op Overloads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operator*=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other);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operator/=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other);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operator-=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other);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Rational&amp;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operator+=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other);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71077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Given we overloaded +, is there a better way to implement +=?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Actually, one should implement += first, and then used it to implement 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Same for -=/-,  *=/*, and / /=</a:t>
            </a:r>
          </a:p>
        </p:txBody>
      </p:sp>
    </p:spTree>
    <p:extLst>
      <p:ext uri="{BB962C8B-B14F-4D97-AF65-F5344CB8AC3E}">
        <p14:creationId xmlns:p14="http://schemas.microsoft.com/office/powerpoint/2010/main" val="2649354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5EE4-F6BC-47AD-A0A3-7C494B22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*=, 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05A11-4CEB-42BB-8721-D714CE65D0B3}"/>
              </a:ext>
            </a:extLst>
          </p:cNvPr>
          <p:cNvSpPr/>
          <p:nvPr/>
        </p:nvSpPr>
        <p:spPr>
          <a:xfrm>
            <a:off x="1365504" y="2349467"/>
            <a:ext cx="86563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operator*=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numerator_ = numerator_ 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denominator_ = denominator_ 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reduce();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operator*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*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result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*=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4364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55EE4-F6BC-47AD-A0A3-7C494B22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+=, +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7A2E5B-8792-42C5-ACCF-27512584F288}"/>
              </a:ext>
            </a:extLst>
          </p:cNvPr>
          <p:cNvSpPr/>
          <p:nvPr/>
        </p:nvSpPr>
        <p:spPr>
          <a:xfrm>
            <a:off x="1097280" y="2129040"/>
            <a:ext cx="10497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operator+=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sv-SE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 numerator = (numerator_ * </a:t>
            </a:r>
            <a:r>
              <a:rPr lang="sv-SE" sz="1200" dirty="0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.denominator_) + (</a:t>
            </a:r>
            <a:r>
              <a:rPr lang="sv-SE" sz="1200" dirty="0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sv-SE" sz="1200" dirty="0">
                <a:solidFill>
                  <a:srgbClr val="000000"/>
                </a:solidFill>
                <a:latin typeface="Consolas" panose="020B0609020204030204" pitchFamily="49" charset="0"/>
              </a:rPr>
              <a:t>.numerator_ * denominator_);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denominator = denominator_ 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(numerator, denominator);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reduce();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operator+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 = *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result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+=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result;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4859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 /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Announcements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Program 1: Due 10/11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 1: 10/16 </a:t>
            </a:r>
            <a:r>
              <a:rPr lang="en-US" dirty="0">
                <a:sym typeface="Wingdings" panose="05000000000000000000" pitchFamily="2" charset="2"/>
              </a:rPr>
              <a:t> 10/21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Program 2: Assigned over Weekend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Agenda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Discuss Test One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Object Lifetimes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Operating Overloading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Linux Lab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Program 1: Questions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Templating Introduction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33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Overloading input/output &lt;&lt;, &gt;&gt;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7280" y="1869127"/>
            <a:ext cx="80467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friend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stream,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friend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operator&gt;&gt;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stream,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777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&lt;&lt;, &gt;&gt; overloads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E8AAD5-B6C7-403D-AEE2-5B9067538D07}"/>
              </a:ext>
            </a:extLst>
          </p:cNvPr>
          <p:cNvSpPr/>
          <p:nvPr/>
        </p:nvSpPr>
        <p:spPr>
          <a:xfrm>
            <a:off x="1767840" y="1956816"/>
            <a:ext cx="87172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	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operator&gt;&gt;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inStream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&gt;&gt;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rat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== 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= 0;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= 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else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.reduce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17087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Overloading ==, !=, +=, </a:t>
            </a:r>
            <a:r>
              <a:rPr lang="en-US" sz="4000" dirty="0" err="1"/>
              <a:t>etc</a:t>
            </a:r>
            <a:r>
              <a:rPr lang="en-US" sz="4000" dirty="0"/>
              <a:t>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499616" y="1737360"/>
            <a:ext cx="788822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&amp;rat);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operator&gt;&gt;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inStream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&amp;rat);</a:t>
            </a:r>
          </a:p>
          <a:p>
            <a:pPr lvl="1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 Overloads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operator*=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operator/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operator/=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operator-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operator-=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operator+=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operator!=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80824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DBFCD0-E3CD-4130-AB8E-BB132B665168}"/>
              </a:ext>
            </a:extLst>
          </p:cNvPr>
          <p:cNvSpPr/>
          <p:nvPr/>
        </p:nvSpPr>
        <p:spPr>
          <a:xfrm>
            <a:off x="1231392" y="1737360"/>
            <a:ext cx="1072896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operator==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((numerator_ ==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 &amp;&amp; (denominator_ ==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operator!=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!(*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((numerator_ 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 &lt;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* denominator_));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((numerator_ 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 &lt;=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* denominator_));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operator&gt;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((numerator_ 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 &gt;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* denominator_));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operator&gt;=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Rational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((numerator_ *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.denominator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 &gt;=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rhs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.numerator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* denominator_));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587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on overloading.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http://courses.cms.caltech.edu/cs11/material/cpp/donnie/cpp-ops.html</a:t>
            </a:r>
            <a:endParaRPr lang="en-US" dirty="0">
              <a:hlinkClick r:id="" action="ppaction://noaction"/>
            </a:endParaRPr>
          </a:p>
          <a:p>
            <a:pPr marL="0" indent="0">
              <a:buNone/>
            </a:pPr>
            <a:r>
              <a:rPr lang="en-US" dirty="0"/>
              <a:t>Rational code is on canvas in program examples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00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87DC37-5131-1FEE-11D0-4C5907B0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Testing 101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DB1A8-8582-C87F-04B9-E958534CC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UNIT TEST</a:t>
            </a:r>
          </a:p>
        </p:txBody>
      </p:sp>
      <p:pic>
        <p:nvPicPr>
          <p:cNvPr id="7" name="Picture 6" descr="Pipette adding DNA sample to a petri dish">
            <a:extLst>
              <a:ext uri="{FF2B5EF4-FFF2-40B4-BE49-F238E27FC236}">
                <a16:creationId xmlns:a16="http://schemas.microsoft.com/office/drawing/2014/main" id="{A5091E9B-2F7F-BE7D-0F1A-A0DB51661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62" r="36445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11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CF36C4-ACA7-EA1C-6855-E22E23C3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FEE787-EE93-F8B3-AAA2-69AF43203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Simple, automated tests which test fine-grained aspects of your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Tests smallest components of application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Encourages modularity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Allows for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Maintainability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Incremental Development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Development scale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Test Code 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Tests are created as development is going 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Unit-Tests are run whenever code is incrementally changed to make sure no regressions added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Continuous Integration which runs Unit Tests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Blocks check-ins when Unit Tests do not run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IDEs provide multiple frameworks for creating and utilizing Unit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B5B10-3FF5-088A-745E-9ABE4EFE8CB7}"/>
              </a:ext>
            </a:extLst>
          </p:cNvPr>
          <p:cNvSpPr txBox="1"/>
          <p:nvPr/>
        </p:nvSpPr>
        <p:spPr>
          <a:xfrm>
            <a:off x="1265446" y="641826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https://www.youtube.com/watch?v=3kzHmaeozDI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54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E477566-BA87-486F-9315-1DEC183A3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F232E5-266E-BD46-EAC6-DBF58795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999" y="4550229"/>
            <a:ext cx="10909073" cy="10576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Program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9286F-7E2F-C59A-A8B7-476E28961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999" y="5727515"/>
            <a:ext cx="10925101" cy="51547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pic>
        <p:nvPicPr>
          <p:cNvPr id="25" name="Picture 6" descr="Yellow question mark">
            <a:extLst>
              <a:ext uri="{FF2B5EF4-FFF2-40B4-BE49-F238E27FC236}">
                <a16:creationId xmlns:a16="http://schemas.microsoft.com/office/drawing/2014/main" id="{5127372A-3AD4-C63F-47CA-4C392616C8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45" r="-1" b="30150"/>
          <a:stretch/>
        </p:blipFill>
        <p:spPr>
          <a:xfrm>
            <a:off x="635457" y="640080"/>
            <a:ext cx="10916463" cy="3602736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9B1C7E-64E8-4731-AF98-95F922840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808F6F9-F2DD-4B73-9A95-C2B1C69BC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511A03-A49E-41D0-B2FE-222F6168E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98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3BD425-4B70-29C6-9733-5E415F00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Bell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CEB4E-5FC4-A4F8-DF87-69B9804D4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10.09.2024</a:t>
            </a:r>
          </a:p>
        </p:txBody>
      </p:sp>
    </p:spTree>
    <p:extLst>
      <p:ext uri="{BB962C8B-B14F-4D97-AF65-F5344CB8AC3E}">
        <p14:creationId xmlns:p14="http://schemas.microsoft.com/office/powerpoint/2010/main" val="24285749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8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One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3706368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C++ core tenets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Class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How to build a good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C++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Coding Guidelines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Operator Overloading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pass by reference&amp;, const &amp;,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References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09360" y="1845734"/>
            <a:ext cx="548030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Constructors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Object Lifetime -- Today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Templates – Today / Monday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Vectors, Strings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Sorting:  Bubble, Insertion – Monday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C++ program lifecycle: preprocess, compiler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arrays / </a:t>
            </a:r>
            <a:r>
              <a:rPr lang="en-US" dirty="0" err="1"/>
              <a:t>ptrs</a:t>
            </a:r>
            <a:r>
              <a:rPr lang="en-US" dirty="0"/>
              <a:t> &amp; arrays -- Monday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92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775" y="271105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Vectors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1818807" y="1857280"/>
            <a:ext cx="817963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first;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//empty vector 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second = {100, 200, 300};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//vector of 100,200,300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third = second;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//copy of second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vecotry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vector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fourth(4, 100);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//vector of 4, 100s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second.push_back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(400);</a:t>
            </a:r>
          </a:p>
          <a:p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second.size(); i++)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cout </a:t>
            </a:r>
            <a:r>
              <a:rPr lang="nn-NO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"val["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"] = "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second</a:t>
            </a:r>
            <a:r>
              <a:rPr lang="nn-NO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nn-NO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endl;</a:t>
            </a: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cout </a:t>
            </a:r>
            <a:r>
              <a:rPr lang="nn-NO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"val["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</a:t>
            </a:r>
            <a:r>
              <a:rPr lang="nn-NO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"] = "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second.at(i) </a:t>
            </a:r>
            <a:r>
              <a:rPr lang="nn-NO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endl;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3473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Excellent data structure choice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Fast, safe-access, good memory characteristics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Built on dynamic array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</a:t>
            </a:r>
            <a:r>
              <a:rPr lang="en-US" sz="2800" b="1" dirty="0" err="1"/>
              <a:t>Templatized</a:t>
            </a:r>
            <a:r>
              <a:rPr lang="en-US" sz="2800" dirty="0"/>
              <a:t> so that </a:t>
            </a:r>
          </a:p>
          <a:p>
            <a:pPr marL="0" indent="0">
              <a:buNone/>
            </a:pPr>
            <a:r>
              <a:rPr lang="en-US" sz="2800" dirty="0"/>
              <a:t>         vector&lt;Foo&gt; </a:t>
            </a:r>
            <a:r>
              <a:rPr lang="en-US" sz="2800" dirty="0" err="1"/>
              <a:t>v_foo</a:t>
            </a:r>
            <a:r>
              <a:rPr lang="en-US" sz="2800" dirty="0"/>
              <a:t>(4, </a:t>
            </a:r>
            <a:r>
              <a:rPr lang="en-US" sz="2800" dirty="0" err="1"/>
              <a:t>foos</a:t>
            </a:r>
            <a:r>
              <a:rPr lang="en-US" sz="2800" dirty="0"/>
              <a:t>);</a:t>
            </a:r>
          </a:p>
          <a:p>
            <a:pPr marL="0" indent="0">
              <a:buNone/>
            </a:pPr>
            <a:r>
              <a:rPr lang="en-US" sz="2800" dirty="0"/>
              <a:t>         vector&lt;Bird&gt; birds(3, eagle);</a:t>
            </a:r>
          </a:p>
        </p:txBody>
      </p:sp>
    </p:spTree>
    <p:extLst>
      <p:ext uri="{BB962C8B-B14F-4D97-AF65-F5344CB8AC3E}">
        <p14:creationId xmlns:p14="http://schemas.microsoft.com/office/powerpoint/2010/main" val="4188051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E3BA-DCF9-4F44-A0DA-8B5A336F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w/Bird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A65616-FFE7-4F78-9E1B-B9A715E6B9B9}"/>
              </a:ext>
            </a:extLst>
          </p:cNvPr>
          <p:cNvSpPr/>
          <p:nvPr/>
        </p:nvSpPr>
        <p:spPr>
          <a:xfrm>
            <a:off x="1566662" y="2154984"/>
            <a:ext cx="834677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	Bird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b1(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"duck"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	Bird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b2(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"goose"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	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flock;				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//empty vector of birds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	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alfred_flock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(4, b1); 	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//4 ducks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alfred_flock.push_back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(b2);			// one goose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alfred_flock.size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 i++)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alfred_flock.at(i).name()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56800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Function works on ALL types!</a:t>
            </a:r>
          </a:p>
        </p:txBody>
      </p:sp>
    </p:spTree>
    <p:extLst>
      <p:ext uri="{BB962C8B-B14F-4D97-AF65-F5344CB8AC3E}">
        <p14:creationId xmlns:p14="http://schemas.microsoft.com/office/powerpoint/2010/main" val="9777113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Polymorphism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Allows for multiple types to be passed to function or class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One set of code works across all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Works on Function or Class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Syntax:  </a:t>
            </a:r>
            <a:r>
              <a:rPr lang="en-US" sz="2800" b="1" dirty="0"/>
              <a:t>template &lt;class T&gt;*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T </a:t>
            </a:r>
            <a:r>
              <a:rPr lang="en-US" sz="2800" dirty="0"/>
              <a:t>is the type utilized throughout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dirty="0"/>
              <a:t> Function/Class must be able to handle the types utilized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73DE6-F9D1-477B-83CB-14D2AA3C7453}"/>
              </a:ext>
            </a:extLst>
          </p:cNvPr>
          <p:cNvSpPr txBox="1"/>
          <p:nvPr/>
        </p:nvSpPr>
        <p:spPr>
          <a:xfrm>
            <a:off x="1392382" y="6442363"/>
            <a:ext cx="428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*Carrano uses ItemType for T;  we will use T</a:t>
            </a:r>
          </a:p>
        </p:txBody>
      </p:sp>
    </p:spTree>
    <p:extLst>
      <p:ext uri="{BB962C8B-B14F-4D97-AF65-F5344CB8AC3E}">
        <p14:creationId xmlns:p14="http://schemas.microsoft.com/office/powerpoint/2010/main" val="220132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Why Object Oriented Programming (OOP)?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Abstraction</a:t>
            </a:r>
            <a:endParaRPr lang="en-US" sz="2600" dirty="0"/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Encapsulation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3600" b="1" dirty="0">
                <a:solidFill>
                  <a:schemeClr val="accent1"/>
                </a:solidFill>
              </a:rPr>
              <a:t>Hierarchy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3600" b="1" dirty="0">
                <a:solidFill>
                  <a:schemeClr val="accent1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587125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Templatize</a:t>
            </a:r>
            <a:r>
              <a:rPr lang="en-US" dirty="0"/>
              <a:t> Function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01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179" y="229320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3;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7;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a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b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b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(a, b);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a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b =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b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&gt;&gt; a;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545179" y="227387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SwapInt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temp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temp;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(w/doubles)</a:t>
            </a:r>
          </a:p>
        </p:txBody>
      </p:sp>
    </p:spTree>
    <p:extLst>
      <p:ext uri="{BB962C8B-B14F-4D97-AF65-F5344CB8AC3E}">
        <p14:creationId xmlns:p14="http://schemas.microsoft.com/office/powerpoint/2010/main" val="21304800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Swap&lt;&gt;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1097280" y="1864842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3;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1000000;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Swap(a, b);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person_a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ChapoGuzman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person_b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JimmyHoffa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Swap(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person_a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person_b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person_a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76210" y="274200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Swap(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temp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temp;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0370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Bonus: </a:t>
            </a:r>
            <a:br>
              <a:rPr lang="en-US" dirty="0"/>
            </a:br>
            <a:r>
              <a:rPr lang="en-US" dirty="0"/>
              <a:t>Class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tabLst>
                <a:tab pos="91440" algn="l"/>
                <a:tab pos="64008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Design a class representing a deck of playing cards</a:t>
            </a:r>
          </a:p>
          <a:p>
            <a:pPr>
              <a:tabLst>
                <a:tab pos="91440" algn="l"/>
                <a:tab pos="64008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is Given on Canvas</a:t>
            </a:r>
          </a:p>
        </p:txBody>
      </p:sp>
      <p:pic>
        <p:nvPicPr>
          <p:cNvPr id="7" name="Graphic 6" descr="Playing Cards">
            <a:extLst>
              <a:ext uri="{FF2B5EF4-FFF2-40B4-BE49-F238E27FC236}">
                <a16:creationId xmlns:a16="http://schemas.microsoft.com/office/drawing/2014/main" id="{C2296E70-7E72-5613-DF8A-E8666A574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2900" y="639097"/>
            <a:ext cx="4001315" cy="400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8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710D91-1945-430A-9CE5-E371422FB78C}"/>
              </a:ext>
            </a:extLst>
          </p:cNvPr>
          <p:cNvSpPr/>
          <p:nvPr/>
        </p:nvSpPr>
        <p:spPr>
          <a:xfrm>
            <a:off x="1266825" y="612844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card.h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kCardsInDeck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52;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Deck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Deck();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Card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DealCard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ReturnCard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Shuffle();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Cut();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CountCardsRemaining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IsComplete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	Card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cards_ 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kCardsInDeck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7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2C0B2E1-0268-42EC-ABD3-94F81A05B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256B4-48EA-40FC-BBC0-AA1EE6E00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D44BCCA-102D-4A9D-B1E4-2450CAF0B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1181C-4B97-044B-A3B3-C11E88A4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Object Lifetime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D1019-24BF-2F1B-0AEF-58FE643C5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707670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Time of Invocation  (constructors)</a:t>
            </a:r>
            <a:br>
              <a:rPr lang="en-US" sz="4000" dirty="0"/>
            </a:br>
            <a:r>
              <a:rPr lang="en-US" sz="4000" dirty="0"/>
              <a:t>Object Lifetime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Automatic Local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Each time block is executed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Static Local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Once –first time it is hit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Global 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In order of declaration in translation unit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Typically, before main() is entered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600" dirty="0"/>
              <a:t>Destroyed in reverse order of construction</a:t>
            </a:r>
          </a:p>
          <a:p>
            <a:pPr marL="228600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800" dirty="0"/>
              <a:t>Dynamic (</a:t>
            </a:r>
            <a:r>
              <a:rPr lang="en-US" sz="2800" dirty="0" err="1"/>
              <a:t>tbd</a:t>
            </a:r>
            <a:r>
              <a:rPr lang="en-US" sz="2800" dirty="0"/>
              <a:t>)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 err="1"/>
              <a:t>malloc</a:t>
            </a:r>
            <a:r>
              <a:rPr lang="en-US" sz="2400" dirty="0"/>
              <a:t>/free</a:t>
            </a:r>
          </a:p>
          <a:p>
            <a:pPr marL="521208" lvl="1" indent="-228600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" algn="l"/>
                <a:tab pos="640080" algn="l"/>
              </a:tabLst>
            </a:pPr>
            <a:r>
              <a:rPr lang="en-US" sz="2400" dirty="0"/>
              <a:t>new/delete</a:t>
            </a:r>
          </a:p>
        </p:txBody>
      </p:sp>
    </p:spTree>
    <p:extLst>
      <p:ext uri="{BB962C8B-B14F-4D97-AF65-F5344CB8AC3E}">
        <p14:creationId xmlns:p14="http://schemas.microsoft.com/office/powerpoint/2010/main" val="3250336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77C9E8-D298-EFDF-757C-DC8797D00D61}"/>
              </a:ext>
            </a:extLst>
          </p:cNvPr>
          <p:cNvSpPr txBox="1"/>
          <p:nvPr/>
        </p:nvSpPr>
        <p:spPr>
          <a:xfrm>
            <a:off x="2288787" y="1847068"/>
            <a:ext cx="609414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foo.h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obj_global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"global"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Foo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obj_local_a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"local"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1; i &lt;= 3; i++)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	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Foo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"static"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		Foo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obj_local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"local: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to_string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(i));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465EE0-5082-F739-0816-7889187A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Lifetime</a:t>
            </a:r>
          </a:p>
        </p:txBody>
      </p:sp>
    </p:spTree>
    <p:extLst>
      <p:ext uri="{BB962C8B-B14F-4D97-AF65-F5344CB8AC3E}">
        <p14:creationId xmlns:p14="http://schemas.microsoft.com/office/powerpoint/2010/main" val="389392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Rational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tabLst>
                <a:tab pos="91440" algn="l"/>
                <a:tab pos="640080" algn="l"/>
              </a:tabLs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CONTINUED!</a:t>
            </a:r>
          </a:p>
        </p:txBody>
      </p:sp>
      <p:pic>
        <p:nvPicPr>
          <p:cNvPr id="5" name="Picture 4" descr="Person writing on a board">
            <a:extLst>
              <a:ext uri="{FF2B5EF4-FFF2-40B4-BE49-F238E27FC236}">
                <a16:creationId xmlns:a16="http://schemas.microsoft.com/office/drawing/2014/main" id="{BA55DDC2-B17A-EA40-2294-BE915EDA2D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32" r="4951" b="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9511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17107</TotalTime>
  <Words>2259</Words>
  <Application>Microsoft Office PowerPoint</Application>
  <PresentationFormat>Widescreen</PresentationFormat>
  <Paragraphs>399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Cascadia Mono</vt:lpstr>
      <vt:lpstr>Consolas</vt:lpstr>
      <vt:lpstr>Wingdings</vt:lpstr>
      <vt:lpstr>Retrospect</vt:lpstr>
      <vt:lpstr>CSS 342: Data Structures, Algorithms, and Discrete Mathematics I</vt:lpstr>
      <vt:lpstr>Announcements / Agenda</vt:lpstr>
      <vt:lpstr>Test One Topics</vt:lpstr>
      <vt:lpstr>Bonus:  Class Design</vt:lpstr>
      <vt:lpstr>PowerPoint Presentation</vt:lpstr>
      <vt:lpstr>Object Lifetime</vt:lpstr>
      <vt:lpstr>Time of Invocation  (constructors) Object Lifetime</vt:lpstr>
      <vt:lpstr>Object Lifetime</vt:lpstr>
      <vt:lpstr>Rational Class</vt:lpstr>
      <vt:lpstr>Last Time: Rational.cpp</vt:lpstr>
      <vt:lpstr>Implement reduce()</vt:lpstr>
      <vt:lpstr>Operator Overload</vt:lpstr>
      <vt:lpstr>Last Time: Overloading +,-,*,/ as member functions</vt:lpstr>
      <vt:lpstr>Rational.cpp:: operator+</vt:lpstr>
      <vt:lpstr>Linux Lab Demo</vt:lpstr>
      <vt:lpstr>Overloading +=,-=,*=,/= as member functions</vt:lpstr>
      <vt:lpstr>But wait…</vt:lpstr>
      <vt:lpstr>Overloaded *=, *</vt:lpstr>
      <vt:lpstr>Overloaded +=, +</vt:lpstr>
      <vt:lpstr>Overloading input/output &lt;&lt;, &gt;&gt;</vt:lpstr>
      <vt:lpstr>Implementation of &lt;&lt;, &gt;&gt; overloads</vt:lpstr>
      <vt:lpstr>Overloading ==, !=, +=, etc…</vt:lpstr>
      <vt:lpstr>Implementation</vt:lpstr>
      <vt:lpstr>Resources on overloading.</vt:lpstr>
      <vt:lpstr>Testing 101</vt:lpstr>
      <vt:lpstr>Unit Tests</vt:lpstr>
      <vt:lpstr>Program 1</vt:lpstr>
      <vt:lpstr>Class Bell</vt:lpstr>
      <vt:lpstr>Vectors</vt:lpstr>
      <vt:lpstr>Vectors </vt:lpstr>
      <vt:lpstr>Vectors</vt:lpstr>
      <vt:lpstr>Vector Example w/Bird Class</vt:lpstr>
      <vt:lpstr>Templates</vt:lpstr>
      <vt:lpstr>Templates</vt:lpstr>
      <vt:lpstr>Why Object Oriented Programming (OOP)?</vt:lpstr>
      <vt:lpstr>Templatize Function</vt:lpstr>
      <vt:lpstr>Swap (w/doubles)</vt:lpstr>
      <vt:lpstr>Swap&lt;&gt;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342</dc:title>
  <dc:creator>Bob Dimpsey</dc:creator>
  <cp:lastModifiedBy>Robert Dimpsey</cp:lastModifiedBy>
  <cp:revision>286</cp:revision>
  <dcterms:created xsi:type="dcterms:W3CDTF">2014-09-04T12:46:47Z</dcterms:created>
  <dcterms:modified xsi:type="dcterms:W3CDTF">2024-10-11T01:51:08Z</dcterms:modified>
</cp:coreProperties>
</file>