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83" r:id="rId3"/>
    <p:sldId id="444" r:id="rId4"/>
    <p:sldId id="314" r:id="rId5"/>
    <p:sldId id="419" r:id="rId6"/>
    <p:sldId id="495" r:id="rId7"/>
    <p:sldId id="475" r:id="rId8"/>
    <p:sldId id="590" r:id="rId9"/>
    <p:sldId id="500" r:id="rId10"/>
    <p:sldId id="407" r:id="rId11"/>
    <p:sldId id="353" r:id="rId12"/>
    <p:sldId id="354" r:id="rId13"/>
    <p:sldId id="450" r:id="rId14"/>
    <p:sldId id="356" r:id="rId15"/>
    <p:sldId id="357" r:id="rId16"/>
    <p:sldId id="359" r:id="rId17"/>
    <p:sldId id="362" r:id="rId18"/>
    <p:sldId id="363" r:id="rId19"/>
    <p:sldId id="451" r:id="rId20"/>
    <p:sldId id="376" r:id="rId21"/>
    <p:sldId id="592" r:id="rId22"/>
    <p:sldId id="593" r:id="rId23"/>
    <p:sldId id="462" r:id="rId24"/>
    <p:sldId id="378" r:id="rId25"/>
    <p:sldId id="434" r:id="rId26"/>
    <p:sldId id="439" r:id="rId27"/>
    <p:sldId id="424" r:id="rId28"/>
    <p:sldId id="45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5352" autoAdjust="0"/>
  </p:normalViewPr>
  <p:slideViewPr>
    <p:cSldViewPr snapToGrid="0">
      <p:cViewPr varScale="1">
        <p:scale>
          <a:sx n="80" d="100"/>
          <a:sy n="80" d="100"/>
        </p:scale>
        <p:origin x="1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F52DB-2F54-49CC-8719-FB8456C7BD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FEE7B6-D1B6-4AE7-BED3-6D0FBA984A61}">
      <dgm:prSet/>
      <dgm:spPr/>
      <dgm:t>
        <a:bodyPr/>
        <a:lstStyle/>
        <a:p>
          <a:r>
            <a:rPr lang="en-US"/>
            <a:t>Constructors</a:t>
          </a:r>
        </a:p>
      </dgm:t>
    </dgm:pt>
    <dgm:pt modelId="{A7B5D2C6-D22B-408C-B2FC-99B8A823D66A}" type="parTrans" cxnId="{E1DF5B7E-B32E-40B6-B555-6E488B8F1C14}">
      <dgm:prSet/>
      <dgm:spPr/>
      <dgm:t>
        <a:bodyPr/>
        <a:lstStyle/>
        <a:p>
          <a:endParaRPr lang="en-US"/>
        </a:p>
      </dgm:t>
    </dgm:pt>
    <dgm:pt modelId="{6E6DD5D3-A9F4-4506-8098-0FECA28542B5}" type="sibTrans" cxnId="{E1DF5B7E-B32E-40B6-B555-6E488B8F1C14}">
      <dgm:prSet/>
      <dgm:spPr/>
      <dgm:t>
        <a:bodyPr/>
        <a:lstStyle/>
        <a:p>
          <a:endParaRPr lang="en-US"/>
        </a:p>
      </dgm:t>
    </dgm:pt>
    <dgm:pt modelId="{9C874F74-C470-4F16-8F05-1BA15E06AF82}">
      <dgm:prSet/>
      <dgm:spPr/>
      <dgm:t>
        <a:bodyPr/>
        <a:lstStyle/>
        <a:p>
          <a:r>
            <a:rPr lang="en-US"/>
            <a:t>Setters/Getters</a:t>
          </a:r>
        </a:p>
      </dgm:t>
    </dgm:pt>
    <dgm:pt modelId="{BD09B87D-6554-41DC-A4D2-2F617184BAC5}" type="parTrans" cxnId="{83B5BCA9-0A23-4642-8552-88A1AEF435E3}">
      <dgm:prSet/>
      <dgm:spPr/>
      <dgm:t>
        <a:bodyPr/>
        <a:lstStyle/>
        <a:p>
          <a:endParaRPr lang="en-US"/>
        </a:p>
      </dgm:t>
    </dgm:pt>
    <dgm:pt modelId="{F42DF796-B808-48AF-883E-0DBCFD2D200A}" type="sibTrans" cxnId="{83B5BCA9-0A23-4642-8552-88A1AEF435E3}">
      <dgm:prSet/>
      <dgm:spPr/>
      <dgm:t>
        <a:bodyPr/>
        <a:lstStyle/>
        <a:p>
          <a:endParaRPr lang="en-US"/>
        </a:p>
      </dgm:t>
    </dgm:pt>
    <dgm:pt modelId="{8C429D87-EC00-4C25-B39F-6CA067FF923D}">
      <dgm:prSet/>
      <dgm:spPr/>
      <dgm:t>
        <a:bodyPr/>
        <a:lstStyle/>
        <a:p>
          <a:r>
            <a:rPr lang="en-US" dirty="0"/>
            <a:t>Actions (Verbs)</a:t>
          </a:r>
        </a:p>
      </dgm:t>
    </dgm:pt>
    <dgm:pt modelId="{083AC439-68A4-4472-852D-E34E35A32246}" type="parTrans" cxnId="{A7AAEBE4-7F1F-4762-AE40-2C33EC7746FB}">
      <dgm:prSet/>
      <dgm:spPr/>
      <dgm:t>
        <a:bodyPr/>
        <a:lstStyle/>
        <a:p>
          <a:endParaRPr lang="en-US"/>
        </a:p>
      </dgm:t>
    </dgm:pt>
    <dgm:pt modelId="{8781E39D-1E05-4D25-BE92-B38334D38924}" type="sibTrans" cxnId="{A7AAEBE4-7F1F-4762-AE40-2C33EC7746FB}">
      <dgm:prSet/>
      <dgm:spPr/>
      <dgm:t>
        <a:bodyPr/>
        <a:lstStyle/>
        <a:p>
          <a:endParaRPr lang="en-US"/>
        </a:p>
      </dgm:t>
    </dgm:pt>
    <dgm:pt modelId="{127F60F3-30EB-4566-A3FC-A64B6136C56C}">
      <dgm:prSet/>
      <dgm:spPr/>
      <dgm:t>
        <a:bodyPr/>
        <a:lstStyle/>
        <a:p>
          <a:r>
            <a:rPr lang="en-US"/>
            <a:t>Operator Overloads</a:t>
          </a:r>
        </a:p>
      </dgm:t>
    </dgm:pt>
    <dgm:pt modelId="{4B5937E2-A5A8-4C5A-8056-6D29AEE98DD8}" type="parTrans" cxnId="{01AF1D22-10DF-4219-AF47-6A7C0C19C1FC}">
      <dgm:prSet/>
      <dgm:spPr/>
      <dgm:t>
        <a:bodyPr/>
        <a:lstStyle/>
        <a:p>
          <a:endParaRPr lang="en-US"/>
        </a:p>
      </dgm:t>
    </dgm:pt>
    <dgm:pt modelId="{6CCE85DF-6080-4A4B-A88D-354E18D215FE}" type="sibTrans" cxnId="{01AF1D22-10DF-4219-AF47-6A7C0C19C1FC}">
      <dgm:prSet/>
      <dgm:spPr/>
      <dgm:t>
        <a:bodyPr/>
        <a:lstStyle/>
        <a:p>
          <a:endParaRPr lang="en-US"/>
        </a:p>
      </dgm:t>
    </dgm:pt>
    <dgm:pt modelId="{22A0E77E-A6F6-424C-8720-DE106FD57F5A}">
      <dgm:prSet/>
      <dgm:spPr/>
      <dgm:t>
        <a:bodyPr/>
        <a:lstStyle/>
        <a:p>
          <a:r>
            <a:rPr lang="en-US"/>
            <a:t>Private Data Types</a:t>
          </a:r>
        </a:p>
      </dgm:t>
    </dgm:pt>
    <dgm:pt modelId="{1BB59C26-2DC9-450A-8FB8-BE854D065FAA}" type="parTrans" cxnId="{ADFB3620-9E04-42F8-B8F8-AD116AC458DC}">
      <dgm:prSet/>
      <dgm:spPr/>
      <dgm:t>
        <a:bodyPr/>
        <a:lstStyle/>
        <a:p>
          <a:endParaRPr lang="en-US"/>
        </a:p>
      </dgm:t>
    </dgm:pt>
    <dgm:pt modelId="{4EC81009-6739-4D57-9366-DDC55A60C409}" type="sibTrans" cxnId="{ADFB3620-9E04-42F8-B8F8-AD116AC458DC}">
      <dgm:prSet/>
      <dgm:spPr/>
      <dgm:t>
        <a:bodyPr/>
        <a:lstStyle/>
        <a:p>
          <a:endParaRPr lang="en-US"/>
        </a:p>
      </dgm:t>
    </dgm:pt>
    <dgm:pt modelId="{7B00A94D-0631-48A7-850F-E5334174E151}" type="pres">
      <dgm:prSet presAssocID="{DB6F52DB-2F54-49CC-8719-FB8456C7BDFC}" presName="linear" presStyleCnt="0">
        <dgm:presLayoutVars>
          <dgm:animLvl val="lvl"/>
          <dgm:resizeHandles val="exact"/>
        </dgm:presLayoutVars>
      </dgm:prSet>
      <dgm:spPr/>
    </dgm:pt>
    <dgm:pt modelId="{5433B005-E8A4-4B10-B6D5-6EED5248ACDE}" type="pres">
      <dgm:prSet presAssocID="{73FEE7B6-D1B6-4AE7-BED3-6D0FBA984A6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FCE00E-9707-435E-AE79-2C522F6AED95}" type="pres">
      <dgm:prSet presAssocID="{6E6DD5D3-A9F4-4506-8098-0FECA28542B5}" presName="spacer" presStyleCnt="0"/>
      <dgm:spPr/>
    </dgm:pt>
    <dgm:pt modelId="{8F313FA2-7D8D-4051-89DD-6BDA2168CB5D}" type="pres">
      <dgm:prSet presAssocID="{9C874F74-C470-4F16-8F05-1BA15E06AF8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DFE351D-A5CF-4C16-8EEB-320DE89A8404}" type="pres">
      <dgm:prSet presAssocID="{F42DF796-B808-48AF-883E-0DBCFD2D200A}" presName="spacer" presStyleCnt="0"/>
      <dgm:spPr/>
    </dgm:pt>
    <dgm:pt modelId="{F651D169-03F4-4135-B2E2-4611113AF095}" type="pres">
      <dgm:prSet presAssocID="{8C429D87-EC00-4C25-B39F-6CA067FF92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6D5969-68AB-435C-B2DC-A19CF2F2C46B}" type="pres">
      <dgm:prSet presAssocID="{8781E39D-1E05-4D25-BE92-B38334D38924}" presName="spacer" presStyleCnt="0"/>
      <dgm:spPr/>
    </dgm:pt>
    <dgm:pt modelId="{8CEBC550-6EBE-4EB1-ACE5-CD4041F7F812}" type="pres">
      <dgm:prSet presAssocID="{127F60F3-30EB-4566-A3FC-A64B6136C5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D6B094-01B7-4B38-9311-3EFC98040391}" type="pres">
      <dgm:prSet presAssocID="{6CCE85DF-6080-4A4B-A88D-354E18D215FE}" presName="spacer" presStyleCnt="0"/>
      <dgm:spPr/>
    </dgm:pt>
    <dgm:pt modelId="{7DE980E1-B8CB-44CE-930B-8285538CF10A}" type="pres">
      <dgm:prSet presAssocID="{22A0E77E-A6F6-424C-8720-DE106FD57F5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DFB3620-9E04-42F8-B8F8-AD116AC458DC}" srcId="{DB6F52DB-2F54-49CC-8719-FB8456C7BDFC}" destId="{22A0E77E-A6F6-424C-8720-DE106FD57F5A}" srcOrd="4" destOrd="0" parTransId="{1BB59C26-2DC9-450A-8FB8-BE854D065FAA}" sibTransId="{4EC81009-6739-4D57-9366-DDC55A60C409}"/>
    <dgm:cxn modelId="{01AF1D22-10DF-4219-AF47-6A7C0C19C1FC}" srcId="{DB6F52DB-2F54-49CC-8719-FB8456C7BDFC}" destId="{127F60F3-30EB-4566-A3FC-A64B6136C56C}" srcOrd="3" destOrd="0" parTransId="{4B5937E2-A5A8-4C5A-8056-6D29AEE98DD8}" sibTransId="{6CCE85DF-6080-4A4B-A88D-354E18D215FE}"/>
    <dgm:cxn modelId="{584A6D7A-33C9-401E-A26C-09BEED171759}" type="presOf" srcId="{9C874F74-C470-4F16-8F05-1BA15E06AF82}" destId="{8F313FA2-7D8D-4051-89DD-6BDA2168CB5D}" srcOrd="0" destOrd="0" presId="urn:microsoft.com/office/officeart/2005/8/layout/vList2"/>
    <dgm:cxn modelId="{E1DF5B7E-B32E-40B6-B555-6E488B8F1C14}" srcId="{DB6F52DB-2F54-49CC-8719-FB8456C7BDFC}" destId="{73FEE7B6-D1B6-4AE7-BED3-6D0FBA984A61}" srcOrd="0" destOrd="0" parTransId="{A7B5D2C6-D22B-408C-B2FC-99B8A823D66A}" sibTransId="{6E6DD5D3-A9F4-4506-8098-0FECA28542B5}"/>
    <dgm:cxn modelId="{B8F9B78C-0768-44FF-AD14-5DB13CFCB775}" type="presOf" srcId="{22A0E77E-A6F6-424C-8720-DE106FD57F5A}" destId="{7DE980E1-B8CB-44CE-930B-8285538CF10A}" srcOrd="0" destOrd="0" presId="urn:microsoft.com/office/officeart/2005/8/layout/vList2"/>
    <dgm:cxn modelId="{83B5BCA9-0A23-4642-8552-88A1AEF435E3}" srcId="{DB6F52DB-2F54-49CC-8719-FB8456C7BDFC}" destId="{9C874F74-C470-4F16-8F05-1BA15E06AF82}" srcOrd="1" destOrd="0" parTransId="{BD09B87D-6554-41DC-A4D2-2F617184BAC5}" sibTransId="{F42DF796-B808-48AF-883E-0DBCFD2D200A}"/>
    <dgm:cxn modelId="{A87712BF-848C-4D35-BC80-D6ED4AD17A00}" type="presOf" srcId="{8C429D87-EC00-4C25-B39F-6CA067FF923D}" destId="{F651D169-03F4-4135-B2E2-4611113AF095}" srcOrd="0" destOrd="0" presId="urn:microsoft.com/office/officeart/2005/8/layout/vList2"/>
    <dgm:cxn modelId="{B5A396CA-432B-440B-A3D6-2EB37CD7EB3F}" type="presOf" srcId="{73FEE7B6-D1B6-4AE7-BED3-6D0FBA984A61}" destId="{5433B005-E8A4-4B10-B6D5-6EED5248ACDE}" srcOrd="0" destOrd="0" presId="urn:microsoft.com/office/officeart/2005/8/layout/vList2"/>
    <dgm:cxn modelId="{EB17C9DC-0B76-409B-9D0E-3015BC1DA0B5}" type="presOf" srcId="{DB6F52DB-2F54-49CC-8719-FB8456C7BDFC}" destId="{7B00A94D-0631-48A7-850F-E5334174E151}" srcOrd="0" destOrd="0" presId="urn:microsoft.com/office/officeart/2005/8/layout/vList2"/>
    <dgm:cxn modelId="{A7AAEBE4-7F1F-4762-AE40-2C33EC7746FB}" srcId="{DB6F52DB-2F54-49CC-8719-FB8456C7BDFC}" destId="{8C429D87-EC00-4C25-B39F-6CA067FF923D}" srcOrd="2" destOrd="0" parTransId="{083AC439-68A4-4472-852D-E34E35A32246}" sibTransId="{8781E39D-1E05-4D25-BE92-B38334D38924}"/>
    <dgm:cxn modelId="{1E1CA4F1-E044-4F2E-B419-3AC76D7D2CA6}" type="presOf" srcId="{127F60F3-30EB-4566-A3FC-A64B6136C56C}" destId="{8CEBC550-6EBE-4EB1-ACE5-CD4041F7F812}" srcOrd="0" destOrd="0" presId="urn:microsoft.com/office/officeart/2005/8/layout/vList2"/>
    <dgm:cxn modelId="{C2E31E8C-ECC0-431C-8659-8666CC9ABA45}" type="presParOf" srcId="{7B00A94D-0631-48A7-850F-E5334174E151}" destId="{5433B005-E8A4-4B10-B6D5-6EED5248ACDE}" srcOrd="0" destOrd="0" presId="urn:microsoft.com/office/officeart/2005/8/layout/vList2"/>
    <dgm:cxn modelId="{4BD502DE-2F5C-4939-82CE-E069D9AD8AD2}" type="presParOf" srcId="{7B00A94D-0631-48A7-850F-E5334174E151}" destId="{05FCE00E-9707-435E-AE79-2C522F6AED95}" srcOrd="1" destOrd="0" presId="urn:microsoft.com/office/officeart/2005/8/layout/vList2"/>
    <dgm:cxn modelId="{BFE65B51-CCCD-48E5-827E-F239A3873A71}" type="presParOf" srcId="{7B00A94D-0631-48A7-850F-E5334174E151}" destId="{8F313FA2-7D8D-4051-89DD-6BDA2168CB5D}" srcOrd="2" destOrd="0" presId="urn:microsoft.com/office/officeart/2005/8/layout/vList2"/>
    <dgm:cxn modelId="{354CBF68-6EE2-4695-87C8-67B11855EC63}" type="presParOf" srcId="{7B00A94D-0631-48A7-850F-E5334174E151}" destId="{8DFE351D-A5CF-4C16-8EEB-320DE89A8404}" srcOrd="3" destOrd="0" presId="urn:microsoft.com/office/officeart/2005/8/layout/vList2"/>
    <dgm:cxn modelId="{4F55D57E-6C4F-4208-9827-B96725449DE6}" type="presParOf" srcId="{7B00A94D-0631-48A7-850F-E5334174E151}" destId="{F651D169-03F4-4135-B2E2-4611113AF095}" srcOrd="4" destOrd="0" presId="urn:microsoft.com/office/officeart/2005/8/layout/vList2"/>
    <dgm:cxn modelId="{B3E1CC88-FA85-42FD-A278-BA1EC6C578C1}" type="presParOf" srcId="{7B00A94D-0631-48A7-850F-E5334174E151}" destId="{656D5969-68AB-435C-B2DC-A19CF2F2C46B}" srcOrd="5" destOrd="0" presId="urn:microsoft.com/office/officeart/2005/8/layout/vList2"/>
    <dgm:cxn modelId="{2FEE07C5-C265-4158-8502-40D1B130CDBA}" type="presParOf" srcId="{7B00A94D-0631-48A7-850F-E5334174E151}" destId="{8CEBC550-6EBE-4EB1-ACE5-CD4041F7F812}" srcOrd="6" destOrd="0" presId="urn:microsoft.com/office/officeart/2005/8/layout/vList2"/>
    <dgm:cxn modelId="{7849D262-0BE4-44AF-8950-1000498D95CF}" type="presParOf" srcId="{7B00A94D-0631-48A7-850F-E5334174E151}" destId="{4DD6B094-01B7-4B38-9311-3EFC98040391}" srcOrd="7" destOrd="0" presId="urn:microsoft.com/office/officeart/2005/8/layout/vList2"/>
    <dgm:cxn modelId="{D4C34D64-D88D-49B3-BA4E-3774D8E93410}" type="presParOf" srcId="{7B00A94D-0631-48A7-850F-E5334174E151}" destId="{7DE980E1-B8CB-44CE-930B-8285538CF10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3BFF1B-CB1C-4EC1-8063-6131277C1C6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29F501-9C30-4433-A8F5-FE71BCEA3988}">
      <dgm:prSet/>
      <dgm:spPr/>
      <dgm:t>
        <a:bodyPr/>
        <a:lstStyle/>
        <a:p>
          <a:r>
            <a:rPr lang="en-US"/>
            <a:t>Recursion breaks a problem into smaller identical problems</a:t>
          </a:r>
        </a:p>
      </dgm:t>
    </dgm:pt>
    <dgm:pt modelId="{9EA9F50D-73A6-4478-B11E-C185C964AB75}" type="parTrans" cxnId="{B926FDE3-74C2-4485-8C2E-06B6C07461D3}">
      <dgm:prSet/>
      <dgm:spPr/>
      <dgm:t>
        <a:bodyPr/>
        <a:lstStyle/>
        <a:p>
          <a:endParaRPr lang="en-US"/>
        </a:p>
      </dgm:t>
    </dgm:pt>
    <dgm:pt modelId="{6AB8114E-ED69-4450-A422-0800FCD75BD6}" type="sibTrans" cxnId="{B926FDE3-74C2-4485-8C2E-06B6C07461D3}">
      <dgm:prSet/>
      <dgm:spPr/>
      <dgm:t>
        <a:bodyPr/>
        <a:lstStyle/>
        <a:p>
          <a:endParaRPr lang="en-US"/>
        </a:p>
      </dgm:t>
    </dgm:pt>
    <dgm:pt modelId="{0A5A0D9B-0E1A-4D52-9788-0CF9FF39AC75}">
      <dgm:prSet/>
      <dgm:spPr/>
      <dgm:t>
        <a:bodyPr/>
        <a:lstStyle/>
        <a:p>
          <a:r>
            <a:rPr lang="en-US"/>
            <a:t>Some recursive solutions are inefficient, impractical</a:t>
          </a:r>
        </a:p>
      </dgm:t>
    </dgm:pt>
    <dgm:pt modelId="{ACE9B5A8-3C21-430D-A402-8E51432E3F7D}" type="parTrans" cxnId="{86214374-7ECF-42BB-B9B8-E6CFA0499224}">
      <dgm:prSet/>
      <dgm:spPr/>
      <dgm:t>
        <a:bodyPr/>
        <a:lstStyle/>
        <a:p>
          <a:endParaRPr lang="en-US"/>
        </a:p>
      </dgm:t>
    </dgm:pt>
    <dgm:pt modelId="{BA2B7A16-C373-4C1B-8257-FE7D5888A707}" type="sibTrans" cxnId="{86214374-7ECF-42BB-B9B8-E6CFA0499224}">
      <dgm:prSet/>
      <dgm:spPr/>
      <dgm:t>
        <a:bodyPr/>
        <a:lstStyle/>
        <a:p>
          <a:endParaRPr lang="en-US"/>
        </a:p>
      </dgm:t>
    </dgm:pt>
    <dgm:pt modelId="{E1C85BE3-8889-4064-95AE-3C1E8D64E4D2}">
      <dgm:prSet/>
      <dgm:spPr/>
      <dgm:t>
        <a:bodyPr/>
        <a:lstStyle/>
        <a:p>
          <a:r>
            <a:rPr lang="en-US"/>
            <a:t>Complex problems can have simple recursive solutions</a:t>
          </a:r>
        </a:p>
      </dgm:t>
    </dgm:pt>
    <dgm:pt modelId="{16D57DEA-7FE0-4E33-8087-622B51C114FC}" type="parTrans" cxnId="{6297546B-D60C-44C2-8CD8-6912005A30D2}">
      <dgm:prSet/>
      <dgm:spPr/>
      <dgm:t>
        <a:bodyPr/>
        <a:lstStyle/>
        <a:p>
          <a:endParaRPr lang="en-US"/>
        </a:p>
      </dgm:t>
    </dgm:pt>
    <dgm:pt modelId="{FADCC7BA-C2A1-4E83-869F-7E25FF2BF9FA}" type="sibTrans" cxnId="{6297546B-D60C-44C2-8CD8-6912005A30D2}">
      <dgm:prSet/>
      <dgm:spPr/>
      <dgm:t>
        <a:bodyPr/>
        <a:lstStyle/>
        <a:p>
          <a:endParaRPr lang="en-US"/>
        </a:p>
      </dgm:t>
    </dgm:pt>
    <dgm:pt modelId="{E48B8415-3CE7-4F45-9A62-ECBF14CC443D}" type="pres">
      <dgm:prSet presAssocID="{FA3BFF1B-CB1C-4EC1-8063-6131277C1C6C}" presName="linear" presStyleCnt="0">
        <dgm:presLayoutVars>
          <dgm:animLvl val="lvl"/>
          <dgm:resizeHandles val="exact"/>
        </dgm:presLayoutVars>
      </dgm:prSet>
      <dgm:spPr/>
    </dgm:pt>
    <dgm:pt modelId="{99C87DEE-1DE8-4FAA-94FE-FE1E1B9F055B}" type="pres">
      <dgm:prSet presAssocID="{3329F501-9C30-4433-A8F5-FE71BCEA39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1BE972-4D27-42BA-8021-F16F95AD3C6E}" type="pres">
      <dgm:prSet presAssocID="{6AB8114E-ED69-4450-A422-0800FCD75BD6}" presName="spacer" presStyleCnt="0"/>
      <dgm:spPr/>
    </dgm:pt>
    <dgm:pt modelId="{9E6BA053-CE9B-4287-877D-B5A1D87B2288}" type="pres">
      <dgm:prSet presAssocID="{0A5A0D9B-0E1A-4D52-9788-0CF9FF39AC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53BD99-076C-481F-806C-D766FD29DBC6}" type="pres">
      <dgm:prSet presAssocID="{BA2B7A16-C373-4C1B-8257-FE7D5888A707}" presName="spacer" presStyleCnt="0"/>
      <dgm:spPr/>
    </dgm:pt>
    <dgm:pt modelId="{74640685-C46C-479E-9CB3-E8156CC5152F}" type="pres">
      <dgm:prSet presAssocID="{E1C85BE3-8889-4064-95AE-3C1E8D64E4D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096326-8783-4C4C-A1C6-46DE3FF72FB0}" type="presOf" srcId="{E1C85BE3-8889-4064-95AE-3C1E8D64E4D2}" destId="{74640685-C46C-479E-9CB3-E8156CC5152F}" srcOrd="0" destOrd="0" presId="urn:microsoft.com/office/officeart/2005/8/layout/vList2"/>
    <dgm:cxn modelId="{6297546B-D60C-44C2-8CD8-6912005A30D2}" srcId="{FA3BFF1B-CB1C-4EC1-8063-6131277C1C6C}" destId="{E1C85BE3-8889-4064-95AE-3C1E8D64E4D2}" srcOrd="2" destOrd="0" parTransId="{16D57DEA-7FE0-4E33-8087-622B51C114FC}" sibTransId="{FADCC7BA-C2A1-4E83-869F-7E25FF2BF9FA}"/>
    <dgm:cxn modelId="{86214374-7ECF-42BB-B9B8-E6CFA0499224}" srcId="{FA3BFF1B-CB1C-4EC1-8063-6131277C1C6C}" destId="{0A5A0D9B-0E1A-4D52-9788-0CF9FF39AC75}" srcOrd="1" destOrd="0" parTransId="{ACE9B5A8-3C21-430D-A402-8E51432E3F7D}" sibTransId="{BA2B7A16-C373-4C1B-8257-FE7D5888A707}"/>
    <dgm:cxn modelId="{DE28A275-F49E-406C-AF4E-17C8E1C54953}" type="presOf" srcId="{0A5A0D9B-0E1A-4D52-9788-0CF9FF39AC75}" destId="{9E6BA053-CE9B-4287-877D-B5A1D87B2288}" srcOrd="0" destOrd="0" presId="urn:microsoft.com/office/officeart/2005/8/layout/vList2"/>
    <dgm:cxn modelId="{E4E669BC-99DC-4713-B6CA-33652E0E4007}" type="presOf" srcId="{3329F501-9C30-4433-A8F5-FE71BCEA3988}" destId="{99C87DEE-1DE8-4FAA-94FE-FE1E1B9F055B}" srcOrd="0" destOrd="0" presId="urn:microsoft.com/office/officeart/2005/8/layout/vList2"/>
    <dgm:cxn modelId="{9DFE95DA-F1DD-46BA-A2B0-7ADF53D21047}" type="presOf" srcId="{FA3BFF1B-CB1C-4EC1-8063-6131277C1C6C}" destId="{E48B8415-3CE7-4F45-9A62-ECBF14CC443D}" srcOrd="0" destOrd="0" presId="urn:microsoft.com/office/officeart/2005/8/layout/vList2"/>
    <dgm:cxn modelId="{B926FDE3-74C2-4485-8C2E-06B6C07461D3}" srcId="{FA3BFF1B-CB1C-4EC1-8063-6131277C1C6C}" destId="{3329F501-9C30-4433-A8F5-FE71BCEA3988}" srcOrd="0" destOrd="0" parTransId="{9EA9F50D-73A6-4478-B11E-C185C964AB75}" sibTransId="{6AB8114E-ED69-4450-A422-0800FCD75BD6}"/>
    <dgm:cxn modelId="{4E0C3586-1761-48B5-865C-1F819BCC6AF3}" type="presParOf" srcId="{E48B8415-3CE7-4F45-9A62-ECBF14CC443D}" destId="{99C87DEE-1DE8-4FAA-94FE-FE1E1B9F055B}" srcOrd="0" destOrd="0" presId="urn:microsoft.com/office/officeart/2005/8/layout/vList2"/>
    <dgm:cxn modelId="{D78993A9-AA06-4671-BCBD-E759DFD4A544}" type="presParOf" srcId="{E48B8415-3CE7-4F45-9A62-ECBF14CC443D}" destId="{161BE972-4D27-42BA-8021-F16F95AD3C6E}" srcOrd="1" destOrd="0" presId="urn:microsoft.com/office/officeart/2005/8/layout/vList2"/>
    <dgm:cxn modelId="{F779E3D2-A872-454B-A2B1-2545B2FEAA14}" type="presParOf" srcId="{E48B8415-3CE7-4F45-9A62-ECBF14CC443D}" destId="{9E6BA053-CE9B-4287-877D-B5A1D87B2288}" srcOrd="2" destOrd="0" presId="urn:microsoft.com/office/officeart/2005/8/layout/vList2"/>
    <dgm:cxn modelId="{9949C23E-22DC-4D5E-8795-C8264A8A4D4A}" type="presParOf" srcId="{E48B8415-3CE7-4F45-9A62-ECBF14CC443D}" destId="{0953BD99-076C-481F-806C-D766FD29DBC6}" srcOrd="3" destOrd="0" presId="urn:microsoft.com/office/officeart/2005/8/layout/vList2"/>
    <dgm:cxn modelId="{01BD1174-8AA4-4C59-8A45-0D10B2209C98}" type="presParOf" srcId="{E48B8415-3CE7-4F45-9A62-ECBF14CC443D}" destId="{74640685-C46C-479E-9CB3-E8156CC515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CB295A-19C1-4FFB-A6E5-8B1A2AFF1C6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E14999-D78A-43E9-B515-3614F74D8779}">
      <dgm:prSet/>
      <dgm:spPr/>
      <dgm:t>
        <a:bodyPr/>
        <a:lstStyle/>
        <a:p>
          <a:r>
            <a:rPr lang="en-US"/>
            <a:t>A recursive solution calls itself</a:t>
          </a:r>
        </a:p>
      </dgm:t>
    </dgm:pt>
    <dgm:pt modelId="{4EFCFC48-3CDE-4949-B04B-6E53EEA94819}" type="parTrans" cxnId="{3E8A5558-F02B-4938-A6DA-988B278414D3}">
      <dgm:prSet/>
      <dgm:spPr/>
      <dgm:t>
        <a:bodyPr/>
        <a:lstStyle/>
        <a:p>
          <a:endParaRPr lang="en-US"/>
        </a:p>
      </dgm:t>
    </dgm:pt>
    <dgm:pt modelId="{A34590B0-1D61-4A3B-A068-95F5625DABCF}" type="sibTrans" cxnId="{3E8A5558-F02B-4938-A6DA-988B278414D3}">
      <dgm:prSet/>
      <dgm:spPr/>
      <dgm:t>
        <a:bodyPr/>
        <a:lstStyle/>
        <a:p>
          <a:endParaRPr lang="en-US"/>
        </a:p>
      </dgm:t>
    </dgm:pt>
    <dgm:pt modelId="{4A9A23CE-9359-4EFB-8776-AA843E50319F}">
      <dgm:prSet/>
      <dgm:spPr/>
      <dgm:t>
        <a:bodyPr/>
        <a:lstStyle/>
        <a:p>
          <a:r>
            <a:rPr lang="en-US"/>
            <a:t>Each recursive call solves an identical, smaller problem</a:t>
          </a:r>
        </a:p>
      </dgm:t>
    </dgm:pt>
    <dgm:pt modelId="{61CA4A84-4F5C-4F67-8AEB-7C56DD6AB21D}" type="parTrans" cxnId="{91E836CE-8926-4822-BE9D-88A351C36220}">
      <dgm:prSet/>
      <dgm:spPr/>
      <dgm:t>
        <a:bodyPr/>
        <a:lstStyle/>
        <a:p>
          <a:endParaRPr lang="en-US"/>
        </a:p>
      </dgm:t>
    </dgm:pt>
    <dgm:pt modelId="{ED648CCB-9065-4814-9539-1DCD4176CC47}" type="sibTrans" cxnId="{91E836CE-8926-4822-BE9D-88A351C36220}">
      <dgm:prSet/>
      <dgm:spPr/>
      <dgm:t>
        <a:bodyPr/>
        <a:lstStyle/>
        <a:p>
          <a:endParaRPr lang="en-US"/>
        </a:p>
      </dgm:t>
    </dgm:pt>
    <dgm:pt modelId="{A043DD87-1D0C-4544-8912-05C95C8C4253}">
      <dgm:prSet/>
      <dgm:spPr/>
      <dgm:t>
        <a:bodyPr/>
        <a:lstStyle/>
        <a:p>
          <a:r>
            <a:rPr lang="en-US"/>
            <a:t>Test for base case enables recursive calls to stop</a:t>
          </a:r>
        </a:p>
      </dgm:t>
    </dgm:pt>
    <dgm:pt modelId="{987196AC-166D-4374-9291-A8F70370025A}" type="parTrans" cxnId="{68359B7F-6A8B-447F-B8B9-46C1DF2921F1}">
      <dgm:prSet/>
      <dgm:spPr/>
      <dgm:t>
        <a:bodyPr/>
        <a:lstStyle/>
        <a:p>
          <a:endParaRPr lang="en-US"/>
        </a:p>
      </dgm:t>
    </dgm:pt>
    <dgm:pt modelId="{E2517C55-A9A8-479E-907A-ACE2C3A3663E}" type="sibTrans" cxnId="{68359B7F-6A8B-447F-B8B9-46C1DF2921F1}">
      <dgm:prSet/>
      <dgm:spPr/>
      <dgm:t>
        <a:bodyPr/>
        <a:lstStyle/>
        <a:p>
          <a:endParaRPr lang="en-US"/>
        </a:p>
      </dgm:t>
    </dgm:pt>
    <dgm:pt modelId="{C3593C4B-58C9-4C97-9715-7AB6B300B850}">
      <dgm:prSet/>
      <dgm:spPr/>
      <dgm:t>
        <a:bodyPr/>
        <a:lstStyle/>
        <a:p>
          <a:r>
            <a:rPr lang="en-US"/>
            <a:t>Eventually one of smaller calls will be base case</a:t>
          </a:r>
        </a:p>
      </dgm:t>
    </dgm:pt>
    <dgm:pt modelId="{6A29B810-8C4D-4FB8-9BD0-672E577DFACA}" type="parTrans" cxnId="{781001F5-384D-46C5-97E4-6FAADC67AB9E}">
      <dgm:prSet/>
      <dgm:spPr/>
      <dgm:t>
        <a:bodyPr/>
        <a:lstStyle/>
        <a:p>
          <a:endParaRPr lang="en-US"/>
        </a:p>
      </dgm:t>
    </dgm:pt>
    <dgm:pt modelId="{6E89C464-FB21-487B-8CAE-8FD9F034C229}" type="sibTrans" cxnId="{781001F5-384D-46C5-97E4-6FAADC67AB9E}">
      <dgm:prSet/>
      <dgm:spPr/>
      <dgm:t>
        <a:bodyPr/>
        <a:lstStyle/>
        <a:p>
          <a:endParaRPr lang="en-US"/>
        </a:p>
      </dgm:t>
    </dgm:pt>
    <dgm:pt modelId="{77FE7C21-154A-45E7-8501-6620673D2B48}" type="pres">
      <dgm:prSet presAssocID="{83CB295A-19C1-4FFB-A6E5-8B1A2AFF1C6F}" presName="linear" presStyleCnt="0">
        <dgm:presLayoutVars>
          <dgm:animLvl val="lvl"/>
          <dgm:resizeHandles val="exact"/>
        </dgm:presLayoutVars>
      </dgm:prSet>
      <dgm:spPr/>
    </dgm:pt>
    <dgm:pt modelId="{4F47EF8B-E7CD-4554-8A0A-C2186B13805A}" type="pres">
      <dgm:prSet presAssocID="{BDE14999-D78A-43E9-B515-3614F74D87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7F11AB-69CA-460D-B460-5DA57693E5EB}" type="pres">
      <dgm:prSet presAssocID="{A34590B0-1D61-4A3B-A068-95F5625DABCF}" presName="spacer" presStyleCnt="0"/>
      <dgm:spPr/>
    </dgm:pt>
    <dgm:pt modelId="{ACFC3CD9-9485-42C5-845C-D48975E114DD}" type="pres">
      <dgm:prSet presAssocID="{4A9A23CE-9359-4EFB-8776-AA843E5031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311AC1-E921-4E1E-90A0-02033F974C0A}" type="pres">
      <dgm:prSet presAssocID="{ED648CCB-9065-4814-9539-1DCD4176CC47}" presName="spacer" presStyleCnt="0"/>
      <dgm:spPr/>
    </dgm:pt>
    <dgm:pt modelId="{AEFB5393-169C-4B96-BBD6-D894E6955390}" type="pres">
      <dgm:prSet presAssocID="{A043DD87-1D0C-4544-8912-05C95C8C42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853648-4943-4C23-92A2-C6CC35C3A910}" type="pres">
      <dgm:prSet presAssocID="{E2517C55-A9A8-479E-907A-ACE2C3A3663E}" presName="spacer" presStyleCnt="0"/>
      <dgm:spPr/>
    </dgm:pt>
    <dgm:pt modelId="{AA429E1E-8B19-4271-89B8-35F22F052FDE}" type="pres">
      <dgm:prSet presAssocID="{C3593C4B-58C9-4C97-9715-7AB6B300B85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795B90F-8EB6-4779-BA44-71CDD2A7B305}" type="presOf" srcId="{BDE14999-D78A-43E9-B515-3614F74D8779}" destId="{4F47EF8B-E7CD-4554-8A0A-C2186B13805A}" srcOrd="0" destOrd="0" presId="urn:microsoft.com/office/officeart/2005/8/layout/vList2"/>
    <dgm:cxn modelId="{34F11453-52FC-48BA-BB24-A4A9276BACC5}" type="presOf" srcId="{C3593C4B-58C9-4C97-9715-7AB6B300B850}" destId="{AA429E1E-8B19-4271-89B8-35F22F052FDE}" srcOrd="0" destOrd="0" presId="urn:microsoft.com/office/officeart/2005/8/layout/vList2"/>
    <dgm:cxn modelId="{3E8A5558-F02B-4938-A6DA-988B278414D3}" srcId="{83CB295A-19C1-4FFB-A6E5-8B1A2AFF1C6F}" destId="{BDE14999-D78A-43E9-B515-3614F74D8779}" srcOrd="0" destOrd="0" parTransId="{4EFCFC48-3CDE-4949-B04B-6E53EEA94819}" sibTransId="{A34590B0-1D61-4A3B-A068-95F5625DABCF}"/>
    <dgm:cxn modelId="{68359B7F-6A8B-447F-B8B9-46C1DF2921F1}" srcId="{83CB295A-19C1-4FFB-A6E5-8B1A2AFF1C6F}" destId="{A043DD87-1D0C-4544-8912-05C95C8C4253}" srcOrd="2" destOrd="0" parTransId="{987196AC-166D-4374-9291-A8F70370025A}" sibTransId="{E2517C55-A9A8-479E-907A-ACE2C3A3663E}"/>
    <dgm:cxn modelId="{31201A8C-8C32-4E66-AEF6-C16B305DEE8F}" type="presOf" srcId="{4A9A23CE-9359-4EFB-8776-AA843E50319F}" destId="{ACFC3CD9-9485-42C5-845C-D48975E114DD}" srcOrd="0" destOrd="0" presId="urn:microsoft.com/office/officeart/2005/8/layout/vList2"/>
    <dgm:cxn modelId="{F2C0A1B7-0621-415E-87FF-68031739F835}" type="presOf" srcId="{A043DD87-1D0C-4544-8912-05C95C8C4253}" destId="{AEFB5393-169C-4B96-BBD6-D894E6955390}" srcOrd="0" destOrd="0" presId="urn:microsoft.com/office/officeart/2005/8/layout/vList2"/>
    <dgm:cxn modelId="{91E836CE-8926-4822-BE9D-88A351C36220}" srcId="{83CB295A-19C1-4FFB-A6E5-8B1A2AFF1C6F}" destId="{4A9A23CE-9359-4EFB-8776-AA843E50319F}" srcOrd="1" destOrd="0" parTransId="{61CA4A84-4F5C-4F67-8AEB-7C56DD6AB21D}" sibTransId="{ED648CCB-9065-4814-9539-1DCD4176CC47}"/>
    <dgm:cxn modelId="{51EC80E3-F1BE-4399-B0A6-41178B2C5B1A}" type="presOf" srcId="{83CB295A-19C1-4FFB-A6E5-8B1A2AFF1C6F}" destId="{77FE7C21-154A-45E7-8501-6620673D2B48}" srcOrd="0" destOrd="0" presId="urn:microsoft.com/office/officeart/2005/8/layout/vList2"/>
    <dgm:cxn modelId="{781001F5-384D-46C5-97E4-6FAADC67AB9E}" srcId="{83CB295A-19C1-4FFB-A6E5-8B1A2AFF1C6F}" destId="{C3593C4B-58C9-4C97-9715-7AB6B300B850}" srcOrd="3" destOrd="0" parTransId="{6A29B810-8C4D-4FB8-9BD0-672E577DFACA}" sibTransId="{6E89C464-FB21-487B-8CAE-8FD9F034C229}"/>
    <dgm:cxn modelId="{3EDBB4FB-5BA2-4F86-93AA-C9CF3F8AC11D}" type="presParOf" srcId="{77FE7C21-154A-45E7-8501-6620673D2B48}" destId="{4F47EF8B-E7CD-4554-8A0A-C2186B13805A}" srcOrd="0" destOrd="0" presId="urn:microsoft.com/office/officeart/2005/8/layout/vList2"/>
    <dgm:cxn modelId="{475A3087-ECAB-48BF-AA46-FD83D7766807}" type="presParOf" srcId="{77FE7C21-154A-45E7-8501-6620673D2B48}" destId="{BF7F11AB-69CA-460D-B460-5DA57693E5EB}" srcOrd="1" destOrd="0" presId="urn:microsoft.com/office/officeart/2005/8/layout/vList2"/>
    <dgm:cxn modelId="{DB79C2DA-E221-48D6-9435-9E0F267EA0A6}" type="presParOf" srcId="{77FE7C21-154A-45E7-8501-6620673D2B48}" destId="{ACFC3CD9-9485-42C5-845C-D48975E114DD}" srcOrd="2" destOrd="0" presId="urn:microsoft.com/office/officeart/2005/8/layout/vList2"/>
    <dgm:cxn modelId="{6C5CAE7E-7C2A-417F-A2D5-8CD32438FC03}" type="presParOf" srcId="{77FE7C21-154A-45E7-8501-6620673D2B48}" destId="{F3311AC1-E921-4E1E-90A0-02033F974C0A}" srcOrd="3" destOrd="0" presId="urn:microsoft.com/office/officeart/2005/8/layout/vList2"/>
    <dgm:cxn modelId="{877F21F2-CFD6-418F-AFA1-3E38F01CA5F6}" type="presParOf" srcId="{77FE7C21-154A-45E7-8501-6620673D2B48}" destId="{AEFB5393-169C-4B96-BBD6-D894E6955390}" srcOrd="4" destOrd="0" presId="urn:microsoft.com/office/officeart/2005/8/layout/vList2"/>
    <dgm:cxn modelId="{2FAB93A7-925B-42FC-B605-AED48CD0ED1D}" type="presParOf" srcId="{77FE7C21-154A-45E7-8501-6620673D2B48}" destId="{08853648-4943-4C23-92A2-C6CC35C3A910}" srcOrd="5" destOrd="0" presId="urn:microsoft.com/office/officeart/2005/8/layout/vList2"/>
    <dgm:cxn modelId="{DD6D4A49-2DAB-484B-89B5-B8C5E169B890}" type="presParOf" srcId="{77FE7C21-154A-45E7-8501-6620673D2B48}" destId="{AA429E1E-8B19-4271-89B8-35F22F052FD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3B005-E8A4-4B10-B6D5-6EED5248ACDE}">
      <dsp:nvSpPr>
        <dsp:cNvPr id="0" name=""/>
        <dsp:cNvSpPr/>
      </dsp:nvSpPr>
      <dsp:spPr>
        <a:xfrm>
          <a:off x="0" y="52809"/>
          <a:ext cx="10058399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Constructors</a:t>
          </a:r>
        </a:p>
      </dsp:txBody>
      <dsp:txXfrm>
        <a:off x="32784" y="85593"/>
        <a:ext cx="9992831" cy="606012"/>
      </dsp:txXfrm>
    </dsp:sp>
    <dsp:sp modelId="{8F313FA2-7D8D-4051-89DD-6BDA2168CB5D}">
      <dsp:nvSpPr>
        <dsp:cNvPr id="0" name=""/>
        <dsp:cNvSpPr/>
      </dsp:nvSpPr>
      <dsp:spPr>
        <a:xfrm>
          <a:off x="0" y="805030"/>
          <a:ext cx="10058399" cy="671580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Setters/Getters</a:t>
          </a:r>
        </a:p>
      </dsp:txBody>
      <dsp:txXfrm>
        <a:off x="32784" y="837814"/>
        <a:ext cx="9992831" cy="606012"/>
      </dsp:txXfrm>
    </dsp:sp>
    <dsp:sp modelId="{F651D169-03F4-4135-B2E2-4611113AF095}">
      <dsp:nvSpPr>
        <dsp:cNvPr id="0" name=""/>
        <dsp:cNvSpPr/>
      </dsp:nvSpPr>
      <dsp:spPr>
        <a:xfrm>
          <a:off x="0" y="1557250"/>
          <a:ext cx="10058399" cy="67158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Actions (Verbs)</a:t>
          </a:r>
        </a:p>
      </dsp:txBody>
      <dsp:txXfrm>
        <a:off x="32784" y="1590034"/>
        <a:ext cx="9992831" cy="606012"/>
      </dsp:txXfrm>
    </dsp:sp>
    <dsp:sp modelId="{8CEBC550-6EBE-4EB1-ACE5-CD4041F7F812}">
      <dsp:nvSpPr>
        <dsp:cNvPr id="0" name=""/>
        <dsp:cNvSpPr/>
      </dsp:nvSpPr>
      <dsp:spPr>
        <a:xfrm>
          <a:off x="0" y="2309470"/>
          <a:ext cx="10058399" cy="671580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Operator Overloads</a:t>
          </a:r>
        </a:p>
      </dsp:txBody>
      <dsp:txXfrm>
        <a:off x="32784" y="2342254"/>
        <a:ext cx="9992831" cy="606012"/>
      </dsp:txXfrm>
    </dsp:sp>
    <dsp:sp modelId="{7DE980E1-B8CB-44CE-930B-8285538CF10A}">
      <dsp:nvSpPr>
        <dsp:cNvPr id="0" name=""/>
        <dsp:cNvSpPr/>
      </dsp:nvSpPr>
      <dsp:spPr>
        <a:xfrm>
          <a:off x="0" y="3061690"/>
          <a:ext cx="10058399" cy="67158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Private Data Types</a:t>
          </a:r>
        </a:p>
      </dsp:txBody>
      <dsp:txXfrm>
        <a:off x="32784" y="3094474"/>
        <a:ext cx="9992831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87DEE-1DE8-4FAA-94FE-FE1E1B9F055B}">
      <dsp:nvSpPr>
        <dsp:cNvPr id="0" name=""/>
        <dsp:cNvSpPr/>
      </dsp:nvSpPr>
      <dsp:spPr>
        <a:xfrm>
          <a:off x="0" y="385506"/>
          <a:ext cx="6797675" cy="15514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Recursion breaks a problem into smaller identical problems</a:t>
          </a:r>
        </a:p>
      </dsp:txBody>
      <dsp:txXfrm>
        <a:off x="75734" y="461240"/>
        <a:ext cx="6646207" cy="1399952"/>
      </dsp:txXfrm>
    </dsp:sp>
    <dsp:sp modelId="{9E6BA053-CE9B-4287-877D-B5A1D87B2288}">
      <dsp:nvSpPr>
        <dsp:cNvPr id="0" name=""/>
        <dsp:cNvSpPr/>
      </dsp:nvSpPr>
      <dsp:spPr>
        <a:xfrm>
          <a:off x="0" y="2049246"/>
          <a:ext cx="6797675" cy="1551420"/>
        </a:xfrm>
        <a:prstGeom prst="roundRect">
          <a:avLst/>
        </a:prstGeom>
        <a:gradFill rotWithShape="0">
          <a:gsLst>
            <a:gs pos="0">
              <a:schemeClr val="accent2">
                <a:hueOff val="953895"/>
                <a:satOff val="-21764"/>
                <a:lumOff val="8039"/>
                <a:alphaOff val="0"/>
                <a:shade val="85000"/>
                <a:satMod val="130000"/>
              </a:schemeClr>
            </a:gs>
            <a:gs pos="34000">
              <a:schemeClr val="accent2">
                <a:hueOff val="953895"/>
                <a:satOff val="-21764"/>
                <a:lumOff val="8039"/>
                <a:alphaOff val="0"/>
                <a:shade val="87000"/>
                <a:satMod val="125000"/>
              </a:schemeClr>
            </a:gs>
            <a:gs pos="70000">
              <a:schemeClr val="accent2">
                <a:hueOff val="953895"/>
                <a:satOff val="-21764"/>
                <a:lumOff val="803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953895"/>
                <a:satOff val="-21764"/>
                <a:lumOff val="803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Some recursive solutions are inefficient, impractical</a:t>
          </a:r>
        </a:p>
      </dsp:txBody>
      <dsp:txXfrm>
        <a:off x="75734" y="2124980"/>
        <a:ext cx="6646207" cy="1399952"/>
      </dsp:txXfrm>
    </dsp:sp>
    <dsp:sp modelId="{74640685-C46C-479E-9CB3-E8156CC5152F}">
      <dsp:nvSpPr>
        <dsp:cNvPr id="0" name=""/>
        <dsp:cNvSpPr/>
      </dsp:nvSpPr>
      <dsp:spPr>
        <a:xfrm>
          <a:off x="0" y="3712986"/>
          <a:ext cx="6797675" cy="1551420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Complex problems can have simple recursive solutions</a:t>
          </a:r>
        </a:p>
      </dsp:txBody>
      <dsp:txXfrm>
        <a:off x="75734" y="3788720"/>
        <a:ext cx="6646207" cy="1399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7EF8B-E7CD-4554-8A0A-C2186B13805A}">
      <dsp:nvSpPr>
        <dsp:cNvPr id="0" name=""/>
        <dsp:cNvSpPr/>
      </dsp:nvSpPr>
      <dsp:spPr>
        <a:xfrm>
          <a:off x="0" y="60535"/>
          <a:ext cx="6797675" cy="13109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 recursive solution calls itself</a:t>
          </a:r>
        </a:p>
      </dsp:txBody>
      <dsp:txXfrm>
        <a:off x="63994" y="124529"/>
        <a:ext cx="6669687" cy="1182942"/>
      </dsp:txXfrm>
    </dsp:sp>
    <dsp:sp modelId="{ACFC3CD9-9485-42C5-845C-D48975E114DD}">
      <dsp:nvSpPr>
        <dsp:cNvPr id="0" name=""/>
        <dsp:cNvSpPr/>
      </dsp:nvSpPr>
      <dsp:spPr>
        <a:xfrm>
          <a:off x="0" y="1466505"/>
          <a:ext cx="6797675" cy="1310930"/>
        </a:xfrm>
        <a:prstGeom prst="roundRect">
          <a:avLst/>
        </a:prstGeom>
        <a:gradFill rotWithShape="0">
          <a:gsLst>
            <a:gs pos="0">
              <a:schemeClr val="accent2">
                <a:hueOff val="635930"/>
                <a:satOff val="-14509"/>
                <a:lumOff val="5360"/>
                <a:alphaOff val="0"/>
                <a:shade val="85000"/>
                <a:satMod val="130000"/>
              </a:schemeClr>
            </a:gs>
            <a:gs pos="34000">
              <a:schemeClr val="accent2">
                <a:hueOff val="635930"/>
                <a:satOff val="-14509"/>
                <a:lumOff val="5360"/>
                <a:alphaOff val="0"/>
                <a:shade val="87000"/>
                <a:satMod val="125000"/>
              </a:schemeClr>
            </a:gs>
            <a:gs pos="70000">
              <a:schemeClr val="accent2">
                <a:hueOff val="635930"/>
                <a:satOff val="-14509"/>
                <a:lumOff val="536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635930"/>
                <a:satOff val="-14509"/>
                <a:lumOff val="536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Each recursive call solves an identical, smaller problem</a:t>
          </a:r>
        </a:p>
      </dsp:txBody>
      <dsp:txXfrm>
        <a:off x="63994" y="1530499"/>
        <a:ext cx="6669687" cy="1182942"/>
      </dsp:txXfrm>
    </dsp:sp>
    <dsp:sp modelId="{AEFB5393-169C-4B96-BBD6-D894E6955390}">
      <dsp:nvSpPr>
        <dsp:cNvPr id="0" name=""/>
        <dsp:cNvSpPr/>
      </dsp:nvSpPr>
      <dsp:spPr>
        <a:xfrm>
          <a:off x="0" y="2872476"/>
          <a:ext cx="6797675" cy="1310930"/>
        </a:xfrm>
        <a:prstGeom prst="roundRect">
          <a:avLst/>
        </a:prstGeom>
        <a:gradFill rotWithShape="0">
          <a:gsLst>
            <a:gs pos="0">
              <a:schemeClr val="accent2">
                <a:hueOff val="1271860"/>
                <a:satOff val="-29019"/>
                <a:lumOff val="10719"/>
                <a:alphaOff val="0"/>
                <a:shade val="85000"/>
                <a:satMod val="130000"/>
              </a:schemeClr>
            </a:gs>
            <a:gs pos="34000">
              <a:schemeClr val="accent2">
                <a:hueOff val="1271860"/>
                <a:satOff val="-29019"/>
                <a:lumOff val="10719"/>
                <a:alphaOff val="0"/>
                <a:shade val="87000"/>
                <a:satMod val="125000"/>
              </a:schemeClr>
            </a:gs>
            <a:gs pos="70000">
              <a:schemeClr val="accent2">
                <a:hueOff val="1271860"/>
                <a:satOff val="-29019"/>
                <a:lumOff val="1071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271860"/>
                <a:satOff val="-29019"/>
                <a:lumOff val="1071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Test for base case enables recursive calls to stop</a:t>
          </a:r>
        </a:p>
      </dsp:txBody>
      <dsp:txXfrm>
        <a:off x="63994" y="2936470"/>
        <a:ext cx="6669687" cy="1182942"/>
      </dsp:txXfrm>
    </dsp:sp>
    <dsp:sp modelId="{AA429E1E-8B19-4271-89B8-35F22F052FDE}">
      <dsp:nvSpPr>
        <dsp:cNvPr id="0" name=""/>
        <dsp:cNvSpPr/>
      </dsp:nvSpPr>
      <dsp:spPr>
        <a:xfrm>
          <a:off x="0" y="4278446"/>
          <a:ext cx="6797675" cy="1310930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Eventually one of smaller calls will be base case</a:t>
          </a:r>
        </a:p>
      </dsp:txBody>
      <dsp:txXfrm>
        <a:off x="63994" y="4342440"/>
        <a:ext cx="6669687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2684" y="1627095"/>
            <a:ext cx="10864601" cy="4746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</a:t>
            </a:r>
            <a:r>
              <a:rPr lang="en-US" err="1"/>
              <a:t>Carrano</a:t>
            </a:r>
            <a:r>
              <a:rPr lang="en-US"/>
              <a:t> and Henry, ©  2013</a:t>
            </a:r>
          </a:p>
        </p:txBody>
      </p:sp>
    </p:spTree>
    <p:extLst>
      <p:ext uri="{BB962C8B-B14F-4D97-AF65-F5344CB8AC3E}">
        <p14:creationId xmlns:p14="http://schemas.microsoft.com/office/powerpoint/2010/main" val="43924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Structures, Algorithms, and Discrete Mathematics I</a:t>
            </a:r>
          </a:p>
          <a:p>
            <a:r>
              <a:rPr lang="en-US" dirty="0"/>
              <a:t>Lecture 7.</a:t>
            </a:r>
          </a:p>
          <a:p>
            <a:r>
              <a:rPr lang="en-US" dirty="0"/>
              <a:t>CARRANO </a:t>
            </a:r>
            <a:r>
              <a:rPr lang="en-US" dirty="0" err="1"/>
              <a:t>Carrano</a:t>
            </a:r>
            <a:r>
              <a:rPr lang="en-US" dirty="0"/>
              <a:t> Ch 2</a:t>
            </a:r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Recursion</a:t>
            </a:r>
          </a:p>
        </p:txBody>
      </p:sp>
      <p:pic>
        <p:nvPicPr>
          <p:cNvPr id="6" name="Picture 5" descr="Primer plano de unos engranajes">
            <a:extLst>
              <a:ext uri="{FF2B5EF4-FFF2-40B4-BE49-F238E27FC236}">
                <a16:creationId xmlns:a16="http://schemas.microsoft.com/office/drawing/2014/main" id="{73D89B0B-679B-5F1A-9ED6-C759D27CB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71" r="35836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4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order to understand recursion, it helps to understand recursion.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order to understand recursion, it helps to understand recursion</a:t>
            </a:r>
          </a:p>
        </p:txBody>
      </p:sp>
    </p:spTree>
    <p:extLst>
      <p:ext uri="{BB962C8B-B14F-4D97-AF65-F5344CB8AC3E}">
        <p14:creationId xmlns:p14="http://schemas.microsoft.com/office/powerpoint/2010/main" val="63039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order to understand recursion, it helps to understand recursion.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order to understand recursion, it helps to understand recursion</a:t>
            </a:r>
          </a:p>
        </p:txBody>
      </p:sp>
    </p:spTree>
    <p:extLst>
      <p:ext uri="{BB962C8B-B14F-4D97-AF65-F5344CB8AC3E}">
        <p14:creationId xmlns:p14="http://schemas.microsoft.com/office/powerpoint/2010/main" val="249560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18440">
            <a:extLst>
              <a:ext uri="{FF2B5EF4-FFF2-40B4-BE49-F238E27FC236}">
                <a16:creationId xmlns:a16="http://schemas.microsoft.com/office/drawing/2014/main" id="{CA7C4115-E603-447D-A1A5-7AF1E972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443" name="Rectangle 18442">
            <a:extLst>
              <a:ext uri="{FF2B5EF4-FFF2-40B4-BE49-F238E27FC236}">
                <a16:creationId xmlns:a16="http://schemas.microsoft.com/office/drawing/2014/main" id="{21C38396-85C5-4DE1-BA50-52540B4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8445" name="Straight Connector 18444">
            <a:extLst>
              <a:ext uri="{FF2B5EF4-FFF2-40B4-BE49-F238E27FC236}">
                <a16:creationId xmlns:a16="http://schemas.microsoft.com/office/drawing/2014/main" id="{A67651E0-918D-4FEE-AA56-F9008358E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447" name="Rectangle 18446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9" name="Rectangle 18448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Recursive Solutions</a:t>
            </a:r>
          </a:p>
        </p:txBody>
      </p:sp>
      <p:sp>
        <p:nvSpPr>
          <p:cNvPr id="18451" name="Rectangle 18450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8437" name="Text Placeholder 3">
            <a:extLst>
              <a:ext uri="{FF2B5EF4-FFF2-40B4-BE49-F238E27FC236}">
                <a16:creationId xmlns:a16="http://schemas.microsoft.com/office/drawing/2014/main" id="{DF6673AC-F8C3-B93B-6FED-F2315D9FF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2558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21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Dictionary Search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1931988"/>
            <a:ext cx="791845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67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Rectangle 20489">
            <a:extLst>
              <a:ext uri="{FF2B5EF4-FFF2-40B4-BE49-F238E27FC236}">
                <a16:creationId xmlns:a16="http://schemas.microsoft.com/office/drawing/2014/main" id="{CA7C4115-E603-447D-A1A5-7AF1E972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492" name="Rectangle 20491">
            <a:extLst>
              <a:ext uri="{FF2B5EF4-FFF2-40B4-BE49-F238E27FC236}">
                <a16:creationId xmlns:a16="http://schemas.microsoft.com/office/drawing/2014/main" id="{21C38396-85C5-4DE1-BA50-52540B4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494" name="Straight Connector 20493">
            <a:extLst>
              <a:ext uri="{FF2B5EF4-FFF2-40B4-BE49-F238E27FC236}">
                <a16:creationId xmlns:a16="http://schemas.microsoft.com/office/drawing/2014/main" id="{A67651E0-918D-4FEE-AA56-F9008358E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496" name="Rectangle 20495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8" name="Rectangle 20497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Recursive Solutions</a:t>
            </a:r>
          </a:p>
        </p:txBody>
      </p:sp>
      <p:sp>
        <p:nvSpPr>
          <p:cNvPr id="20500" name="Rectangle 20499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0486" name="Text Placeholder 3">
            <a:extLst>
              <a:ext uri="{FF2B5EF4-FFF2-40B4-BE49-F238E27FC236}">
                <a16:creationId xmlns:a16="http://schemas.microsoft.com/office/drawing/2014/main" id="{EE2A8292-772A-C0B5-8F58-71B710857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49572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99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n! recursively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1892968"/>
            <a:ext cx="10610005" cy="13635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Base Case:  n=1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Recursive:  n! =  n * (n-1)!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2240" y="2951262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Factorial(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 *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4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Box Trace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89188" y="5907088"/>
            <a:ext cx="7848600" cy="622300"/>
          </a:xfrm>
        </p:spPr>
        <p:txBody>
          <a:bodyPr/>
          <a:lstStyle/>
          <a:p>
            <a:r>
              <a:rPr lang="en-US" altLang="en-US"/>
              <a:t>FIGURE 2-5 Box trace of fact(3)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2"/>
          </p:nvPr>
        </p:nvSpPr>
        <p:spPr bwMode="auto">
          <a:xfrm>
            <a:off x="2168526" y="6580188"/>
            <a:ext cx="8499475" cy="182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Data Structures and Problem Solving with C++: Walls and Mirrors, Carrano and Henry, ©  2013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88160"/>
            <a:ext cx="6709520" cy="452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06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Box Trace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89188" y="5907088"/>
            <a:ext cx="7848600" cy="622300"/>
          </a:xfrm>
        </p:spPr>
        <p:txBody>
          <a:bodyPr/>
          <a:lstStyle/>
          <a:p>
            <a:r>
              <a:rPr lang="en-US" altLang="en-US"/>
              <a:t>FIGURE 2-5 Box trace of fact(3)   … continued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2"/>
          </p:nvPr>
        </p:nvSpPr>
        <p:spPr bwMode="auto">
          <a:xfrm>
            <a:off x="2168526" y="6580188"/>
            <a:ext cx="8499475" cy="182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Data Structures and Problem Solving with C++: Walls and Mirrors, Carrano and Henry, ©  2013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46" y="1966412"/>
            <a:ext cx="6419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06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Box Trace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89188" y="5907088"/>
            <a:ext cx="7848600" cy="622300"/>
          </a:xfrm>
        </p:spPr>
        <p:txBody>
          <a:bodyPr/>
          <a:lstStyle/>
          <a:p>
            <a:r>
              <a:rPr lang="en-US" altLang="en-US"/>
              <a:t>FIGURE 2-5 Box trace of fact(3)   … continued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2"/>
          </p:nvPr>
        </p:nvSpPr>
        <p:spPr bwMode="auto">
          <a:xfrm>
            <a:off x="2168526" y="6580188"/>
            <a:ext cx="8499475" cy="182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Data Structures and Problem Solving with C++: Walls and Mirrors, Carrano and Henry, ©  2013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88160"/>
            <a:ext cx="7661275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Announcements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Program 1: Graded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Test One: 10/21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Program 2: </a:t>
            </a:r>
            <a:r>
              <a:rPr lang="en-US" sz="2200"/>
              <a:t>10/23 -&gt; 10/25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Agenda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Vending Bank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Test One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Arrays / Pointers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Recursion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Program 2 Intro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141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(and recursion)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 in process which stores temp variables, call stack frames,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per thread of 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Heap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 in process which stores dynamically allocated memory (coming soon)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Recursion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call to a function creates stack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Frame holds temp variables and locals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in the BOX of the BOX trace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Deep Recursion can allocate lots of space on the stack</a:t>
            </a:r>
          </a:p>
        </p:txBody>
      </p:sp>
    </p:spTree>
    <p:extLst>
      <p:ext uri="{BB962C8B-B14F-4D97-AF65-F5344CB8AC3E}">
        <p14:creationId xmlns:p14="http://schemas.microsoft.com/office/powerpoint/2010/main" val="53999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D5F0C-7793-4FF5-B12D-60492975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Program II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3983-5BAC-4949-8555-5B4DF72B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B4B28EB-141E-52B9-E30F-A8C85684A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/>
        </p:blipFill>
        <p:spPr bwMode="auto">
          <a:xfrm>
            <a:off x="1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48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C0ECC1A-4499-4EF4-93E2-95CFF6E90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568E82-B9EC-06EE-C67E-E0CEC13E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Class Bell.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C7036-D2C6-AC95-EC3D-A740F1BF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10.16.2024</a:t>
            </a:r>
          </a:p>
        </p:txBody>
      </p:sp>
      <p:pic>
        <p:nvPicPr>
          <p:cNvPr id="1026" name="Picture 2" descr="Image result for Bell Coloring Pages">
            <a:extLst>
              <a:ext uri="{FF2B5EF4-FFF2-40B4-BE49-F238E27FC236}">
                <a16:creationId xmlns:a16="http://schemas.microsoft.com/office/drawing/2014/main" id="{718AD652-FC74-E0D2-5744-CBD88BD6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"/>
          <a:stretch/>
        </p:blipFill>
        <p:spPr bwMode="auto">
          <a:xfrm>
            <a:off x="633999" y="620720"/>
            <a:ext cx="4001315" cy="508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3CC8476-7FDC-4828-974E-12F0AC235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4D52FC8-9FD0-4C9D-A6B8-4F98F2A0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31AC17D-423C-4FB5-82F2-CE508722E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0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11" y="1860778"/>
            <a:ext cx="3072248" cy="4022725"/>
          </a:xfrm>
        </p:spPr>
      </p:pic>
      <p:sp>
        <p:nvSpPr>
          <p:cNvPr id="5" name="TextBox 4"/>
          <p:cNvSpPr txBox="1"/>
          <p:nvPr/>
        </p:nvSpPr>
        <p:spPr>
          <a:xfrm>
            <a:off x="4528458" y="2002971"/>
            <a:ext cx="2303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Charles Babbage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5841" y="2730247"/>
            <a:ext cx="61998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Mathematician, Philosopher, Mechanical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Invented the first mechanical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Engine:  Computed values of polynomial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completed at the time would have had 25000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Finished in 1991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Punch card 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Branching and looping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Currently </a:t>
            </a:r>
            <a:r>
              <a:rPr lang="en-US"/>
              <a:t>being built:  </a:t>
            </a:r>
            <a:r>
              <a:rPr lang="en-US" dirty="0"/>
              <a:t>7Hz and 675 Bytes</a:t>
            </a:r>
          </a:p>
        </p:txBody>
      </p:sp>
    </p:spTree>
    <p:extLst>
      <p:ext uri="{BB962C8B-B14F-4D97-AF65-F5344CB8AC3E}">
        <p14:creationId xmlns:p14="http://schemas.microsoft.com/office/powerpoint/2010/main" val="25931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05000" y="1958576"/>
                <a:ext cx="6096000" cy="3352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maximum number of leaves in a tree can be expressed by the following formula: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−1, 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= height of the tree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 = max number of branches per node. 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Write a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recursive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function which computes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58576"/>
                <a:ext cx="6096000" cy="3352328"/>
              </a:xfrm>
              <a:prstGeom prst="rect">
                <a:avLst/>
              </a:prstGeom>
              <a:blipFill rotWithShape="0">
                <a:blip r:embed="rId2"/>
                <a:stretch>
                  <a:fillRect l="-900" t="-727" r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example </a:t>
            </a:r>
            <a:br>
              <a:rPr lang="en-US" dirty="0"/>
            </a:br>
            <a:r>
              <a:rPr lang="en-US" dirty="0"/>
              <a:t>Quiz: Code in class.</a:t>
            </a:r>
          </a:p>
        </p:txBody>
      </p:sp>
    </p:spTree>
    <p:extLst>
      <p:ext uri="{BB962C8B-B14F-4D97-AF65-F5344CB8AC3E}">
        <p14:creationId xmlns:p14="http://schemas.microsoft.com/office/powerpoint/2010/main" val="1995171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Fundamentals</a:t>
            </a:r>
          </a:p>
        </p:txBody>
      </p:sp>
      <p:pic>
        <p:nvPicPr>
          <p:cNvPr id="1026" name="Picture 2" descr="Image result for c++">
            <a:extLst>
              <a:ext uri="{FF2B5EF4-FFF2-40B4-BE49-F238E27FC236}">
                <a16:creationId xmlns:a16="http://schemas.microsoft.com/office/drawing/2014/main" id="{8E65736A-4563-2B97-51C9-88ACB1A5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818" y="1887943"/>
            <a:ext cx="2449486" cy="256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78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397" y="182936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</a:t>
            </a:r>
            <a:r>
              <a:rPr lang="en-US" dirty="0" err="1"/>
              <a:t>arg</a:t>
            </a:r>
            <a:r>
              <a:rPr lang="en-US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2525396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40765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ja-JP" sz="4000" dirty="0"/>
              <a:t>Printing Numbers in Any Base</a:t>
            </a:r>
            <a:endParaRPr lang="en-US" altLang="en-US" sz="4000" dirty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852613" y="1538545"/>
            <a:ext cx="5181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ja-JP" sz="2400" dirty="0"/>
          </a:p>
          <a:p>
            <a:pPr algn="l" eaLnBrk="1" hangingPunct="1"/>
            <a:r>
              <a:rPr lang="en-US" altLang="ja-JP" sz="2400" dirty="0"/>
              <a:t>How to convert a decimal to a hexadecimal</a:t>
            </a:r>
          </a:p>
          <a:p>
            <a:pPr algn="r" eaLnBrk="1" hangingPunct="1"/>
            <a:r>
              <a:rPr lang="en-US" altLang="ja-JP" sz="2400" dirty="0"/>
              <a:t>Dividend  Remainder</a:t>
            </a:r>
          </a:p>
          <a:p>
            <a:pPr algn="r" eaLnBrk="1" hangingPunct="1"/>
            <a:r>
              <a:rPr lang="en-US" altLang="ja-JP" sz="2400" dirty="0"/>
              <a:t>16)   123456790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……..…</a:t>
            </a:r>
          </a:p>
          <a:p>
            <a:pPr algn="r" eaLnBrk="1" hangingPunct="1"/>
            <a:r>
              <a:rPr lang="en-US" altLang="ja-JP" sz="2400" dirty="0"/>
              <a:t>   16)        7716049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………6</a:t>
            </a:r>
          </a:p>
          <a:p>
            <a:pPr algn="r" eaLnBrk="1" hangingPunct="1"/>
            <a:r>
              <a:rPr lang="en-US" altLang="ja-JP" sz="2400" dirty="0"/>
              <a:t>16)          482253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………1</a:t>
            </a:r>
          </a:p>
          <a:p>
            <a:pPr algn="r" eaLnBrk="1" hangingPunct="1"/>
            <a:r>
              <a:rPr lang="en-US" altLang="ja-JP" sz="2400" dirty="0"/>
              <a:t>16)            30140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…13(D)</a:t>
            </a:r>
          </a:p>
          <a:p>
            <a:pPr algn="r" eaLnBrk="1" hangingPunct="1"/>
            <a:r>
              <a:rPr lang="en-US" altLang="ja-JP" sz="2400" dirty="0"/>
              <a:t>16)              1883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…12(C)</a:t>
            </a:r>
          </a:p>
          <a:p>
            <a:pPr algn="r" eaLnBrk="1" hangingPunct="1"/>
            <a:r>
              <a:rPr lang="en-US" altLang="ja-JP" sz="2400" dirty="0"/>
              <a:t>16)                117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…11(B)</a:t>
            </a:r>
          </a:p>
          <a:p>
            <a:pPr algn="r" eaLnBrk="1" hangingPunct="1"/>
            <a:r>
              <a:rPr lang="en-US" altLang="ja-JP" sz="2400" dirty="0"/>
              <a:t>16)                    7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……....5</a:t>
            </a:r>
          </a:p>
          <a:p>
            <a:pPr algn="r" eaLnBrk="1" hangingPunct="1"/>
            <a:r>
              <a:rPr lang="en-US" altLang="ja-JP" sz="2400" dirty="0"/>
              <a:t>16)                    0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……....7</a:t>
            </a:r>
            <a:endParaRPr lang="en-US" altLang="en-US" sz="2400" dirty="0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124200" y="2819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 flipV="1">
            <a:off x="7239000" y="2667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7635179" y="2819400"/>
            <a:ext cx="336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chemeClr val="accent2"/>
                </a:solidFill>
              </a:rPr>
              <a:t>1. Divide by a base(16)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7583488" y="5112603"/>
            <a:ext cx="416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400" dirty="0">
                <a:solidFill>
                  <a:schemeClr val="accent2"/>
                </a:solidFill>
              </a:rPr>
              <a:t>2. Print each remainder from </a:t>
            </a:r>
          </a:p>
          <a:p>
            <a:pPr algn="l" eaLnBrk="1" hangingPunct="1"/>
            <a:r>
              <a:rPr lang="en-US" altLang="ja-JP" sz="2400" dirty="0">
                <a:solidFill>
                  <a:schemeClr val="accent2"/>
                </a:solidFill>
              </a:rPr>
              <a:t>the bottom:  75BCD16(16)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9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base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100101</a:t>
            </a:r>
            <a:r>
              <a:rPr lang="en-US" baseline="-25000" dirty="0"/>
              <a:t>2 </a:t>
            </a:r>
            <a:r>
              <a:rPr lang="en-US" dirty="0"/>
              <a:t> = 32 + 4 + 1 = 37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more on board…</a:t>
            </a:r>
          </a:p>
        </p:txBody>
      </p:sp>
    </p:spTree>
    <p:extLst>
      <p:ext uri="{BB962C8B-B14F-4D97-AF65-F5344CB8AC3E}">
        <p14:creationId xmlns:p14="http://schemas.microsoft.com/office/powerpoint/2010/main" val="356298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Class Design Checklist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BB443D-9A50-0399-2774-201BB63CD5D7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02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7084"/>
            <a:ext cx="3429000" cy="3905250"/>
          </a:xfrm>
        </p:spPr>
      </p:pic>
      <p:sp>
        <p:nvSpPr>
          <p:cNvPr id="8" name="TextBox 7"/>
          <p:cNvSpPr txBox="1"/>
          <p:nvPr/>
        </p:nvSpPr>
        <p:spPr>
          <a:xfrm>
            <a:off x="4812633" y="1937084"/>
            <a:ext cx="645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 Von Neumann!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5137" y="2759243"/>
            <a:ext cx="6262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Innovations in Set theory, Geometry, Quantum Mechanics, Economics,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Game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Monte Carlo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EDVAC:  data and program both in same address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ENIAC: First computer to use a stored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Von Neumann Architecture!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Manhattan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MAD: Mutually Assured Destruction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Sort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706368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C++ core tenets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Class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Following checklist for class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C++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Coding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Operator Overloading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pass by ref, const ref,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  <a:endParaRPr lang="en-US" sz="2200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strike="sngStrike" dirty="0"/>
              <a:t> </a:t>
            </a:r>
            <a:r>
              <a:rPr lang="en-US" dirty="0"/>
              <a:t>Stack v. Heap allocations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9360" y="1845734"/>
            <a:ext cx="548030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Object Lifetime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Vectors,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Sorting:  Bubble, Insertion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C++ program lifecycle: preprocessor, compiler,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Computer Scientist of the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Arrays (and pointers w/arrays)</a:t>
            </a:r>
          </a:p>
        </p:txBody>
      </p:sp>
    </p:spTree>
    <p:extLst>
      <p:ext uri="{BB962C8B-B14F-4D97-AF65-F5344CB8AC3E}">
        <p14:creationId xmlns:p14="http://schemas.microsoft.com/office/powerpoint/2010/main" val="181180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37347B-A220-C045-43BE-FBE814469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C++ Fundamentals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4686FF-155C-D033-5669-99EF792E8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ARRAYS (Pointers)</a:t>
            </a:r>
          </a:p>
        </p:txBody>
      </p:sp>
      <p:pic>
        <p:nvPicPr>
          <p:cNvPr id="6" name="Picture 5" descr="Metal tic-tac-toe game pieces">
            <a:extLst>
              <a:ext uri="{FF2B5EF4-FFF2-40B4-BE49-F238E27FC236}">
                <a16:creationId xmlns:a16="http://schemas.microsoft.com/office/drawing/2014/main" id="{F6C24E18-854F-6453-BE0F-A0208327F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6" r="31422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D451-FD88-4053-9AC1-32A77A7C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3E8782-D02A-4558-B29E-BFBA2BAC1385}"/>
              </a:ext>
            </a:extLst>
          </p:cNvPr>
          <p:cNvSpPr/>
          <p:nvPr/>
        </p:nvSpPr>
        <p:spPr>
          <a:xfrm>
            <a:off x="1097280" y="189937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AddItUp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Which of the next two definitions of MAX_HATS is better?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kMaxHats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kMaxHats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7;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arr1[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kMaxHats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arr2[3] = { 34, 7, 34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c_arr1[7];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c_arr2[10][5];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Pointer Dereferencing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&amp;arr2[0];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AddItUp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(arr2, 3)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22A5B-17B7-4574-9128-65FE67E8E8BC}"/>
              </a:ext>
            </a:extLst>
          </p:cNvPr>
          <p:cNvSpPr/>
          <p:nvPr/>
        </p:nvSpPr>
        <p:spPr>
          <a:xfrm>
            <a:off x="6973824" y="274062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//int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AddItUp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(int*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, int length)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AddItUp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answer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//answer +=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[i];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answer += *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answer;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646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0080A-F430-B4BF-F4F2-BA60326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Practice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64878-7D05-67E7-9F69-D5034DFE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474" y="5496089"/>
            <a:ext cx="9622971" cy="77174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Gears be clicking…</a:t>
            </a:r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6C538694-1590-9E0A-4FB9-D1F8F14AC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E1AB-FA9F-141D-8720-FB024DF4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1247-434D-66BE-C0BE-7312FF07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Write a function which has two arguments (Array of integers, Length of array) and returns the sum of the integers in the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Write the same function with using [ or ] symbols</a:t>
            </a:r>
          </a:p>
        </p:txBody>
      </p:sp>
    </p:spTree>
    <p:extLst>
      <p:ext uri="{BB962C8B-B14F-4D97-AF65-F5344CB8AC3E}">
        <p14:creationId xmlns:p14="http://schemas.microsoft.com/office/powerpoint/2010/main" val="24390645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13347</TotalTime>
  <Words>1101</Words>
  <Application>Microsoft Office PowerPoint</Application>
  <PresentationFormat>Widescreen</PresentationFormat>
  <Paragraphs>202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Retrospect</vt:lpstr>
      <vt:lpstr>CSS 342</vt:lpstr>
      <vt:lpstr>Announcements/Agenda</vt:lpstr>
      <vt:lpstr>Class Design Checklist</vt:lpstr>
      <vt:lpstr>Computer Scientist of the week</vt:lpstr>
      <vt:lpstr>Test Topics</vt:lpstr>
      <vt:lpstr>C++ Fundamentals</vt:lpstr>
      <vt:lpstr>Array Examples</vt:lpstr>
      <vt:lpstr>Practice Problem</vt:lpstr>
      <vt:lpstr>In-Class Challenge</vt:lpstr>
      <vt:lpstr>Recursion</vt:lpstr>
      <vt:lpstr>PowerPoint Presentation</vt:lpstr>
      <vt:lpstr>PowerPoint Presentation</vt:lpstr>
      <vt:lpstr>Recursive Solutions</vt:lpstr>
      <vt:lpstr>Dictionary Search</vt:lpstr>
      <vt:lpstr>Recursive Solutions</vt:lpstr>
      <vt:lpstr>Compute n! recursively</vt:lpstr>
      <vt:lpstr>The Box Trace</vt:lpstr>
      <vt:lpstr>The Box Trace</vt:lpstr>
      <vt:lpstr>The Box Trace</vt:lpstr>
      <vt:lpstr>The Stack (and recursion) </vt:lpstr>
      <vt:lpstr>Program II</vt:lpstr>
      <vt:lpstr>Class Bell.</vt:lpstr>
      <vt:lpstr>Computer Scientist of the week</vt:lpstr>
      <vt:lpstr>Recursive example  Quiz: Code in class.</vt:lpstr>
      <vt:lpstr>Fundamentals</vt:lpstr>
      <vt:lpstr>Simple command line arg program</vt:lpstr>
      <vt:lpstr>Printing Numbers in Any Base</vt:lpstr>
      <vt:lpstr>Quick review of base conversions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293</cp:revision>
  <dcterms:created xsi:type="dcterms:W3CDTF">2014-09-04T12:46:47Z</dcterms:created>
  <dcterms:modified xsi:type="dcterms:W3CDTF">2025-09-29T23:28:47Z</dcterms:modified>
</cp:coreProperties>
</file>