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383" r:id="rId3"/>
    <p:sldId id="378" r:id="rId4"/>
    <p:sldId id="456" r:id="rId5"/>
    <p:sldId id="434" r:id="rId6"/>
    <p:sldId id="439" r:id="rId7"/>
    <p:sldId id="493" r:id="rId8"/>
    <p:sldId id="491" r:id="rId9"/>
    <p:sldId id="492" r:id="rId10"/>
    <p:sldId id="494" r:id="rId11"/>
    <p:sldId id="407" r:id="rId12"/>
    <p:sldId id="424" r:id="rId13"/>
    <p:sldId id="452" r:id="rId14"/>
    <p:sldId id="472" r:id="rId15"/>
    <p:sldId id="453" r:id="rId16"/>
    <p:sldId id="454" r:id="rId17"/>
    <p:sldId id="455" r:id="rId18"/>
    <p:sldId id="48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4365" autoAdjust="0"/>
  </p:normalViewPr>
  <p:slideViewPr>
    <p:cSldViewPr snapToGrid="0">
      <p:cViewPr varScale="1">
        <p:scale>
          <a:sx n="71" d="100"/>
          <a:sy n="71" d="100"/>
        </p:scale>
        <p:origin x="15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418C2C-FD2B-4508-8C98-D5D212ECEFE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3EE4423-625A-4022-930E-0FE56A2549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Announcements</a:t>
          </a:r>
        </a:p>
      </dgm:t>
    </dgm:pt>
    <dgm:pt modelId="{2DE97AEE-005B-4C5A-8DC3-5578E8B03151}" type="parTrans" cxnId="{B88AD1B4-D13E-48AF-A055-8899CB72D962}">
      <dgm:prSet/>
      <dgm:spPr/>
      <dgm:t>
        <a:bodyPr/>
        <a:lstStyle/>
        <a:p>
          <a:endParaRPr lang="en-US"/>
        </a:p>
      </dgm:t>
    </dgm:pt>
    <dgm:pt modelId="{3A6B1347-083F-406F-B2C3-4A5881998CAF}" type="sibTrans" cxnId="{B88AD1B4-D13E-48AF-A055-8899CB72D962}">
      <dgm:prSet/>
      <dgm:spPr/>
      <dgm:t>
        <a:bodyPr/>
        <a:lstStyle/>
        <a:p>
          <a:endParaRPr lang="en-US"/>
        </a:p>
      </dgm:t>
    </dgm:pt>
    <dgm:pt modelId="{104E4850-3E91-48DA-AB08-F738B6705F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Agenda</a:t>
          </a:r>
        </a:p>
      </dgm:t>
    </dgm:pt>
    <dgm:pt modelId="{DAA5C78D-2D52-4E9E-9031-EDA7A89F0883}" type="parTrans" cxnId="{B47D011B-C061-46EE-B3EE-66AA243AF2D9}">
      <dgm:prSet/>
      <dgm:spPr/>
      <dgm:t>
        <a:bodyPr/>
        <a:lstStyle/>
        <a:p>
          <a:endParaRPr lang="en-US"/>
        </a:p>
      </dgm:t>
    </dgm:pt>
    <dgm:pt modelId="{62F65873-AAAD-4CE6-AFFD-0211B8416DD5}" type="sibTrans" cxnId="{B47D011B-C061-46EE-B3EE-66AA243AF2D9}">
      <dgm:prSet/>
      <dgm:spPr/>
      <dgm:t>
        <a:bodyPr/>
        <a:lstStyle/>
        <a:p>
          <a:endParaRPr lang="en-US"/>
        </a:p>
      </dgm:t>
    </dgm:pt>
    <dgm:pt modelId="{9F072D74-CA31-4995-863E-D3C763BE7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Program 2: Questions</a:t>
          </a:r>
        </a:p>
      </dgm:t>
    </dgm:pt>
    <dgm:pt modelId="{B6E4C52F-C667-4AB2-80D9-CED5E4E186F3}" type="parTrans" cxnId="{14BE4D59-1345-4185-8F8A-EA0ED6335602}">
      <dgm:prSet/>
      <dgm:spPr/>
      <dgm:t>
        <a:bodyPr/>
        <a:lstStyle/>
        <a:p>
          <a:endParaRPr lang="en-US"/>
        </a:p>
      </dgm:t>
    </dgm:pt>
    <dgm:pt modelId="{283B1EFE-B0EF-46DA-8179-EE718061EF78}" type="sibTrans" cxnId="{14BE4D59-1345-4185-8F8A-EA0ED6335602}">
      <dgm:prSet/>
      <dgm:spPr/>
      <dgm:t>
        <a:bodyPr/>
        <a:lstStyle/>
        <a:p>
          <a:endParaRPr lang="en-US"/>
        </a:p>
      </dgm:t>
    </dgm:pt>
    <dgm:pt modelId="{D781DCB7-36FD-4181-B79A-149414F765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Recursion</a:t>
          </a:r>
        </a:p>
      </dgm:t>
    </dgm:pt>
    <dgm:pt modelId="{46C53EFB-9C89-44E3-A57F-3E5FF1BEF3F7}" type="parTrans" cxnId="{A63D7E5E-3CDC-4544-8A2A-0CF90FB8A566}">
      <dgm:prSet/>
      <dgm:spPr/>
      <dgm:t>
        <a:bodyPr/>
        <a:lstStyle/>
        <a:p>
          <a:endParaRPr lang="en-US"/>
        </a:p>
      </dgm:t>
    </dgm:pt>
    <dgm:pt modelId="{CE158E5F-EF70-462B-A46C-133B78E4D0AD}" type="sibTrans" cxnId="{A63D7E5E-3CDC-4544-8A2A-0CF90FB8A566}">
      <dgm:prSet/>
      <dgm:spPr/>
      <dgm:t>
        <a:bodyPr/>
        <a:lstStyle/>
        <a:p>
          <a:endParaRPr lang="en-US"/>
        </a:p>
      </dgm:t>
    </dgm:pt>
    <dgm:pt modelId="{300B68E8-8A17-43D1-9EE8-C8E4A7727F91}">
      <dgm:prSet/>
      <dgm:spPr/>
      <dgm:t>
        <a:bodyPr/>
        <a:lstStyle/>
        <a:p>
          <a:r>
            <a:rPr lang="en-US"/>
            <a:t>Binary, Octal, Hex</a:t>
          </a:r>
        </a:p>
      </dgm:t>
    </dgm:pt>
    <dgm:pt modelId="{015130A2-FD55-4E56-8F5B-127FC4814358}" type="parTrans" cxnId="{A1210DF2-17AF-42B5-BA9E-2B595084B282}">
      <dgm:prSet/>
      <dgm:spPr/>
      <dgm:t>
        <a:bodyPr/>
        <a:lstStyle/>
        <a:p>
          <a:endParaRPr lang="en-US"/>
        </a:p>
      </dgm:t>
    </dgm:pt>
    <dgm:pt modelId="{26DD1A7F-DD1F-40FA-86C8-56633FEE5BE3}" type="sibTrans" cxnId="{A1210DF2-17AF-42B5-BA9E-2B595084B282}">
      <dgm:prSet/>
      <dgm:spPr/>
      <dgm:t>
        <a:bodyPr/>
        <a:lstStyle/>
        <a:p>
          <a:endParaRPr lang="en-US"/>
        </a:p>
      </dgm:t>
    </dgm:pt>
    <dgm:pt modelId="{78D2E4F0-F7CE-45B9-B01B-A8D7D128CE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 One</a:t>
          </a:r>
        </a:p>
      </dgm:t>
    </dgm:pt>
    <dgm:pt modelId="{45F4E847-65F6-4C94-B1F4-4FC951DF5041}" type="parTrans" cxnId="{FD5ECDD9-5B24-4A4F-92E8-2D300AD92832}">
      <dgm:prSet/>
      <dgm:spPr/>
      <dgm:t>
        <a:bodyPr/>
        <a:lstStyle/>
        <a:p>
          <a:endParaRPr lang="en-US"/>
        </a:p>
      </dgm:t>
    </dgm:pt>
    <dgm:pt modelId="{1CF7202A-B606-442D-A794-AC8DCE5B742F}" type="sibTrans" cxnId="{FD5ECDD9-5B24-4A4F-92E8-2D300AD92832}">
      <dgm:prSet/>
      <dgm:spPr/>
      <dgm:t>
        <a:bodyPr/>
        <a:lstStyle/>
        <a:p>
          <a:endParaRPr lang="en-US"/>
        </a:p>
      </dgm:t>
    </dgm:pt>
    <dgm:pt modelId="{389D19A3-6E03-4FE9-AA80-FE43DC4622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Program 2: Due 10/25</a:t>
          </a:r>
        </a:p>
      </dgm:t>
    </dgm:pt>
    <dgm:pt modelId="{273CD546-C77D-47B2-8112-CAA31D37CFA6}" type="parTrans" cxnId="{7F58C952-F6C1-44FA-9A1F-8D831AC75B5B}">
      <dgm:prSet/>
      <dgm:spPr/>
    </dgm:pt>
    <dgm:pt modelId="{86DF6AE5-2D29-4D6F-8426-4D68BB0ECDB9}" type="sibTrans" cxnId="{7F58C952-F6C1-44FA-9A1F-8D831AC75B5B}">
      <dgm:prSet/>
      <dgm:spPr/>
    </dgm:pt>
    <dgm:pt modelId="{38B5ABA1-4653-4C0B-9358-7B3D3B6EB1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Arguments from Command Line</a:t>
          </a:r>
        </a:p>
      </dgm:t>
    </dgm:pt>
    <dgm:pt modelId="{607361B6-0F1F-4D24-ABEF-3C600CD4FAC2}" type="parTrans" cxnId="{53257F2C-0C94-4994-A274-BB3BD2C040B3}">
      <dgm:prSet/>
      <dgm:spPr/>
    </dgm:pt>
    <dgm:pt modelId="{9447B444-E470-40BE-8982-2893B8B17104}" type="sibTrans" cxnId="{53257F2C-0C94-4994-A274-BB3BD2C040B3}">
      <dgm:prSet/>
      <dgm:spPr/>
    </dgm:pt>
    <dgm:pt modelId="{C84104B4-2066-4DCD-B293-B124D88DA784}" type="pres">
      <dgm:prSet presAssocID="{42418C2C-FD2B-4508-8C98-D5D212ECEFE4}" presName="linear" presStyleCnt="0">
        <dgm:presLayoutVars>
          <dgm:dir/>
          <dgm:animLvl val="lvl"/>
          <dgm:resizeHandles val="exact"/>
        </dgm:presLayoutVars>
      </dgm:prSet>
      <dgm:spPr/>
    </dgm:pt>
    <dgm:pt modelId="{E924BB6B-DFE2-4475-AD7F-3AB7EB1ED70F}" type="pres">
      <dgm:prSet presAssocID="{73EE4423-625A-4022-930E-0FE56A2549F5}" presName="parentLin" presStyleCnt="0"/>
      <dgm:spPr/>
    </dgm:pt>
    <dgm:pt modelId="{0ED9362E-DC14-42E4-8110-C355110B7F56}" type="pres">
      <dgm:prSet presAssocID="{73EE4423-625A-4022-930E-0FE56A2549F5}" presName="parentLeftMargin" presStyleLbl="node1" presStyleIdx="0" presStyleCnt="2"/>
      <dgm:spPr/>
    </dgm:pt>
    <dgm:pt modelId="{9F5D2330-AFF5-427E-BB00-1774E45226DC}" type="pres">
      <dgm:prSet presAssocID="{73EE4423-625A-4022-930E-0FE56A2549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9FE989-B009-43A1-9700-A9417CFBD4B7}" type="pres">
      <dgm:prSet presAssocID="{73EE4423-625A-4022-930E-0FE56A2549F5}" presName="negativeSpace" presStyleCnt="0"/>
      <dgm:spPr/>
    </dgm:pt>
    <dgm:pt modelId="{941A4C14-BF32-4D95-B000-B0329D240703}" type="pres">
      <dgm:prSet presAssocID="{73EE4423-625A-4022-930E-0FE56A2549F5}" presName="childText" presStyleLbl="conFgAcc1" presStyleIdx="0" presStyleCnt="2" custLinFactNeighborX="-300">
        <dgm:presLayoutVars>
          <dgm:bulletEnabled val="1"/>
        </dgm:presLayoutVars>
      </dgm:prSet>
      <dgm:spPr/>
    </dgm:pt>
    <dgm:pt modelId="{61B82E24-9636-430C-95C6-F7FBE81AA9F5}" type="pres">
      <dgm:prSet presAssocID="{3A6B1347-083F-406F-B2C3-4A5881998CAF}" presName="spaceBetweenRectangles" presStyleCnt="0"/>
      <dgm:spPr/>
    </dgm:pt>
    <dgm:pt modelId="{5883DA6E-7F93-40C9-9447-AE999488369B}" type="pres">
      <dgm:prSet presAssocID="{104E4850-3E91-48DA-AB08-F738B6705F4F}" presName="parentLin" presStyleCnt="0"/>
      <dgm:spPr/>
    </dgm:pt>
    <dgm:pt modelId="{54A33D31-6F66-4B6D-9038-85E0C61E5408}" type="pres">
      <dgm:prSet presAssocID="{104E4850-3E91-48DA-AB08-F738B6705F4F}" presName="parentLeftMargin" presStyleLbl="node1" presStyleIdx="0" presStyleCnt="2"/>
      <dgm:spPr/>
    </dgm:pt>
    <dgm:pt modelId="{D7C83CDB-E95C-4CE1-8F4F-AFC6A1D8F4D1}" type="pres">
      <dgm:prSet presAssocID="{104E4850-3E91-48DA-AB08-F738B6705F4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7D796E4-F352-44FD-9579-77078E213688}" type="pres">
      <dgm:prSet presAssocID="{104E4850-3E91-48DA-AB08-F738B6705F4F}" presName="negativeSpace" presStyleCnt="0"/>
      <dgm:spPr/>
    </dgm:pt>
    <dgm:pt modelId="{2C4364AC-6949-4BD6-BEF0-6F16BC51D1B3}" type="pres">
      <dgm:prSet presAssocID="{104E4850-3E91-48DA-AB08-F738B6705F4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47D011B-C061-46EE-B3EE-66AA243AF2D9}" srcId="{42418C2C-FD2B-4508-8C98-D5D212ECEFE4}" destId="{104E4850-3E91-48DA-AB08-F738B6705F4F}" srcOrd="1" destOrd="0" parTransId="{DAA5C78D-2D52-4E9E-9031-EDA7A89F0883}" sibTransId="{62F65873-AAAD-4CE6-AFFD-0211B8416DD5}"/>
    <dgm:cxn modelId="{436E7E27-B4C4-4ECA-939B-C4001D55ED19}" type="presOf" srcId="{73EE4423-625A-4022-930E-0FE56A2549F5}" destId="{0ED9362E-DC14-42E4-8110-C355110B7F56}" srcOrd="0" destOrd="0" presId="urn:microsoft.com/office/officeart/2005/8/layout/list1"/>
    <dgm:cxn modelId="{53257F2C-0C94-4994-A274-BB3BD2C040B3}" srcId="{104E4850-3E91-48DA-AB08-F738B6705F4F}" destId="{38B5ABA1-4653-4C0B-9358-7B3D3B6EB11B}" srcOrd="1" destOrd="0" parTransId="{607361B6-0F1F-4D24-ABEF-3C600CD4FAC2}" sibTransId="{9447B444-E470-40BE-8982-2893B8B17104}"/>
    <dgm:cxn modelId="{A63D7E5E-3CDC-4544-8A2A-0CF90FB8A566}" srcId="{104E4850-3E91-48DA-AB08-F738B6705F4F}" destId="{D781DCB7-36FD-4181-B79A-149414F76518}" srcOrd="2" destOrd="0" parTransId="{46C53EFB-9C89-44E3-A57F-3E5FF1BEF3F7}" sibTransId="{CE158E5F-EF70-462B-A46C-133B78E4D0AD}"/>
    <dgm:cxn modelId="{35A58866-1093-4E08-864E-21174BA3EF3E}" type="presOf" srcId="{9F072D74-CA31-4995-863E-D3C763BE783F}" destId="{2C4364AC-6949-4BD6-BEF0-6F16BC51D1B3}" srcOrd="0" destOrd="0" presId="urn:microsoft.com/office/officeart/2005/8/layout/list1"/>
    <dgm:cxn modelId="{7F58C952-F6C1-44FA-9A1F-8D831AC75B5B}" srcId="{73EE4423-625A-4022-930E-0FE56A2549F5}" destId="{389D19A3-6E03-4FE9-AA80-FE43DC46225B}" srcOrd="0" destOrd="0" parTransId="{273CD546-C77D-47B2-8112-CAA31D37CFA6}" sibTransId="{86DF6AE5-2D29-4D6F-8426-4D68BB0ECDB9}"/>
    <dgm:cxn modelId="{5404F058-33BA-45FB-A546-4DF79CF95E84}" type="presOf" srcId="{104E4850-3E91-48DA-AB08-F738B6705F4F}" destId="{D7C83CDB-E95C-4CE1-8F4F-AFC6A1D8F4D1}" srcOrd="1" destOrd="0" presId="urn:microsoft.com/office/officeart/2005/8/layout/list1"/>
    <dgm:cxn modelId="{14BE4D59-1345-4185-8F8A-EA0ED6335602}" srcId="{104E4850-3E91-48DA-AB08-F738B6705F4F}" destId="{9F072D74-CA31-4995-863E-D3C763BE783F}" srcOrd="0" destOrd="0" parTransId="{B6E4C52F-C667-4AB2-80D9-CED5E4E186F3}" sibTransId="{283B1EFE-B0EF-46DA-8179-EE718061EF78}"/>
    <dgm:cxn modelId="{B77FAD7B-DFDC-45CC-8E63-2BF66C868812}" type="presOf" srcId="{389D19A3-6E03-4FE9-AA80-FE43DC46225B}" destId="{941A4C14-BF32-4D95-B000-B0329D240703}" srcOrd="0" destOrd="0" presId="urn:microsoft.com/office/officeart/2005/8/layout/list1"/>
    <dgm:cxn modelId="{56A0AF88-C06E-47F8-940B-E470E548AB3A}" type="presOf" srcId="{300B68E8-8A17-43D1-9EE8-C8E4A7727F91}" destId="{2C4364AC-6949-4BD6-BEF0-6F16BC51D1B3}" srcOrd="0" destOrd="3" presId="urn:microsoft.com/office/officeart/2005/8/layout/list1"/>
    <dgm:cxn modelId="{604374A6-0902-49AA-B43A-87D4431C272E}" type="presOf" srcId="{38B5ABA1-4653-4C0B-9358-7B3D3B6EB11B}" destId="{2C4364AC-6949-4BD6-BEF0-6F16BC51D1B3}" srcOrd="0" destOrd="1" presId="urn:microsoft.com/office/officeart/2005/8/layout/list1"/>
    <dgm:cxn modelId="{BF695AB1-EE02-4063-8C9A-4B819CAD1F73}" type="presOf" srcId="{73EE4423-625A-4022-930E-0FE56A2549F5}" destId="{9F5D2330-AFF5-427E-BB00-1774E45226DC}" srcOrd="1" destOrd="0" presId="urn:microsoft.com/office/officeart/2005/8/layout/list1"/>
    <dgm:cxn modelId="{B88AD1B4-D13E-48AF-A055-8899CB72D962}" srcId="{42418C2C-FD2B-4508-8C98-D5D212ECEFE4}" destId="{73EE4423-625A-4022-930E-0FE56A2549F5}" srcOrd="0" destOrd="0" parTransId="{2DE97AEE-005B-4C5A-8DC3-5578E8B03151}" sibTransId="{3A6B1347-083F-406F-B2C3-4A5881998CAF}"/>
    <dgm:cxn modelId="{A23AB5BF-0560-482F-86AE-BBCF2F6F155C}" type="presOf" srcId="{104E4850-3E91-48DA-AB08-F738B6705F4F}" destId="{54A33D31-6F66-4B6D-9038-85E0C61E5408}" srcOrd="0" destOrd="0" presId="urn:microsoft.com/office/officeart/2005/8/layout/list1"/>
    <dgm:cxn modelId="{ACD2E5C8-3343-4E95-98A5-5CAD3C0F15BE}" type="presOf" srcId="{78D2E4F0-F7CE-45B9-B01B-A8D7D128CED1}" destId="{2C4364AC-6949-4BD6-BEF0-6F16BC51D1B3}" srcOrd="0" destOrd="4" presId="urn:microsoft.com/office/officeart/2005/8/layout/list1"/>
    <dgm:cxn modelId="{96C40ACF-1B95-42FB-807C-F1BE0460CE8E}" type="presOf" srcId="{42418C2C-FD2B-4508-8C98-D5D212ECEFE4}" destId="{C84104B4-2066-4DCD-B293-B124D88DA784}" srcOrd="0" destOrd="0" presId="urn:microsoft.com/office/officeart/2005/8/layout/list1"/>
    <dgm:cxn modelId="{FD5ECDD9-5B24-4A4F-92E8-2D300AD92832}" srcId="{104E4850-3E91-48DA-AB08-F738B6705F4F}" destId="{78D2E4F0-F7CE-45B9-B01B-A8D7D128CED1}" srcOrd="3" destOrd="0" parTransId="{45F4E847-65F6-4C94-B1F4-4FC951DF5041}" sibTransId="{1CF7202A-B606-442D-A794-AC8DCE5B742F}"/>
    <dgm:cxn modelId="{012195EB-D1CC-4600-A697-E4CF973FFBEE}" type="presOf" srcId="{D781DCB7-36FD-4181-B79A-149414F76518}" destId="{2C4364AC-6949-4BD6-BEF0-6F16BC51D1B3}" srcOrd="0" destOrd="2" presId="urn:microsoft.com/office/officeart/2005/8/layout/list1"/>
    <dgm:cxn modelId="{A1210DF2-17AF-42B5-BA9E-2B595084B282}" srcId="{D781DCB7-36FD-4181-B79A-149414F76518}" destId="{300B68E8-8A17-43D1-9EE8-C8E4A7727F91}" srcOrd="0" destOrd="0" parTransId="{015130A2-FD55-4E56-8F5B-127FC4814358}" sibTransId="{26DD1A7F-DD1F-40FA-86C8-56633FEE5BE3}"/>
    <dgm:cxn modelId="{D5A0318D-0C55-470A-BFE0-EDD9E63AB1C2}" type="presParOf" srcId="{C84104B4-2066-4DCD-B293-B124D88DA784}" destId="{E924BB6B-DFE2-4475-AD7F-3AB7EB1ED70F}" srcOrd="0" destOrd="0" presId="urn:microsoft.com/office/officeart/2005/8/layout/list1"/>
    <dgm:cxn modelId="{262B73CD-5224-4D2B-931C-1437213DBCD7}" type="presParOf" srcId="{E924BB6B-DFE2-4475-AD7F-3AB7EB1ED70F}" destId="{0ED9362E-DC14-42E4-8110-C355110B7F56}" srcOrd="0" destOrd="0" presId="urn:microsoft.com/office/officeart/2005/8/layout/list1"/>
    <dgm:cxn modelId="{768AE80A-6AC1-4DA4-982A-6A4EA35ADC72}" type="presParOf" srcId="{E924BB6B-DFE2-4475-AD7F-3AB7EB1ED70F}" destId="{9F5D2330-AFF5-427E-BB00-1774E45226DC}" srcOrd="1" destOrd="0" presId="urn:microsoft.com/office/officeart/2005/8/layout/list1"/>
    <dgm:cxn modelId="{F1A4E724-6D04-4FFA-86F9-63CF2B6CD54D}" type="presParOf" srcId="{C84104B4-2066-4DCD-B293-B124D88DA784}" destId="{E59FE989-B009-43A1-9700-A9417CFBD4B7}" srcOrd="1" destOrd="0" presId="urn:microsoft.com/office/officeart/2005/8/layout/list1"/>
    <dgm:cxn modelId="{2DECE5B7-6A36-4727-BAE7-5CCD511798A1}" type="presParOf" srcId="{C84104B4-2066-4DCD-B293-B124D88DA784}" destId="{941A4C14-BF32-4D95-B000-B0329D240703}" srcOrd="2" destOrd="0" presId="urn:microsoft.com/office/officeart/2005/8/layout/list1"/>
    <dgm:cxn modelId="{6D57D5FE-71EA-458F-B9F4-82CC1702834F}" type="presParOf" srcId="{C84104B4-2066-4DCD-B293-B124D88DA784}" destId="{61B82E24-9636-430C-95C6-F7FBE81AA9F5}" srcOrd="3" destOrd="0" presId="urn:microsoft.com/office/officeart/2005/8/layout/list1"/>
    <dgm:cxn modelId="{4212D88C-D704-43E6-9232-548D8DE814EF}" type="presParOf" srcId="{C84104B4-2066-4DCD-B293-B124D88DA784}" destId="{5883DA6E-7F93-40C9-9447-AE999488369B}" srcOrd="4" destOrd="0" presId="urn:microsoft.com/office/officeart/2005/8/layout/list1"/>
    <dgm:cxn modelId="{8F5028AF-B942-42E1-976C-451A96D68E7A}" type="presParOf" srcId="{5883DA6E-7F93-40C9-9447-AE999488369B}" destId="{54A33D31-6F66-4B6D-9038-85E0C61E5408}" srcOrd="0" destOrd="0" presId="urn:microsoft.com/office/officeart/2005/8/layout/list1"/>
    <dgm:cxn modelId="{E4DF7BFC-4985-45B4-9FF2-8567CEDEBB9C}" type="presParOf" srcId="{5883DA6E-7F93-40C9-9447-AE999488369B}" destId="{D7C83CDB-E95C-4CE1-8F4F-AFC6A1D8F4D1}" srcOrd="1" destOrd="0" presId="urn:microsoft.com/office/officeart/2005/8/layout/list1"/>
    <dgm:cxn modelId="{D5029857-9FF0-4749-B89C-C202BBB44107}" type="presParOf" srcId="{C84104B4-2066-4DCD-B293-B124D88DA784}" destId="{D7D796E4-F352-44FD-9579-77078E213688}" srcOrd="5" destOrd="0" presId="urn:microsoft.com/office/officeart/2005/8/layout/list1"/>
    <dgm:cxn modelId="{E8C680B1-077F-462F-8CC4-0ABEF115BA62}" type="presParOf" srcId="{C84104B4-2066-4DCD-B293-B124D88DA784}" destId="{2C4364AC-6949-4BD6-BEF0-6F16BC51D1B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A4C14-BF32-4D95-B000-B0329D240703}">
      <dsp:nvSpPr>
        <dsp:cNvPr id="0" name=""/>
        <dsp:cNvSpPr/>
      </dsp:nvSpPr>
      <dsp:spPr>
        <a:xfrm>
          <a:off x="0" y="345489"/>
          <a:ext cx="10058399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Program 2: Due 10/25</a:t>
          </a:r>
        </a:p>
      </dsp:txBody>
      <dsp:txXfrm>
        <a:off x="0" y="345489"/>
        <a:ext cx="10058399" cy="837900"/>
      </dsp:txXfrm>
    </dsp:sp>
    <dsp:sp modelId="{9F5D2330-AFF5-427E-BB00-1774E45226DC}">
      <dsp:nvSpPr>
        <dsp:cNvPr id="0" name=""/>
        <dsp:cNvSpPr/>
      </dsp:nvSpPr>
      <dsp:spPr>
        <a:xfrm>
          <a:off x="502920" y="65049"/>
          <a:ext cx="7040880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Announcements</a:t>
          </a:r>
        </a:p>
      </dsp:txBody>
      <dsp:txXfrm>
        <a:off x="530300" y="92429"/>
        <a:ext cx="6986120" cy="506120"/>
      </dsp:txXfrm>
    </dsp:sp>
    <dsp:sp modelId="{2C4364AC-6949-4BD6-BEF0-6F16BC51D1B3}">
      <dsp:nvSpPr>
        <dsp:cNvPr id="0" name=""/>
        <dsp:cNvSpPr/>
      </dsp:nvSpPr>
      <dsp:spPr>
        <a:xfrm>
          <a:off x="0" y="1566429"/>
          <a:ext cx="10058399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Program 2: Questions</a:t>
          </a:r>
        </a:p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Arguments from Command Line</a:t>
          </a:r>
        </a:p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Recursion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Binary, Octal, Hex</a:t>
          </a:r>
        </a:p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Test One</a:t>
          </a:r>
        </a:p>
      </dsp:txBody>
      <dsp:txXfrm>
        <a:off x="0" y="1566429"/>
        <a:ext cx="10058399" cy="2154600"/>
      </dsp:txXfrm>
    </dsp:sp>
    <dsp:sp modelId="{D7C83CDB-E95C-4CE1-8F4F-AFC6A1D8F4D1}">
      <dsp:nvSpPr>
        <dsp:cNvPr id="0" name=""/>
        <dsp:cNvSpPr/>
      </dsp:nvSpPr>
      <dsp:spPr>
        <a:xfrm>
          <a:off x="502920" y="1285989"/>
          <a:ext cx="7040880" cy="560880"/>
        </a:xfrm>
        <a:prstGeom prst="round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Agenda</a:t>
          </a:r>
        </a:p>
      </dsp:txBody>
      <dsp:txXfrm>
        <a:off x="530300" y="1313369"/>
        <a:ext cx="698612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98EF1-4B67-4787-824A-4C59EA1DA9D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02D14-B1E4-4574-A459-438298FC4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1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02D14-B1E4-4574-A459-438298FC41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4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2684" y="1627095"/>
            <a:ext cx="10864601" cy="4746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and Problem Solving with C++: Walls and Mirrors, </a:t>
            </a:r>
            <a:r>
              <a:rPr lang="en-US" err="1"/>
              <a:t>Carrano</a:t>
            </a:r>
            <a:r>
              <a:rPr lang="en-US"/>
              <a:t> and Henry, ©  2013</a:t>
            </a:r>
          </a:p>
        </p:txBody>
      </p:sp>
    </p:spTree>
    <p:extLst>
      <p:ext uri="{BB962C8B-B14F-4D97-AF65-F5344CB8AC3E}">
        <p14:creationId xmlns:p14="http://schemas.microsoft.com/office/powerpoint/2010/main" val="278412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GiEu7QTi68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t_kA5KQxBy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CSS 342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Data Structures, Algorithms, and Discrete Mathematics I</a:t>
            </a:r>
          </a:p>
          <a:p>
            <a:r>
              <a:rPr lang="en-US" dirty="0"/>
              <a:t>Lecture 8.</a:t>
            </a:r>
          </a:p>
          <a:p>
            <a:r>
              <a:rPr lang="en-US" dirty="0"/>
              <a:t>CARRANO </a:t>
            </a:r>
            <a:r>
              <a:rPr lang="en-US" dirty="0" err="1"/>
              <a:t>Carrano</a:t>
            </a:r>
            <a:r>
              <a:rPr lang="en-US" dirty="0"/>
              <a:t> Ch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67DD-577C-28BD-EFBA-D66FC41C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Time…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83D7C-C51D-8AEC-7238-E7B48FD4E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10.21.2024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6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ncuerna metálica">
            <a:extLst>
              <a:ext uri="{FF2B5EF4-FFF2-40B4-BE49-F238E27FC236}">
                <a16:creationId xmlns:a16="http://schemas.microsoft.com/office/drawing/2014/main" id="{4F56D439-DF9E-56DF-FB14-2DB464AFE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</a:blip>
          <a:srcRect t="21300" b="213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Recursion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8A34FC-388E-4048-A995-C05C6EA97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4A69E81-40C1-4C29-85AB-788C974A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354FDC-AD2B-4C53-819C-6ABAD42EA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338" y="40765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ja-JP" sz="4000" dirty="0"/>
              <a:t>Printing Numbers in Any Base</a:t>
            </a:r>
            <a:endParaRPr lang="en-US" altLang="en-US" sz="4000" dirty="0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852613" y="1538545"/>
            <a:ext cx="51816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endParaRPr lang="en-US" altLang="ja-JP" sz="2400" dirty="0"/>
          </a:p>
          <a:p>
            <a:pPr algn="l" eaLnBrk="1" hangingPunct="1"/>
            <a:r>
              <a:rPr lang="en-US" altLang="ja-JP" sz="2400" dirty="0"/>
              <a:t>How to convert a decimal to a hexadecimal</a:t>
            </a:r>
          </a:p>
          <a:p>
            <a:pPr algn="r" eaLnBrk="1" hangingPunct="1"/>
            <a:r>
              <a:rPr lang="en-US" altLang="ja-JP" sz="2400" dirty="0"/>
              <a:t>Dividend  Remainder</a:t>
            </a:r>
          </a:p>
          <a:p>
            <a:pPr algn="r" eaLnBrk="1" hangingPunct="1"/>
            <a:r>
              <a:rPr lang="en-US" altLang="ja-JP" sz="2400" dirty="0"/>
              <a:t>16)   123456790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……..…</a:t>
            </a:r>
          </a:p>
          <a:p>
            <a:pPr algn="r" eaLnBrk="1" hangingPunct="1"/>
            <a:r>
              <a:rPr lang="en-US" altLang="ja-JP" sz="2400" dirty="0"/>
              <a:t>   16)        7716049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………6</a:t>
            </a:r>
          </a:p>
          <a:p>
            <a:pPr algn="r" eaLnBrk="1" hangingPunct="1"/>
            <a:r>
              <a:rPr lang="en-US" altLang="ja-JP" sz="2400" dirty="0"/>
              <a:t>16)          482253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………1</a:t>
            </a:r>
          </a:p>
          <a:p>
            <a:pPr algn="r" eaLnBrk="1" hangingPunct="1"/>
            <a:r>
              <a:rPr lang="en-US" altLang="ja-JP" sz="2400" dirty="0"/>
              <a:t>16)            30140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…13(D)</a:t>
            </a:r>
          </a:p>
          <a:p>
            <a:pPr algn="r" eaLnBrk="1" hangingPunct="1"/>
            <a:r>
              <a:rPr lang="en-US" altLang="ja-JP" sz="2400" dirty="0"/>
              <a:t>16)              1883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…12(C)</a:t>
            </a:r>
          </a:p>
          <a:p>
            <a:pPr algn="r" eaLnBrk="1" hangingPunct="1"/>
            <a:r>
              <a:rPr lang="en-US" altLang="ja-JP" sz="2400" dirty="0"/>
              <a:t>16)                117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…11(B)</a:t>
            </a:r>
          </a:p>
          <a:p>
            <a:pPr algn="r" eaLnBrk="1" hangingPunct="1"/>
            <a:r>
              <a:rPr lang="en-US" altLang="ja-JP" sz="2400" dirty="0"/>
              <a:t>16)                    7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……....5</a:t>
            </a:r>
          </a:p>
          <a:p>
            <a:pPr algn="r" eaLnBrk="1" hangingPunct="1"/>
            <a:r>
              <a:rPr lang="en-US" altLang="ja-JP" sz="2400" dirty="0"/>
              <a:t>16)                    0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……....7</a:t>
            </a:r>
            <a:endParaRPr lang="en-US" altLang="en-US" sz="2400" dirty="0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3124200" y="28194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 flipV="1">
            <a:off x="7239000" y="2667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7635179" y="2819400"/>
            <a:ext cx="3369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schemeClr val="accent2"/>
                </a:solidFill>
              </a:rPr>
              <a:t>1. Divide by a base(16)</a:t>
            </a:r>
            <a:endParaRPr lang="en-US" altLang="en-US" sz="2400" dirty="0">
              <a:solidFill>
                <a:schemeClr val="accent2"/>
              </a:solidFill>
            </a:endParaRP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7583488" y="5112603"/>
            <a:ext cx="416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ja-JP" sz="2400" dirty="0">
                <a:solidFill>
                  <a:schemeClr val="accent2"/>
                </a:solidFill>
              </a:rPr>
              <a:t>2. Print each remainder from </a:t>
            </a:r>
          </a:p>
          <a:p>
            <a:pPr algn="l" eaLnBrk="1" hangingPunct="1"/>
            <a:r>
              <a:rPr lang="en-US" altLang="ja-JP" sz="2400" dirty="0">
                <a:solidFill>
                  <a:schemeClr val="accent2"/>
                </a:solidFill>
              </a:rPr>
              <a:t>the bottom:  75BCD16(16)</a:t>
            </a:r>
            <a:endParaRPr lang="en-US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0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base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100101</a:t>
            </a:r>
            <a:r>
              <a:rPr lang="en-US" baseline="-25000" dirty="0"/>
              <a:t>2 </a:t>
            </a:r>
            <a:r>
              <a:rPr lang="en-US" dirty="0"/>
              <a:t> = 32 + 4 + 1 = 37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more on board…</a:t>
            </a:r>
          </a:p>
        </p:txBody>
      </p:sp>
    </p:spTree>
    <p:extLst>
      <p:ext uri="{BB962C8B-B14F-4D97-AF65-F5344CB8AC3E}">
        <p14:creationId xmlns:p14="http://schemas.microsoft.com/office/powerpoint/2010/main" val="24827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1994-3E70-4E25-AA50-46621504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E7CF-665C-4C35-ADF0-CF1CDCDC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2452 to Binary, Octal and Hexadecimal</a:t>
            </a:r>
          </a:p>
        </p:txBody>
      </p:sp>
    </p:spTree>
    <p:extLst>
      <p:ext uri="{BB962C8B-B14F-4D97-AF65-F5344CB8AC3E}">
        <p14:creationId xmlns:p14="http://schemas.microsoft.com/office/powerpoint/2010/main" val="4228619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338" y="40765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ja-JP" sz="4000" dirty="0"/>
              <a:t>Printing Numbers in Any Base</a:t>
            </a:r>
            <a:endParaRPr lang="en-US" altLang="en-US" sz="4000" dirty="0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852613" y="1538545"/>
            <a:ext cx="51816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endParaRPr lang="en-US" altLang="ja-JP" sz="2400" dirty="0"/>
          </a:p>
          <a:p>
            <a:pPr algn="l" eaLnBrk="1" hangingPunct="1"/>
            <a:r>
              <a:rPr lang="en-US" altLang="ja-JP" sz="2400" dirty="0"/>
              <a:t>How to convert a decimal to a hexadecimal</a:t>
            </a:r>
          </a:p>
          <a:p>
            <a:pPr algn="r" eaLnBrk="1" hangingPunct="1"/>
            <a:r>
              <a:rPr lang="en-US" altLang="ja-JP" sz="2400" dirty="0"/>
              <a:t>Dividend  Remainder</a:t>
            </a:r>
          </a:p>
          <a:p>
            <a:pPr algn="r" eaLnBrk="1" hangingPunct="1"/>
            <a:r>
              <a:rPr lang="en-US" altLang="ja-JP" sz="2400" dirty="0"/>
              <a:t>16)   123456790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……..…</a:t>
            </a:r>
          </a:p>
          <a:p>
            <a:pPr algn="r" eaLnBrk="1" hangingPunct="1"/>
            <a:r>
              <a:rPr lang="en-US" altLang="ja-JP" sz="2400" dirty="0"/>
              <a:t>   16)        7716049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………6</a:t>
            </a:r>
          </a:p>
          <a:p>
            <a:pPr algn="r" eaLnBrk="1" hangingPunct="1"/>
            <a:r>
              <a:rPr lang="en-US" altLang="ja-JP" sz="2400" dirty="0"/>
              <a:t>16)          482253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………1</a:t>
            </a:r>
          </a:p>
          <a:p>
            <a:pPr algn="r" eaLnBrk="1" hangingPunct="1"/>
            <a:r>
              <a:rPr lang="en-US" altLang="ja-JP" sz="2400" dirty="0"/>
              <a:t>16)            30140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…13(D)</a:t>
            </a:r>
          </a:p>
          <a:p>
            <a:pPr algn="r" eaLnBrk="1" hangingPunct="1"/>
            <a:r>
              <a:rPr lang="en-US" altLang="ja-JP" sz="2400" dirty="0"/>
              <a:t>16)              1883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…12(C)</a:t>
            </a:r>
          </a:p>
          <a:p>
            <a:pPr algn="r" eaLnBrk="1" hangingPunct="1"/>
            <a:r>
              <a:rPr lang="en-US" altLang="ja-JP" sz="2400" dirty="0"/>
              <a:t>16)                117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…11(B)</a:t>
            </a:r>
          </a:p>
          <a:p>
            <a:pPr algn="r" eaLnBrk="1" hangingPunct="1"/>
            <a:r>
              <a:rPr lang="en-US" altLang="ja-JP" sz="2400" dirty="0"/>
              <a:t>16)                    7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……....5</a:t>
            </a:r>
          </a:p>
          <a:p>
            <a:pPr algn="r" eaLnBrk="1" hangingPunct="1"/>
            <a:r>
              <a:rPr lang="en-US" altLang="ja-JP" sz="2400" dirty="0"/>
              <a:t>16)                    0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……....7</a:t>
            </a:r>
            <a:endParaRPr lang="en-US" altLang="en-US" sz="2400" dirty="0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3124200" y="28194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 flipV="1">
            <a:off x="7239000" y="2667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7635179" y="2819400"/>
            <a:ext cx="3369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schemeClr val="accent2"/>
                </a:solidFill>
              </a:rPr>
              <a:t>1. Divide by a base(16)</a:t>
            </a:r>
            <a:endParaRPr lang="en-US" altLang="en-US" sz="2400" dirty="0">
              <a:solidFill>
                <a:schemeClr val="accent2"/>
              </a:solidFill>
            </a:endParaRP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7583488" y="5112603"/>
            <a:ext cx="36289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ja-JP" sz="2400" dirty="0">
                <a:solidFill>
                  <a:schemeClr val="accent2"/>
                </a:solidFill>
              </a:rPr>
              <a:t>2. Print each reminder from </a:t>
            </a:r>
          </a:p>
          <a:p>
            <a:pPr algn="l" eaLnBrk="1" hangingPunct="1"/>
            <a:r>
              <a:rPr lang="en-US" altLang="ja-JP" sz="2400" dirty="0">
                <a:solidFill>
                  <a:schemeClr val="accent2"/>
                </a:solidFill>
              </a:rPr>
              <a:t>the bottom:  75BCD16(16)</a:t>
            </a:r>
            <a:endParaRPr lang="en-US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37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Printing numbers in any base (recursively)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97280" y="2263140"/>
            <a:ext cx="10610005" cy="21592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Base Case:  </a:t>
            </a:r>
          </a:p>
          <a:p>
            <a:pPr marL="201168" lvl="1" indent="0">
              <a:buNone/>
            </a:pPr>
            <a:r>
              <a:rPr lang="en-US" dirty="0"/>
              <a:t>      if (</a:t>
            </a:r>
            <a:r>
              <a:rPr lang="en-US" dirty="0" err="1"/>
              <a:t>num</a:t>
            </a:r>
            <a:r>
              <a:rPr lang="en-US" dirty="0"/>
              <a:t> &lt; base)  { print out </a:t>
            </a:r>
            <a:r>
              <a:rPr lang="en-US" dirty="0" err="1"/>
              <a:t>num</a:t>
            </a:r>
            <a:r>
              <a:rPr lang="en-US" dirty="0"/>
              <a:t> 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Recursive:</a:t>
            </a:r>
            <a:endParaRPr lang="en-US" b="1" dirty="0"/>
          </a:p>
          <a:p>
            <a:pPr marL="201168" lvl="1" indent="0">
              <a:buNone/>
            </a:pPr>
            <a:r>
              <a:rPr lang="en-US" dirty="0"/>
              <a:t>    Pre-pend to the answer ( </a:t>
            </a:r>
            <a:r>
              <a:rPr lang="en-US" dirty="0" err="1"/>
              <a:t>num</a:t>
            </a:r>
            <a:r>
              <a:rPr lang="en-US" dirty="0"/>
              <a:t> % base )</a:t>
            </a:r>
          </a:p>
          <a:p>
            <a:pPr marL="201168" lvl="1" indent="0">
              <a:buNone/>
            </a:pPr>
            <a:r>
              <a:rPr lang="en-US" dirty="0"/>
              <a:t>    Recursively call with </a:t>
            </a:r>
            <a:r>
              <a:rPr lang="en-US" dirty="0" err="1"/>
              <a:t>num</a:t>
            </a:r>
            <a:r>
              <a:rPr lang="en-US" dirty="0"/>
              <a:t>/base</a:t>
            </a:r>
          </a:p>
        </p:txBody>
      </p:sp>
    </p:spTree>
    <p:extLst>
      <p:ext uri="{BB962C8B-B14F-4D97-AF65-F5344CB8AC3E}">
        <p14:creationId xmlns:p14="http://schemas.microsoft.com/office/powerpoint/2010/main" val="427404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Printing numbers in any base (recursively)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0304" y="192616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PrintBase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DIGIT_ARRAY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"0123456789ABCDEF"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0) || 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0) || 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16))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DIGIT_ARRAY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DIGIT_ARRAY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PrintBase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2044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570" y="186538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Base Conversions::</a:t>
            </a:r>
            <a:br>
              <a:rPr lang="en-US" dirty="0"/>
            </a:br>
            <a:r>
              <a:rPr lang="en-US" dirty="0"/>
              <a:t>binary, octal, hex</a:t>
            </a:r>
          </a:p>
        </p:txBody>
      </p:sp>
      <p:pic>
        <p:nvPicPr>
          <p:cNvPr id="6" name="Picture 4" descr="A calculus formula">
            <a:extLst>
              <a:ext uri="{FF2B5EF4-FFF2-40B4-BE49-F238E27FC236}">
                <a16:creationId xmlns:a16="http://schemas.microsoft.com/office/drawing/2014/main" id="{1F092BC3-E895-8129-E6F8-597787C66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67" r="30412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100101</a:t>
            </a:r>
            <a:r>
              <a:rPr lang="en-US" baseline="-25000" dirty="0"/>
              <a:t>2 </a:t>
            </a:r>
            <a:r>
              <a:rPr lang="en-US" dirty="0"/>
              <a:t> = 32 + 4 + 1 = 37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Full work on board and at desk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video on decimal to binary: </a:t>
            </a:r>
            <a:r>
              <a:rPr lang="en-US" dirty="0">
                <a:hlinkClick r:id="rId3"/>
              </a:rPr>
              <a:t>https://www.youtube.com/watch?v=gGiEu7QTi68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video on hexadecimal: </a:t>
            </a:r>
            <a:r>
              <a:rPr lang="en-US" sz="2000" dirty="0">
                <a:hlinkClick r:id="rId4"/>
              </a:rPr>
              <a:t>https://youtu.be/t_kA5KQxByc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8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10.21.2024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18C3F3-BAE5-98C8-9A5D-306F4B92C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21033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41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05000" y="1958576"/>
                <a:ext cx="6096000" cy="33523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maximum number of leaves in a tree can be expressed by the following formula: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−1, 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288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 = height of the tree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288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 = max number of branches per node. 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288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Write a 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recursive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function which computes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958576"/>
                <a:ext cx="6096000" cy="3352328"/>
              </a:xfrm>
              <a:prstGeom prst="rect">
                <a:avLst/>
              </a:prstGeom>
              <a:blipFill rotWithShape="0">
                <a:blip r:embed="rId2"/>
                <a:stretch>
                  <a:fillRect l="-900" t="-727" r="-2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example </a:t>
            </a:r>
            <a:br>
              <a:rPr lang="en-US" dirty="0"/>
            </a:br>
            <a:r>
              <a:rPr lang="en-US" dirty="0"/>
              <a:t>Quiz: Code in class.</a:t>
            </a:r>
          </a:p>
        </p:txBody>
      </p:sp>
    </p:spTree>
    <p:extLst>
      <p:ext uri="{BB962C8B-B14F-4D97-AF65-F5344CB8AC3E}">
        <p14:creationId xmlns:p14="http://schemas.microsoft.com/office/powerpoint/2010/main" val="199517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1049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FD5F0C-7793-4FF5-B12D-60492975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Program II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A3983-5BAC-4949-8555-5B4DF72B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0B4B28EB-141E-52B9-E30F-A8C85684A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/>
          <a:stretch/>
        </p:blipFill>
        <p:spPr bwMode="auto">
          <a:xfrm>
            <a:off x="1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63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Fundamentals</a:t>
            </a:r>
          </a:p>
        </p:txBody>
      </p:sp>
      <p:pic>
        <p:nvPicPr>
          <p:cNvPr id="1026" name="Picture 2" descr="Image result for c++">
            <a:extLst>
              <a:ext uri="{FF2B5EF4-FFF2-40B4-BE49-F238E27FC236}">
                <a16:creationId xmlns:a16="http://schemas.microsoft.com/office/drawing/2014/main" id="{8E65736A-4563-2B97-51C9-88ACB1A52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818" y="1887943"/>
            <a:ext cx="2449486" cy="256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17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9397" y="182936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4)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1; i &lt;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 line </a:t>
            </a:r>
            <a:r>
              <a:rPr lang="en-US" dirty="0" err="1"/>
              <a:t>arg</a:t>
            </a:r>
            <a:r>
              <a:rPr lang="en-US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252539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4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black box Stock Photo - FreeImages.com">
            <a:extLst>
              <a:ext uri="{FF2B5EF4-FFF2-40B4-BE49-F238E27FC236}">
                <a16:creationId xmlns:a16="http://schemas.microsoft.com/office/drawing/2014/main" id="{A51333B5-0E26-BC57-E186-60F224894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829" y="640080"/>
            <a:ext cx="5536006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Rectangle 1048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95E3C-80EE-8741-F09E-743F3E3C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Black Box Testing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Program II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9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1D835-9793-F661-CBD4-CA76C81E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Testing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BFF27E-C407-1942-20E5-9C211C360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Testing without knowledge of implementation of 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Tester does not know arch, functions; does not look at internal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Tester just sends inputs and checks outputs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Techniques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Boundary Value Testing : testing with edge cases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Equivalence Partitioning Class : breaking input into similar groups/partitions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Decision Table : matrix of constraints to create inputs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State Transition : following transition of application with different inputs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Error Guessing : Using intuition to find breaking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Comparison Testing : comparing with similar product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E9F26-EC96-A6E5-2D08-29484E5B2DD6}"/>
              </a:ext>
            </a:extLst>
          </p:cNvPr>
          <p:cNvSpPr txBox="1"/>
          <p:nvPr/>
        </p:nvSpPr>
        <p:spPr>
          <a:xfrm>
            <a:off x="1251724" y="6386731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https://www.youtube.com/watch?v=9sVcvyCaCU8</a:t>
            </a:r>
          </a:p>
        </p:txBody>
      </p:sp>
    </p:spTree>
    <p:extLst>
      <p:ext uri="{BB962C8B-B14F-4D97-AF65-F5344CB8AC3E}">
        <p14:creationId xmlns:p14="http://schemas.microsoft.com/office/powerpoint/2010/main" val="168111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2F87C-AB77-F27E-96D6-8E71C105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Creating a test script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98E8-D807-CFAB-1D37-CDA0EC24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Use notepad to create a file that ends with .bat</a:t>
            </a:r>
          </a:p>
        </p:txBody>
      </p:sp>
      <p:pic>
        <p:nvPicPr>
          <p:cNvPr id="5" name="Picture 4" descr="Stack of magazines on table">
            <a:extLst>
              <a:ext uri="{FF2B5EF4-FFF2-40B4-BE49-F238E27FC236}">
                <a16:creationId xmlns:a16="http://schemas.microsoft.com/office/drawing/2014/main" id="{28245D94-AE46-1D79-C194-02006F198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21" r="10662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042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12735</TotalTime>
  <Words>728</Words>
  <Application>Microsoft Office PowerPoint</Application>
  <PresentationFormat>Widescreen</PresentationFormat>
  <Paragraphs>123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Retrospect</vt:lpstr>
      <vt:lpstr>CSS 342</vt:lpstr>
      <vt:lpstr>10.21.2024</vt:lpstr>
      <vt:lpstr>Recursive example  Quiz: Code in class.</vt:lpstr>
      <vt:lpstr>Program II</vt:lpstr>
      <vt:lpstr>Fundamentals</vt:lpstr>
      <vt:lpstr>Simple command line arg program</vt:lpstr>
      <vt:lpstr>Black Box Testing Program II</vt:lpstr>
      <vt:lpstr>Black Box Testing</vt:lpstr>
      <vt:lpstr>Creating a test script on windows</vt:lpstr>
      <vt:lpstr>Test Time…</vt:lpstr>
      <vt:lpstr>Recursion</vt:lpstr>
      <vt:lpstr>Printing Numbers in Any Base</vt:lpstr>
      <vt:lpstr>Quick review of base conversions</vt:lpstr>
      <vt:lpstr>In Class Exercise</vt:lpstr>
      <vt:lpstr>Printing Numbers in Any Base</vt:lpstr>
      <vt:lpstr>Printing numbers in any base (recursively)</vt:lpstr>
      <vt:lpstr>Printing numbers in any base (recursively)</vt:lpstr>
      <vt:lpstr>Base Conversions:: binary, octal, hex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342</dc:title>
  <dc:creator>Bob Dimpsey</dc:creator>
  <cp:lastModifiedBy>robert dimpsey</cp:lastModifiedBy>
  <cp:revision>273</cp:revision>
  <dcterms:created xsi:type="dcterms:W3CDTF">2014-09-04T12:46:47Z</dcterms:created>
  <dcterms:modified xsi:type="dcterms:W3CDTF">2025-09-29T23:29:18Z</dcterms:modified>
</cp:coreProperties>
</file>