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9"/>
  </p:notesMasterIdLst>
  <p:sldIdLst>
    <p:sldId id="256" r:id="rId2"/>
    <p:sldId id="383" r:id="rId3"/>
    <p:sldId id="456" r:id="rId4"/>
    <p:sldId id="490" r:id="rId5"/>
    <p:sldId id="493" r:id="rId6"/>
    <p:sldId id="407" r:id="rId7"/>
    <p:sldId id="424" r:id="rId8"/>
    <p:sldId id="489" r:id="rId9"/>
    <p:sldId id="454" r:id="rId10"/>
    <p:sldId id="455" r:id="rId11"/>
    <p:sldId id="444" r:id="rId12"/>
    <p:sldId id="360" r:id="rId13"/>
    <p:sldId id="372" r:id="rId14"/>
    <p:sldId id="374" r:id="rId15"/>
    <p:sldId id="373" r:id="rId16"/>
    <p:sldId id="410" r:id="rId17"/>
    <p:sldId id="411" r:id="rId18"/>
    <p:sldId id="412" r:id="rId19"/>
    <p:sldId id="413" r:id="rId20"/>
    <p:sldId id="414" r:id="rId21"/>
    <p:sldId id="430" r:id="rId22"/>
    <p:sldId id="431" r:id="rId23"/>
    <p:sldId id="494" r:id="rId24"/>
    <p:sldId id="488" r:id="rId25"/>
    <p:sldId id="419" r:id="rId26"/>
    <p:sldId id="420" r:id="rId27"/>
    <p:sldId id="422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2253" autoAdjust="0"/>
  </p:normalViewPr>
  <p:slideViewPr>
    <p:cSldViewPr snapToGrid="0">
      <p:cViewPr varScale="1">
        <p:scale>
          <a:sx n="57" d="100"/>
          <a:sy n="57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418C2C-FD2B-4508-8C98-D5D212ECEFE4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3EE4423-625A-4022-930E-0FE56A2549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Announcements</a:t>
          </a:r>
        </a:p>
      </dgm:t>
    </dgm:pt>
    <dgm:pt modelId="{2DE97AEE-005B-4C5A-8DC3-5578E8B03151}" type="parTrans" cxnId="{B88AD1B4-D13E-48AF-A055-8899CB72D962}">
      <dgm:prSet/>
      <dgm:spPr/>
      <dgm:t>
        <a:bodyPr/>
        <a:lstStyle/>
        <a:p>
          <a:endParaRPr lang="en-US"/>
        </a:p>
      </dgm:t>
    </dgm:pt>
    <dgm:pt modelId="{3A6B1347-083F-406F-B2C3-4A5881998CAF}" type="sibTrans" cxnId="{B88AD1B4-D13E-48AF-A055-8899CB72D962}">
      <dgm:prSet/>
      <dgm:spPr/>
      <dgm:t>
        <a:bodyPr/>
        <a:lstStyle/>
        <a:p>
          <a:endParaRPr lang="en-US"/>
        </a:p>
      </dgm:t>
    </dgm:pt>
    <dgm:pt modelId="{104E4850-3E91-48DA-AB08-F738B6705F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Agenda</a:t>
          </a:r>
        </a:p>
      </dgm:t>
    </dgm:pt>
    <dgm:pt modelId="{DAA5C78D-2D52-4E9E-9031-EDA7A89F0883}" type="parTrans" cxnId="{B47D011B-C061-46EE-B3EE-66AA243AF2D9}">
      <dgm:prSet/>
      <dgm:spPr/>
      <dgm:t>
        <a:bodyPr/>
        <a:lstStyle/>
        <a:p>
          <a:endParaRPr lang="en-US"/>
        </a:p>
      </dgm:t>
    </dgm:pt>
    <dgm:pt modelId="{62F65873-AAAD-4CE6-AFFD-0211B8416DD5}" type="sibTrans" cxnId="{B47D011B-C061-46EE-B3EE-66AA243AF2D9}">
      <dgm:prSet/>
      <dgm:spPr/>
      <dgm:t>
        <a:bodyPr/>
        <a:lstStyle/>
        <a:p>
          <a:endParaRPr lang="en-US"/>
        </a:p>
      </dgm:t>
    </dgm:pt>
    <dgm:pt modelId="{300B68E8-8A17-43D1-9EE8-C8E4A7727F91}">
      <dgm:prSet/>
      <dgm:spPr/>
      <dgm:t>
        <a:bodyPr/>
        <a:lstStyle/>
        <a:p>
          <a:r>
            <a:rPr lang="en-US" dirty="0"/>
            <a:t>Binary, Octal, Hex</a:t>
          </a:r>
        </a:p>
      </dgm:t>
    </dgm:pt>
    <dgm:pt modelId="{015130A2-FD55-4E56-8F5B-127FC4814358}" type="parTrans" cxnId="{A1210DF2-17AF-42B5-BA9E-2B595084B282}">
      <dgm:prSet/>
      <dgm:spPr/>
      <dgm:t>
        <a:bodyPr/>
        <a:lstStyle/>
        <a:p>
          <a:endParaRPr lang="en-US"/>
        </a:p>
      </dgm:t>
    </dgm:pt>
    <dgm:pt modelId="{26DD1A7F-DD1F-40FA-86C8-56633FEE5BE3}" type="sibTrans" cxnId="{A1210DF2-17AF-42B5-BA9E-2B595084B282}">
      <dgm:prSet/>
      <dgm:spPr/>
      <dgm:t>
        <a:bodyPr/>
        <a:lstStyle/>
        <a:p>
          <a:endParaRPr lang="en-US"/>
        </a:p>
      </dgm:t>
    </dgm:pt>
    <dgm:pt modelId="{C30B7000-23B1-4BD2-9FA2-EFCFFCAA3E6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Dynamic Memory</a:t>
          </a:r>
        </a:p>
      </dgm:t>
    </dgm:pt>
    <dgm:pt modelId="{89052DB2-18DF-44F4-82D6-BAF2511C9256}" type="parTrans" cxnId="{7ACDFB3F-6543-4FF7-9371-5CB2820A818D}">
      <dgm:prSet/>
      <dgm:spPr/>
      <dgm:t>
        <a:bodyPr/>
        <a:lstStyle/>
        <a:p>
          <a:endParaRPr lang="en-US"/>
        </a:p>
      </dgm:t>
    </dgm:pt>
    <dgm:pt modelId="{D0B0DDF4-AD4C-46A1-93C4-D56A38119C87}" type="sibTrans" cxnId="{7ACDFB3F-6543-4FF7-9371-5CB2820A818D}">
      <dgm:prSet/>
      <dgm:spPr/>
      <dgm:t>
        <a:bodyPr/>
        <a:lstStyle/>
        <a:p>
          <a:endParaRPr lang="en-US"/>
        </a:p>
      </dgm:t>
    </dgm:pt>
    <dgm:pt modelId="{04BA3381-62E4-4DF6-8D40-C2DD3698615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Program 2: Questions</a:t>
          </a:r>
        </a:p>
      </dgm:t>
    </dgm:pt>
    <dgm:pt modelId="{5750AA2F-81D5-40A8-B506-646D5C1AF957}" type="parTrans" cxnId="{13CF6D46-35E8-4F30-A74B-33DD78FFA171}">
      <dgm:prSet/>
      <dgm:spPr/>
      <dgm:t>
        <a:bodyPr/>
        <a:lstStyle/>
        <a:p>
          <a:endParaRPr lang="en-US"/>
        </a:p>
      </dgm:t>
    </dgm:pt>
    <dgm:pt modelId="{4AFD2384-CD7D-49CF-B07B-BC32BB4913E5}" type="sibTrans" cxnId="{13CF6D46-35E8-4F30-A74B-33DD78FFA171}">
      <dgm:prSet/>
      <dgm:spPr/>
      <dgm:t>
        <a:bodyPr/>
        <a:lstStyle/>
        <a:p>
          <a:endParaRPr lang="en-US"/>
        </a:p>
      </dgm:t>
    </dgm:pt>
    <dgm:pt modelId="{8652E33D-57C5-4B9E-BE20-3FAFC9FE7073}">
      <dgm:prSet/>
      <dgm:spPr/>
      <dgm:t>
        <a:bodyPr/>
        <a:lstStyle/>
        <a:p>
          <a:r>
            <a:rPr lang="en-US" dirty="0"/>
            <a:t>Recursion</a:t>
          </a:r>
        </a:p>
      </dgm:t>
    </dgm:pt>
    <dgm:pt modelId="{CE99778B-89EE-4A38-9E64-D1278E8DB621}" type="parTrans" cxnId="{F8FCAFBB-A8F9-4EDC-BD60-9C02C8167649}">
      <dgm:prSet/>
      <dgm:spPr/>
      <dgm:t>
        <a:bodyPr/>
        <a:lstStyle/>
        <a:p>
          <a:endParaRPr lang="en-US"/>
        </a:p>
      </dgm:t>
    </dgm:pt>
    <dgm:pt modelId="{8DACF9C3-4ADB-4C4F-9DDB-1C6AA89BEE92}" type="sibTrans" cxnId="{F8FCAFBB-A8F9-4EDC-BD60-9C02C8167649}">
      <dgm:prSet/>
      <dgm:spPr/>
      <dgm:t>
        <a:bodyPr/>
        <a:lstStyle/>
        <a:p>
          <a:endParaRPr lang="en-US"/>
        </a:p>
      </dgm:t>
    </dgm:pt>
    <dgm:pt modelId="{699D0271-142A-4EFD-B8F0-914A83E06BB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Program 2: Due 10/25</a:t>
          </a:r>
        </a:p>
      </dgm:t>
    </dgm:pt>
    <dgm:pt modelId="{D525AC46-A2D0-4CD1-94C3-FC0EA792CCC5}" type="parTrans" cxnId="{809730E4-F4EF-41F1-A201-A86D363F90FE}">
      <dgm:prSet/>
      <dgm:spPr/>
      <dgm:t>
        <a:bodyPr/>
        <a:lstStyle/>
        <a:p>
          <a:endParaRPr lang="en-US"/>
        </a:p>
      </dgm:t>
    </dgm:pt>
    <dgm:pt modelId="{E88F8C56-6CA0-47D3-B364-FFE484505693}" type="sibTrans" cxnId="{809730E4-F4EF-41F1-A201-A86D363F90FE}">
      <dgm:prSet/>
      <dgm:spPr/>
      <dgm:t>
        <a:bodyPr/>
        <a:lstStyle/>
        <a:p>
          <a:endParaRPr lang="en-US"/>
        </a:p>
      </dgm:t>
    </dgm:pt>
    <dgm:pt modelId="{36BBAD87-3BA6-43D8-8D0C-56CCA4FA26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will publish Program 3 over weekend</a:t>
          </a:r>
        </a:p>
      </dgm:t>
    </dgm:pt>
    <dgm:pt modelId="{CEC36DE6-3168-4F94-840C-0077793F2BDA}" type="parTrans" cxnId="{F5EB2292-9B30-4E62-A3D6-79B843F4AA0B}">
      <dgm:prSet/>
      <dgm:spPr/>
    </dgm:pt>
    <dgm:pt modelId="{C66E6C66-620B-4AF1-9669-81D9067363A2}" type="sibTrans" cxnId="{F5EB2292-9B30-4E62-A3D6-79B843F4AA0B}">
      <dgm:prSet/>
      <dgm:spPr/>
    </dgm:pt>
    <dgm:pt modelId="{C62269FA-511B-4329-A1EA-FC9B1A5943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In-Class Warmup</a:t>
          </a:r>
        </a:p>
      </dgm:t>
    </dgm:pt>
    <dgm:pt modelId="{59200E8F-9B56-4FBF-BF2B-6D2381EBE769}" type="parTrans" cxnId="{8D04C981-B74F-46CE-9492-28E8014F09AC}">
      <dgm:prSet/>
      <dgm:spPr/>
    </dgm:pt>
    <dgm:pt modelId="{BFBB79FD-3A26-4E52-82B6-2C87A8A7252C}" type="sibTrans" cxnId="{8D04C981-B74F-46CE-9492-28E8014F09AC}">
      <dgm:prSet/>
      <dgm:spPr/>
    </dgm:pt>
    <dgm:pt modelId="{C84104B4-2066-4DCD-B293-B124D88DA784}" type="pres">
      <dgm:prSet presAssocID="{42418C2C-FD2B-4508-8C98-D5D212ECEFE4}" presName="linear" presStyleCnt="0">
        <dgm:presLayoutVars>
          <dgm:dir/>
          <dgm:animLvl val="lvl"/>
          <dgm:resizeHandles val="exact"/>
        </dgm:presLayoutVars>
      </dgm:prSet>
      <dgm:spPr/>
    </dgm:pt>
    <dgm:pt modelId="{E924BB6B-DFE2-4475-AD7F-3AB7EB1ED70F}" type="pres">
      <dgm:prSet presAssocID="{73EE4423-625A-4022-930E-0FE56A2549F5}" presName="parentLin" presStyleCnt="0"/>
      <dgm:spPr/>
    </dgm:pt>
    <dgm:pt modelId="{0ED9362E-DC14-42E4-8110-C355110B7F56}" type="pres">
      <dgm:prSet presAssocID="{73EE4423-625A-4022-930E-0FE56A2549F5}" presName="parentLeftMargin" presStyleLbl="node1" presStyleIdx="0" presStyleCnt="2"/>
      <dgm:spPr/>
    </dgm:pt>
    <dgm:pt modelId="{9F5D2330-AFF5-427E-BB00-1774E45226DC}" type="pres">
      <dgm:prSet presAssocID="{73EE4423-625A-4022-930E-0FE56A2549F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9FE989-B009-43A1-9700-A9417CFBD4B7}" type="pres">
      <dgm:prSet presAssocID="{73EE4423-625A-4022-930E-0FE56A2549F5}" presName="negativeSpace" presStyleCnt="0"/>
      <dgm:spPr/>
    </dgm:pt>
    <dgm:pt modelId="{941A4C14-BF32-4D95-B000-B0329D240703}" type="pres">
      <dgm:prSet presAssocID="{73EE4423-625A-4022-930E-0FE56A2549F5}" presName="childText" presStyleLbl="conFgAcc1" presStyleIdx="0" presStyleCnt="2">
        <dgm:presLayoutVars>
          <dgm:bulletEnabled val="1"/>
        </dgm:presLayoutVars>
      </dgm:prSet>
      <dgm:spPr/>
    </dgm:pt>
    <dgm:pt modelId="{61B82E24-9636-430C-95C6-F7FBE81AA9F5}" type="pres">
      <dgm:prSet presAssocID="{3A6B1347-083F-406F-B2C3-4A5881998CAF}" presName="spaceBetweenRectangles" presStyleCnt="0"/>
      <dgm:spPr/>
    </dgm:pt>
    <dgm:pt modelId="{5883DA6E-7F93-40C9-9447-AE999488369B}" type="pres">
      <dgm:prSet presAssocID="{104E4850-3E91-48DA-AB08-F738B6705F4F}" presName="parentLin" presStyleCnt="0"/>
      <dgm:spPr/>
    </dgm:pt>
    <dgm:pt modelId="{54A33D31-6F66-4B6D-9038-85E0C61E5408}" type="pres">
      <dgm:prSet presAssocID="{104E4850-3E91-48DA-AB08-F738B6705F4F}" presName="parentLeftMargin" presStyleLbl="node1" presStyleIdx="0" presStyleCnt="2"/>
      <dgm:spPr/>
    </dgm:pt>
    <dgm:pt modelId="{D7C83CDB-E95C-4CE1-8F4F-AFC6A1D8F4D1}" type="pres">
      <dgm:prSet presAssocID="{104E4850-3E91-48DA-AB08-F738B6705F4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7D796E4-F352-44FD-9579-77078E213688}" type="pres">
      <dgm:prSet presAssocID="{104E4850-3E91-48DA-AB08-F738B6705F4F}" presName="negativeSpace" presStyleCnt="0"/>
      <dgm:spPr/>
    </dgm:pt>
    <dgm:pt modelId="{2C4364AC-6949-4BD6-BEF0-6F16BC51D1B3}" type="pres">
      <dgm:prSet presAssocID="{104E4850-3E91-48DA-AB08-F738B6705F4F}" presName="childText" presStyleLbl="conFgAcc1" presStyleIdx="1" presStyleCnt="2" custLinFactNeighborX="-1726" custLinFactNeighborY="5932">
        <dgm:presLayoutVars>
          <dgm:bulletEnabled val="1"/>
        </dgm:presLayoutVars>
      </dgm:prSet>
      <dgm:spPr/>
    </dgm:pt>
  </dgm:ptLst>
  <dgm:cxnLst>
    <dgm:cxn modelId="{0FBC5800-6315-4012-8C98-69F308F471F2}" type="presOf" srcId="{699D0271-142A-4EFD-B8F0-914A83E06BB7}" destId="{941A4C14-BF32-4D95-B000-B0329D240703}" srcOrd="0" destOrd="0" presId="urn:microsoft.com/office/officeart/2005/8/layout/list1"/>
    <dgm:cxn modelId="{B47D011B-C061-46EE-B3EE-66AA243AF2D9}" srcId="{42418C2C-FD2B-4508-8C98-D5D212ECEFE4}" destId="{104E4850-3E91-48DA-AB08-F738B6705F4F}" srcOrd="1" destOrd="0" parTransId="{DAA5C78D-2D52-4E9E-9031-EDA7A89F0883}" sibTransId="{62F65873-AAAD-4CE6-AFFD-0211B8416DD5}"/>
    <dgm:cxn modelId="{DB7EB31F-66A3-4843-81D0-EB44FD98AB69}" type="presOf" srcId="{04BA3381-62E4-4DF6-8D40-C2DD36986158}" destId="{2C4364AC-6949-4BD6-BEF0-6F16BC51D1B3}" srcOrd="0" destOrd="0" presId="urn:microsoft.com/office/officeart/2005/8/layout/list1"/>
    <dgm:cxn modelId="{436E7E27-B4C4-4ECA-939B-C4001D55ED19}" type="presOf" srcId="{73EE4423-625A-4022-930E-0FE56A2549F5}" destId="{0ED9362E-DC14-42E4-8110-C355110B7F56}" srcOrd="0" destOrd="0" presId="urn:microsoft.com/office/officeart/2005/8/layout/list1"/>
    <dgm:cxn modelId="{7ACDFB3F-6543-4FF7-9371-5CB2820A818D}" srcId="{104E4850-3E91-48DA-AB08-F738B6705F4F}" destId="{C30B7000-23B1-4BD2-9FA2-EFCFFCAA3E61}" srcOrd="4" destOrd="0" parTransId="{89052DB2-18DF-44F4-82D6-BAF2511C9256}" sibTransId="{D0B0DDF4-AD4C-46A1-93C4-D56A38119C87}"/>
    <dgm:cxn modelId="{13CF6D46-35E8-4F30-A74B-33DD78FFA171}" srcId="{104E4850-3E91-48DA-AB08-F738B6705F4F}" destId="{04BA3381-62E4-4DF6-8D40-C2DD36986158}" srcOrd="0" destOrd="0" parTransId="{5750AA2F-81D5-40A8-B506-646D5C1AF957}" sibTransId="{4AFD2384-CD7D-49CF-B07B-BC32BB4913E5}"/>
    <dgm:cxn modelId="{DB684375-A165-4AA8-8E91-6291F8BA7135}" type="presOf" srcId="{C62269FA-511B-4329-A1EA-FC9B1A5943AD}" destId="{2C4364AC-6949-4BD6-BEF0-6F16BC51D1B3}" srcOrd="0" destOrd="1" presId="urn:microsoft.com/office/officeart/2005/8/layout/list1"/>
    <dgm:cxn modelId="{5404F058-33BA-45FB-A546-4DF79CF95E84}" type="presOf" srcId="{104E4850-3E91-48DA-AB08-F738B6705F4F}" destId="{D7C83CDB-E95C-4CE1-8F4F-AFC6A1D8F4D1}" srcOrd="1" destOrd="0" presId="urn:microsoft.com/office/officeart/2005/8/layout/list1"/>
    <dgm:cxn modelId="{DFC21579-0178-4091-9841-D41C0B7C21E6}" type="presOf" srcId="{36BBAD87-3BA6-43D8-8D0C-56CCA4FA2641}" destId="{941A4C14-BF32-4D95-B000-B0329D240703}" srcOrd="0" destOrd="1" presId="urn:microsoft.com/office/officeart/2005/8/layout/list1"/>
    <dgm:cxn modelId="{8D04C981-B74F-46CE-9492-28E8014F09AC}" srcId="{104E4850-3E91-48DA-AB08-F738B6705F4F}" destId="{C62269FA-511B-4329-A1EA-FC9B1A5943AD}" srcOrd="1" destOrd="0" parTransId="{59200E8F-9B56-4FBF-BF2B-6D2381EBE769}" sibTransId="{BFBB79FD-3A26-4E52-82B6-2C87A8A7252C}"/>
    <dgm:cxn modelId="{56A0AF88-C06E-47F8-940B-E470E548AB3A}" type="presOf" srcId="{300B68E8-8A17-43D1-9EE8-C8E4A7727F91}" destId="{2C4364AC-6949-4BD6-BEF0-6F16BC51D1B3}" srcOrd="0" destOrd="2" presId="urn:microsoft.com/office/officeart/2005/8/layout/list1"/>
    <dgm:cxn modelId="{F5EB2292-9B30-4E62-A3D6-79B843F4AA0B}" srcId="{73EE4423-625A-4022-930E-0FE56A2549F5}" destId="{36BBAD87-3BA6-43D8-8D0C-56CCA4FA2641}" srcOrd="1" destOrd="0" parTransId="{CEC36DE6-3168-4F94-840C-0077793F2BDA}" sibTransId="{C66E6C66-620B-4AF1-9669-81D9067363A2}"/>
    <dgm:cxn modelId="{BF695AB1-EE02-4063-8C9A-4B819CAD1F73}" type="presOf" srcId="{73EE4423-625A-4022-930E-0FE56A2549F5}" destId="{9F5D2330-AFF5-427E-BB00-1774E45226DC}" srcOrd="1" destOrd="0" presId="urn:microsoft.com/office/officeart/2005/8/layout/list1"/>
    <dgm:cxn modelId="{B88AD1B4-D13E-48AF-A055-8899CB72D962}" srcId="{42418C2C-FD2B-4508-8C98-D5D212ECEFE4}" destId="{73EE4423-625A-4022-930E-0FE56A2549F5}" srcOrd="0" destOrd="0" parTransId="{2DE97AEE-005B-4C5A-8DC3-5578E8B03151}" sibTransId="{3A6B1347-083F-406F-B2C3-4A5881998CAF}"/>
    <dgm:cxn modelId="{F8FCAFBB-A8F9-4EDC-BD60-9C02C8167649}" srcId="{104E4850-3E91-48DA-AB08-F738B6705F4F}" destId="{8652E33D-57C5-4B9E-BE20-3FAFC9FE7073}" srcOrd="3" destOrd="0" parTransId="{CE99778B-89EE-4A38-9E64-D1278E8DB621}" sibTransId="{8DACF9C3-4ADB-4C4F-9DDB-1C6AA89BEE92}"/>
    <dgm:cxn modelId="{A23AB5BF-0560-482F-86AE-BBCF2F6F155C}" type="presOf" srcId="{104E4850-3E91-48DA-AB08-F738B6705F4F}" destId="{54A33D31-6F66-4B6D-9038-85E0C61E5408}" srcOrd="0" destOrd="0" presId="urn:microsoft.com/office/officeart/2005/8/layout/list1"/>
    <dgm:cxn modelId="{427830CE-E269-48A2-AD00-F740BCED8791}" type="presOf" srcId="{C30B7000-23B1-4BD2-9FA2-EFCFFCAA3E61}" destId="{2C4364AC-6949-4BD6-BEF0-6F16BC51D1B3}" srcOrd="0" destOrd="4" presId="urn:microsoft.com/office/officeart/2005/8/layout/list1"/>
    <dgm:cxn modelId="{96C40ACF-1B95-42FB-807C-F1BE0460CE8E}" type="presOf" srcId="{42418C2C-FD2B-4508-8C98-D5D212ECEFE4}" destId="{C84104B4-2066-4DCD-B293-B124D88DA784}" srcOrd="0" destOrd="0" presId="urn:microsoft.com/office/officeart/2005/8/layout/list1"/>
    <dgm:cxn modelId="{2727E2D8-8DE7-4AD9-81A8-06D4E5D487A7}" type="presOf" srcId="{8652E33D-57C5-4B9E-BE20-3FAFC9FE7073}" destId="{2C4364AC-6949-4BD6-BEF0-6F16BC51D1B3}" srcOrd="0" destOrd="3" presId="urn:microsoft.com/office/officeart/2005/8/layout/list1"/>
    <dgm:cxn modelId="{809730E4-F4EF-41F1-A201-A86D363F90FE}" srcId="{73EE4423-625A-4022-930E-0FE56A2549F5}" destId="{699D0271-142A-4EFD-B8F0-914A83E06BB7}" srcOrd="0" destOrd="0" parTransId="{D525AC46-A2D0-4CD1-94C3-FC0EA792CCC5}" sibTransId="{E88F8C56-6CA0-47D3-B364-FFE484505693}"/>
    <dgm:cxn modelId="{A1210DF2-17AF-42B5-BA9E-2B595084B282}" srcId="{104E4850-3E91-48DA-AB08-F738B6705F4F}" destId="{300B68E8-8A17-43D1-9EE8-C8E4A7727F91}" srcOrd="2" destOrd="0" parTransId="{015130A2-FD55-4E56-8F5B-127FC4814358}" sibTransId="{26DD1A7F-DD1F-40FA-86C8-56633FEE5BE3}"/>
    <dgm:cxn modelId="{D5A0318D-0C55-470A-BFE0-EDD9E63AB1C2}" type="presParOf" srcId="{C84104B4-2066-4DCD-B293-B124D88DA784}" destId="{E924BB6B-DFE2-4475-AD7F-3AB7EB1ED70F}" srcOrd="0" destOrd="0" presId="urn:microsoft.com/office/officeart/2005/8/layout/list1"/>
    <dgm:cxn modelId="{262B73CD-5224-4D2B-931C-1437213DBCD7}" type="presParOf" srcId="{E924BB6B-DFE2-4475-AD7F-3AB7EB1ED70F}" destId="{0ED9362E-DC14-42E4-8110-C355110B7F56}" srcOrd="0" destOrd="0" presId="urn:microsoft.com/office/officeart/2005/8/layout/list1"/>
    <dgm:cxn modelId="{768AE80A-6AC1-4DA4-982A-6A4EA35ADC72}" type="presParOf" srcId="{E924BB6B-DFE2-4475-AD7F-3AB7EB1ED70F}" destId="{9F5D2330-AFF5-427E-BB00-1774E45226DC}" srcOrd="1" destOrd="0" presId="urn:microsoft.com/office/officeart/2005/8/layout/list1"/>
    <dgm:cxn modelId="{F1A4E724-6D04-4FFA-86F9-63CF2B6CD54D}" type="presParOf" srcId="{C84104B4-2066-4DCD-B293-B124D88DA784}" destId="{E59FE989-B009-43A1-9700-A9417CFBD4B7}" srcOrd="1" destOrd="0" presId="urn:microsoft.com/office/officeart/2005/8/layout/list1"/>
    <dgm:cxn modelId="{2DECE5B7-6A36-4727-BAE7-5CCD511798A1}" type="presParOf" srcId="{C84104B4-2066-4DCD-B293-B124D88DA784}" destId="{941A4C14-BF32-4D95-B000-B0329D240703}" srcOrd="2" destOrd="0" presId="urn:microsoft.com/office/officeart/2005/8/layout/list1"/>
    <dgm:cxn modelId="{6D57D5FE-71EA-458F-B9F4-82CC1702834F}" type="presParOf" srcId="{C84104B4-2066-4DCD-B293-B124D88DA784}" destId="{61B82E24-9636-430C-95C6-F7FBE81AA9F5}" srcOrd="3" destOrd="0" presId="urn:microsoft.com/office/officeart/2005/8/layout/list1"/>
    <dgm:cxn modelId="{4212D88C-D704-43E6-9232-548D8DE814EF}" type="presParOf" srcId="{C84104B4-2066-4DCD-B293-B124D88DA784}" destId="{5883DA6E-7F93-40C9-9447-AE999488369B}" srcOrd="4" destOrd="0" presId="urn:microsoft.com/office/officeart/2005/8/layout/list1"/>
    <dgm:cxn modelId="{8F5028AF-B942-42E1-976C-451A96D68E7A}" type="presParOf" srcId="{5883DA6E-7F93-40C9-9447-AE999488369B}" destId="{54A33D31-6F66-4B6D-9038-85E0C61E5408}" srcOrd="0" destOrd="0" presId="urn:microsoft.com/office/officeart/2005/8/layout/list1"/>
    <dgm:cxn modelId="{E4DF7BFC-4985-45B4-9FF2-8567CEDEBB9C}" type="presParOf" srcId="{5883DA6E-7F93-40C9-9447-AE999488369B}" destId="{D7C83CDB-E95C-4CE1-8F4F-AFC6A1D8F4D1}" srcOrd="1" destOrd="0" presId="urn:microsoft.com/office/officeart/2005/8/layout/list1"/>
    <dgm:cxn modelId="{D5029857-9FF0-4749-B89C-C202BBB44107}" type="presParOf" srcId="{C84104B4-2066-4DCD-B293-B124D88DA784}" destId="{D7D796E4-F352-44FD-9579-77078E213688}" srcOrd="5" destOrd="0" presId="urn:microsoft.com/office/officeart/2005/8/layout/list1"/>
    <dgm:cxn modelId="{E8C680B1-077F-462F-8CC4-0ABEF115BA62}" type="presParOf" srcId="{C84104B4-2066-4DCD-B293-B124D88DA784}" destId="{2C4364AC-6949-4BD6-BEF0-6F16BC51D1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A4C14-BF32-4D95-B000-B0329D240703}">
      <dsp:nvSpPr>
        <dsp:cNvPr id="0" name=""/>
        <dsp:cNvSpPr/>
      </dsp:nvSpPr>
      <dsp:spPr>
        <a:xfrm>
          <a:off x="0" y="271014"/>
          <a:ext cx="10058399" cy="1105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74904" rIns="7806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Program 2: Due 10/25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 will publish Program 3 over weekend</a:t>
          </a:r>
        </a:p>
      </dsp:txBody>
      <dsp:txXfrm>
        <a:off x="0" y="271014"/>
        <a:ext cx="10058399" cy="1105650"/>
      </dsp:txXfrm>
    </dsp:sp>
    <dsp:sp modelId="{9F5D2330-AFF5-427E-BB00-1774E45226DC}">
      <dsp:nvSpPr>
        <dsp:cNvPr id="0" name=""/>
        <dsp:cNvSpPr/>
      </dsp:nvSpPr>
      <dsp:spPr>
        <a:xfrm>
          <a:off x="502920" y="5334"/>
          <a:ext cx="7040880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Announcements</a:t>
          </a:r>
        </a:p>
      </dsp:txBody>
      <dsp:txXfrm>
        <a:off x="528859" y="31273"/>
        <a:ext cx="6989002" cy="479482"/>
      </dsp:txXfrm>
    </dsp:sp>
    <dsp:sp modelId="{2C4364AC-6949-4BD6-BEF0-6F16BC51D1B3}">
      <dsp:nvSpPr>
        <dsp:cNvPr id="0" name=""/>
        <dsp:cNvSpPr/>
      </dsp:nvSpPr>
      <dsp:spPr>
        <a:xfrm>
          <a:off x="0" y="1744880"/>
          <a:ext cx="10058399" cy="2041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-21323121"/>
              <a:satOff val="12119"/>
              <a:lumOff val="-100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74904" rIns="780644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Program 2: Questions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In-Class Warmup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Binary, Octal, Hex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Recursion</a:t>
          </a:r>
        </a:p>
        <a:p>
          <a:pPr marL="171450" lvl="1" indent="-171450" algn="l" defTabSz="80010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Dynamic Memory</a:t>
          </a:r>
        </a:p>
      </dsp:txBody>
      <dsp:txXfrm>
        <a:off x="0" y="1744880"/>
        <a:ext cx="10058399" cy="2041200"/>
      </dsp:txXfrm>
    </dsp:sp>
    <dsp:sp modelId="{D7C83CDB-E95C-4CE1-8F4F-AFC6A1D8F4D1}">
      <dsp:nvSpPr>
        <dsp:cNvPr id="0" name=""/>
        <dsp:cNvSpPr/>
      </dsp:nvSpPr>
      <dsp:spPr>
        <a:xfrm>
          <a:off x="502920" y="1473865"/>
          <a:ext cx="7040880" cy="531360"/>
        </a:xfrm>
        <a:prstGeom prst="roundRect">
          <a:avLst/>
        </a:prstGeom>
        <a:solidFill>
          <a:schemeClr val="accent5">
            <a:hueOff val="-21323121"/>
            <a:satOff val="12119"/>
            <a:lumOff val="-1000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Agenda</a:t>
          </a:r>
        </a:p>
      </dsp:txBody>
      <dsp:txXfrm>
        <a:off x="528859" y="1499804"/>
        <a:ext cx="698900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D56824-B0C7-4F32-828C-5D9AA42634DB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AA8E74-88D1-48DA-A4B5-37F89CFBC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3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AA8E74-88D1-48DA-A4B5-37F89CFBCF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52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2684" y="1627095"/>
            <a:ext cx="10864601" cy="4746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</a:t>
            </a:r>
            <a:r>
              <a:rPr lang="en-US" err="1"/>
              <a:t>Carrano</a:t>
            </a:r>
            <a:r>
              <a:rPr lang="en-US"/>
              <a:t> and Henry, ©  2013</a:t>
            </a:r>
          </a:p>
        </p:txBody>
      </p:sp>
    </p:spTree>
    <p:extLst>
      <p:ext uri="{BB962C8B-B14F-4D97-AF65-F5344CB8AC3E}">
        <p14:creationId xmlns:p14="http://schemas.microsoft.com/office/powerpoint/2010/main" val="2784124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youtube.com/watch?v=JoVQTPbD6U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gGiEu7QTi68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t_kA5KQxByc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6E698C-8155-4B8B-BDC9-B7299772B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5201" y="643467"/>
            <a:ext cx="6255026" cy="5054008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70995" y="643467"/>
            <a:ext cx="3341488" cy="5054008"/>
          </a:xfrm>
        </p:spPr>
        <p:txBody>
          <a:bodyPr anchor="ctr">
            <a:normAutofit/>
          </a:bodyPr>
          <a:lstStyle/>
          <a:p>
            <a:r>
              <a:rPr lang="en-US" dirty="0"/>
              <a:t>Data Structures, Algorithms, and Discrete Mathematics I</a:t>
            </a:r>
          </a:p>
          <a:p>
            <a:r>
              <a:rPr lang="en-US" dirty="0"/>
              <a:t>Lecture 9.</a:t>
            </a:r>
          </a:p>
          <a:p>
            <a:r>
              <a:rPr lang="en-US" dirty="0"/>
              <a:t>CARRANO Ch 5.3-5.4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25C9A-1972-4836-BA7A-706C946EF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34656" y="1391367"/>
            <a:ext cx="0" cy="3558208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C22D9B36-9BE7-472B-8808-7E0D68107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549DE7-671D-4575-AF43-858FD999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Printing numbers in any base (recursively)</a:t>
            </a:r>
          </a:p>
        </p:txBody>
      </p:sp>
      <p:sp>
        <p:nvSpPr>
          <p:cNvPr id="2" name="Rectangle 1"/>
          <p:cNvSpPr/>
          <p:nvPr/>
        </p:nvSpPr>
        <p:spPr>
          <a:xfrm>
            <a:off x="1670304" y="1926164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&amp;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DIGIT_ARRAY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"0123456789ABCDEF"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pt-BR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0) || 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0) || (</a:t>
            </a:r>
            <a:r>
              <a:rPr lang="pt-BR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pt-BR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16))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DIGIT_ARRAY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{</a:t>
            </a:r>
          </a:p>
          <a:p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DIGIT_ARRAY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num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/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2044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12633" y="1937084"/>
            <a:ext cx="6455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Dennis Ritchie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342197" y="2598473"/>
            <a:ext cx="6262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 of Unix with Ken Thompson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Kernel, Shell, Utilities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Goals:  simple, communal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Inventor of 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Turing award in 1983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https://www.youtube.com/watch?v=JoVQTPbD6UY</a:t>
            </a:r>
            <a:r>
              <a:rPr lang="en-US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0466" y="2398749"/>
            <a:ext cx="4686299" cy="33608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165" y="1937083"/>
            <a:ext cx="2909736" cy="3607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478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types of recursion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1931895"/>
            <a:ext cx="10864601" cy="474671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</a:t>
            </a:r>
            <a:r>
              <a:rPr lang="en-US" sz="2800" dirty="0"/>
              <a:t>Returns Value (n!, …)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Performs an action (adds to a string,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Divides in half recursively (binary search,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Tail Recursion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  Backtracking (will introduce in future slides)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9485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1195136" y="585539"/>
            <a:ext cx="7772400" cy="890337"/>
          </a:xfrm>
        </p:spPr>
        <p:txBody>
          <a:bodyPr/>
          <a:lstStyle/>
          <a:p>
            <a:pPr eaLnBrk="1" hangingPunct="1"/>
            <a:r>
              <a:rPr lang="en-US" altLang="ja-JP" dirty="0"/>
              <a:t>Binary Search</a:t>
            </a:r>
          </a:p>
        </p:txBody>
      </p:sp>
      <p:sp>
        <p:nvSpPr>
          <p:cNvPr id="15366" name="Rectangle 13"/>
          <p:cNvSpPr>
            <a:spLocks noChangeArrowheads="1"/>
          </p:cNvSpPr>
          <p:nvPr/>
        </p:nvSpPr>
        <p:spPr bwMode="auto">
          <a:xfrm>
            <a:off x="1772652" y="4471739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Rectangle 14"/>
          <p:cNvSpPr>
            <a:spLocks noChangeArrowheads="1"/>
          </p:cNvSpPr>
          <p:nvPr/>
        </p:nvSpPr>
        <p:spPr bwMode="auto">
          <a:xfrm>
            <a:off x="1772652" y="4014539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8" name="Rectangle 15"/>
          <p:cNvSpPr>
            <a:spLocks noChangeArrowheads="1"/>
          </p:cNvSpPr>
          <p:nvPr/>
        </p:nvSpPr>
        <p:spPr bwMode="auto">
          <a:xfrm>
            <a:off x="1772652" y="3557339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First half</a:t>
            </a:r>
          </a:p>
        </p:txBody>
      </p:sp>
      <p:sp>
        <p:nvSpPr>
          <p:cNvPr id="15369" name="Rectangle 16"/>
          <p:cNvSpPr>
            <a:spLocks noChangeArrowheads="1"/>
          </p:cNvSpPr>
          <p:nvPr/>
        </p:nvSpPr>
        <p:spPr bwMode="auto">
          <a:xfrm>
            <a:off x="1848852" y="3100139"/>
            <a:ext cx="1981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First half</a:t>
            </a:r>
          </a:p>
        </p:txBody>
      </p:sp>
      <p:sp>
        <p:nvSpPr>
          <p:cNvPr id="15370" name="Rectangle 19"/>
          <p:cNvSpPr>
            <a:spLocks noChangeArrowheads="1"/>
          </p:cNvSpPr>
          <p:nvPr/>
        </p:nvSpPr>
        <p:spPr bwMode="auto">
          <a:xfrm>
            <a:off x="2229852" y="1957139"/>
            <a:ext cx="79248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An entire sorted list</a:t>
            </a:r>
          </a:p>
        </p:txBody>
      </p:sp>
      <p:sp>
        <p:nvSpPr>
          <p:cNvPr id="15371" name="Rectangle 20"/>
          <p:cNvSpPr>
            <a:spLocks noChangeArrowheads="1"/>
          </p:cNvSpPr>
          <p:nvPr/>
        </p:nvSpPr>
        <p:spPr bwMode="auto">
          <a:xfrm>
            <a:off x="2077452" y="2642939"/>
            <a:ext cx="396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First half</a:t>
            </a:r>
          </a:p>
        </p:txBody>
      </p:sp>
      <p:sp>
        <p:nvSpPr>
          <p:cNvPr id="15372" name="Rectangle 21"/>
          <p:cNvSpPr>
            <a:spLocks noChangeArrowheads="1"/>
          </p:cNvSpPr>
          <p:nvPr/>
        </p:nvSpPr>
        <p:spPr bwMode="auto">
          <a:xfrm>
            <a:off x="6420852" y="2642939"/>
            <a:ext cx="39624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Second half</a:t>
            </a:r>
          </a:p>
        </p:txBody>
      </p:sp>
      <p:sp>
        <p:nvSpPr>
          <p:cNvPr id="15373" name="Rectangle 22"/>
          <p:cNvSpPr>
            <a:spLocks noChangeArrowheads="1"/>
          </p:cNvSpPr>
          <p:nvPr/>
        </p:nvSpPr>
        <p:spPr bwMode="auto">
          <a:xfrm>
            <a:off x="4134852" y="3100139"/>
            <a:ext cx="1981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/>
              <a:t>Second half</a:t>
            </a:r>
          </a:p>
        </p:txBody>
      </p:sp>
      <p:sp>
        <p:nvSpPr>
          <p:cNvPr id="15374" name="Rectangle 23"/>
          <p:cNvSpPr>
            <a:spLocks noChangeArrowheads="1"/>
          </p:cNvSpPr>
          <p:nvPr/>
        </p:nvSpPr>
        <p:spPr bwMode="auto">
          <a:xfrm>
            <a:off x="6344652" y="3100139"/>
            <a:ext cx="1981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5" name="Rectangle 24"/>
          <p:cNvSpPr>
            <a:spLocks noChangeArrowheads="1"/>
          </p:cNvSpPr>
          <p:nvPr/>
        </p:nvSpPr>
        <p:spPr bwMode="auto">
          <a:xfrm>
            <a:off x="8554452" y="3100139"/>
            <a:ext cx="1981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6" name="Rectangle 25"/>
          <p:cNvSpPr>
            <a:spLocks noChangeArrowheads="1"/>
          </p:cNvSpPr>
          <p:nvPr/>
        </p:nvSpPr>
        <p:spPr bwMode="auto">
          <a:xfrm>
            <a:off x="2877552" y="3581402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 sz="2000"/>
          </a:p>
        </p:txBody>
      </p:sp>
      <p:sp>
        <p:nvSpPr>
          <p:cNvPr id="15377" name="Rectangle 26"/>
          <p:cNvSpPr>
            <a:spLocks noChangeArrowheads="1"/>
          </p:cNvSpPr>
          <p:nvPr/>
        </p:nvSpPr>
        <p:spPr bwMode="auto">
          <a:xfrm>
            <a:off x="4134852" y="3557339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8" name="Rectangle 27"/>
          <p:cNvSpPr>
            <a:spLocks noChangeArrowheads="1"/>
          </p:cNvSpPr>
          <p:nvPr/>
        </p:nvSpPr>
        <p:spPr bwMode="auto">
          <a:xfrm>
            <a:off x="5201652" y="3557339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79" name="Rectangle 28"/>
          <p:cNvSpPr>
            <a:spLocks noChangeArrowheads="1"/>
          </p:cNvSpPr>
          <p:nvPr/>
        </p:nvSpPr>
        <p:spPr bwMode="auto">
          <a:xfrm>
            <a:off x="9621252" y="3557339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0" name="Rectangle 29"/>
          <p:cNvSpPr>
            <a:spLocks noChangeArrowheads="1"/>
          </p:cNvSpPr>
          <p:nvPr/>
        </p:nvSpPr>
        <p:spPr bwMode="auto">
          <a:xfrm>
            <a:off x="8554452" y="3557339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1" name="Rectangle 30"/>
          <p:cNvSpPr>
            <a:spLocks noChangeArrowheads="1"/>
          </p:cNvSpPr>
          <p:nvPr/>
        </p:nvSpPr>
        <p:spPr bwMode="auto">
          <a:xfrm>
            <a:off x="7411452" y="3557339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2" name="Rectangle 31"/>
          <p:cNvSpPr>
            <a:spLocks noChangeArrowheads="1"/>
          </p:cNvSpPr>
          <p:nvPr/>
        </p:nvSpPr>
        <p:spPr bwMode="auto">
          <a:xfrm>
            <a:off x="6344652" y="3557339"/>
            <a:ext cx="990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3" name="Rectangle 32"/>
          <p:cNvSpPr>
            <a:spLocks noChangeArrowheads="1"/>
          </p:cNvSpPr>
          <p:nvPr/>
        </p:nvSpPr>
        <p:spPr bwMode="auto">
          <a:xfrm>
            <a:off x="2306052" y="4014539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4" name="Rectangle 33"/>
          <p:cNvSpPr>
            <a:spLocks noChangeArrowheads="1"/>
          </p:cNvSpPr>
          <p:nvPr/>
        </p:nvSpPr>
        <p:spPr bwMode="auto">
          <a:xfrm>
            <a:off x="6344652" y="4014539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5" name="Rectangle 34"/>
          <p:cNvSpPr>
            <a:spLocks noChangeArrowheads="1"/>
          </p:cNvSpPr>
          <p:nvPr/>
        </p:nvSpPr>
        <p:spPr bwMode="auto">
          <a:xfrm>
            <a:off x="6878052" y="4014539"/>
            <a:ext cx="4572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6" name="Rectangle 35"/>
          <p:cNvSpPr>
            <a:spLocks noChangeArrowheads="1"/>
          </p:cNvSpPr>
          <p:nvPr/>
        </p:nvSpPr>
        <p:spPr bwMode="auto">
          <a:xfrm>
            <a:off x="6344652" y="4471739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7" name="Rectangle 36"/>
          <p:cNvSpPr>
            <a:spLocks noChangeArrowheads="1"/>
          </p:cNvSpPr>
          <p:nvPr/>
        </p:nvSpPr>
        <p:spPr bwMode="auto">
          <a:xfrm>
            <a:off x="6649452" y="4471739"/>
            <a:ext cx="228600" cy="228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88" name="Line 37"/>
          <p:cNvSpPr>
            <a:spLocks noChangeShapeType="1"/>
          </p:cNvSpPr>
          <p:nvPr/>
        </p:nvSpPr>
        <p:spPr bwMode="auto">
          <a:xfrm flipH="1">
            <a:off x="4058652" y="2185739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89" name="Line 38"/>
          <p:cNvSpPr>
            <a:spLocks noChangeShapeType="1"/>
          </p:cNvSpPr>
          <p:nvPr/>
        </p:nvSpPr>
        <p:spPr bwMode="auto">
          <a:xfrm>
            <a:off x="8173452" y="2185739"/>
            <a:ext cx="228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0" name="Line 39"/>
          <p:cNvSpPr>
            <a:spLocks noChangeShapeType="1"/>
          </p:cNvSpPr>
          <p:nvPr/>
        </p:nvSpPr>
        <p:spPr bwMode="auto">
          <a:xfrm flipH="1">
            <a:off x="2839452" y="2871539"/>
            <a:ext cx="762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1" name="Line 40"/>
          <p:cNvSpPr>
            <a:spLocks noChangeShapeType="1"/>
          </p:cNvSpPr>
          <p:nvPr/>
        </p:nvSpPr>
        <p:spPr bwMode="auto">
          <a:xfrm>
            <a:off x="4668252" y="2871539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2" name="Line 41"/>
          <p:cNvSpPr>
            <a:spLocks noChangeShapeType="1"/>
          </p:cNvSpPr>
          <p:nvPr/>
        </p:nvSpPr>
        <p:spPr bwMode="auto">
          <a:xfrm flipH="1">
            <a:off x="7411452" y="2871539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3" name="Line 42"/>
          <p:cNvSpPr>
            <a:spLocks noChangeShapeType="1"/>
          </p:cNvSpPr>
          <p:nvPr/>
        </p:nvSpPr>
        <p:spPr bwMode="auto">
          <a:xfrm>
            <a:off x="8783052" y="2871539"/>
            <a:ext cx="685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4" name="Line 43"/>
          <p:cNvSpPr>
            <a:spLocks noChangeShapeType="1"/>
          </p:cNvSpPr>
          <p:nvPr/>
        </p:nvSpPr>
        <p:spPr bwMode="auto">
          <a:xfrm flipH="1">
            <a:off x="2306052" y="3328739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5" name="Line 44"/>
          <p:cNvSpPr>
            <a:spLocks noChangeShapeType="1"/>
          </p:cNvSpPr>
          <p:nvPr/>
        </p:nvSpPr>
        <p:spPr bwMode="auto">
          <a:xfrm>
            <a:off x="2991852" y="3328739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6" name="Line 45"/>
          <p:cNvSpPr>
            <a:spLocks noChangeShapeType="1"/>
          </p:cNvSpPr>
          <p:nvPr/>
        </p:nvSpPr>
        <p:spPr bwMode="auto">
          <a:xfrm flipH="1">
            <a:off x="4668252" y="3328739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7" name="Line 46"/>
          <p:cNvSpPr>
            <a:spLocks noChangeShapeType="1"/>
          </p:cNvSpPr>
          <p:nvPr/>
        </p:nvSpPr>
        <p:spPr bwMode="auto">
          <a:xfrm>
            <a:off x="5354052" y="3328739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8" name="Line 47"/>
          <p:cNvSpPr>
            <a:spLocks noChangeShapeType="1"/>
          </p:cNvSpPr>
          <p:nvPr/>
        </p:nvSpPr>
        <p:spPr bwMode="auto">
          <a:xfrm flipH="1">
            <a:off x="6878052" y="3328739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99" name="Line 48"/>
          <p:cNvSpPr>
            <a:spLocks noChangeShapeType="1"/>
          </p:cNvSpPr>
          <p:nvPr/>
        </p:nvSpPr>
        <p:spPr bwMode="auto">
          <a:xfrm>
            <a:off x="7563852" y="3328739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0" name="Line 49"/>
          <p:cNvSpPr>
            <a:spLocks noChangeShapeType="1"/>
          </p:cNvSpPr>
          <p:nvPr/>
        </p:nvSpPr>
        <p:spPr bwMode="auto">
          <a:xfrm flipH="1">
            <a:off x="9087852" y="3328739"/>
            <a:ext cx="3048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1" name="Line 50"/>
          <p:cNvSpPr>
            <a:spLocks noChangeShapeType="1"/>
          </p:cNvSpPr>
          <p:nvPr/>
        </p:nvSpPr>
        <p:spPr bwMode="auto">
          <a:xfrm>
            <a:off x="9849852" y="3328739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2" name="Line 51"/>
          <p:cNvSpPr>
            <a:spLocks noChangeShapeType="1"/>
          </p:cNvSpPr>
          <p:nvPr/>
        </p:nvSpPr>
        <p:spPr bwMode="auto">
          <a:xfrm flipH="1">
            <a:off x="6573252" y="3785939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3" name="Line 52"/>
          <p:cNvSpPr>
            <a:spLocks noChangeShapeType="1"/>
          </p:cNvSpPr>
          <p:nvPr/>
        </p:nvSpPr>
        <p:spPr bwMode="auto">
          <a:xfrm>
            <a:off x="6954252" y="3785939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4" name="Line 53"/>
          <p:cNvSpPr>
            <a:spLocks noChangeShapeType="1"/>
          </p:cNvSpPr>
          <p:nvPr/>
        </p:nvSpPr>
        <p:spPr bwMode="auto">
          <a:xfrm flipH="1">
            <a:off x="2077452" y="3785939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5" name="Line 54"/>
          <p:cNvSpPr>
            <a:spLocks noChangeShapeType="1"/>
          </p:cNvSpPr>
          <p:nvPr/>
        </p:nvSpPr>
        <p:spPr bwMode="auto">
          <a:xfrm>
            <a:off x="2458452" y="3785939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6" name="Line 55"/>
          <p:cNvSpPr>
            <a:spLocks noChangeShapeType="1"/>
          </p:cNvSpPr>
          <p:nvPr/>
        </p:nvSpPr>
        <p:spPr bwMode="auto">
          <a:xfrm flipH="1">
            <a:off x="1848852" y="4243139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7" name="Line 56"/>
          <p:cNvSpPr>
            <a:spLocks noChangeShapeType="1"/>
          </p:cNvSpPr>
          <p:nvPr/>
        </p:nvSpPr>
        <p:spPr bwMode="auto">
          <a:xfrm flipH="1">
            <a:off x="6420852" y="4243139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408" name="Line 57"/>
          <p:cNvSpPr>
            <a:spLocks noChangeShapeType="1"/>
          </p:cNvSpPr>
          <p:nvPr/>
        </p:nvSpPr>
        <p:spPr bwMode="auto">
          <a:xfrm>
            <a:off x="6725652" y="4243139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2001252" y="5454316"/>
            <a:ext cx="2390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Find a value in an array.</a:t>
            </a:r>
          </a:p>
        </p:txBody>
      </p:sp>
    </p:spTree>
    <p:extLst>
      <p:ext uri="{BB962C8B-B14F-4D97-AF65-F5344CB8AC3E}">
        <p14:creationId xmlns:p14="http://schemas.microsoft.com/office/powerpoint/2010/main" val="2023269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Binary Search: </a:t>
            </a:r>
            <a:br>
              <a:rPr lang="en-US" sz="4400" dirty="0"/>
            </a:br>
            <a:r>
              <a:rPr lang="en-US" sz="4400" dirty="0"/>
              <a:t>Class Challenge!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1892968"/>
            <a:ext cx="10610005" cy="2679032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Base Case: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low or high index finds number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Recursive: 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Determine midpoint (</a:t>
            </a:r>
            <a:r>
              <a:rPr lang="en-US" dirty="0" err="1"/>
              <a:t>high+low</a:t>
            </a:r>
            <a:r>
              <a:rPr lang="en-US" dirty="0"/>
              <a:t>)/2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Search either lower or upper array</a:t>
            </a:r>
          </a:p>
        </p:txBody>
      </p:sp>
    </p:spTree>
    <p:extLst>
      <p:ext uri="{BB962C8B-B14F-4D97-AF65-F5344CB8AC3E}">
        <p14:creationId xmlns:p14="http://schemas.microsoft.com/office/powerpoint/2010/main" val="39177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97280" y="2195639"/>
            <a:ext cx="912795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+ 1)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-1;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{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midpoint = 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/ 2;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[midpoint] 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index1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midpoint);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BinarySearch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midpoint,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index2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}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Search</a:t>
            </a:r>
          </a:p>
        </p:txBody>
      </p:sp>
    </p:spTree>
    <p:extLst>
      <p:ext uri="{BB962C8B-B14F-4D97-AF65-F5344CB8AC3E}">
        <p14:creationId xmlns:p14="http://schemas.microsoft.com/office/powerpoint/2010/main" val="24008981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Backtracking as a problem solving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While (solution not complete)</a:t>
            </a:r>
          </a:p>
          <a:p>
            <a:pPr marL="0" indent="0">
              <a:buNone/>
            </a:pPr>
            <a:r>
              <a:rPr lang="en-US" sz="2800" dirty="0"/>
              <a:t>{</a:t>
            </a:r>
          </a:p>
          <a:p>
            <a:pPr marL="0" indent="0">
              <a:buNone/>
            </a:pPr>
            <a:r>
              <a:rPr lang="en-US" sz="2800" dirty="0"/>
              <a:t>    if (in good state)  “move forward guessing at solution”</a:t>
            </a:r>
          </a:p>
          <a:p>
            <a:pPr marL="0" indent="0">
              <a:buNone/>
            </a:pPr>
            <a:r>
              <a:rPr lang="en-US" sz="2800" dirty="0"/>
              <a:t>    else “backtrack to last good state”</a:t>
            </a:r>
          </a:p>
          <a:p>
            <a:pPr marL="0" indent="0">
              <a:buNone/>
            </a:pPr>
            <a:r>
              <a:rPr lang="en-US" sz="2800" dirty="0"/>
              <a:t>}</a:t>
            </a:r>
          </a:p>
          <a:p>
            <a:pPr marL="0" indent="0">
              <a:buNone/>
            </a:pPr>
            <a:r>
              <a:rPr lang="en-US" sz="2800" dirty="0"/>
              <a:t>Often used in combination with Recursion</a:t>
            </a:r>
          </a:p>
        </p:txBody>
      </p:sp>
    </p:spTree>
    <p:extLst>
      <p:ext uri="{BB962C8B-B14F-4D97-AF65-F5344CB8AC3E}">
        <p14:creationId xmlns:p14="http://schemas.microsoft.com/office/powerpoint/2010/main" val="12703585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0B531CB4-533F-4F89-A942-7DF6D93128E9}" type="slidenum">
              <a:rPr lang="en-US" altLang="ja-JP" sz="1400"/>
              <a:pPr eaLnBrk="1" hangingPunct="1"/>
              <a:t>17</a:t>
            </a:fld>
            <a:endParaRPr lang="en-US" altLang="ja-JP" sz="1400"/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521366"/>
            <a:ext cx="9144000" cy="1143000"/>
          </a:xfrm>
        </p:spPr>
        <p:txBody>
          <a:bodyPr/>
          <a:lstStyle/>
          <a:p>
            <a:pPr eaLnBrk="1" hangingPunct="1"/>
            <a:r>
              <a:rPr lang="en-US" altLang="en-US" dirty="0"/>
              <a:t>Backtrack: 8 queens problem</a:t>
            </a:r>
            <a:endParaRPr lang="en-US" altLang="en-US" sz="3200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2133600"/>
            <a:ext cx="4038600" cy="3124200"/>
          </a:xfrm>
        </p:spPr>
        <p:txBody>
          <a:bodyPr/>
          <a:lstStyle/>
          <a:p>
            <a:pPr marL="201168" lvl="1" indent="0" eaLnBrk="1" hangingPunct="1">
              <a:buNone/>
            </a:pPr>
            <a:r>
              <a:rPr lang="en-US" altLang="en-US" sz="2400" dirty="0"/>
              <a:t>Place 8 queens on a 8 * 8 chessboard so that no queen can attack any other queen.</a:t>
            </a:r>
          </a:p>
          <a:p>
            <a:pPr marL="201168" lvl="1" indent="0" eaLnBrk="1" hangingPunct="1">
              <a:buNone/>
            </a:pPr>
            <a:endParaRPr lang="en-US" altLang="en-US" sz="2000" dirty="0"/>
          </a:p>
        </p:txBody>
      </p:sp>
      <p:pic>
        <p:nvPicPr>
          <p:cNvPr id="49" name="Picture 4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848" y="2324100"/>
            <a:ext cx="27432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2851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027973"/>
            <a:ext cx="7555832" cy="2335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930443" y="5823284"/>
            <a:ext cx="2197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*from </a:t>
            </a:r>
            <a:r>
              <a:rPr lang="en-US" dirty="0" err="1"/>
              <a:t>Carranno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44558"/>
            <a:ext cx="4074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Place one queen in one column at a time.</a:t>
            </a:r>
          </a:p>
          <a:p>
            <a:r>
              <a:rPr lang="en-US" dirty="0"/>
              <a:t>Backtrack when problems occur.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6854" y="3471650"/>
            <a:ext cx="7350125" cy="2222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93576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 Queens:  Pseudo-code</a:t>
            </a:r>
          </a:p>
        </p:txBody>
      </p:sp>
      <p:sp>
        <p:nvSpPr>
          <p:cNvPr id="7" name="Rectangle 6"/>
          <p:cNvSpPr/>
          <p:nvPr/>
        </p:nvSpPr>
        <p:spPr>
          <a:xfrm>
            <a:off x="950976" y="1737360"/>
            <a:ext cx="774833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bool </a:t>
            </a:r>
            <a:r>
              <a:rPr kumimoji="1"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addQueen</a:t>
            </a: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(bool t[SIZE][SIZE], </a:t>
            </a:r>
            <a:r>
              <a:rPr kumimoji="1"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col)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if (col &gt;= SIZE)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return true;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}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endParaRPr kumimoji="1" lang="en-US" altLang="en-US" sz="1200" dirty="0">
              <a:solidFill>
                <a:srgbClr val="000000"/>
              </a:solidFill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for (</a:t>
            </a:r>
            <a:r>
              <a:rPr kumimoji="1"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row = 0; row &lt; SIZE; row++)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if (</a:t>
            </a:r>
            <a:r>
              <a:rPr kumimoji="1"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safeLocation</a:t>
            </a: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(t, row, col))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{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t[row][col] = true;                 // place a new queen in the row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if (</a:t>
            </a:r>
            <a:r>
              <a:rPr kumimoji="1"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addQueen</a:t>
            </a: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(t, col + 1))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return true;  	            // all the following cols were filled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}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else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{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	t[row][col] = false;           // A wrong position. Try the next row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  } 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  }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}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  return false;                           // all rows examined, but no candidates</a:t>
            </a:r>
          </a:p>
          <a:p>
            <a:pPr lvl="0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14526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10.23.24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18C3F3-BAE5-98C8-9A5D-306F4B92C8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2637580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4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Recursive Applications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800"/>
              <a:t>Discrete Mathematics (Combinatorics, Puzzles, Coding Theory)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Tower of Hanoi and Gray Code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Divide and Conquer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Mergesort, Convex Hall, and Fast Fourier Transform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Backtrack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8 Queens, Maze and Classic Chess Program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800"/>
              <a:t>Fractal Figures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400"/>
              <a:t>Koch, Sierpinski Allowhead, Gosper, Hilbert, and Dragon curves</a:t>
            </a:r>
          </a:p>
          <a:p>
            <a:pPr eaLnBrk="1" hangingPunct="1">
              <a:lnSpc>
                <a:spcPct val="80000"/>
              </a:lnSpc>
            </a:pPr>
            <a:endParaRPr lang="en-US" altLang="en-US" sz="2800"/>
          </a:p>
        </p:txBody>
      </p:sp>
    </p:spTree>
    <p:extLst>
      <p:ext uri="{BB962C8B-B14F-4D97-AF65-F5344CB8AC3E}">
        <p14:creationId xmlns:p14="http://schemas.microsoft.com/office/powerpoint/2010/main" val="1026245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9274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333500" y="454269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ja-JP"/>
              <a:t>Dynamic Allocation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749670"/>
            <a:ext cx="8763000" cy="2441329"/>
          </a:xfrm>
        </p:spPr>
        <p:txBody>
          <a:bodyPr>
            <a:normAutofit lnSpcReduction="10000"/>
          </a:bodyPr>
          <a:lstStyle/>
          <a:p>
            <a:pPr marL="609600" indent="-609600">
              <a:buSzPct val="80000"/>
              <a:buFontTx/>
              <a:buAutoNum type="arabicPeriod"/>
            </a:pPr>
            <a:r>
              <a:rPr lang="en-US" altLang="ja-JP" dirty="0"/>
              <a:t>Pointer declaration		Bird *p, *q;</a:t>
            </a:r>
          </a:p>
          <a:p>
            <a:pPr marL="609600" indent="-609600">
              <a:buSzPct val="80000"/>
              <a:buFontTx/>
              <a:buAutoNum type="arabicPeriod"/>
            </a:pPr>
            <a:r>
              <a:rPr lang="en-US" altLang="ja-JP" dirty="0"/>
              <a:t>Dynamic allocation		p = new Bird(); q = new Bird();</a:t>
            </a:r>
          </a:p>
          <a:p>
            <a:pPr marL="2218160" lvl="8" indent="-609600">
              <a:buSzPct val="80000"/>
              <a:buFontTx/>
              <a:buAutoNum type="arabicPeriod"/>
            </a:pPr>
            <a:r>
              <a:rPr lang="en-US" altLang="ja-JP" dirty="0"/>
              <a:t>p-&gt;</a:t>
            </a:r>
            <a:r>
              <a:rPr lang="en-US" altLang="ja-JP" dirty="0" err="1"/>
              <a:t>set_weight</a:t>
            </a:r>
            <a:r>
              <a:rPr lang="en-US" altLang="ja-JP" dirty="0"/>
              <a:t>(3);</a:t>
            </a:r>
          </a:p>
          <a:p>
            <a:pPr marL="609600" indent="-609600">
              <a:buSzPct val="80000"/>
              <a:buFontTx/>
              <a:buAutoNum type="arabicPeriod"/>
            </a:pPr>
            <a:r>
              <a:rPr lang="en-US" altLang="ja-JP" dirty="0" err="1"/>
              <a:t>Deallocation</a:t>
            </a:r>
            <a:r>
              <a:rPr lang="en-US" altLang="ja-JP" dirty="0"/>
              <a:t>		delete p;</a:t>
            </a:r>
          </a:p>
          <a:p>
            <a:pPr marL="609600" indent="-609600">
              <a:buNone/>
            </a:pPr>
            <a:r>
              <a:rPr lang="en-US" altLang="ja-JP" dirty="0"/>
              <a:t>					p = NULL;</a:t>
            </a:r>
          </a:p>
          <a:p>
            <a:pPr marL="609600" indent="-609600">
              <a:buSzPct val="80000"/>
              <a:buFontTx/>
              <a:buAutoNum type="arabicPeriod" startAt="4"/>
            </a:pPr>
            <a:r>
              <a:rPr lang="en-US" altLang="ja-JP" dirty="0"/>
              <a:t>Memory leak		q = new Bird();</a:t>
            </a:r>
          </a:p>
        </p:txBody>
      </p:sp>
      <p:sp>
        <p:nvSpPr>
          <p:cNvPr id="22534" name="Rectangle 4"/>
          <p:cNvSpPr>
            <a:spLocks noChangeArrowheads="1"/>
          </p:cNvSpPr>
          <p:nvPr/>
        </p:nvSpPr>
        <p:spPr bwMode="auto">
          <a:xfrm>
            <a:off x="4648200" y="40386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?</a:t>
            </a:r>
          </a:p>
        </p:txBody>
      </p:sp>
      <p:grpSp>
        <p:nvGrpSpPr>
          <p:cNvPr id="22535" name="Group 5"/>
          <p:cNvGrpSpPr>
            <a:grpSpLocks/>
          </p:cNvGrpSpPr>
          <p:nvPr/>
        </p:nvGrpSpPr>
        <p:grpSpPr bwMode="auto">
          <a:xfrm>
            <a:off x="2209800" y="4038601"/>
            <a:ext cx="457200" cy="1814513"/>
            <a:chOff x="432" y="2688"/>
            <a:chExt cx="288" cy="1143"/>
          </a:xfrm>
        </p:grpSpPr>
        <p:sp>
          <p:nvSpPr>
            <p:cNvPr id="22569" name="Rectangle 6"/>
            <p:cNvSpPr>
              <a:spLocks noChangeArrowheads="1"/>
            </p:cNvSpPr>
            <p:nvPr/>
          </p:nvSpPr>
          <p:spPr bwMode="auto">
            <a:xfrm>
              <a:off x="432" y="26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?</a:t>
              </a:r>
            </a:p>
          </p:txBody>
        </p:sp>
        <p:sp>
          <p:nvSpPr>
            <p:cNvPr id="22570" name="Rectangle 7"/>
            <p:cNvSpPr>
              <a:spLocks noChangeArrowheads="1"/>
            </p:cNvSpPr>
            <p:nvPr/>
          </p:nvSpPr>
          <p:spPr bwMode="auto">
            <a:xfrm>
              <a:off x="432" y="33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?</a:t>
              </a:r>
            </a:p>
          </p:txBody>
        </p:sp>
        <p:sp>
          <p:nvSpPr>
            <p:cNvPr id="22571" name="Text Box 8"/>
            <p:cNvSpPr txBox="1">
              <a:spLocks noChangeArrowheads="1"/>
            </p:cNvSpPr>
            <p:nvPr/>
          </p:nvSpPr>
          <p:spPr bwMode="auto">
            <a:xfrm>
              <a:off x="480" y="297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p</a:t>
              </a:r>
            </a:p>
          </p:txBody>
        </p:sp>
        <p:sp>
          <p:nvSpPr>
            <p:cNvPr id="22572" name="Text Box 9"/>
            <p:cNvSpPr txBox="1">
              <a:spLocks noChangeArrowheads="1"/>
            </p:cNvSpPr>
            <p:nvPr/>
          </p:nvSpPr>
          <p:spPr bwMode="auto">
            <a:xfrm>
              <a:off x="480" y="360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</a:t>
              </a:r>
            </a:p>
          </p:txBody>
        </p:sp>
      </p:grpSp>
      <p:grpSp>
        <p:nvGrpSpPr>
          <p:cNvPr id="22536" name="Group 10"/>
          <p:cNvGrpSpPr>
            <a:grpSpLocks/>
          </p:cNvGrpSpPr>
          <p:nvPr/>
        </p:nvGrpSpPr>
        <p:grpSpPr bwMode="auto">
          <a:xfrm>
            <a:off x="3733800" y="4038601"/>
            <a:ext cx="457200" cy="1814513"/>
            <a:chOff x="432" y="2688"/>
            <a:chExt cx="288" cy="1143"/>
          </a:xfrm>
        </p:grpSpPr>
        <p:sp>
          <p:nvSpPr>
            <p:cNvPr id="22565" name="Rectangle 11"/>
            <p:cNvSpPr>
              <a:spLocks noChangeArrowheads="1"/>
            </p:cNvSpPr>
            <p:nvPr/>
          </p:nvSpPr>
          <p:spPr bwMode="auto">
            <a:xfrm>
              <a:off x="432" y="26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66" name="Rectangle 12"/>
            <p:cNvSpPr>
              <a:spLocks noChangeArrowheads="1"/>
            </p:cNvSpPr>
            <p:nvPr/>
          </p:nvSpPr>
          <p:spPr bwMode="auto">
            <a:xfrm>
              <a:off x="432" y="33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67" name="Text Box 13"/>
            <p:cNvSpPr txBox="1">
              <a:spLocks noChangeArrowheads="1"/>
            </p:cNvSpPr>
            <p:nvPr/>
          </p:nvSpPr>
          <p:spPr bwMode="auto">
            <a:xfrm>
              <a:off x="480" y="297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p</a:t>
              </a:r>
            </a:p>
          </p:txBody>
        </p:sp>
        <p:sp>
          <p:nvSpPr>
            <p:cNvPr id="22568" name="Text Box 14"/>
            <p:cNvSpPr txBox="1">
              <a:spLocks noChangeArrowheads="1"/>
            </p:cNvSpPr>
            <p:nvPr/>
          </p:nvSpPr>
          <p:spPr bwMode="auto">
            <a:xfrm>
              <a:off x="480" y="360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</a:t>
              </a:r>
            </a:p>
          </p:txBody>
        </p:sp>
      </p:grpSp>
      <p:grpSp>
        <p:nvGrpSpPr>
          <p:cNvPr id="22537" name="Group 15"/>
          <p:cNvGrpSpPr>
            <a:grpSpLocks/>
          </p:cNvGrpSpPr>
          <p:nvPr/>
        </p:nvGrpSpPr>
        <p:grpSpPr bwMode="auto">
          <a:xfrm>
            <a:off x="6096000" y="4038601"/>
            <a:ext cx="457200" cy="1814513"/>
            <a:chOff x="432" y="2688"/>
            <a:chExt cx="288" cy="1143"/>
          </a:xfrm>
        </p:grpSpPr>
        <p:sp>
          <p:nvSpPr>
            <p:cNvPr id="22561" name="Rectangle 16"/>
            <p:cNvSpPr>
              <a:spLocks noChangeArrowheads="1"/>
            </p:cNvSpPr>
            <p:nvPr/>
          </p:nvSpPr>
          <p:spPr bwMode="auto">
            <a:xfrm>
              <a:off x="432" y="26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62" name="Rectangle 17"/>
            <p:cNvSpPr>
              <a:spLocks noChangeArrowheads="1"/>
            </p:cNvSpPr>
            <p:nvPr/>
          </p:nvSpPr>
          <p:spPr bwMode="auto">
            <a:xfrm>
              <a:off x="432" y="33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63" name="Text Box 18"/>
            <p:cNvSpPr txBox="1">
              <a:spLocks noChangeArrowheads="1"/>
            </p:cNvSpPr>
            <p:nvPr/>
          </p:nvSpPr>
          <p:spPr bwMode="auto">
            <a:xfrm>
              <a:off x="480" y="297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p</a:t>
              </a:r>
            </a:p>
          </p:txBody>
        </p:sp>
        <p:sp>
          <p:nvSpPr>
            <p:cNvPr id="22564" name="Text Box 19"/>
            <p:cNvSpPr txBox="1">
              <a:spLocks noChangeArrowheads="1"/>
            </p:cNvSpPr>
            <p:nvPr/>
          </p:nvSpPr>
          <p:spPr bwMode="auto">
            <a:xfrm>
              <a:off x="480" y="360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</a:t>
              </a:r>
            </a:p>
          </p:txBody>
        </p:sp>
      </p:grpSp>
      <p:grpSp>
        <p:nvGrpSpPr>
          <p:cNvPr id="22538" name="Group 20"/>
          <p:cNvGrpSpPr>
            <a:grpSpLocks/>
          </p:cNvGrpSpPr>
          <p:nvPr/>
        </p:nvGrpSpPr>
        <p:grpSpPr bwMode="auto">
          <a:xfrm>
            <a:off x="8534400" y="4038601"/>
            <a:ext cx="457200" cy="1814513"/>
            <a:chOff x="432" y="2688"/>
            <a:chExt cx="288" cy="1143"/>
          </a:xfrm>
        </p:grpSpPr>
        <p:sp>
          <p:nvSpPr>
            <p:cNvPr id="22557" name="Rectangle 21"/>
            <p:cNvSpPr>
              <a:spLocks noChangeArrowheads="1"/>
            </p:cNvSpPr>
            <p:nvPr/>
          </p:nvSpPr>
          <p:spPr bwMode="auto">
            <a:xfrm>
              <a:off x="432" y="2688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58" name="Rectangle 22"/>
            <p:cNvSpPr>
              <a:spLocks noChangeArrowheads="1"/>
            </p:cNvSpPr>
            <p:nvPr/>
          </p:nvSpPr>
          <p:spPr bwMode="auto">
            <a:xfrm>
              <a:off x="432" y="3312"/>
              <a:ext cx="288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</p:spPr>
          <p:txBody>
            <a:bodyPr wrap="none" anchor="ctr"/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sp>
          <p:nvSpPr>
            <p:cNvPr id="22559" name="Text Box 23"/>
            <p:cNvSpPr txBox="1">
              <a:spLocks noChangeArrowheads="1"/>
            </p:cNvSpPr>
            <p:nvPr/>
          </p:nvSpPr>
          <p:spPr bwMode="auto">
            <a:xfrm>
              <a:off x="480" y="2976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p</a:t>
              </a:r>
            </a:p>
          </p:txBody>
        </p:sp>
        <p:sp>
          <p:nvSpPr>
            <p:cNvPr id="22560" name="Text Box 24"/>
            <p:cNvSpPr txBox="1">
              <a:spLocks noChangeArrowheads="1"/>
            </p:cNvSpPr>
            <p:nvPr/>
          </p:nvSpPr>
          <p:spPr bwMode="auto">
            <a:xfrm>
              <a:off x="480" y="3600"/>
              <a:ext cx="18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none">
              <a:spAutoFit/>
            </a:bodyPr>
            <a:lstStyle>
              <a:lvl1pPr algn="l" eaLnBrk="0" hangingPunct="0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1pPr>
              <a:lvl2pPr marL="742950" indent="-285750" algn="l" eaLnBrk="0" hangingPunct="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2pPr>
              <a:lvl3pPr marL="1143000" indent="-228600" algn="l" eaLnBrk="0" hangingPunct="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 algn="l" eaLnBrk="0" hangingPunct="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 algn="l" eaLnBrk="0" hangingPunct="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ja-JP" sz="1800"/>
                <a:t>q</a:t>
              </a:r>
            </a:p>
          </p:txBody>
        </p:sp>
      </p:grpSp>
      <p:sp>
        <p:nvSpPr>
          <p:cNvPr id="22539" name="Rectangle 25"/>
          <p:cNvSpPr>
            <a:spLocks noChangeArrowheads="1"/>
          </p:cNvSpPr>
          <p:nvPr/>
        </p:nvSpPr>
        <p:spPr bwMode="auto">
          <a:xfrm>
            <a:off x="4648200" y="5029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?</a:t>
            </a:r>
          </a:p>
        </p:txBody>
      </p:sp>
      <p:sp>
        <p:nvSpPr>
          <p:cNvPr id="22540" name="Rectangle 26"/>
          <p:cNvSpPr>
            <a:spLocks noChangeArrowheads="1"/>
          </p:cNvSpPr>
          <p:nvPr/>
        </p:nvSpPr>
        <p:spPr bwMode="auto">
          <a:xfrm>
            <a:off x="7010400" y="5029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?</a:t>
            </a:r>
          </a:p>
        </p:txBody>
      </p:sp>
      <p:sp>
        <p:nvSpPr>
          <p:cNvPr id="22541" name="Rectangle 27"/>
          <p:cNvSpPr>
            <a:spLocks noChangeArrowheads="1"/>
          </p:cNvSpPr>
          <p:nvPr/>
        </p:nvSpPr>
        <p:spPr bwMode="auto">
          <a:xfrm>
            <a:off x="9525000" y="50292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?</a:t>
            </a:r>
          </a:p>
        </p:txBody>
      </p:sp>
      <p:sp>
        <p:nvSpPr>
          <p:cNvPr id="22542" name="Rectangle 28"/>
          <p:cNvSpPr>
            <a:spLocks noChangeArrowheads="1"/>
          </p:cNvSpPr>
          <p:nvPr/>
        </p:nvSpPr>
        <p:spPr bwMode="auto">
          <a:xfrm>
            <a:off x="9525000" y="5638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/>
              <a:t>?</a:t>
            </a:r>
          </a:p>
        </p:txBody>
      </p:sp>
      <p:sp>
        <p:nvSpPr>
          <p:cNvPr id="22543" name="Text Box 29"/>
          <p:cNvSpPr txBox="1">
            <a:spLocks noChangeArrowheads="1"/>
          </p:cNvSpPr>
          <p:nvPr/>
        </p:nvSpPr>
        <p:spPr bwMode="auto">
          <a:xfrm>
            <a:off x="17526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b="1"/>
              <a:t>1</a:t>
            </a:r>
          </a:p>
        </p:txBody>
      </p:sp>
      <p:sp>
        <p:nvSpPr>
          <p:cNvPr id="22544" name="Text Box 30"/>
          <p:cNvSpPr txBox="1">
            <a:spLocks noChangeArrowheads="1"/>
          </p:cNvSpPr>
          <p:nvPr/>
        </p:nvSpPr>
        <p:spPr bwMode="auto">
          <a:xfrm>
            <a:off x="33528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b="1"/>
              <a:t>2</a:t>
            </a:r>
          </a:p>
        </p:txBody>
      </p:sp>
      <p:sp>
        <p:nvSpPr>
          <p:cNvPr id="22545" name="Text Box 31"/>
          <p:cNvSpPr txBox="1">
            <a:spLocks noChangeArrowheads="1"/>
          </p:cNvSpPr>
          <p:nvPr/>
        </p:nvSpPr>
        <p:spPr bwMode="auto">
          <a:xfrm>
            <a:off x="57150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b="1"/>
              <a:t>3</a:t>
            </a:r>
          </a:p>
        </p:txBody>
      </p:sp>
      <p:sp>
        <p:nvSpPr>
          <p:cNvPr id="22546" name="Text Box 32"/>
          <p:cNvSpPr txBox="1">
            <a:spLocks noChangeArrowheads="1"/>
          </p:cNvSpPr>
          <p:nvPr/>
        </p:nvSpPr>
        <p:spPr bwMode="auto">
          <a:xfrm>
            <a:off x="8153400" y="3962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2400" b="1"/>
              <a:t>4</a:t>
            </a:r>
          </a:p>
        </p:txBody>
      </p:sp>
      <p:sp>
        <p:nvSpPr>
          <p:cNvPr id="22547" name="Line 33"/>
          <p:cNvSpPr>
            <a:spLocks noChangeShapeType="1"/>
          </p:cNvSpPr>
          <p:nvPr/>
        </p:nvSpPr>
        <p:spPr bwMode="auto">
          <a:xfrm>
            <a:off x="39624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8" name="Line 34"/>
          <p:cNvSpPr>
            <a:spLocks noChangeShapeType="1"/>
          </p:cNvSpPr>
          <p:nvPr/>
        </p:nvSpPr>
        <p:spPr bwMode="auto">
          <a:xfrm>
            <a:off x="39624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9" name="Line 35"/>
          <p:cNvSpPr>
            <a:spLocks noChangeShapeType="1"/>
          </p:cNvSpPr>
          <p:nvPr/>
        </p:nvSpPr>
        <p:spPr bwMode="auto">
          <a:xfrm>
            <a:off x="6324600" y="5257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0" name="Line 36"/>
          <p:cNvSpPr>
            <a:spLocks noChangeShapeType="1"/>
          </p:cNvSpPr>
          <p:nvPr/>
        </p:nvSpPr>
        <p:spPr bwMode="auto">
          <a:xfrm>
            <a:off x="8839200" y="5257800"/>
            <a:ext cx="685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1" name="Line 37"/>
          <p:cNvSpPr>
            <a:spLocks noChangeShapeType="1"/>
          </p:cNvSpPr>
          <p:nvPr/>
        </p:nvSpPr>
        <p:spPr bwMode="auto">
          <a:xfrm>
            <a:off x="63246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2" name="Line 38"/>
          <p:cNvSpPr>
            <a:spLocks noChangeShapeType="1"/>
          </p:cNvSpPr>
          <p:nvPr/>
        </p:nvSpPr>
        <p:spPr bwMode="auto">
          <a:xfrm>
            <a:off x="8763000" y="42672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53" name="Text Box 39"/>
          <p:cNvSpPr txBox="1">
            <a:spLocks noChangeArrowheads="1"/>
          </p:cNvSpPr>
          <p:nvPr/>
        </p:nvSpPr>
        <p:spPr bwMode="auto">
          <a:xfrm>
            <a:off x="6934200" y="403860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 b="1"/>
              <a:t>NULL</a:t>
            </a:r>
          </a:p>
        </p:txBody>
      </p:sp>
      <p:sp>
        <p:nvSpPr>
          <p:cNvPr id="22554" name="Text Box 40"/>
          <p:cNvSpPr txBox="1">
            <a:spLocks noChangeArrowheads="1"/>
          </p:cNvSpPr>
          <p:nvPr/>
        </p:nvSpPr>
        <p:spPr bwMode="auto">
          <a:xfrm>
            <a:off x="9372600" y="4038601"/>
            <a:ext cx="819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 b="1"/>
              <a:t>NULL</a:t>
            </a:r>
          </a:p>
        </p:txBody>
      </p:sp>
      <p:sp>
        <p:nvSpPr>
          <p:cNvPr id="22555" name="Text Box 41"/>
          <p:cNvSpPr txBox="1">
            <a:spLocks noChangeArrowheads="1"/>
          </p:cNvSpPr>
          <p:nvPr/>
        </p:nvSpPr>
        <p:spPr bwMode="auto">
          <a:xfrm>
            <a:off x="9372600" y="4724401"/>
            <a:ext cx="75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none">
            <a:spAutoFit/>
          </a:bodyPr>
          <a:lstStyle>
            <a:lvl1pPr algn="l"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algn="l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ja-JP" sz="1800" b="1">
                <a:solidFill>
                  <a:srgbClr val="FF0000"/>
                </a:solidFill>
              </a:rPr>
              <a:t>Leak!</a:t>
            </a:r>
          </a:p>
        </p:txBody>
      </p:sp>
    </p:spTree>
    <p:extLst>
      <p:ext uri="{BB962C8B-B14F-4D97-AF65-F5344CB8AC3E}">
        <p14:creationId xmlns:p14="http://schemas.microsoft.com/office/powerpoint/2010/main" val="1369868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32D971-BB13-289F-946B-9FDB1A2D66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CC947FF4-009D-FBC9-DF1A-35AC874F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Class Bell.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210556-1D3A-0B63-79D1-9B5E21758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10.23.2024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26D631-71B1-41FC-8183-9A37F884E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0DD4D4C-0A16-4FBA-9931-1F0FCE92E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0E8F221-2C17-451E-A781-791A48BDA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6973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6">
            <a:extLst>
              <a:ext uri="{FF2B5EF4-FFF2-40B4-BE49-F238E27FC236}">
                <a16:creationId xmlns:a16="http://schemas.microsoft.com/office/drawing/2014/main" id="{41C44387-3555-7AA0-BCD5-AA2E7ED377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16772B9-C105-222B-3D91-8064F0800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Bonus Material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AAB40-142C-88D1-01A9-8D88C3A015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ONE MORE Recursion Problem</a:t>
            </a:r>
          </a:p>
        </p:txBody>
      </p:sp>
    </p:spTree>
    <p:extLst>
      <p:ext uri="{BB962C8B-B14F-4D97-AF65-F5344CB8AC3E}">
        <p14:creationId xmlns:p14="http://schemas.microsoft.com/office/powerpoint/2010/main" val="3986085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 out of n.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1879344"/>
            <a:ext cx="10864601" cy="2203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child can have one sweet a day while on vacation.  The vacation lasts k days and there are n total different types of sweets.  How many different combination of sweets can the child enjoy assuming order is not important and the child does not repeat sweets. </a:t>
            </a:r>
          </a:p>
          <a:p>
            <a:pPr marL="0" indent="0">
              <a:buNone/>
            </a:pPr>
            <a:r>
              <a:rPr lang="en-US" sz="6600" dirty="0"/>
              <a:t>(</a:t>
            </a:r>
            <a:r>
              <a:rPr lang="en-US" sz="3200" dirty="0"/>
              <a:t>k</a:t>
            </a:r>
            <a:r>
              <a:rPr lang="en-US" sz="6600" dirty="0"/>
              <a:t>)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 flipH="1">
            <a:off x="1245474" y="2807712"/>
            <a:ext cx="14346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4225253"/>
            <a:ext cx="10380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recursion to determine the answer. </a:t>
            </a:r>
          </a:p>
        </p:txBody>
      </p:sp>
    </p:spTree>
    <p:extLst>
      <p:ext uri="{BB962C8B-B14F-4D97-AF65-F5344CB8AC3E}">
        <p14:creationId xmlns:p14="http://schemas.microsoft.com/office/powerpoint/2010/main" val="40778715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k out of n.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1876097"/>
            <a:ext cx="10610005" cy="2490951"/>
          </a:xfrm>
        </p:spPr>
        <p:txBody>
          <a:bodyPr/>
          <a:lstStyle/>
          <a:p>
            <a:r>
              <a:rPr lang="en-US" dirty="0"/>
              <a:t>Hint:  think of an array of n items;  item </a:t>
            </a:r>
            <a:r>
              <a:rPr lang="en-US" dirty="0" err="1"/>
              <a:t>i</a:t>
            </a:r>
            <a:r>
              <a:rPr lang="en-US" dirty="0"/>
              <a:t> is either in chosen (k) or not.</a:t>
            </a:r>
          </a:p>
          <a:p>
            <a:r>
              <a:rPr lang="en-US" dirty="0"/>
              <a:t>Recursion:   f(n, k) = f(n-1, k-1) + f(n-1, k)</a:t>
            </a:r>
          </a:p>
          <a:p>
            <a:r>
              <a:rPr lang="en-US" dirty="0"/>
              <a:t>Possible Base cases:</a:t>
            </a:r>
          </a:p>
          <a:p>
            <a:pPr lvl="1"/>
            <a:r>
              <a:rPr lang="en-US" dirty="0"/>
              <a:t>f(n,0) = 1</a:t>
            </a:r>
          </a:p>
          <a:p>
            <a:pPr lvl="1"/>
            <a:r>
              <a:rPr lang="en-US" dirty="0"/>
              <a:t>f(n, 1) = n</a:t>
            </a:r>
          </a:p>
          <a:p>
            <a:pPr lvl="1"/>
            <a:r>
              <a:rPr lang="en-US" dirty="0"/>
              <a:t>f(</a:t>
            </a:r>
            <a:r>
              <a:rPr lang="en-US" dirty="0" err="1"/>
              <a:t>n,n</a:t>
            </a:r>
            <a:r>
              <a:rPr lang="en-US" dirty="0"/>
              <a:t>) = 1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10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out of N (Recursive)</a:t>
            </a:r>
          </a:p>
        </p:txBody>
      </p:sp>
      <p:sp>
        <p:nvSpPr>
          <p:cNvPr id="6" name="Rectangle 5"/>
          <p:cNvSpPr/>
          <p:nvPr/>
        </p:nvSpPr>
        <p:spPr>
          <a:xfrm>
            <a:off x="1414272" y="2139756"/>
            <a:ext cx="91318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 Recursive solution to choosing k out of n no dups order is not important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k_out_of_n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0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 1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None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0: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1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k_out_of_n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 +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k_out_of_n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- 1)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607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Rectangle 1049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56" name="Rectangle 1055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FD5F0C-7793-4FF5-B12D-60492975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0000" y="639097"/>
            <a:ext cx="4813072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Program II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A3983-5BAC-4949-8555-5B4DF72BF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29999" y="4455621"/>
            <a:ext cx="4829101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</a:t>
            </a:r>
          </a:p>
        </p:txBody>
      </p:sp>
      <p:pic>
        <p:nvPicPr>
          <p:cNvPr id="1028" name="Picture 4" descr="See the source image">
            <a:extLst>
              <a:ext uri="{FF2B5EF4-FFF2-40B4-BE49-F238E27FC236}">
                <a16:creationId xmlns:a16="http://schemas.microsoft.com/office/drawing/2014/main" id="{0B4B28EB-141E-52B9-E30F-A8C85684A0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33"/>
          <a:stretch/>
        </p:blipFill>
        <p:spPr bwMode="auto">
          <a:xfrm>
            <a:off x="1" y="10"/>
            <a:ext cx="609600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8" name="Straight Connector 1057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1637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D04E8-A8AA-E9A9-1776-8757C64BD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8078E-E4FC-45D8-9037-5AF9C4C7FF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1967 to binary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26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2F87C-AB77-F27E-96D6-8E71C1058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1" y="177746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Creating Test Scripts</a:t>
            </a:r>
          </a:p>
        </p:txBody>
      </p:sp>
      <p:pic>
        <p:nvPicPr>
          <p:cNvPr id="5" name="Picture 4" descr="Colourful adhesive taps and pen on open notebook">
            <a:extLst>
              <a:ext uri="{FF2B5EF4-FFF2-40B4-BE49-F238E27FC236}">
                <a16:creationId xmlns:a16="http://schemas.microsoft.com/office/drawing/2014/main" id="{DBDEB729-F997-987B-C0D4-7DD943B2DE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1" r="54319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798E8-D807-CFAB-1D37-CDA0EC245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Windows: Use notepad to create a file that ends with .bat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Use </a:t>
            </a:r>
            <a:r>
              <a:rPr lang="en-US" dirty="0" err="1"/>
              <a:t>chmod</a:t>
            </a:r>
            <a:r>
              <a:rPr lang="en-US" dirty="0"/>
              <a:t> +x to make a shell executable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211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Mancuerna metálica">
            <a:extLst>
              <a:ext uri="{FF2B5EF4-FFF2-40B4-BE49-F238E27FC236}">
                <a16:creationId xmlns:a16="http://schemas.microsoft.com/office/drawing/2014/main" id="{4F56D439-DF9E-56DF-FB14-2DB464AFE7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45000"/>
          </a:blip>
          <a:srcRect t="21300" b="2130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Recursion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100051" y="4455621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Recursion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68A34FC-388E-4048-A995-C05C6EA975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14A69E81-40C1-4C29-85AB-788C974A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3354FDC-AD2B-4C53-819C-6ABAD42EA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174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1303338" y="407655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ja-JP" sz="4000" dirty="0"/>
              <a:t>Printing Numbers in Any Base</a:t>
            </a:r>
            <a:endParaRPr lang="en-US" altLang="en-US" sz="4000" dirty="0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1852613" y="1538545"/>
            <a:ext cx="51816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endParaRPr lang="en-US" altLang="ja-JP" sz="2400" dirty="0"/>
          </a:p>
          <a:p>
            <a:pPr algn="l" eaLnBrk="1" hangingPunct="1"/>
            <a:r>
              <a:rPr lang="en-US" altLang="ja-JP" sz="2400" dirty="0"/>
              <a:t>How to convert a decimal to a hexadecimal</a:t>
            </a:r>
          </a:p>
          <a:p>
            <a:pPr algn="r" eaLnBrk="1" hangingPunct="1"/>
            <a:r>
              <a:rPr lang="en-US" altLang="ja-JP" sz="2400" dirty="0"/>
              <a:t>Dividend  Remainder</a:t>
            </a:r>
          </a:p>
          <a:p>
            <a:pPr algn="r" eaLnBrk="1" hangingPunct="1"/>
            <a:r>
              <a:rPr lang="en-US" altLang="ja-JP" sz="2400" dirty="0"/>
              <a:t>16)   123456790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……..…</a:t>
            </a:r>
          </a:p>
          <a:p>
            <a:pPr algn="r" eaLnBrk="1" hangingPunct="1"/>
            <a:r>
              <a:rPr lang="en-US" altLang="ja-JP" sz="2400" dirty="0"/>
              <a:t>   16)        7716049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………6</a:t>
            </a:r>
          </a:p>
          <a:p>
            <a:pPr algn="r" eaLnBrk="1" hangingPunct="1"/>
            <a:r>
              <a:rPr lang="en-US" altLang="ja-JP" sz="2400" dirty="0"/>
              <a:t>16)          482253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………1</a:t>
            </a:r>
          </a:p>
          <a:p>
            <a:pPr algn="r" eaLnBrk="1" hangingPunct="1"/>
            <a:r>
              <a:rPr lang="en-US" altLang="ja-JP" sz="2400" dirty="0"/>
              <a:t>16)            30140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…13(D)</a:t>
            </a:r>
          </a:p>
          <a:p>
            <a:pPr algn="r" eaLnBrk="1" hangingPunct="1"/>
            <a:r>
              <a:rPr lang="en-US" altLang="ja-JP" sz="2400" dirty="0"/>
              <a:t>16)              1883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…12(C)</a:t>
            </a:r>
          </a:p>
          <a:p>
            <a:pPr algn="r" eaLnBrk="1" hangingPunct="1"/>
            <a:r>
              <a:rPr lang="en-US" altLang="ja-JP" sz="2400" dirty="0"/>
              <a:t>16)                117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…11(B)</a:t>
            </a:r>
          </a:p>
          <a:p>
            <a:pPr algn="r" eaLnBrk="1" hangingPunct="1"/>
            <a:r>
              <a:rPr lang="en-US" altLang="ja-JP" sz="2400" dirty="0"/>
              <a:t>16)                    7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……....5</a:t>
            </a:r>
          </a:p>
          <a:p>
            <a:pPr algn="r" eaLnBrk="1" hangingPunct="1"/>
            <a:r>
              <a:rPr lang="en-US" altLang="ja-JP" sz="2400" dirty="0"/>
              <a:t>16)                    0</a:t>
            </a:r>
            <a:r>
              <a:rPr lang="en-US" altLang="ja-JP" sz="2400" baseline="-25000" dirty="0"/>
              <a:t>(10)</a:t>
            </a:r>
            <a:r>
              <a:rPr lang="en-US" altLang="ja-JP" sz="2400" dirty="0"/>
              <a:t>……....7</a:t>
            </a:r>
            <a:endParaRPr lang="en-US" altLang="en-US" sz="2400" dirty="0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>
            <a:off x="3124200" y="2819400"/>
            <a:ext cx="0" cy="281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 flipV="1">
            <a:off x="7239000" y="2667000"/>
            <a:ext cx="0" cy="2895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7635179" y="2819400"/>
            <a:ext cx="336970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ja-JP" sz="2400" dirty="0">
                <a:solidFill>
                  <a:schemeClr val="accent2"/>
                </a:solidFill>
              </a:rPr>
              <a:t>1. Divide by a base(16)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7583488" y="5112603"/>
            <a:ext cx="4169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l" eaLnBrk="1" hangingPunct="1"/>
            <a:r>
              <a:rPr lang="en-US" altLang="ja-JP" sz="2400" dirty="0">
                <a:solidFill>
                  <a:schemeClr val="accent2"/>
                </a:solidFill>
              </a:rPr>
              <a:t>2. Print each remainder from </a:t>
            </a:r>
          </a:p>
          <a:p>
            <a:pPr algn="l" eaLnBrk="1" hangingPunct="1"/>
            <a:r>
              <a:rPr lang="en-US" altLang="ja-JP" sz="2400" dirty="0">
                <a:solidFill>
                  <a:schemeClr val="accent2"/>
                </a:solidFill>
              </a:rPr>
              <a:t>the bottom:  75BCD16(16)</a:t>
            </a:r>
            <a:endParaRPr lang="en-US" alt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30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1" y="263527"/>
            <a:ext cx="6368142" cy="1450757"/>
          </a:xfrm>
        </p:spPr>
        <p:txBody>
          <a:bodyPr>
            <a:normAutofit/>
          </a:bodyPr>
          <a:lstStyle/>
          <a:p>
            <a:r>
              <a:rPr lang="en-US" dirty="0"/>
              <a:t>Base Conversions::</a:t>
            </a:r>
            <a:br>
              <a:rPr lang="en-US" dirty="0"/>
            </a:br>
            <a:r>
              <a:rPr lang="en-US" dirty="0"/>
              <a:t>binary, octal, hex</a:t>
            </a:r>
          </a:p>
        </p:txBody>
      </p:sp>
      <p:pic>
        <p:nvPicPr>
          <p:cNvPr id="6" name="Picture 4" descr="A calculus formula">
            <a:extLst>
              <a:ext uri="{FF2B5EF4-FFF2-40B4-BE49-F238E27FC236}">
                <a16:creationId xmlns:a16="http://schemas.microsoft.com/office/drawing/2014/main" id="{1F092BC3-E895-8129-E6F8-597787C66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67" r="30412" b="1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1" y="2198914"/>
            <a:ext cx="636814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100101</a:t>
            </a:r>
            <a:r>
              <a:rPr lang="en-US" baseline="-25000" dirty="0"/>
              <a:t>2 </a:t>
            </a:r>
            <a:r>
              <a:rPr lang="en-US" dirty="0"/>
              <a:t> = 32 + 4 + 1 = 37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Full work on board and at desk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video on decimal to binary: </a:t>
            </a:r>
            <a:r>
              <a:rPr lang="en-US" dirty="0">
                <a:hlinkClick r:id="rId3"/>
              </a:rPr>
              <a:t>https://www.youtube.com/watch?v=gGiEu7QTi68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video on hexadecimal: </a:t>
            </a:r>
            <a:r>
              <a:rPr lang="en-US" sz="2000" dirty="0">
                <a:hlinkClick r:id="rId4"/>
              </a:rPr>
              <a:t>https://youtu.be/t_kA5KQxByc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9872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Printing numbers in any base (recursively)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2263140"/>
            <a:ext cx="10610005" cy="215926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Base Case:  </a:t>
            </a:r>
          </a:p>
          <a:p>
            <a:pPr marL="201168" lvl="1" indent="0">
              <a:buNone/>
            </a:pPr>
            <a:r>
              <a:rPr lang="en-US" dirty="0"/>
              <a:t>      if (</a:t>
            </a:r>
            <a:r>
              <a:rPr lang="en-US" dirty="0" err="1"/>
              <a:t>num</a:t>
            </a:r>
            <a:r>
              <a:rPr lang="en-US" dirty="0"/>
              <a:t> &lt; base)  { print out </a:t>
            </a:r>
            <a:r>
              <a:rPr lang="en-US" dirty="0" err="1"/>
              <a:t>num</a:t>
            </a:r>
            <a:r>
              <a:rPr lang="en-US" dirty="0"/>
              <a:t> }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Recursive:</a:t>
            </a:r>
            <a:endParaRPr lang="en-US" b="1" dirty="0"/>
          </a:p>
          <a:p>
            <a:pPr marL="201168" lvl="1" indent="0">
              <a:buNone/>
            </a:pPr>
            <a:r>
              <a:rPr lang="en-US" dirty="0"/>
              <a:t>    Pre-pend to the answer ( </a:t>
            </a:r>
            <a:r>
              <a:rPr lang="en-US" dirty="0" err="1"/>
              <a:t>num</a:t>
            </a:r>
            <a:r>
              <a:rPr lang="en-US" dirty="0"/>
              <a:t> % base )</a:t>
            </a:r>
          </a:p>
          <a:p>
            <a:pPr marL="201168" lvl="1" indent="0">
              <a:buNone/>
            </a:pPr>
            <a:r>
              <a:rPr lang="en-US" dirty="0"/>
              <a:t>    Recursively call with </a:t>
            </a:r>
            <a:r>
              <a:rPr lang="en-US" dirty="0" err="1"/>
              <a:t>num</a:t>
            </a:r>
            <a:r>
              <a:rPr lang="en-US" dirty="0"/>
              <a:t>/base</a:t>
            </a:r>
          </a:p>
        </p:txBody>
      </p:sp>
    </p:spTree>
    <p:extLst>
      <p:ext uri="{BB962C8B-B14F-4D97-AF65-F5344CB8AC3E}">
        <p14:creationId xmlns:p14="http://schemas.microsoft.com/office/powerpoint/2010/main" val="427404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13045</TotalTime>
  <Words>1283</Words>
  <Application>Microsoft Office PowerPoint</Application>
  <PresentationFormat>Widescreen</PresentationFormat>
  <Paragraphs>216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Retrospect</vt:lpstr>
      <vt:lpstr>CSS 342</vt:lpstr>
      <vt:lpstr>10.23.24</vt:lpstr>
      <vt:lpstr>Program II</vt:lpstr>
      <vt:lpstr>Warm-Up</vt:lpstr>
      <vt:lpstr>Creating Test Scripts</vt:lpstr>
      <vt:lpstr>Recursion</vt:lpstr>
      <vt:lpstr>Printing Numbers in Any Base</vt:lpstr>
      <vt:lpstr>Base Conversions:: binary, octal, hex</vt:lpstr>
      <vt:lpstr>Printing numbers in any base (recursively)</vt:lpstr>
      <vt:lpstr>Printing numbers in any base (recursively)</vt:lpstr>
      <vt:lpstr>Computer Scientist of the week</vt:lpstr>
      <vt:lpstr>Typical types of recursion</vt:lpstr>
      <vt:lpstr>Binary Search</vt:lpstr>
      <vt:lpstr>Binary Search:  Class Challenge!</vt:lpstr>
      <vt:lpstr>Binary Search</vt:lpstr>
      <vt:lpstr>Backtracking as a problem solving technique</vt:lpstr>
      <vt:lpstr>Backtrack: 8 queens problem</vt:lpstr>
      <vt:lpstr>PowerPoint Presentation</vt:lpstr>
      <vt:lpstr>8 Queens:  Pseudo-code</vt:lpstr>
      <vt:lpstr>Recursive Applications</vt:lpstr>
      <vt:lpstr>Dynamic Memory</vt:lpstr>
      <vt:lpstr>Dynamic Allocation</vt:lpstr>
      <vt:lpstr>Class Bell.</vt:lpstr>
      <vt:lpstr>Bonus Material</vt:lpstr>
      <vt:lpstr>Choosing k out of n.</vt:lpstr>
      <vt:lpstr>Choosing k out of n. </vt:lpstr>
      <vt:lpstr>K out of N (Recursive)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281</cp:revision>
  <dcterms:created xsi:type="dcterms:W3CDTF">2014-09-04T12:46:47Z</dcterms:created>
  <dcterms:modified xsi:type="dcterms:W3CDTF">2024-10-24T00:19:06Z</dcterms:modified>
</cp:coreProperties>
</file>