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559" autoAdjust="0"/>
  </p:normalViewPr>
  <p:slideViewPr>
    <p:cSldViewPr>
      <p:cViewPr varScale="1">
        <p:scale>
          <a:sx n="97" d="100"/>
          <a:sy n="97" d="100"/>
        </p:scale>
        <p:origin x="-11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A208186-38E2-421D-81DF-819F5A1FB1DF}" type="datetimeFigureOut">
              <a:rPr lang="en-US"/>
              <a:pPr>
                <a:defRPr/>
              </a:pPr>
              <a:t>10/7/2009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F8F09BE-1757-4285-87D1-78C041A27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0E66A9-E65D-4475-B7D1-4677DA3B0F4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84F03-5FFC-44C9-BB63-1738F6ED3E07}" type="datetimeFigureOut">
              <a:rPr lang="en-US"/>
              <a:pPr>
                <a:defRPr/>
              </a:pPr>
              <a:t>10/7/2009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99EF-3804-4FB7-B898-04C67FDED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FAF4-154F-4FA7-8D0F-9CD0FEB10CF5}" type="datetimeFigureOut">
              <a:rPr lang="en-US"/>
              <a:pPr>
                <a:defRPr/>
              </a:pPr>
              <a:t>10/7/2009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CCC21-EB56-4890-9B10-4EF931D38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EFCB4-A272-4775-ACC0-56D4B8E9E81C}" type="datetimeFigureOut">
              <a:rPr lang="en-US"/>
              <a:pPr>
                <a:defRPr/>
              </a:pPr>
              <a:t>10/7/2009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CC3A8-6E58-4D7B-A7CA-2B0B9DFEA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ED429-6093-4A4E-9493-DE0969F2916F}" type="datetimeFigureOut">
              <a:rPr lang="en-US"/>
              <a:pPr>
                <a:defRPr/>
              </a:pPr>
              <a:t>10/7/2009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B0D69-867D-4BFD-B4CA-83D1FCA77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40E71-23EF-4D18-AF76-0FC7901696F8}" type="datetimeFigureOut">
              <a:rPr lang="en-US"/>
              <a:pPr>
                <a:defRPr/>
              </a:pPr>
              <a:t>10/7/2009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3F778-85C6-4C7C-B252-C0E20B24D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9D55A-7F55-4F2C-95F5-ACDCD351B31C}" type="datetimeFigureOut">
              <a:rPr lang="en-US"/>
              <a:pPr>
                <a:defRPr/>
              </a:pPr>
              <a:t>10/7/2009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E8B27-C9B7-43CB-9F3A-3778ABAE3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28825-0631-4BA7-A688-8E5AF2FEE2CE}" type="datetimeFigureOut">
              <a:rPr lang="en-US"/>
              <a:pPr>
                <a:defRPr/>
              </a:pPr>
              <a:t>10/7/2009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26D28-8352-40F9-8960-3B2893F43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E4AC1-11DC-425D-A97D-A32DEA6E7B80}" type="datetimeFigureOut">
              <a:rPr lang="en-US"/>
              <a:pPr>
                <a:defRPr/>
              </a:pPr>
              <a:t>10/7/2009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E5506-BAB6-4AFC-AD24-01331C309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12D43-82FE-4BBE-9D03-E31033FC966E}" type="datetimeFigureOut">
              <a:rPr lang="en-US"/>
              <a:pPr>
                <a:defRPr/>
              </a:pPr>
              <a:t>10/7/2009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2175-FC5B-4288-999E-1629E7BFF7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7203E-88D9-4304-B875-9E5D1BEADDA5}" type="datetimeFigureOut">
              <a:rPr lang="en-US"/>
              <a:pPr>
                <a:defRPr/>
              </a:pPr>
              <a:t>10/7/2009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C1A21-6E74-422E-9E6D-CD8EBA168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3FD8C-AE04-467A-B0B4-391AA8B5E3BF}" type="datetimeFigureOut">
              <a:rPr lang="en-US"/>
              <a:pPr>
                <a:defRPr/>
              </a:pPr>
              <a:t>10/7/2009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F165A-7055-4142-9EEF-9105B76BF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941DFFE-B282-4AC8-9FAE-5F8CC12C5149}" type="datetimeFigureOut">
              <a:rPr lang="en-US"/>
              <a:pPr>
                <a:defRPr/>
              </a:pPr>
              <a:t>10/7/2009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37F5AC-F621-4D2D-8927-14FC7872C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2057400" y="1981200"/>
            <a:ext cx="97155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empno</a:t>
            </a:r>
          </a:p>
          <a:p>
            <a:r>
              <a:rPr lang="en-US">
                <a:latin typeface="Calibri" pitchFamily="34" charset="0"/>
              </a:rPr>
              <a:t>ename</a:t>
            </a:r>
          </a:p>
          <a:p>
            <a:r>
              <a:rPr lang="en-US">
                <a:latin typeface="Calibri" pitchFamily="34" charset="0"/>
              </a:rPr>
              <a:t>job</a:t>
            </a:r>
          </a:p>
          <a:p>
            <a:r>
              <a:rPr lang="en-US">
                <a:latin typeface="Calibri" pitchFamily="34" charset="0"/>
              </a:rPr>
              <a:t>mgr</a:t>
            </a:r>
          </a:p>
          <a:p>
            <a:r>
              <a:rPr lang="en-US">
                <a:latin typeface="Calibri" pitchFamily="34" charset="0"/>
              </a:rPr>
              <a:t>hiredate</a:t>
            </a:r>
          </a:p>
          <a:p>
            <a:r>
              <a:rPr lang="en-US">
                <a:latin typeface="Calibri" pitchFamily="34" charset="0"/>
              </a:rPr>
              <a:t>sal</a:t>
            </a:r>
          </a:p>
          <a:p>
            <a:r>
              <a:rPr lang="en-US">
                <a:latin typeface="Calibri" pitchFamily="34" charset="0"/>
              </a:rPr>
              <a:t>comm</a:t>
            </a:r>
          </a:p>
          <a:p>
            <a:r>
              <a:rPr lang="en-US">
                <a:latin typeface="Calibri" pitchFamily="34" charset="0"/>
              </a:rPr>
              <a:t>deptno</a:t>
            </a:r>
          </a:p>
        </p:txBody>
      </p:sp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2057400" y="1295400"/>
            <a:ext cx="860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Emps e</a:t>
            </a: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4038600" y="1981200"/>
            <a:ext cx="97155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empno</a:t>
            </a:r>
          </a:p>
          <a:p>
            <a:r>
              <a:rPr lang="en-US">
                <a:latin typeface="Calibri" pitchFamily="34" charset="0"/>
              </a:rPr>
              <a:t>ename</a:t>
            </a:r>
          </a:p>
          <a:p>
            <a:r>
              <a:rPr lang="en-US">
                <a:latin typeface="Calibri" pitchFamily="34" charset="0"/>
              </a:rPr>
              <a:t>job</a:t>
            </a:r>
          </a:p>
          <a:p>
            <a:r>
              <a:rPr lang="en-US">
                <a:latin typeface="Calibri" pitchFamily="34" charset="0"/>
              </a:rPr>
              <a:t>mgr</a:t>
            </a:r>
          </a:p>
          <a:p>
            <a:r>
              <a:rPr lang="en-US">
                <a:latin typeface="Calibri" pitchFamily="34" charset="0"/>
              </a:rPr>
              <a:t>hiredate</a:t>
            </a:r>
          </a:p>
          <a:p>
            <a:r>
              <a:rPr lang="en-US">
                <a:latin typeface="Calibri" pitchFamily="34" charset="0"/>
              </a:rPr>
              <a:t>sal</a:t>
            </a:r>
          </a:p>
          <a:p>
            <a:r>
              <a:rPr lang="en-US">
                <a:latin typeface="Calibri" pitchFamily="34" charset="0"/>
              </a:rPr>
              <a:t>comm</a:t>
            </a:r>
          </a:p>
          <a:p>
            <a:r>
              <a:rPr lang="en-US">
                <a:latin typeface="Calibri" pitchFamily="34" charset="0"/>
              </a:rPr>
              <a:t>deptno</a:t>
            </a:r>
          </a:p>
        </p:txBody>
      </p:sp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4038600" y="1295400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Emps m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895600" y="4114800"/>
            <a:ext cx="10668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1600200" y="2438400"/>
            <a:ext cx="457200" cy="46038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600200" y="3276600"/>
            <a:ext cx="457200" cy="46038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600200" y="4038600"/>
            <a:ext cx="457200" cy="46038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505200" y="3276600"/>
            <a:ext cx="457200" cy="76200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505200" y="2438400"/>
            <a:ext cx="457200" cy="46038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38800" y="2667000"/>
            <a:ext cx="1136650" cy="3698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DEPTMGR</a:t>
            </a:r>
            <a:endParaRPr lang="en-US" dirty="0">
              <a:latin typeface="+mn-lt"/>
            </a:endParaRP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4495800" y="2743200"/>
            <a:ext cx="1143000" cy="107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3"/>
          <p:cNvSpPr txBox="1">
            <a:spLocks noChangeArrowheads="1"/>
          </p:cNvSpPr>
          <p:nvPr/>
        </p:nvSpPr>
        <p:spPr bwMode="auto">
          <a:xfrm>
            <a:off x="1600200" y="2057400"/>
            <a:ext cx="13176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u="sng">
                <a:latin typeface="Calibri" pitchFamily="34" charset="0"/>
              </a:rPr>
              <a:t>linenum</a:t>
            </a:r>
          </a:p>
          <a:p>
            <a:pPr algn="r"/>
            <a:r>
              <a:rPr lang="en-US">
                <a:latin typeface="Calibri" pitchFamily="34" charset="0"/>
              </a:rPr>
              <a:t>price</a:t>
            </a:r>
          </a:p>
          <a:p>
            <a:pPr algn="r"/>
            <a:r>
              <a:rPr lang="en-US">
                <a:latin typeface="Calibri" pitchFamily="34" charset="0"/>
              </a:rPr>
              <a:t>quanity</a:t>
            </a:r>
          </a:p>
        </p:txBody>
      </p:sp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6248400" y="4038600"/>
            <a:ext cx="9985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u="sng">
                <a:latin typeface="Calibri" pitchFamily="34" charset="0"/>
              </a:rPr>
              <a:t>catnum</a:t>
            </a:r>
          </a:p>
          <a:p>
            <a:pPr algn="r"/>
            <a:r>
              <a:rPr lang="en-US">
                <a:latin typeface="Calibri" pitchFamily="34" charset="0"/>
              </a:rPr>
              <a:t>catname</a:t>
            </a:r>
          </a:p>
        </p:txBody>
      </p:sp>
      <p:sp>
        <p:nvSpPr>
          <p:cNvPr id="15363" name="TextBox 5"/>
          <p:cNvSpPr txBox="1">
            <a:spLocks noChangeArrowheads="1"/>
          </p:cNvSpPr>
          <p:nvPr/>
        </p:nvSpPr>
        <p:spPr bwMode="auto">
          <a:xfrm>
            <a:off x="4038600" y="4191000"/>
            <a:ext cx="1066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u="sng">
                <a:latin typeface="Calibri" pitchFamily="34" charset="0"/>
              </a:rPr>
              <a:t>Itemnum</a:t>
            </a:r>
          </a:p>
          <a:p>
            <a:pPr algn="r"/>
            <a:r>
              <a:rPr lang="en-US">
                <a:latin typeface="Calibri" pitchFamily="34" charset="0"/>
              </a:rPr>
              <a:t>page</a:t>
            </a:r>
          </a:p>
        </p:txBody>
      </p:sp>
      <p:sp>
        <p:nvSpPr>
          <p:cNvPr id="15364" name="TextBox 8"/>
          <p:cNvSpPr txBox="1">
            <a:spLocks noChangeArrowheads="1"/>
          </p:cNvSpPr>
          <p:nvPr/>
        </p:nvSpPr>
        <p:spPr bwMode="auto">
          <a:xfrm>
            <a:off x="6248400" y="2057400"/>
            <a:ext cx="11715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u="sng">
                <a:latin typeface="Calibri" pitchFamily="34" charset="0"/>
              </a:rPr>
              <a:t>custid</a:t>
            </a:r>
          </a:p>
          <a:p>
            <a:pPr algn="r"/>
            <a:r>
              <a:rPr lang="en-US">
                <a:latin typeface="Calibri" pitchFamily="34" charset="0"/>
              </a:rPr>
              <a:t>custname</a:t>
            </a:r>
          </a:p>
          <a:p>
            <a:pPr algn="r"/>
            <a:r>
              <a:rPr lang="en-US">
                <a:latin typeface="Calibri" pitchFamily="34" charset="0"/>
              </a:rPr>
              <a:t>custphone</a:t>
            </a:r>
          </a:p>
        </p:txBody>
      </p:sp>
      <p:sp>
        <p:nvSpPr>
          <p:cNvPr id="15365" name="TextBox 9"/>
          <p:cNvSpPr txBox="1">
            <a:spLocks noChangeArrowheads="1"/>
          </p:cNvSpPr>
          <p:nvPr/>
        </p:nvSpPr>
        <p:spPr bwMode="auto">
          <a:xfrm>
            <a:off x="4200525" y="1981200"/>
            <a:ext cx="11303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u="sng">
                <a:latin typeface="Calibri" pitchFamily="34" charset="0"/>
              </a:rPr>
              <a:t>orderno</a:t>
            </a:r>
          </a:p>
          <a:p>
            <a:pPr algn="r"/>
            <a:r>
              <a:rPr lang="en-US">
                <a:latin typeface="Calibri" pitchFamily="34" charset="0"/>
              </a:rPr>
              <a:t>ordertime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486400" y="18288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67" name="Group 33"/>
          <p:cNvGrpSpPr>
            <a:grpSpLocks/>
          </p:cNvGrpSpPr>
          <p:nvPr/>
        </p:nvGrpSpPr>
        <p:grpSpPr bwMode="auto">
          <a:xfrm>
            <a:off x="5257800" y="1600200"/>
            <a:ext cx="228600" cy="457200"/>
            <a:chOff x="5334000" y="2209800"/>
            <a:chExt cx="228600" cy="457200"/>
          </a:xfrm>
        </p:grpSpPr>
        <p:cxnSp>
          <p:nvCxnSpPr>
            <p:cNvPr id="29" name="Straight Connector 28"/>
            <p:cNvCxnSpPr/>
            <p:nvPr/>
          </p:nvCxnSpPr>
          <p:spPr>
            <a:xfrm rot="16200000" flipH="1">
              <a:off x="5334000" y="2209800"/>
              <a:ext cx="228600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5334000" y="2438400"/>
              <a:ext cx="228600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68" name="Group 34"/>
          <p:cNvGrpSpPr>
            <a:grpSpLocks/>
          </p:cNvGrpSpPr>
          <p:nvPr/>
        </p:nvGrpSpPr>
        <p:grpSpPr bwMode="auto">
          <a:xfrm>
            <a:off x="2819400" y="1676400"/>
            <a:ext cx="228600" cy="457200"/>
            <a:chOff x="5334000" y="2209800"/>
            <a:chExt cx="228600" cy="4572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5334000" y="2209800"/>
              <a:ext cx="228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5334000" y="2438400"/>
              <a:ext cx="228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4495800" y="1676400"/>
            <a:ext cx="739775" cy="3698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</a:rPr>
              <a:t>Order</a:t>
            </a:r>
            <a:endParaRPr lang="en-US" b="1" dirty="0">
              <a:latin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24600" y="1676400"/>
            <a:ext cx="1104900" cy="3698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</a:rPr>
              <a:t>Customer</a:t>
            </a:r>
            <a:endParaRPr lang="en-US" b="1" dirty="0">
              <a:latin typeface="+mn-lt"/>
            </a:endParaRPr>
          </a:p>
        </p:txBody>
      </p:sp>
      <p:sp>
        <p:nvSpPr>
          <p:cNvPr id="15371" name="TextBox 49"/>
          <p:cNvSpPr txBox="1">
            <a:spLocks noChangeArrowheads="1"/>
          </p:cNvSpPr>
          <p:nvPr/>
        </p:nvSpPr>
        <p:spPr bwMode="auto">
          <a:xfrm>
            <a:off x="5410200" y="1447800"/>
            <a:ext cx="1050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Made for</a:t>
            </a:r>
          </a:p>
        </p:txBody>
      </p:sp>
      <p:sp>
        <p:nvSpPr>
          <p:cNvPr id="15372" name="TextBox 50"/>
          <p:cNvSpPr txBox="1">
            <a:spLocks noChangeArrowheads="1"/>
          </p:cNvSpPr>
          <p:nvPr/>
        </p:nvSpPr>
        <p:spPr bwMode="auto">
          <a:xfrm>
            <a:off x="1600200" y="1676400"/>
            <a:ext cx="12446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OrderEntry</a:t>
            </a:r>
          </a:p>
        </p:txBody>
      </p:sp>
      <p:cxnSp>
        <p:nvCxnSpPr>
          <p:cNvPr id="54" name="Straight Connector 53"/>
          <p:cNvCxnSpPr>
            <a:stCxn id="15372" idx="3"/>
            <a:endCxn id="48" idx="1"/>
          </p:cNvCxnSpPr>
          <p:nvPr/>
        </p:nvCxnSpPr>
        <p:spPr>
          <a:xfrm>
            <a:off x="2844800" y="1860550"/>
            <a:ext cx="165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4" name="TextBox 54"/>
          <p:cNvSpPr txBox="1">
            <a:spLocks noChangeArrowheads="1"/>
          </p:cNvSpPr>
          <p:nvPr/>
        </p:nvSpPr>
        <p:spPr bwMode="auto">
          <a:xfrm>
            <a:off x="3124200" y="1524000"/>
            <a:ext cx="1193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Consist sof</a:t>
            </a:r>
          </a:p>
        </p:txBody>
      </p:sp>
      <p:grpSp>
        <p:nvGrpSpPr>
          <p:cNvPr id="15375" name="Group 60"/>
          <p:cNvGrpSpPr>
            <a:grpSpLocks/>
          </p:cNvGrpSpPr>
          <p:nvPr/>
        </p:nvGrpSpPr>
        <p:grpSpPr bwMode="auto">
          <a:xfrm>
            <a:off x="2057400" y="2971800"/>
            <a:ext cx="381000" cy="228600"/>
            <a:chOff x="2057400" y="2971800"/>
            <a:chExt cx="381000" cy="228600"/>
          </a:xfrm>
        </p:grpSpPr>
        <p:cxnSp>
          <p:nvCxnSpPr>
            <p:cNvPr id="58" name="Straight Connector 57"/>
            <p:cNvCxnSpPr/>
            <p:nvPr/>
          </p:nvCxnSpPr>
          <p:spPr>
            <a:xfrm rot="5400000" flipH="1" flipV="1">
              <a:off x="2247900" y="3009900"/>
              <a:ext cx="22860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V="1">
              <a:off x="2057400" y="2971800"/>
              <a:ext cx="228600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Elbow Connector 64"/>
          <p:cNvCxnSpPr>
            <a:endCxn id="66" idx="1"/>
          </p:cNvCxnSpPr>
          <p:nvPr/>
        </p:nvCxnSpPr>
        <p:spPr>
          <a:xfrm>
            <a:off x="2286000" y="3200400"/>
            <a:ext cx="2057400" cy="7175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43400" y="3733800"/>
            <a:ext cx="620713" cy="36988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</a:rPr>
              <a:t>item</a:t>
            </a:r>
            <a:endParaRPr lang="en-US" b="1" dirty="0">
              <a:latin typeface="+mn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24600" y="3657600"/>
            <a:ext cx="898525" cy="36988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</a:rPr>
              <a:t>Catalog</a:t>
            </a:r>
            <a:endParaRPr lang="en-US" b="1" dirty="0">
              <a:latin typeface="+mn-lt"/>
            </a:endParaRPr>
          </a:p>
        </p:txBody>
      </p:sp>
      <p:cxnSp>
        <p:nvCxnSpPr>
          <p:cNvPr id="70" name="Straight Connector 69"/>
          <p:cNvCxnSpPr>
            <a:stCxn id="66" idx="3"/>
            <a:endCxn id="68" idx="1"/>
          </p:cNvCxnSpPr>
          <p:nvPr/>
        </p:nvCxnSpPr>
        <p:spPr>
          <a:xfrm flipV="1">
            <a:off x="4964113" y="3841750"/>
            <a:ext cx="1360487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80" name="Group 70"/>
          <p:cNvGrpSpPr>
            <a:grpSpLocks/>
          </p:cNvGrpSpPr>
          <p:nvPr/>
        </p:nvGrpSpPr>
        <p:grpSpPr bwMode="auto">
          <a:xfrm>
            <a:off x="5029200" y="3657600"/>
            <a:ext cx="228600" cy="457200"/>
            <a:chOff x="5334000" y="2209800"/>
            <a:chExt cx="228600" cy="457200"/>
          </a:xfrm>
        </p:grpSpPr>
        <p:cxnSp>
          <p:nvCxnSpPr>
            <p:cNvPr id="72" name="Straight Connector 71"/>
            <p:cNvCxnSpPr/>
            <p:nvPr/>
          </p:nvCxnSpPr>
          <p:spPr>
            <a:xfrm rot="16200000" flipH="1">
              <a:off x="5334000" y="2209800"/>
              <a:ext cx="228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5334000" y="2438400"/>
              <a:ext cx="228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81" name="TextBox 73"/>
          <p:cNvSpPr txBox="1">
            <a:spLocks noChangeArrowheads="1"/>
          </p:cNvSpPr>
          <p:nvPr/>
        </p:nvSpPr>
        <p:spPr bwMode="auto">
          <a:xfrm>
            <a:off x="5486400" y="3505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makes</a:t>
            </a:r>
          </a:p>
        </p:txBody>
      </p:sp>
      <p:sp>
        <p:nvSpPr>
          <p:cNvPr id="15382" name="TextBox 74"/>
          <p:cNvSpPr txBox="1">
            <a:spLocks noChangeArrowheads="1"/>
          </p:cNvSpPr>
          <p:nvPr/>
        </p:nvSpPr>
        <p:spPr bwMode="auto">
          <a:xfrm>
            <a:off x="3276600" y="3124200"/>
            <a:ext cx="528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Has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447800"/>
            <a:ext cx="728663" cy="36988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Video</a:t>
            </a:r>
            <a:endParaRPr 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1447800"/>
            <a:ext cx="581025" cy="36988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Film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4600" y="1447800"/>
            <a:ext cx="1196975" cy="36988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Distributor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3124200"/>
            <a:ext cx="617538" cy="36988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Rent</a:t>
            </a:r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8400" y="3124200"/>
            <a:ext cx="1108075" cy="36988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Employee</a:t>
            </a:r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3124200"/>
            <a:ext cx="1093788" cy="36988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Customer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648200"/>
            <a:ext cx="1020763" cy="36988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Category</a:t>
            </a:r>
            <a:endParaRPr lang="en-US" dirty="0">
              <a:latin typeface="+mn-lt"/>
            </a:endParaRPr>
          </a:p>
        </p:txBody>
      </p:sp>
      <p:sp>
        <p:nvSpPr>
          <p:cNvPr id="17416" name="TextBox 11"/>
          <p:cNvSpPr txBox="1">
            <a:spLocks noChangeArrowheads="1"/>
          </p:cNvSpPr>
          <p:nvPr/>
        </p:nvSpPr>
        <p:spPr bwMode="auto">
          <a:xfrm>
            <a:off x="1981200" y="1828800"/>
            <a:ext cx="9350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latin typeface="Calibri" pitchFamily="34" charset="0"/>
              </a:rPr>
              <a:t>vidid</a:t>
            </a:r>
          </a:p>
          <a:p>
            <a:r>
              <a:rPr lang="en-US">
                <a:latin typeface="Calibri" pitchFamily="34" charset="0"/>
              </a:rPr>
              <a:t>acqdate</a:t>
            </a:r>
          </a:p>
        </p:txBody>
      </p:sp>
      <p:sp>
        <p:nvSpPr>
          <p:cNvPr id="17417" name="TextBox 12"/>
          <p:cNvSpPr txBox="1">
            <a:spLocks noChangeArrowheads="1"/>
          </p:cNvSpPr>
          <p:nvPr/>
        </p:nvSpPr>
        <p:spPr bwMode="auto">
          <a:xfrm>
            <a:off x="6629400" y="1828800"/>
            <a:ext cx="1111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>
                <a:latin typeface="Calibri" pitchFamily="34" charset="0"/>
              </a:rPr>
              <a:t>ditributor</a:t>
            </a:r>
          </a:p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17418" name="TextBox 13"/>
          <p:cNvSpPr txBox="1">
            <a:spLocks noChangeArrowheads="1"/>
          </p:cNvSpPr>
          <p:nvPr/>
        </p:nvSpPr>
        <p:spPr bwMode="auto">
          <a:xfrm>
            <a:off x="4343400" y="1828800"/>
            <a:ext cx="9017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latin typeface="Calibri" pitchFamily="34" charset="0"/>
              </a:rPr>
              <a:t>title</a:t>
            </a:r>
          </a:p>
          <a:p>
            <a:r>
              <a:rPr lang="en-US" u="sng">
                <a:latin typeface="Calibri" pitchFamily="34" charset="0"/>
              </a:rPr>
              <a:t>yrmade</a:t>
            </a:r>
          </a:p>
        </p:txBody>
      </p:sp>
      <p:sp>
        <p:nvSpPr>
          <p:cNvPr id="17419" name="TextBox 14"/>
          <p:cNvSpPr txBox="1">
            <a:spLocks noChangeArrowheads="1"/>
          </p:cNvSpPr>
          <p:nvPr/>
        </p:nvSpPr>
        <p:spPr bwMode="auto">
          <a:xfrm>
            <a:off x="2438400" y="3505200"/>
            <a:ext cx="11715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latin typeface="Calibri" pitchFamily="34" charset="0"/>
              </a:rPr>
              <a:t>custid</a:t>
            </a:r>
          </a:p>
          <a:p>
            <a:r>
              <a:rPr lang="en-US">
                <a:latin typeface="Calibri" pitchFamily="34" charset="0"/>
              </a:rPr>
              <a:t>custaddr</a:t>
            </a:r>
          </a:p>
          <a:p>
            <a:r>
              <a:rPr lang="en-US">
                <a:latin typeface="Calibri" pitchFamily="34" charset="0"/>
              </a:rPr>
              <a:t>custphone</a:t>
            </a:r>
          </a:p>
        </p:txBody>
      </p:sp>
      <p:sp>
        <p:nvSpPr>
          <p:cNvPr id="17420" name="TextBox 17"/>
          <p:cNvSpPr txBox="1">
            <a:spLocks noChangeArrowheads="1"/>
          </p:cNvSpPr>
          <p:nvPr/>
        </p:nvSpPr>
        <p:spPr bwMode="auto">
          <a:xfrm>
            <a:off x="4419600" y="3429000"/>
            <a:ext cx="10445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rentdate</a:t>
            </a:r>
          </a:p>
          <a:p>
            <a:r>
              <a:rPr lang="en-US">
                <a:latin typeface="Calibri" pitchFamily="34" charset="0"/>
              </a:rPr>
              <a:t>Renttime</a:t>
            </a:r>
          </a:p>
          <a:p>
            <a:r>
              <a:rPr lang="en-US">
                <a:latin typeface="Calibri" pitchFamily="34" charset="0"/>
              </a:rPr>
              <a:t>duedate</a:t>
            </a:r>
          </a:p>
        </p:txBody>
      </p:sp>
      <p:sp>
        <p:nvSpPr>
          <p:cNvPr id="17421" name="TextBox 18"/>
          <p:cNvSpPr txBox="1">
            <a:spLocks noChangeArrowheads="1"/>
          </p:cNvSpPr>
          <p:nvPr/>
        </p:nvSpPr>
        <p:spPr bwMode="auto">
          <a:xfrm>
            <a:off x="6781800" y="3429000"/>
            <a:ext cx="11382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latin typeface="Calibri" pitchFamily="34" charset="0"/>
              </a:rPr>
              <a:t>empno</a:t>
            </a:r>
          </a:p>
          <a:p>
            <a:r>
              <a:rPr lang="en-US">
                <a:latin typeface="Calibri" pitchFamily="34" charset="0"/>
              </a:rPr>
              <a:t>empname</a:t>
            </a:r>
          </a:p>
        </p:txBody>
      </p:sp>
      <p:cxnSp>
        <p:nvCxnSpPr>
          <p:cNvPr id="22" name="Straight Connector 21"/>
          <p:cNvCxnSpPr>
            <a:stCxn id="6" idx="3"/>
            <a:endCxn id="7" idx="1"/>
          </p:cNvCxnSpPr>
          <p:nvPr/>
        </p:nvCxnSpPr>
        <p:spPr>
          <a:xfrm>
            <a:off x="4695825" y="1631950"/>
            <a:ext cx="16287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6" idx="1"/>
          </p:cNvCxnSpPr>
          <p:nvPr/>
        </p:nvCxnSpPr>
        <p:spPr>
          <a:xfrm>
            <a:off x="2405063" y="1631950"/>
            <a:ext cx="170973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1"/>
            <a:endCxn id="8" idx="3"/>
          </p:cNvCxnSpPr>
          <p:nvPr/>
        </p:nvCxnSpPr>
        <p:spPr>
          <a:xfrm rot="10800000">
            <a:off x="4884738" y="3308350"/>
            <a:ext cx="13636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1"/>
            <a:endCxn id="10" idx="3"/>
          </p:cNvCxnSpPr>
          <p:nvPr/>
        </p:nvCxnSpPr>
        <p:spPr>
          <a:xfrm rot="10800000">
            <a:off x="2998788" y="3308350"/>
            <a:ext cx="1268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2"/>
            <a:endCxn id="8" idx="0"/>
          </p:cNvCxnSpPr>
          <p:nvPr/>
        </p:nvCxnSpPr>
        <p:spPr>
          <a:xfrm rot="16200000" flipH="1">
            <a:off x="2655095" y="1202531"/>
            <a:ext cx="1306512" cy="25368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0"/>
            <a:endCxn id="10" idx="2"/>
          </p:cNvCxnSpPr>
          <p:nvPr/>
        </p:nvCxnSpPr>
        <p:spPr>
          <a:xfrm rot="5400000" flipH="1" flipV="1">
            <a:off x="1666082" y="3863181"/>
            <a:ext cx="1154112" cy="41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3"/>
          <p:cNvSpPr txBox="1">
            <a:spLocks noChangeArrowheads="1"/>
          </p:cNvSpPr>
          <p:nvPr/>
        </p:nvSpPr>
        <p:spPr bwMode="auto">
          <a:xfrm>
            <a:off x="2057400" y="1981200"/>
            <a:ext cx="97155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empno</a:t>
            </a:r>
          </a:p>
          <a:p>
            <a:r>
              <a:rPr lang="en-US">
                <a:latin typeface="Calibri" pitchFamily="34" charset="0"/>
              </a:rPr>
              <a:t>ename</a:t>
            </a:r>
          </a:p>
          <a:p>
            <a:r>
              <a:rPr lang="en-US">
                <a:latin typeface="Calibri" pitchFamily="34" charset="0"/>
              </a:rPr>
              <a:t>job</a:t>
            </a:r>
          </a:p>
          <a:p>
            <a:r>
              <a:rPr lang="en-US">
                <a:latin typeface="Calibri" pitchFamily="34" charset="0"/>
              </a:rPr>
              <a:t>mgr</a:t>
            </a:r>
          </a:p>
          <a:p>
            <a:r>
              <a:rPr lang="en-US">
                <a:latin typeface="Calibri" pitchFamily="34" charset="0"/>
              </a:rPr>
              <a:t>hiredate</a:t>
            </a:r>
          </a:p>
          <a:p>
            <a:r>
              <a:rPr lang="en-US">
                <a:latin typeface="Calibri" pitchFamily="34" charset="0"/>
              </a:rPr>
              <a:t>sal</a:t>
            </a:r>
          </a:p>
          <a:p>
            <a:r>
              <a:rPr lang="en-US">
                <a:latin typeface="Calibri" pitchFamily="34" charset="0"/>
              </a:rPr>
              <a:t>comm</a:t>
            </a:r>
          </a:p>
          <a:p>
            <a:r>
              <a:rPr lang="en-US">
                <a:latin typeface="Calibri" pitchFamily="34" charset="0"/>
              </a:rPr>
              <a:t>deptno</a:t>
            </a:r>
          </a:p>
        </p:txBody>
      </p:sp>
      <p:sp>
        <p:nvSpPr>
          <p:cNvPr id="18434" name="TextBox 4"/>
          <p:cNvSpPr txBox="1">
            <a:spLocks noChangeArrowheads="1"/>
          </p:cNvSpPr>
          <p:nvPr/>
        </p:nvSpPr>
        <p:spPr bwMode="auto">
          <a:xfrm>
            <a:off x="2057400" y="1295400"/>
            <a:ext cx="860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Emps e</a:t>
            </a:r>
          </a:p>
        </p:txBody>
      </p:sp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4038600" y="1981200"/>
            <a:ext cx="97155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empno</a:t>
            </a:r>
          </a:p>
          <a:p>
            <a:r>
              <a:rPr lang="en-US">
                <a:latin typeface="Calibri" pitchFamily="34" charset="0"/>
              </a:rPr>
              <a:t>ename</a:t>
            </a:r>
          </a:p>
          <a:p>
            <a:r>
              <a:rPr lang="en-US">
                <a:latin typeface="Calibri" pitchFamily="34" charset="0"/>
              </a:rPr>
              <a:t>job</a:t>
            </a:r>
          </a:p>
          <a:p>
            <a:r>
              <a:rPr lang="en-US">
                <a:latin typeface="Calibri" pitchFamily="34" charset="0"/>
              </a:rPr>
              <a:t>mgr</a:t>
            </a:r>
          </a:p>
          <a:p>
            <a:r>
              <a:rPr lang="en-US">
                <a:latin typeface="Calibri" pitchFamily="34" charset="0"/>
              </a:rPr>
              <a:t>hiredate</a:t>
            </a:r>
          </a:p>
          <a:p>
            <a:r>
              <a:rPr lang="en-US">
                <a:latin typeface="Calibri" pitchFamily="34" charset="0"/>
              </a:rPr>
              <a:t>sal</a:t>
            </a:r>
          </a:p>
          <a:p>
            <a:r>
              <a:rPr lang="en-US">
                <a:latin typeface="Calibri" pitchFamily="34" charset="0"/>
              </a:rPr>
              <a:t>comm</a:t>
            </a:r>
          </a:p>
          <a:p>
            <a:r>
              <a:rPr lang="en-US">
                <a:latin typeface="Calibri" pitchFamily="34" charset="0"/>
              </a:rPr>
              <a:t>deptno</a:t>
            </a:r>
          </a:p>
        </p:txBody>
      </p: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4038600" y="1295400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Emps m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95600" y="2133600"/>
            <a:ext cx="1143000" cy="838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1600200" y="2438400"/>
            <a:ext cx="457200" cy="46038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600200" y="2667000"/>
            <a:ext cx="457200" cy="46038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581400" y="2971800"/>
            <a:ext cx="457200" cy="46038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441" name="TextBox 22"/>
          <p:cNvSpPr txBox="1">
            <a:spLocks noChangeArrowheads="1"/>
          </p:cNvSpPr>
          <p:nvPr/>
        </p:nvSpPr>
        <p:spPr bwMode="auto">
          <a:xfrm>
            <a:off x="3200400" y="2819400"/>
            <a:ext cx="30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#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Hw5-2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3124200"/>
            <a:ext cx="835025" cy="37623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Person</a:t>
            </a:r>
            <a:endParaRPr 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2563" y="1905000"/>
            <a:ext cx="990600" cy="37623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Project</a:t>
            </a:r>
            <a:endParaRPr lang="en-US" dirty="0">
              <a:latin typeface="+mn-lt"/>
            </a:endParaRPr>
          </a:p>
        </p:txBody>
      </p:sp>
      <p:sp>
        <p:nvSpPr>
          <p:cNvPr id="19461" name="TextBox 9"/>
          <p:cNvSpPr txBox="1">
            <a:spLocks noChangeArrowheads="1"/>
          </p:cNvSpPr>
          <p:nvPr/>
        </p:nvSpPr>
        <p:spPr bwMode="auto">
          <a:xfrm>
            <a:off x="2362200" y="1752600"/>
            <a:ext cx="1176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Assigned 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00500" y="4572000"/>
            <a:ext cx="974725" cy="37623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Meeting</a:t>
            </a:r>
            <a:endParaRPr lang="en-US" dirty="0">
              <a:latin typeface="+mn-lt"/>
            </a:endParaRPr>
          </a:p>
        </p:txBody>
      </p:sp>
      <p:sp>
        <p:nvSpPr>
          <p:cNvPr id="19464" name="TextBox 13"/>
          <p:cNvSpPr txBox="1">
            <a:spLocks noChangeArrowheads="1"/>
          </p:cNvSpPr>
          <p:nvPr/>
        </p:nvSpPr>
        <p:spPr bwMode="auto">
          <a:xfrm>
            <a:off x="2438400" y="4343400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Attends 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0663" y="3124200"/>
            <a:ext cx="914400" cy="37623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Action</a:t>
            </a:r>
            <a:endParaRPr lang="en-US" dirty="0">
              <a:latin typeface="+mn-lt"/>
            </a:endParaRPr>
          </a:p>
        </p:txBody>
      </p:sp>
      <p:cxnSp>
        <p:nvCxnSpPr>
          <p:cNvPr id="17" name="Straight Connector 16"/>
          <p:cNvCxnSpPr>
            <a:cxnSpLocks noChangeShapeType="1"/>
            <a:stCxn id="11" idx="0"/>
            <a:endCxn id="15" idx="2"/>
          </p:cNvCxnSpPr>
          <p:nvPr/>
        </p:nvCxnSpPr>
        <p:spPr bwMode="auto">
          <a:xfrm flipV="1">
            <a:off x="4487863" y="3500438"/>
            <a:ext cx="0" cy="1071562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  <a:headEnd/>
            <a:tailEnd/>
          </a:ln>
        </p:spPr>
      </p:cxnSp>
      <p:sp>
        <p:nvSpPr>
          <p:cNvPr id="19467" name="TextBox 17"/>
          <p:cNvSpPr txBox="1">
            <a:spLocks noChangeArrowheads="1"/>
          </p:cNvSpPr>
          <p:nvPr/>
        </p:nvSpPr>
        <p:spPr bwMode="auto">
          <a:xfrm>
            <a:off x="4572000" y="3733800"/>
            <a:ext cx="109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Results of</a:t>
            </a:r>
          </a:p>
        </p:txBody>
      </p:sp>
      <p:cxnSp>
        <p:nvCxnSpPr>
          <p:cNvPr id="26" name="Straight Connector 25"/>
          <p:cNvCxnSpPr>
            <a:cxnSpLocks noChangeShapeType="1"/>
            <a:stCxn id="15" idx="0"/>
            <a:endCxn id="6" idx="2"/>
          </p:cNvCxnSpPr>
          <p:nvPr/>
        </p:nvCxnSpPr>
        <p:spPr bwMode="auto">
          <a:xfrm flipV="1">
            <a:off x="4487863" y="2281238"/>
            <a:ext cx="0" cy="842962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  <a:headEnd/>
            <a:tailEnd/>
          </a:ln>
        </p:spPr>
      </p:cxnSp>
      <p:sp>
        <p:nvSpPr>
          <p:cNvPr id="19469" name="TextBox 26"/>
          <p:cNvSpPr txBox="1">
            <a:spLocks noChangeArrowheads="1"/>
          </p:cNvSpPr>
          <p:nvPr/>
        </p:nvSpPr>
        <p:spPr bwMode="auto">
          <a:xfrm>
            <a:off x="2971800" y="2362200"/>
            <a:ext cx="1433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Associated to</a:t>
            </a:r>
          </a:p>
        </p:txBody>
      </p:sp>
      <p:sp>
        <p:nvSpPr>
          <p:cNvPr id="19470" name="TextBox 31"/>
          <p:cNvSpPr txBox="1">
            <a:spLocks noChangeArrowheads="1"/>
          </p:cNvSpPr>
          <p:nvPr/>
        </p:nvSpPr>
        <p:spPr bwMode="auto">
          <a:xfrm>
            <a:off x="2209800" y="3505200"/>
            <a:ext cx="711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latin typeface="Calibri" pitchFamily="34" charset="0"/>
              </a:rPr>
              <a:t>uid</a:t>
            </a:r>
          </a:p>
          <a:p>
            <a:r>
              <a:rPr lang="en-US">
                <a:latin typeface="Calibri" pitchFamily="34" charset="0"/>
              </a:rPr>
              <a:t>name</a:t>
            </a:r>
          </a:p>
          <a:p>
            <a:endParaRPr lang="en-US">
              <a:latin typeface="Calibri" pitchFamily="34" charset="0"/>
            </a:endParaRPr>
          </a:p>
        </p:txBody>
      </p:sp>
      <p:sp>
        <p:nvSpPr>
          <p:cNvPr id="19471" name="TextBox 44"/>
          <p:cNvSpPr txBox="1">
            <a:spLocks noChangeArrowheads="1"/>
          </p:cNvSpPr>
          <p:nvPr/>
        </p:nvSpPr>
        <p:spPr bwMode="auto">
          <a:xfrm>
            <a:off x="4724400" y="2209800"/>
            <a:ext cx="96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latin typeface="Calibri" pitchFamily="34" charset="0"/>
              </a:rPr>
              <a:t>prjid</a:t>
            </a:r>
          </a:p>
          <a:p>
            <a:r>
              <a:rPr lang="en-US">
                <a:latin typeface="Calibri" pitchFamily="34" charset="0"/>
              </a:rPr>
              <a:t>prjname</a:t>
            </a:r>
          </a:p>
        </p:txBody>
      </p:sp>
      <p:sp>
        <p:nvSpPr>
          <p:cNvPr id="19472" name="TextBox 55"/>
          <p:cNvSpPr txBox="1">
            <a:spLocks noChangeArrowheads="1"/>
          </p:cNvSpPr>
          <p:nvPr/>
        </p:nvSpPr>
        <p:spPr bwMode="auto">
          <a:xfrm>
            <a:off x="4572000" y="4876800"/>
            <a:ext cx="6048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latin typeface="Calibri" pitchFamily="34" charset="0"/>
              </a:rPr>
              <a:t>mid</a:t>
            </a:r>
          </a:p>
          <a:p>
            <a:r>
              <a:rPr lang="en-US">
                <a:latin typeface="Calibri" pitchFamily="34" charset="0"/>
              </a:rPr>
              <a:t>date</a:t>
            </a:r>
          </a:p>
        </p:txBody>
      </p:sp>
      <p:sp>
        <p:nvSpPr>
          <p:cNvPr id="19473" name="TextBox 57"/>
          <p:cNvSpPr txBox="1">
            <a:spLocks noChangeArrowheads="1"/>
          </p:cNvSpPr>
          <p:nvPr/>
        </p:nvSpPr>
        <p:spPr bwMode="auto">
          <a:xfrm>
            <a:off x="4648200" y="3429000"/>
            <a:ext cx="782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latin typeface="Calibri" pitchFamily="34" charset="0"/>
              </a:rPr>
              <a:t>itemid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2590800" y="2895600"/>
            <a:ext cx="1366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Managed</a:t>
            </a:r>
            <a:r>
              <a:rPr lang="en-US"/>
              <a:t> by</a:t>
            </a:r>
          </a:p>
        </p:txBody>
      </p:sp>
      <p:cxnSp>
        <p:nvCxnSpPr>
          <p:cNvPr id="19479" name="AutoShape 23"/>
          <p:cNvCxnSpPr>
            <a:cxnSpLocks noChangeShapeType="1"/>
            <a:stCxn id="5" idx="0"/>
            <a:endCxn id="6" idx="1"/>
          </p:cNvCxnSpPr>
          <p:nvPr/>
        </p:nvCxnSpPr>
        <p:spPr bwMode="auto">
          <a:xfrm rot="16200000">
            <a:off x="2528094" y="1659732"/>
            <a:ext cx="1030287" cy="18986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9482" name="AutoShape 26"/>
          <p:cNvCxnSpPr>
            <a:cxnSpLocks noChangeShapeType="1"/>
            <a:stCxn id="11" idx="1"/>
            <a:endCxn id="5" idx="2"/>
          </p:cNvCxnSpPr>
          <p:nvPr/>
        </p:nvCxnSpPr>
        <p:spPr bwMode="auto">
          <a:xfrm rot="10800000">
            <a:off x="2093913" y="3500438"/>
            <a:ext cx="1906587" cy="12604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9483" name="AutoShape 27"/>
          <p:cNvCxnSpPr>
            <a:cxnSpLocks noChangeShapeType="1"/>
            <a:stCxn id="5" idx="3"/>
            <a:endCxn id="15" idx="1"/>
          </p:cNvCxnSpPr>
          <p:nvPr/>
        </p:nvCxnSpPr>
        <p:spPr bwMode="auto">
          <a:xfrm>
            <a:off x="2511425" y="3313113"/>
            <a:ext cx="15192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19050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0" name="Line 34"/>
          <p:cNvSpPr>
            <a:spLocks noChangeShapeType="1"/>
          </p:cNvSpPr>
          <p:nvPr/>
        </p:nvSpPr>
        <p:spPr bwMode="auto">
          <a:xfrm flipV="1">
            <a:off x="1905000" y="2971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>
            <a:off x="2057400" y="2971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2" name="Line 36"/>
          <p:cNvSpPr>
            <a:spLocks noChangeShapeType="1"/>
          </p:cNvSpPr>
          <p:nvPr/>
        </p:nvSpPr>
        <p:spPr bwMode="auto">
          <a:xfrm flipH="1">
            <a:off x="3810000" y="19812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3" name="Line 37"/>
          <p:cNvSpPr>
            <a:spLocks noChangeShapeType="1"/>
          </p:cNvSpPr>
          <p:nvPr/>
        </p:nvSpPr>
        <p:spPr bwMode="auto">
          <a:xfrm flipH="1" flipV="1">
            <a:off x="3810000" y="2057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4" name="Line 38"/>
          <p:cNvSpPr>
            <a:spLocks noChangeShapeType="1"/>
          </p:cNvSpPr>
          <p:nvPr/>
        </p:nvSpPr>
        <p:spPr bwMode="auto">
          <a:xfrm flipH="1">
            <a:off x="3810000" y="46482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 flipH="1" flipV="1">
            <a:off x="3810000" y="4724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>
            <a:off x="1905000" y="3505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 flipH="1">
            <a:off x="2057400" y="3505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8" name="AutoShape 42"/>
          <p:cNvSpPr>
            <a:spLocks noChangeArrowheads="1"/>
          </p:cNvSpPr>
          <p:nvPr/>
        </p:nvSpPr>
        <p:spPr bwMode="auto">
          <a:xfrm rot="-5400000">
            <a:off x="3771900" y="32385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9" name="AutoShape 43"/>
          <p:cNvSpPr>
            <a:spLocks noChangeArrowheads="1"/>
          </p:cNvSpPr>
          <p:nvPr/>
        </p:nvSpPr>
        <p:spPr bwMode="auto">
          <a:xfrm flipH="1" flipV="1">
            <a:off x="4343400" y="35052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AutoShape 44"/>
          <p:cNvSpPr>
            <a:spLocks noChangeArrowheads="1"/>
          </p:cNvSpPr>
          <p:nvPr/>
        </p:nvSpPr>
        <p:spPr bwMode="auto">
          <a:xfrm flipH="1">
            <a:off x="4343400" y="28956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1" name="Line 45"/>
          <p:cNvSpPr>
            <a:spLocks noChangeShapeType="1"/>
          </p:cNvSpPr>
          <p:nvPr/>
        </p:nvSpPr>
        <p:spPr bwMode="auto">
          <a:xfrm>
            <a:off x="4419600" y="3581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28"/>
          <p:cNvGrpSpPr>
            <a:grpSpLocks/>
          </p:cNvGrpSpPr>
          <p:nvPr/>
        </p:nvGrpSpPr>
        <p:grpSpPr bwMode="auto">
          <a:xfrm>
            <a:off x="1600200" y="1219200"/>
            <a:ext cx="5395913" cy="2994025"/>
            <a:chOff x="1600200" y="1219200"/>
            <a:chExt cx="5396113" cy="2994124"/>
          </a:xfrm>
        </p:grpSpPr>
        <p:sp>
          <p:nvSpPr>
            <p:cNvPr id="20483" name="TextBox 3"/>
            <p:cNvSpPr txBox="1">
              <a:spLocks noChangeArrowheads="1"/>
            </p:cNvSpPr>
            <p:nvPr/>
          </p:nvSpPr>
          <p:spPr bwMode="auto">
            <a:xfrm>
              <a:off x="2057400" y="1981200"/>
              <a:ext cx="972126" cy="923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deptno</a:t>
              </a:r>
            </a:p>
            <a:p>
              <a:r>
                <a:rPr lang="en-US">
                  <a:latin typeface="Calibri" pitchFamily="34" charset="0"/>
                </a:rPr>
                <a:t>dname</a:t>
              </a:r>
            </a:p>
            <a:p>
              <a:r>
                <a:rPr lang="en-US">
                  <a:latin typeface="Calibri" pitchFamily="34" charset="0"/>
                </a:rPr>
                <a:t>loc</a:t>
              </a:r>
            </a:p>
          </p:txBody>
        </p:sp>
        <p:sp>
          <p:nvSpPr>
            <p:cNvPr id="20484" name="TextBox 4"/>
            <p:cNvSpPr txBox="1">
              <a:spLocks noChangeArrowheads="1"/>
            </p:cNvSpPr>
            <p:nvPr/>
          </p:nvSpPr>
          <p:spPr bwMode="auto">
            <a:xfrm>
              <a:off x="2057400" y="1295400"/>
              <a:ext cx="85997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Depts</a:t>
              </a:r>
            </a:p>
          </p:txBody>
        </p:sp>
        <p:sp>
          <p:nvSpPr>
            <p:cNvPr id="20485" name="TextBox 5"/>
            <p:cNvSpPr txBox="1">
              <a:spLocks noChangeArrowheads="1"/>
            </p:cNvSpPr>
            <p:nvPr/>
          </p:nvSpPr>
          <p:spPr bwMode="auto">
            <a:xfrm>
              <a:off x="3810000" y="1905000"/>
              <a:ext cx="972126" cy="2308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empno</a:t>
              </a:r>
            </a:p>
            <a:p>
              <a:r>
                <a:rPr lang="en-US">
                  <a:latin typeface="Calibri" pitchFamily="34" charset="0"/>
                </a:rPr>
                <a:t>ename</a:t>
              </a:r>
            </a:p>
            <a:p>
              <a:r>
                <a:rPr lang="en-US">
                  <a:latin typeface="Calibri" pitchFamily="34" charset="0"/>
                </a:rPr>
                <a:t>job</a:t>
              </a:r>
            </a:p>
            <a:p>
              <a:r>
                <a:rPr lang="en-US">
                  <a:latin typeface="Calibri" pitchFamily="34" charset="0"/>
                </a:rPr>
                <a:t>mgr</a:t>
              </a:r>
            </a:p>
            <a:p>
              <a:r>
                <a:rPr lang="en-US">
                  <a:latin typeface="Calibri" pitchFamily="34" charset="0"/>
                </a:rPr>
                <a:t>hiredate</a:t>
              </a:r>
            </a:p>
            <a:p>
              <a:r>
                <a:rPr lang="en-US">
                  <a:latin typeface="Calibri" pitchFamily="34" charset="0"/>
                </a:rPr>
                <a:t>sal</a:t>
              </a:r>
            </a:p>
            <a:p>
              <a:r>
                <a:rPr lang="en-US">
                  <a:latin typeface="Calibri" pitchFamily="34" charset="0"/>
                </a:rPr>
                <a:t>comm</a:t>
              </a:r>
            </a:p>
            <a:p>
              <a:r>
                <a:rPr lang="en-US">
                  <a:latin typeface="Calibri" pitchFamily="34" charset="0"/>
                </a:rPr>
                <a:t>deptno</a:t>
              </a:r>
            </a:p>
          </p:txBody>
        </p:sp>
        <p:sp>
          <p:nvSpPr>
            <p:cNvPr id="20486" name="TextBox 6"/>
            <p:cNvSpPr txBox="1">
              <a:spLocks noChangeArrowheads="1"/>
            </p:cNvSpPr>
            <p:nvPr/>
          </p:nvSpPr>
          <p:spPr bwMode="auto">
            <a:xfrm>
              <a:off x="3810000" y="1295400"/>
              <a:ext cx="9289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Emps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rot="16200000" flipH="1">
              <a:off x="2400334" y="2552742"/>
              <a:ext cx="1981266" cy="9906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ight Arrow 8"/>
            <p:cNvSpPr/>
            <p:nvPr/>
          </p:nvSpPr>
          <p:spPr>
            <a:xfrm>
              <a:off x="1600200" y="2133630"/>
              <a:ext cx="457217" cy="46040"/>
            </a:xfrm>
            <a:prstGeom prst="rightArrow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257936" y="2286035"/>
              <a:ext cx="457217" cy="46040"/>
            </a:xfrm>
            <a:prstGeom prst="rightArrow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429068" y="2133630"/>
              <a:ext cx="457217" cy="46040"/>
            </a:xfrm>
            <a:prstGeom prst="rightArrow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491" name="TextBox 11"/>
            <p:cNvSpPr txBox="1">
              <a:spLocks noChangeArrowheads="1"/>
            </p:cNvSpPr>
            <p:nvPr/>
          </p:nvSpPr>
          <p:spPr bwMode="auto">
            <a:xfrm>
              <a:off x="3124200" y="1981200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#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15153" y="1828820"/>
              <a:ext cx="1281160" cy="923956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+mn-lt"/>
                </a:rPr>
                <a:t>empno</a:t>
              </a:r>
              <a:endParaRPr lang="en-US" dirty="0">
                <a:latin typeface="+mn-lt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+mn-lt"/>
                </a:rPr>
                <a:t>pno</a:t>
              </a:r>
              <a:endParaRPr lang="en-US" dirty="0">
                <a:latin typeface="+mn-lt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+mn-lt"/>
                </a:rPr>
                <a:t>hrsPerweek</a:t>
              </a:r>
              <a:endParaRPr lang="en-US" dirty="0">
                <a:latin typeface="+mn-lt"/>
              </a:endParaRPr>
            </a:p>
          </p:txBody>
        </p:sp>
        <p:sp>
          <p:nvSpPr>
            <p:cNvPr id="20493" name="TextBox 13"/>
            <p:cNvSpPr txBox="1">
              <a:spLocks noChangeArrowheads="1"/>
            </p:cNvSpPr>
            <p:nvPr/>
          </p:nvSpPr>
          <p:spPr bwMode="auto">
            <a:xfrm>
              <a:off x="5486400" y="1219200"/>
              <a:ext cx="6190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Asns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4724516" y="1981225"/>
              <a:ext cx="990637" cy="7620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5" name="TextBox 26"/>
            <p:cNvSpPr txBox="1">
              <a:spLocks noChangeArrowheads="1"/>
            </p:cNvSpPr>
            <p:nvPr/>
          </p:nvSpPr>
          <p:spPr bwMode="auto">
            <a:xfrm>
              <a:off x="4953000" y="2438400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# &gt;=1</a:t>
              </a:r>
            </a:p>
          </p:txBody>
        </p:sp>
      </p:grpSp>
      <p:sp>
        <p:nvSpPr>
          <p:cNvPr id="20482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hw5-3-2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317625" y="1058863"/>
            <a:ext cx="1044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Patients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355725" y="1408113"/>
            <a:ext cx="1184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patid</a:t>
            </a:r>
          </a:p>
          <a:p>
            <a:r>
              <a:rPr lang="en-US"/>
              <a:t>prognosis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937125" y="950913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Doctors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105400" y="1371600"/>
            <a:ext cx="803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staffid</a:t>
            </a:r>
          </a:p>
          <a:p>
            <a:r>
              <a:rPr lang="en-US"/>
              <a:t>title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260725" y="950913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PatsDocs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3352800" y="1371600"/>
            <a:ext cx="930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patid</a:t>
            </a:r>
            <a:r>
              <a:rPr lang="en-US"/>
              <a:t> !</a:t>
            </a:r>
          </a:p>
          <a:p>
            <a:r>
              <a:rPr lang="en-US" u="sng"/>
              <a:t>staffid</a:t>
            </a:r>
            <a:r>
              <a:rPr lang="en-US"/>
              <a:t> !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048000" y="3124200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Operations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3124200" y="3581400"/>
            <a:ext cx="12985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operid</a:t>
            </a:r>
          </a:p>
          <a:p>
            <a:r>
              <a:rPr lang="en-US"/>
              <a:t>description</a:t>
            </a:r>
          </a:p>
          <a:p>
            <a:r>
              <a:rPr lang="en-US"/>
              <a:t>patid !</a:t>
            </a:r>
          </a:p>
          <a:p>
            <a:r>
              <a:rPr lang="en-US"/>
              <a:t>roomid !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6400800" y="35814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Rooms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6384925" y="3922713"/>
            <a:ext cx="1171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roomid</a:t>
            </a:r>
          </a:p>
          <a:p>
            <a:r>
              <a:rPr lang="en-US"/>
              <a:t>dscription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029200" y="2438400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DocOps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5105400" y="2819400"/>
            <a:ext cx="955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staffid</a:t>
            </a:r>
            <a:r>
              <a:rPr lang="en-US"/>
              <a:t> !</a:t>
            </a:r>
          </a:p>
          <a:p>
            <a:r>
              <a:rPr lang="en-US" u="sng"/>
              <a:t>operid</a:t>
            </a:r>
            <a:r>
              <a:rPr lang="en-US"/>
              <a:t> !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838200" y="3048000"/>
            <a:ext cx="155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PatMedicines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914400" y="3429000"/>
            <a:ext cx="1222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patid !</a:t>
            </a:r>
          </a:p>
          <a:p>
            <a:r>
              <a:rPr lang="en-US"/>
              <a:t>medicines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762000" y="4495800"/>
            <a:ext cx="219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ApprovedMedicines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914400" y="4800600"/>
            <a:ext cx="1222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medicines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149</Words>
  <Application>Microsoft Office PowerPoint</Application>
  <PresentationFormat>On-screen Show (4:3)</PresentationFormat>
  <Paragraphs>142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Office Theme</vt:lpstr>
      <vt:lpstr>Slide 1</vt:lpstr>
      <vt:lpstr>Slide 2</vt:lpstr>
      <vt:lpstr>Slide 3</vt:lpstr>
      <vt:lpstr>Slide 4</vt:lpstr>
      <vt:lpstr>Hw5-2</vt:lpstr>
      <vt:lpstr>hw5-3-2</vt:lpstr>
      <vt:lpstr>Slide 7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temp</cp:lastModifiedBy>
  <cp:revision>42</cp:revision>
  <dcterms:created xsi:type="dcterms:W3CDTF">2009-09-30T07:58:30Z</dcterms:created>
  <dcterms:modified xsi:type="dcterms:W3CDTF">2009-10-07T15:53:07Z</dcterms:modified>
</cp:coreProperties>
</file>