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2" autoAdjust="0"/>
    <p:restoredTop sz="86430" autoAdjust="0"/>
  </p:normalViewPr>
  <p:slideViewPr>
    <p:cSldViewPr>
      <p:cViewPr varScale="1">
        <p:scale>
          <a:sx n="68" d="100"/>
          <a:sy n="68" d="100"/>
        </p:scale>
        <p:origin x="-96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F4603-1037-4C0B-B91E-F929257C20C5}" type="datetimeFigureOut">
              <a:rPr lang="en-US"/>
              <a:pPr>
                <a:defRPr/>
              </a:pPr>
              <a:t>9/21/2009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6FEEB-C399-4693-A4EF-A1E3611D70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C3921-8C85-4361-A2D1-6A5563E9759F}" type="datetimeFigureOut">
              <a:rPr lang="en-US"/>
              <a:pPr>
                <a:defRPr/>
              </a:pPr>
              <a:t>9/21/2009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CAB13-4811-4480-A847-2C4302E82F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7E59D-8040-4A13-925F-FEAA0393C5C8}" type="datetimeFigureOut">
              <a:rPr lang="en-US"/>
              <a:pPr>
                <a:defRPr/>
              </a:pPr>
              <a:t>9/21/2009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773D4-BC79-405B-9BE5-7E5D0F9823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D1E5E-BE95-4E76-B65B-41322D78BD0A}" type="datetimeFigureOut">
              <a:rPr lang="en-US"/>
              <a:pPr>
                <a:defRPr/>
              </a:pPr>
              <a:t>9/21/2009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3AEB2-58E2-4B69-9629-97BDEC2A92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F7D27-84F1-4B7C-A798-FE143DF5C7BB}" type="datetimeFigureOut">
              <a:rPr lang="en-US"/>
              <a:pPr>
                <a:defRPr/>
              </a:pPr>
              <a:t>9/21/2009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AA5E6-FF35-458D-A7CA-FFEEBCB752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EA091-A69D-42AB-93A4-760988E128CA}" type="datetimeFigureOut">
              <a:rPr lang="en-US"/>
              <a:pPr>
                <a:defRPr/>
              </a:pPr>
              <a:t>9/21/2009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26157-13E1-4924-A762-A02AC48E0F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84B67-FB54-42C4-9EE1-EE959F590D08}" type="datetimeFigureOut">
              <a:rPr lang="en-US"/>
              <a:pPr>
                <a:defRPr/>
              </a:pPr>
              <a:t>9/21/2009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71D73-125E-42CA-8117-110336BCF3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14EAE-9B82-43EE-858D-7AB5C6F1113E}" type="datetimeFigureOut">
              <a:rPr lang="en-US"/>
              <a:pPr>
                <a:defRPr/>
              </a:pPr>
              <a:t>9/21/2009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BA17A-6142-4586-9E39-170DB38F9A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1C5B5-ED4C-4BB4-9335-6D9C7A278758}" type="datetimeFigureOut">
              <a:rPr lang="en-US"/>
              <a:pPr>
                <a:defRPr/>
              </a:pPr>
              <a:t>9/21/2009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E297A-8E58-4C80-9FE4-82A499CFD8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D6603-CF90-49EC-8C6E-92117767A8AE}" type="datetimeFigureOut">
              <a:rPr lang="en-US"/>
              <a:pPr>
                <a:defRPr/>
              </a:pPr>
              <a:t>9/21/2009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0B0B1-4E9C-490E-B671-E75E321E44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8CFE0-67F3-47D5-B9A0-8E4324BD8A1E}" type="datetimeFigureOut">
              <a:rPr lang="en-US"/>
              <a:pPr>
                <a:defRPr/>
              </a:pPr>
              <a:t>9/21/2009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31E07-21A5-47D1-9E4B-656C292526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16775DA-3383-4169-A515-5BBDB2425443}" type="datetimeFigureOut">
              <a:rPr lang="en-US"/>
              <a:pPr>
                <a:defRPr/>
              </a:pPr>
              <a:t>9/21/2009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DBD515B-F25C-4BE5-BE31-FD7634BA67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ChangeArrowheads="1"/>
          </p:cNvSpPr>
          <p:nvPr/>
        </p:nvSpPr>
        <p:spPr bwMode="gray">
          <a:xfrm>
            <a:off x="1257300" y="1709738"/>
            <a:ext cx="1358900" cy="415925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000"/>
              <a:t>Patient</a:t>
            </a:r>
          </a:p>
        </p:txBody>
      </p:sp>
      <p:sp>
        <p:nvSpPr>
          <p:cNvPr id="13314" name="Text Box 8"/>
          <p:cNvSpPr txBox="1">
            <a:spLocks noChangeArrowheads="1"/>
          </p:cNvSpPr>
          <p:nvPr/>
        </p:nvSpPr>
        <p:spPr bwMode="auto">
          <a:xfrm>
            <a:off x="2959100" y="1371600"/>
            <a:ext cx="2133600" cy="327025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  <a:tailEnd type="none" w="lg" len="lg"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/>
              <a:t>&lt;- treats</a:t>
            </a:r>
          </a:p>
        </p:txBody>
      </p:sp>
      <p:sp>
        <p:nvSpPr>
          <p:cNvPr id="13315" name="Text Box 9"/>
          <p:cNvSpPr txBox="1">
            <a:spLocks noChangeArrowheads="1"/>
          </p:cNvSpPr>
          <p:nvPr/>
        </p:nvSpPr>
        <p:spPr bwMode="auto">
          <a:xfrm>
            <a:off x="3263900" y="3881438"/>
            <a:ext cx="1574800" cy="325437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  <a:tailEnd type="none" w="lg" len="lg"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/>
              <a:t>get helps by</a:t>
            </a:r>
          </a:p>
        </p:txBody>
      </p:sp>
      <p:sp>
        <p:nvSpPr>
          <p:cNvPr id="13316" name="Text Box 11"/>
          <p:cNvSpPr txBox="1">
            <a:spLocks noChangeArrowheads="1"/>
          </p:cNvSpPr>
          <p:nvPr/>
        </p:nvSpPr>
        <p:spPr bwMode="auto">
          <a:xfrm>
            <a:off x="2171700" y="2066925"/>
            <a:ext cx="1485900" cy="798513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u="sng"/>
              <a:t>patid</a:t>
            </a:r>
            <a:endParaRPr lang="en-US"/>
          </a:p>
          <a:p>
            <a:pPr>
              <a:lnSpc>
                <a:spcPct val="85000"/>
              </a:lnSpc>
            </a:pPr>
            <a:r>
              <a:rPr lang="en-US"/>
              <a:t>name !</a:t>
            </a:r>
          </a:p>
          <a:p>
            <a:pPr>
              <a:lnSpc>
                <a:spcPct val="85000"/>
              </a:lnSpc>
            </a:pPr>
            <a:r>
              <a:rPr lang="en-US"/>
              <a:t>birthdate !</a:t>
            </a:r>
          </a:p>
        </p:txBody>
      </p:sp>
      <p:sp>
        <p:nvSpPr>
          <p:cNvPr id="13317" name="Rectangle 12"/>
          <p:cNvSpPr>
            <a:spLocks noChangeArrowheads="1"/>
          </p:cNvSpPr>
          <p:nvPr/>
        </p:nvSpPr>
        <p:spPr bwMode="gray">
          <a:xfrm>
            <a:off x="5219700" y="1709738"/>
            <a:ext cx="1295400" cy="415925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000"/>
              <a:t>Doctor</a:t>
            </a:r>
          </a:p>
        </p:txBody>
      </p:sp>
      <p:sp>
        <p:nvSpPr>
          <p:cNvPr id="13318" name="Rectangle 13"/>
          <p:cNvSpPr>
            <a:spLocks noChangeArrowheads="1"/>
          </p:cNvSpPr>
          <p:nvPr/>
        </p:nvSpPr>
        <p:spPr bwMode="gray">
          <a:xfrm>
            <a:off x="5105400" y="4003675"/>
            <a:ext cx="1524000" cy="415925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000"/>
              <a:t>Assistant</a:t>
            </a:r>
          </a:p>
        </p:txBody>
      </p:sp>
      <p:cxnSp>
        <p:nvCxnSpPr>
          <p:cNvPr id="13319" name="AutoShape 14"/>
          <p:cNvCxnSpPr>
            <a:cxnSpLocks noChangeShapeType="1"/>
            <a:stCxn id="13317" idx="2"/>
            <a:endCxn id="13318" idx="0"/>
          </p:cNvCxnSpPr>
          <p:nvPr/>
        </p:nvCxnSpPr>
        <p:spPr bwMode="auto">
          <a:xfrm>
            <a:off x="5867400" y="2125663"/>
            <a:ext cx="0" cy="18780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</p:cxnSp>
      <p:grpSp>
        <p:nvGrpSpPr>
          <p:cNvPr id="13320" name="Group 15"/>
          <p:cNvGrpSpPr>
            <a:grpSpLocks/>
          </p:cNvGrpSpPr>
          <p:nvPr/>
        </p:nvGrpSpPr>
        <p:grpSpPr bwMode="auto">
          <a:xfrm rot="5400000" flipH="1">
            <a:off x="5753100" y="2120900"/>
            <a:ext cx="228600" cy="304800"/>
            <a:chOff x="1920" y="2400"/>
            <a:chExt cx="144" cy="192"/>
          </a:xfrm>
        </p:grpSpPr>
        <p:sp>
          <p:nvSpPr>
            <p:cNvPr id="13336" name="Line 16"/>
            <p:cNvSpPr>
              <a:spLocks noChangeShapeType="1"/>
            </p:cNvSpPr>
            <p:nvPr/>
          </p:nvSpPr>
          <p:spPr bwMode="auto">
            <a:xfrm flipV="1">
              <a:off x="1920" y="2400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37" name="Line 17"/>
            <p:cNvSpPr>
              <a:spLocks noChangeShapeType="1"/>
            </p:cNvSpPr>
            <p:nvPr/>
          </p:nvSpPr>
          <p:spPr bwMode="auto">
            <a:xfrm>
              <a:off x="1920" y="2496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3321" name="Text Box 18"/>
          <p:cNvSpPr txBox="1">
            <a:spLocks noChangeArrowheads="1"/>
          </p:cNvSpPr>
          <p:nvPr/>
        </p:nvSpPr>
        <p:spPr bwMode="auto">
          <a:xfrm>
            <a:off x="4508500" y="2755900"/>
            <a:ext cx="1358900" cy="563563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  <a:tailEnd type="none" w="lg" len="lg"/>
          </a:ln>
        </p:spPr>
        <p:txBody>
          <a:bodyPr>
            <a:spAutoFit/>
          </a:bodyPr>
          <a:lstStyle/>
          <a:p>
            <a:pPr algn="r">
              <a:lnSpc>
                <a:spcPct val="85000"/>
              </a:lnSpc>
              <a:spcBef>
                <a:spcPct val="50000"/>
              </a:spcBef>
            </a:pPr>
            <a:r>
              <a:rPr lang="en-US"/>
              <a:t>get assists from</a:t>
            </a:r>
          </a:p>
        </p:txBody>
      </p:sp>
      <p:sp>
        <p:nvSpPr>
          <p:cNvPr id="13322" name="Text Box 19"/>
          <p:cNvSpPr txBox="1">
            <a:spLocks noChangeArrowheads="1"/>
          </p:cNvSpPr>
          <p:nvPr/>
        </p:nvSpPr>
        <p:spPr bwMode="auto">
          <a:xfrm>
            <a:off x="5562600" y="4343400"/>
            <a:ext cx="1676400" cy="563563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u="sng"/>
              <a:t>ssno</a:t>
            </a:r>
          </a:p>
          <a:p>
            <a:pPr>
              <a:lnSpc>
                <a:spcPct val="85000"/>
              </a:lnSpc>
            </a:pPr>
            <a:r>
              <a:rPr lang="en-US"/>
              <a:t>aname ! </a:t>
            </a:r>
          </a:p>
        </p:txBody>
      </p:sp>
      <p:sp>
        <p:nvSpPr>
          <p:cNvPr id="13323" name="Text Box 20"/>
          <p:cNvSpPr txBox="1">
            <a:spLocks noChangeArrowheads="1"/>
          </p:cNvSpPr>
          <p:nvPr/>
        </p:nvSpPr>
        <p:spPr bwMode="auto">
          <a:xfrm>
            <a:off x="6096000" y="2044700"/>
            <a:ext cx="1524000" cy="1033463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u="sng"/>
              <a:t>licenseauth</a:t>
            </a:r>
          </a:p>
          <a:p>
            <a:pPr>
              <a:lnSpc>
                <a:spcPct val="85000"/>
              </a:lnSpc>
            </a:pPr>
            <a:r>
              <a:rPr lang="en-US" u="sng"/>
              <a:t>licenseno</a:t>
            </a:r>
          </a:p>
          <a:p>
            <a:pPr>
              <a:lnSpc>
                <a:spcPct val="85000"/>
              </a:lnSpc>
            </a:pPr>
            <a:r>
              <a:rPr lang="en-US"/>
              <a:t>docnam !</a:t>
            </a:r>
          </a:p>
          <a:p>
            <a:pPr>
              <a:lnSpc>
                <a:spcPct val="85000"/>
              </a:lnSpc>
            </a:pPr>
            <a:r>
              <a:rPr lang="en-US"/>
              <a:t>yrlicensed !</a:t>
            </a:r>
          </a:p>
        </p:txBody>
      </p:sp>
      <p:cxnSp>
        <p:nvCxnSpPr>
          <p:cNvPr id="13324" name="AutoShape 21"/>
          <p:cNvCxnSpPr>
            <a:cxnSpLocks noChangeShapeType="1"/>
            <a:stCxn id="13313" idx="3"/>
            <a:endCxn id="13317" idx="1"/>
          </p:cNvCxnSpPr>
          <p:nvPr/>
        </p:nvCxnSpPr>
        <p:spPr bwMode="auto">
          <a:xfrm>
            <a:off x="2616200" y="1917700"/>
            <a:ext cx="26035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3325" name="AutoShape 22"/>
          <p:cNvCxnSpPr>
            <a:cxnSpLocks noChangeShapeType="1"/>
            <a:endCxn id="13318" idx="1"/>
          </p:cNvCxnSpPr>
          <p:nvPr/>
        </p:nvCxnSpPr>
        <p:spPr bwMode="auto">
          <a:xfrm>
            <a:off x="2908300" y="4211638"/>
            <a:ext cx="21971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8" name="Rectangle 28"/>
          <p:cNvSpPr txBox="1">
            <a:spLocks noChangeArrowheads="1"/>
          </p:cNvSpPr>
          <p:nvPr/>
        </p:nvSpPr>
        <p:spPr>
          <a:xfrm>
            <a:off x="304800" y="323850"/>
            <a:ext cx="8534400" cy="762000"/>
          </a:xfrm>
          <a:prstGeom prst="rect">
            <a:avLst/>
          </a:prstGeom>
          <a:noFill/>
          <a:ln/>
        </p:spPr>
        <p:txBody>
          <a:bodyPr anchor="ctr">
            <a:normAutofit fontScale="70000" lnSpcReduction="20000"/>
          </a:bodyPr>
          <a:lstStyle/>
          <a:p>
            <a:pPr algn="ctr" fontAlgn="auto">
              <a:lnSpc>
                <a:spcPct val="85000"/>
              </a:lnSpc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Doctor Patient: </a:t>
            </a:r>
            <a:br>
              <a:rPr lang="en-US" sz="4400" dirty="0">
                <a:latin typeface="+mj-lt"/>
                <a:ea typeface="+mj-ea"/>
                <a:cs typeface="+mj-cs"/>
              </a:rPr>
            </a:br>
            <a:r>
              <a:rPr lang="en-US" sz="4400" dirty="0">
                <a:latin typeface="+mn-lt"/>
              </a:rPr>
              <a:t> Easy Crow Magnum Diagram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3327" name="Line 31"/>
          <p:cNvSpPr>
            <a:spLocks noChangeShapeType="1"/>
          </p:cNvSpPr>
          <p:nvPr/>
        </p:nvSpPr>
        <p:spPr bwMode="auto">
          <a:xfrm rot="16200000" flipH="1">
            <a:off x="5867400" y="3681413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28" name="AutoShape 14"/>
          <p:cNvCxnSpPr>
            <a:cxnSpLocks noChangeShapeType="1"/>
          </p:cNvCxnSpPr>
          <p:nvPr/>
        </p:nvCxnSpPr>
        <p:spPr bwMode="auto">
          <a:xfrm rot="5400000">
            <a:off x="2247901" y="3543300"/>
            <a:ext cx="1295400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</p:cxnSp>
      <p:grpSp>
        <p:nvGrpSpPr>
          <p:cNvPr id="13329" name="Group 15"/>
          <p:cNvGrpSpPr>
            <a:grpSpLocks/>
          </p:cNvGrpSpPr>
          <p:nvPr/>
        </p:nvGrpSpPr>
        <p:grpSpPr bwMode="auto">
          <a:xfrm rot="5400000" flipH="1">
            <a:off x="2781300" y="2890838"/>
            <a:ext cx="228600" cy="304800"/>
            <a:chOff x="1920" y="2400"/>
            <a:chExt cx="144" cy="192"/>
          </a:xfrm>
        </p:grpSpPr>
        <p:sp>
          <p:nvSpPr>
            <p:cNvPr id="13334" name="Line 16"/>
            <p:cNvSpPr>
              <a:spLocks noChangeShapeType="1"/>
            </p:cNvSpPr>
            <p:nvPr/>
          </p:nvSpPr>
          <p:spPr bwMode="auto">
            <a:xfrm flipV="1">
              <a:off x="1920" y="2400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35" name="Line 17"/>
            <p:cNvSpPr>
              <a:spLocks noChangeShapeType="1"/>
            </p:cNvSpPr>
            <p:nvPr/>
          </p:nvSpPr>
          <p:spPr bwMode="auto">
            <a:xfrm>
              <a:off x="1920" y="2496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3330" name="Group 36"/>
          <p:cNvGrpSpPr>
            <a:grpSpLocks/>
          </p:cNvGrpSpPr>
          <p:nvPr/>
        </p:nvGrpSpPr>
        <p:grpSpPr bwMode="auto">
          <a:xfrm rot="10800000" flipV="1">
            <a:off x="2667000" y="1752600"/>
            <a:ext cx="228600" cy="304800"/>
            <a:chOff x="1920" y="2400"/>
            <a:chExt cx="144" cy="192"/>
          </a:xfrm>
        </p:grpSpPr>
        <p:sp>
          <p:nvSpPr>
            <p:cNvPr id="13332" name="Line 24"/>
            <p:cNvSpPr>
              <a:spLocks noChangeShapeType="1"/>
            </p:cNvSpPr>
            <p:nvPr/>
          </p:nvSpPr>
          <p:spPr bwMode="auto">
            <a:xfrm flipV="1">
              <a:off x="1920" y="2400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33" name="Line 25"/>
            <p:cNvSpPr>
              <a:spLocks noChangeShapeType="1"/>
            </p:cNvSpPr>
            <p:nvPr/>
          </p:nvSpPr>
          <p:spPr bwMode="auto">
            <a:xfrm>
              <a:off x="1920" y="2496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3331" name="Line 30"/>
          <p:cNvSpPr>
            <a:spLocks noChangeShapeType="1"/>
          </p:cNvSpPr>
          <p:nvPr/>
        </p:nvSpPr>
        <p:spPr bwMode="auto">
          <a:xfrm flipH="1">
            <a:off x="5029200" y="17526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gray">
          <a:xfrm>
            <a:off x="1257300" y="1709738"/>
            <a:ext cx="1358900" cy="415925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000"/>
              <a:t>Candidate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gray">
          <a:xfrm>
            <a:off x="1333500" y="3956050"/>
            <a:ext cx="1574800" cy="511175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000"/>
              <a:t>JobPosting</a:t>
            </a:r>
          </a:p>
        </p:txBody>
      </p:sp>
      <p:grpSp>
        <p:nvGrpSpPr>
          <p:cNvPr id="14341" name="Group 5"/>
          <p:cNvGrpSpPr>
            <a:grpSpLocks/>
          </p:cNvGrpSpPr>
          <p:nvPr/>
        </p:nvGrpSpPr>
        <p:grpSpPr bwMode="auto">
          <a:xfrm rot="10800000" flipH="1" flipV="1">
            <a:off x="4989513" y="1765300"/>
            <a:ext cx="228600" cy="304800"/>
            <a:chOff x="1920" y="2400"/>
            <a:chExt cx="144" cy="192"/>
          </a:xfrm>
        </p:grpSpPr>
        <p:sp>
          <p:nvSpPr>
            <p:cNvPr id="14364" name="Line 6"/>
            <p:cNvSpPr>
              <a:spLocks noChangeShapeType="1"/>
            </p:cNvSpPr>
            <p:nvPr/>
          </p:nvSpPr>
          <p:spPr bwMode="auto">
            <a:xfrm flipV="1">
              <a:off x="1920" y="2400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65" name="Line 7"/>
            <p:cNvSpPr>
              <a:spLocks noChangeShapeType="1"/>
            </p:cNvSpPr>
            <p:nvPr/>
          </p:nvSpPr>
          <p:spPr bwMode="auto">
            <a:xfrm>
              <a:off x="1920" y="2496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2959100" y="1371600"/>
            <a:ext cx="2133600" cy="558800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  <a:tailEnd type="none" w="lg" len="lg"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/>
              <a:t>job history includes</a:t>
            </a:r>
          </a:p>
        </p:txBody>
      </p:sp>
      <p:sp>
        <p:nvSpPr>
          <p:cNvPr id="14343" name="Text Box 9"/>
          <p:cNvSpPr txBox="1">
            <a:spLocks noChangeArrowheads="1"/>
          </p:cNvSpPr>
          <p:nvPr/>
        </p:nvSpPr>
        <p:spPr bwMode="auto">
          <a:xfrm>
            <a:off x="3263900" y="3881438"/>
            <a:ext cx="1574800" cy="325437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  <a:tailEnd type="none" w="lg" len="lg"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/>
              <a:t>open at</a:t>
            </a:r>
          </a:p>
        </p:txBody>
      </p:sp>
      <p:sp>
        <p:nvSpPr>
          <p:cNvPr id="14344" name="Text Box 10"/>
          <p:cNvSpPr txBox="1">
            <a:spLocks noChangeArrowheads="1"/>
          </p:cNvSpPr>
          <p:nvPr/>
        </p:nvSpPr>
        <p:spPr bwMode="auto">
          <a:xfrm>
            <a:off x="2222500" y="4346575"/>
            <a:ext cx="1574800" cy="1258888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u="sng"/>
              <a:t>postid</a:t>
            </a:r>
          </a:p>
          <a:p>
            <a:pPr>
              <a:lnSpc>
                <a:spcPct val="85000"/>
              </a:lnSpc>
            </a:pPr>
            <a:r>
              <a:rPr lang="en-US"/>
              <a:t>title</a:t>
            </a:r>
          </a:p>
          <a:p>
            <a:pPr>
              <a:lnSpc>
                <a:spcPct val="85000"/>
              </a:lnSpc>
            </a:pPr>
            <a:r>
              <a:rPr lang="en-US"/>
              <a:t>location</a:t>
            </a:r>
          </a:p>
          <a:p>
            <a:pPr>
              <a:lnSpc>
                <a:spcPct val="85000"/>
              </a:lnSpc>
            </a:pPr>
            <a:r>
              <a:rPr lang="en-US"/>
              <a:t>descr</a:t>
            </a:r>
          </a:p>
          <a:p>
            <a:pPr>
              <a:lnSpc>
                <a:spcPct val="85000"/>
              </a:lnSpc>
            </a:pPr>
            <a:r>
              <a:rPr lang="en-US"/>
              <a:t>postdate</a:t>
            </a:r>
          </a:p>
        </p:txBody>
      </p:sp>
      <p:sp>
        <p:nvSpPr>
          <p:cNvPr id="14345" name="Text Box 11"/>
          <p:cNvSpPr txBox="1">
            <a:spLocks noChangeArrowheads="1"/>
          </p:cNvSpPr>
          <p:nvPr/>
        </p:nvSpPr>
        <p:spPr bwMode="auto">
          <a:xfrm>
            <a:off x="2171700" y="2066925"/>
            <a:ext cx="2095500" cy="1492250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u="sng"/>
              <a:t>candid</a:t>
            </a:r>
            <a:endParaRPr lang="en-US"/>
          </a:p>
          <a:p>
            <a:pPr>
              <a:lnSpc>
                <a:spcPct val="85000"/>
              </a:lnSpc>
            </a:pPr>
            <a:r>
              <a:rPr lang="en-US"/>
              <a:t>name</a:t>
            </a:r>
          </a:p>
          <a:p>
            <a:pPr>
              <a:lnSpc>
                <a:spcPct val="85000"/>
              </a:lnSpc>
            </a:pPr>
            <a:r>
              <a:rPr lang="en-US"/>
              <a:t>descr</a:t>
            </a:r>
          </a:p>
          <a:p>
            <a:pPr>
              <a:lnSpc>
                <a:spcPct val="85000"/>
              </a:lnSpc>
            </a:pPr>
            <a:r>
              <a:rPr lang="en-US"/>
              <a:t>industryWanted</a:t>
            </a:r>
          </a:p>
          <a:p>
            <a:pPr>
              <a:lnSpc>
                <a:spcPct val="85000"/>
              </a:lnSpc>
            </a:pPr>
            <a:r>
              <a:rPr lang="en-US"/>
              <a:t>titleWanted</a:t>
            </a:r>
          </a:p>
          <a:p>
            <a:pPr>
              <a:lnSpc>
                <a:spcPct val="85000"/>
              </a:lnSpc>
            </a:pPr>
            <a:r>
              <a:rPr lang="en-US"/>
              <a:t>locationWanted</a:t>
            </a: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gray">
          <a:xfrm>
            <a:off x="5219700" y="1709738"/>
            <a:ext cx="1295400" cy="415925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000"/>
              <a:t>JobEntry</a:t>
            </a:r>
          </a:p>
        </p:txBody>
      </p:sp>
      <p:sp>
        <p:nvSpPr>
          <p:cNvPr id="14347" name="Rectangle 13"/>
          <p:cNvSpPr>
            <a:spLocks noChangeArrowheads="1"/>
          </p:cNvSpPr>
          <p:nvPr/>
        </p:nvSpPr>
        <p:spPr bwMode="gray">
          <a:xfrm>
            <a:off x="5105400" y="4003675"/>
            <a:ext cx="1524000" cy="415925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000"/>
              <a:t>Company</a:t>
            </a:r>
          </a:p>
        </p:txBody>
      </p:sp>
      <p:cxnSp>
        <p:nvCxnSpPr>
          <p:cNvPr id="14348" name="AutoShape 14"/>
          <p:cNvCxnSpPr>
            <a:cxnSpLocks noChangeShapeType="1"/>
            <a:stCxn id="14346" idx="2"/>
            <a:endCxn id="14347" idx="0"/>
          </p:cNvCxnSpPr>
          <p:nvPr/>
        </p:nvCxnSpPr>
        <p:spPr bwMode="auto">
          <a:xfrm>
            <a:off x="5867400" y="2125663"/>
            <a:ext cx="0" cy="18780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</p:cxnSp>
      <p:grpSp>
        <p:nvGrpSpPr>
          <p:cNvPr id="14349" name="Group 15"/>
          <p:cNvGrpSpPr>
            <a:grpSpLocks/>
          </p:cNvGrpSpPr>
          <p:nvPr/>
        </p:nvGrpSpPr>
        <p:grpSpPr bwMode="auto">
          <a:xfrm rot="5400000" flipH="1">
            <a:off x="5753100" y="2120900"/>
            <a:ext cx="228600" cy="304800"/>
            <a:chOff x="1920" y="2400"/>
            <a:chExt cx="144" cy="192"/>
          </a:xfrm>
        </p:grpSpPr>
        <p:sp>
          <p:nvSpPr>
            <p:cNvPr id="14362" name="Line 16"/>
            <p:cNvSpPr>
              <a:spLocks noChangeShapeType="1"/>
            </p:cNvSpPr>
            <p:nvPr/>
          </p:nvSpPr>
          <p:spPr bwMode="auto">
            <a:xfrm flipV="1">
              <a:off x="1920" y="2400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63" name="Line 17"/>
            <p:cNvSpPr>
              <a:spLocks noChangeShapeType="1"/>
            </p:cNvSpPr>
            <p:nvPr/>
          </p:nvSpPr>
          <p:spPr bwMode="auto">
            <a:xfrm>
              <a:off x="1920" y="2496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4350" name="Text Box 18"/>
          <p:cNvSpPr txBox="1">
            <a:spLocks noChangeArrowheads="1"/>
          </p:cNvSpPr>
          <p:nvPr/>
        </p:nvSpPr>
        <p:spPr bwMode="auto">
          <a:xfrm>
            <a:off x="4508500" y="2755900"/>
            <a:ext cx="1358900" cy="558800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  <a:tailEnd type="none" w="lg" len="lg"/>
          </a:ln>
        </p:spPr>
        <p:txBody>
          <a:bodyPr>
            <a:spAutoFit/>
          </a:bodyPr>
          <a:lstStyle/>
          <a:p>
            <a:pPr algn="r">
              <a:lnSpc>
                <a:spcPct val="85000"/>
              </a:lnSpc>
              <a:spcBef>
                <a:spcPct val="50000"/>
              </a:spcBef>
            </a:pPr>
            <a:r>
              <a:rPr lang="en-US"/>
              <a:t>occurred</a:t>
            </a:r>
            <a:br>
              <a:rPr lang="en-US"/>
            </a:br>
            <a:r>
              <a:rPr lang="en-US"/>
              <a:t>at</a:t>
            </a:r>
          </a:p>
        </p:txBody>
      </p:sp>
      <p:sp>
        <p:nvSpPr>
          <p:cNvPr id="14351" name="Text Box 19"/>
          <p:cNvSpPr txBox="1">
            <a:spLocks noChangeArrowheads="1"/>
          </p:cNvSpPr>
          <p:nvPr/>
        </p:nvSpPr>
        <p:spPr bwMode="auto">
          <a:xfrm>
            <a:off x="5867400" y="4311650"/>
            <a:ext cx="1676400" cy="1258888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u="sng"/>
              <a:t>compid</a:t>
            </a:r>
          </a:p>
          <a:p>
            <a:pPr>
              <a:lnSpc>
                <a:spcPct val="85000"/>
              </a:lnSpc>
            </a:pPr>
            <a:r>
              <a:rPr lang="en-US"/>
              <a:t>compname</a:t>
            </a:r>
          </a:p>
          <a:p>
            <a:pPr>
              <a:lnSpc>
                <a:spcPct val="85000"/>
              </a:lnSpc>
            </a:pPr>
            <a:r>
              <a:rPr lang="en-US"/>
              <a:t>industry</a:t>
            </a:r>
          </a:p>
          <a:p>
            <a:pPr>
              <a:lnSpc>
                <a:spcPct val="85000"/>
              </a:lnSpc>
            </a:pPr>
            <a:r>
              <a:rPr lang="en-US"/>
              <a:t>descr</a:t>
            </a:r>
          </a:p>
          <a:p>
            <a:pPr>
              <a:lnSpc>
                <a:spcPct val="85000"/>
              </a:lnSpc>
            </a:pPr>
            <a:r>
              <a:rPr lang="en-US"/>
              <a:t>status</a:t>
            </a:r>
          </a:p>
        </p:txBody>
      </p:sp>
      <p:sp>
        <p:nvSpPr>
          <p:cNvPr id="14352" name="Text Box 20"/>
          <p:cNvSpPr txBox="1">
            <a:spLocks noChangeArrowheads="1"/>
          </p:cNvSpPr>
          <p:nvPr/>
        </p:nvSpPr>
        <p:spPr bwMode="auto">
          <a:xfrm>
            <a:off x="6096000" y="2044700"/>
            <a:ext cx="1219200" cy="1725613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u="sng"/>
              <a:t>entryid</a:t>
            </a:r>
          </a:p>
          <a:p>
            <a:pPr>
              <a:lnSpc>
                <a:spcPct val="85000"/>
              </a:lnSpc>
            </a:pPr>
            <a:r>
              <a:rPr lang="en-US"/>
              <a:t>jobno</a:t>
            </a:r>
          </a:p>
          <a:p>
            <a:pPr>
              <a:lnSpc>
                <a:spcPct val="85000"/>
              </a:lnSpc>
            </a:pPr>
            <a:r>
              <a:rPr lang="en-US"/>
              <a:t>title</a:t>
            </a:r>
          </a:p>
          <a:p>
            <a:pPr>
              <a:lnSpc>
                <a:spcPct val="85000"/>
              </a:lnSpc>
            </a:pPr>
            <a:r>
              <a:rPr lang="en-US"/>
              <a:t>location</a:t>
            </a:r>
          </a:p>
          <a:p>
            <a:pPr>
              <a:lnSpc>
                <a:spcPct val="85000"/>
              </a:lnSpc>
            </a:pPr>
            <a:r>
              <a:rPr lang="en-US"/>
              <a:t>startDate</a:t>
            </a:r>
          </a:p>
          <a:p>
            <a:pPr>
              <a:lnSpc>
                <a:spcPct val="85000"/>
              </a:lnSpc>
            </a:pPr>
            <a:r>
              <a:rPr lang="en-US"/>
              <a:t>endDate</a:t>
            </a:r>
          </a:p>
          <a:p>
            <a:pPr>
              <a:lnSpc>
                <a:spcPct val="85000"/>
              </a:lnSpc>
            </a:pPr>
            <a:r>
              <a:rPr lang="en-US"/>
              <a:t>details</a:t>
            </a:r>
          </a:p>
        </p:txBody>
      </p:sp>
      <p:cxnSp>
        <p:nvCxnSpPr>
          <p:cNvPr id="14353" name="AutoShape 21"/>
          <p:cNvCxnSpPr>
            <a:cxnSpLocks noChangeShapeType="1"/>
            <a:stCxn id="14339" idx="3"/>
            <a:endCxn id="14346" idx="1"/>
          </p:cNvCxnSpPr>
          <p:nvPr/>
        </p:nvCxnSpPr>
        <p:spPr bwMode="auto">
          <a:xfrm>
            <a:off x="2616200" y="1917700"/>
            <a:ext cx="26035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4354" name="AutoShape 22"/>
          <p:cNvCxnSpPr>
            <a:cxnSpLocks noChangeShapeType="1"/>
            <a:stCxn id="14340" idx="3"/>
            <a:endCxn id="14347" idx="1"/>
          </p:cNvCxnSpPr>
          <p:nvPr/>
        </p:nvCxnSpPr>
        <p:spPr bwMode="auto">
          <a:xfrm>
            <a:off x="2908300" y="4211638"/>
            <a:ext cx="21971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14355" name="Group 23"/>
          <p:cNvGrpSpPr>
            <a:grpSpLocks/>
          </p:cNvGrpSpPr>
          <p:nvPr/>
        </p:nvGrpSpPr>
        <p:grpSpPr bwMode="auto">
          <a:xfrm rot="10800000" flipV="1">
            <a:off x="2908300" y="4059238"/>
            <a:ext cx="228600" cy="304800"/>
            <a:chOff x="1920" y="2400"/>
            <a:chExt cx="144" cy="192"/>
          </a:xfrm>
        </p:grpSpPr>
        <p:sp>
          <p:nvSpPr>
            <p:cNvPr id="14360" name="Line 24"/>
            <p:cNvSpPr>
              <a:spLocks noChangeShapeType="1"/>
            </p:cNvSpPr>
            <p:nvPr/>
          </p:nvSpPr>
          <p:spPr bwMode="auto">
            <a:xfrm flipV="1">
              <a:off x="1920" y="2400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61" name="Line 25"/>
            <p:cNvSpPr>
              <a:spLocks noChangeShapeType="1"/>
            </p:cNvSpPr>
            <p:nvPr/>
          </p:nvSpPr>
          <p:spPr bwMode="auto">
            <a:xfrm>
              <a:off x="1920" y="2496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27" name="Rectangle 28"/>
          <p:cNvSpPr txBox="1">
            <a:spLocks noChangeArrowheads="1"/>
          </p:cNvSpPr>
          <p:nvPr/>
        </p:nvSpPr>
        <p:spPr>
          <a:xfrm>
            <a:off x="304800" y="323850"/>
            <a:ext cx="8534400" cy="762000"/>
          </a:xfrm>
          <a:prstGeom prst="rect">
            <a:avLst/>
          </a:prstGeom>
          <a:noFill/>
          <a:ln/>
        </p:spPr>
        <p:txBody>
          <a:bodyPr anchor="ctr">
            <a:normAutofit fontScale="70000" lnSpcReduction="20000"/>
          </a:bodyPr>
          <a:lstStyle/>
          <a:p>
            <a:pPr algn="ctr" fontAlgn="auto">
              <a:lnSpc>
                <a:spcPct val="85000"/>
              </a:lnSpc>
              <a:spcAft>
                <a:spcPts val="0"/>
              </a:spcAft>
              <a:defRPr/>
            </a:pPr>
            <a:r>
              <a:rPr lang="en-US" sz="4400">
                <a:latin typeface="+mj-lt"/>
                <a:ea typeface="+mj-ea"/>
                <a:cs typeface="+mj-cs"/>
              </a:rPr>
              <a:t>Job Board Application: </a:t>
            </a:r>
            <a:br>
              <a:rPr lang="en-US" sz="4400">
                <a:latin typeface="+mj-lt"/>
                <a:ea typeface="+mj-ea"/>
                <a:cs typeface="+mj-cs"/>
              </a:rPr>
            </a:br>
            <a:r>
              <a:rPr lang="en-US" sz="4400">
                <a:latin typeface="+mj-lt"/>
                <a:ea typeface="+mj-ea"/>
                <a:cs typeface="+mj-cs"/>
              </a:rPr>
              <a:t>Detailed ER Diagram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flipH="1">
            <a:off x="2819400" y="17526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flipH="1">
            <a:off x="4933950" y="4059238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6200000" flipH="1">
            <a:off x="5867400" y="3681413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48" name="Group 88"/>
          <p:cNvGrpSpPr>
            <a:grpSpLocks/>
          </p:cNvGrpSpPr>
          <p:nvPr/>
        </p:nvGrpSpPr>
        <p:grpSpPr bwMode="auto">
          <a:xfrm>
            <a:off x="1635125" y="1524000"/>
            <a:ext cx="4933950" cy="3016250"/>
            <a:chOff x="1000" y="960"/>
            <a:chExt cx="4643" cy="2824"/>
          </a:xfrm>
        </p:grpSpPr>
        <p:grpSp>
          <p:nvGrpSpPr>
            <p:cNvPr id="15374" name="Group 14"/>
            <p:cNvGrpSpPr>
              <a:grpSpLocks/>
            </p:cNvGrpSpPr>
            <p:nvPr/>
          </p:nvGrpSpPr>
          <p:grpSpPr bwMode="auto">
            <a:xfrm>
              <a:off x="1000" y="1872"/>
              <a:ext cx="652" cy="808"/>
              <a:chOff x="988" y="960"/>
              <a:chExt cx="652" cy="1170"/>
            </a:xfrm>
          </p:grpSpPr>
          <p:grpSp>
            <p:nvGrpSpPr>
              <p:cNvPr id="15365" name="Group 5"/>
              <p:cNvGrpSpPr>
                <a:grpSpLocks/>
              </p:cNvGrpSpPr>
              <p:nvPr/>
            </p:nvGrpSpPr>
            <p:grpSpPr bwMode="auto">
              <a:xfrm>
                <a:off x="1152" y="960"/>
                <a:ext cx="318" cy="613"/>
                <a:chOff x="2002" y="1676"/>
                <a:chExt cx="318" cy="613"/>
              </a:xfrm>
            </p:grpSpPr>
            <p:sp>
              <p:nvSpPr>
                <p:cNvPr id="15366" name="Oval 6"/>
                <p:cNvSpPr>
                  <a:spLocks noChangeArrowheads="1"/>
                </p:cNvSpPr>
                <p:nvPr/>
              </p:nvSpPr>
              <p:spPr bwMode="auto">
                <a:xfrm>
                  <a:off x="2100" y="1676"/>
                  <a:ext cx="128" cy="128"/>
                </a:xfrm>
                <a:prstGeom prst="ellipse">
                  <a:avLst/>
                </a:prstGeom>
                <a:solidFill>
                  <a:srgbClr val="ECD10A"/>
                </a:solidFill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5367" name="AutoShape 7"/>
                <p:cNvCxnSpPr>
                  <a:cxnSpLocks noChangeShapeType="1"/>
                  <a:stCxn id="15366" idx="4"/>
                </p:cNvCxnSpPr>
                <p:nvPr/>
              </p:nvCxnSpPr>
              <p:spPr bwMode="auto">
                <a:xfrm flipH="1">
                  <a:off x="2161" y="1813"/>
                  <a:ext cx="3" cy="267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sp>
              <p:nvSpPr>
                <p:cNvPr id="15368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041" y="2080"/>
                  <a:ext cx="120" cy="20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5369" name="Line 9"/>
                <p:cNvSpPr>
                  <a:spLocks noChangeShapeType="1"/>
                </p:cNvSpPr>
                <p:nvPr/>
              </p:nvSpPr>
              <p:spPr bwMode="auto">
                <a:xfrm flipH="1" flipV="1">
                  <a:off x="2161" y="2083"/>
                  <a:ext cx="120" cy="20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5370" name="Line 10"/>
                <p:cNvSpPr>
                  <a:spLocks noChangeShapeType="1"/>
                </p:cNvSpPr>
                <p:nvPr/>
              </p:nvSpPr>
              <p:spPr bwMode="auto">
                <a:xfrm>
                  <a:off x="2002" y="1877"/>
                  <a:ext cx="31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5371" name="Rectangle 11"/>
                <p:cNvSpPr>
                  <a:spLocks noChangeArrowheads="1"/>
                </p:cNvSpPr>
                <p:nvPr/>
              </p:nvSpPr>
              <p:spPr bwMode="auto">
                <a:xfrm>
                  <a:off x="2002" y="1676"/>
                  <a:ext cx="318" cy="61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373" name="Text Box 13"/>
              <p:cNvSpPr txBox="1">
                <a:spLocks noChangeArrowheads="1"/>
              </p:cNvSpPr>
              <p:nvPr/>
            </p:nvSpPr>
            <p:spPr bwMode="auto">
              <a:xfrm>
                <a:off x="988" y="1632"/>
                <a:ext cx="652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/>
                  <a:t>User</a:t>
                </a:r>
              </a:p>
            </p:txBody>
          </p:sp>
        </p:grpSp>
        <p:grpSp>
          <p:nvGrpSpPr>
            <p:cNvPr id="15384" name="Group 24"/>
            <p:cNvGrpSpPr>
              <a:grpSpLocks/>
            </p:cNvGrpSpPr>
            <p:nvPr/>
          </p:nvGrpSpPr>
          <p:grpSpPr bwMode="auto">
            <a:xfrm>
              <a:off x="1704" y="1200"/>
              <a:ext cx="1678" cy="808"/>
              <a:chOff x="476" y="960"/>
              <a:chExt cx="1678" cy="1169"/>
            </a:xfrm>
          </p:grpSpPr>
          <p:grpSp>
            <p:nvGrpSpPr>
              <p:cNvPr id="15385" name="Group 25"/>
              <p:cNvGrpSpPr>
                <a:grpSpLocks/>
              </p:cNvGrpSpPr>
              <p:nvPr/>
            </p:nvGrpSpPr>
            <p:grpSpPr bwMode="auto">
              <a:xfrm>
                <a:off x="1152" y="960"/>
                <a:ext cx="318" cy="613"/>
                <a:chOff x="2002" y="1676"/>
                <a:chExt cx="318" cy="613"/>
              </a:xfrm>
            </p:grpSpPr>
            <p:sp>
              <p:nvSpPr>
                <p:cNvPr id="15386" name="Oval 26"/>
                <p:cNvSpPr>
                  <a:spLocks noChangeArrowheads="1"/>
                </p:cNvSpPr>
                <p:nvPr/>
              </p:nvSpPr>
              <p:spPr bwMode="auto">
                <a:xfrm>
                  <a:off x="2100" y="1676"/>
                  <a:ext cx="128" cy="128"/>
                </a:xfrm>
                <a:prstGeom prst="ellipse">
                  <a:avLst/>
                </a:prstGeom>
                <a:solidFill>
                  <a:srgbClr val="ECD10A"/>
                </a:solidFill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5387" name="AutoShape 27"/>
                <p:cNvCxnSpPr>
                  <a:cxnSpLocks noChangeShapeType="1"/>
                  <a:stCxn id="15386" idx="4"/>
                </p:cNvCxnSpPr>
                <p:nvPr/>
              </p:nvCxnSpPr>
              <p:spPr bwMode="auto">
                <a:xfrm flipH="1">
                  <a:off x="2161" y="1813"/>
                  <a:ext cx="3" cy="267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sp>
              <p:nvSpPr>
                <p:cNvPr id="15388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041" y="2080"/>
                  <a:ext cx="120" cy="20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5389" name="Line 29"/>
                <p:cNvSpPr>
                  <a:spLocks noChangeShapeType="1"/>
                </p:cNvSpPr>
                <p:nvPr/>
              </p:nvSpPr>
              <p:spPr bwMode="auto">
                <a:xfrm flipH="1" flipV="1">
                  <a:off x="2161" y="2083"/>
                  <a:ext cx="120" cy="20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5390" name="Line 30"/>
                <p:cNvSpPr>
                  <a:spLocks noChangeShapeType="1"/>
                </p:cNvSpPr>
                <p:nvPr/>
              </p:nvSpPr>
              <p:spPr bwMode="auto">
                <a:xfrm>
                  <a:off x="2002" y="1877"/>
                  <a:ext cx="31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5391" name="Rectangle 31"/>
                <p:cNvSpPr>
                  <a:spLocks noChangeArrowheads="1"/>
                </p:cNvSpPr>
                <p:nvPr/>
              </p:nvSpPr>
              <p:spPr bwMode="auto">
                <a:xfrm>
                  <a:off x="2002" y="1676"/>
                  <a:ext cx="318" cy="61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392" name="Text Box 32"/>
              <p:cNvSpPr txBox="1">
                <a:spLocks noChangeArrowheads="1"/>
              </p:cNvSpPr>
              <p:nvPr/>
            </p:nvSpPr>
            <p:spPr bwMode="auto">
              <a:xfrm>
                <a:off x="476" y="1633"/>
                <a:ext cx="1678" cy="4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/>
                  <a:t>Unknown User</a:t>
                </a:r>
              </a:p>
            </p:txBody>
          </p:sp>
        </p:grpSp>
        <p:grpSp>
          <p:nvGrpSpPr>
            <p:cNvPr id="15393" name="Group 33"/>
            <p:cNvGrpSpPr>
              <a:grpSpLocks/>
            </p:cNvGrpSpPr>
            <p:nvPr/>
          </p:nvGrpSpPr>
          <p:grpSpPr bwMode="auto">
            <a:xfrm>
              <a:off x="1877" y="2064"/>
              <a:ext cx="1428" cy="808"/>
              <a:chOff x="601" y="960"/>
              <a:chExt cx="1428" cy="1170"/>
            </a:xfrm>
          </p:grpSpPr>
          <p:grpSp>
            <p:nvGrpSpPr>
              <p:cNvPr id="15394" name="Group 34"/>
              <p:cNvGrpSpPr>
                <a:grpSpLocks/>
              </p:cNvGrpSpPr>
              <p:nvPr/>
            </p:nvGrpSpPr>
            <p:grpSpPr bwMode="auto">
              <a:xfrm>
                <a:off x="1152" y="960"/>
                <a:ext cx="318" cy="613"/>
                <a:chOff x="2002" y="1676"/>
                <a:chExt cx="318" cy="613"/>
              </a:xfrm>
            </p:grpSpPr>
            <p:sp>
              <p:nvSpPr>
                <p:cNvPr id="15395" name="Oval 35"/>
                <p:cNvSpPr>
                  <a:spLocks noChangeArrowheads="1"/>
                </p:cNvSpPr>
                <p:nvPr/>
              </p:nvSpPr>
              <p:spPr bwMode="auto">
                <a:xfrm>
                  <a:off x="2100" y="1676"/>
                  <a:ext cx="128" cy="128"/>
                </a:xfrm>
                <a:prstGeom prst="ellipse">
                  <a:avLst/>
                </a:prstGeom>
                <a:solidFill>
                  <a:srgbClr val="ECD10A"/>
                </a:solidFill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5396" name="AutoShape 36"/>
                <p:cNvCxnSpPr>
                  <a:cxnSpLocks noChangeShapeType="1"/>
                  <a:stCxn id="15395" idx="4"/>
                </p:cNvCxnSpPr>
                <p:nvPr/>
              </p:nvCxnSpPr>
              <p:spPr bwMode="auto">
                <a:xfrm flipH="1">
                  <a:off x="2161" y="1813"/>
                  <a:ext cx="3" cy="267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sp>
              <p:nvSpPr>
                <p:cNvPr id="15397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2041" y="2080"/>
                  <a:ext cx="120" cy="20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5398" name="Line 38"/>
                <p:cNvSpPr>
                  <a:spLocks noChangeShapeType="1"/>
                </p:cNvSpPr>
                <p:nvPr/>
              </p:nvSpPr>
              <p:spPr bwMode="auto">
                <a:xfrm flipH="1" flipV="1">
                  <a:off x="2161" y="2083"/>
                  <a:ext cx="120" cy="20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5399" name="Line 39"/>
                <p:cNvSpPr>
                  <a:spLocks noChangeShapeType="1"/>
                </p:cNvSpPr>
                <p:nvPr/>
              </p:nvSpPr>
              <p:spPr bwMode="auto">
                <a:xfrm>
                  <a:off x="2002" y="1877"/>
                  <a:ext cx="31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5400" name="Rectangle 40"/>
                <p:cNvSpPr>
                  <a:spLocks noChangeArrowheads="1"/>
                </p:cNvSpPr>
                <p:nvPr/>
              </p:nvSpPr>
              <p:spPr bwMode="auto">
                <a:xfrm>
                  <a:off x="2002" y="1676"/>
                  <a:ext cx="318" cy="61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401" name="Text Box 41"/>
              <p:cNvSpPr txBox="1">
                <a:spLocks noChangeArrowheads="1"/>
              </p:cNvSpPr>
              <p:nvPr/>
            </p:nvSpPr>
            <p:spPr bwMode="auto">
              <a:xfrm>
                <a:off x="601" y="1632"/>
                <a:ext cx="1428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/>
                  <a:t>Known User</a:t>
                </a:r>
              </a:p>
            </p:txBody>
          </p:sp>
        </p:grpSp>
        <p:grpSp>
          <p:nvGrpSpPr>
            <p:cNvPr id="15402" name="Group 42"/>
            <p:cNvGrpSpPr>
              <a:grpSpLocks/>
            </p:cNvGrpSpPr>
            <p:nvPr/>
          </p:nvGrpSpPr>
          <p:grpSpPr bwMode="auto">
            <a:xfrm>
              <a:off x="4059" y="2016"/>
              <a:ext cx="1584" cy="808"/>
              <a:chOff x="523" y="960"/>
              <a:chExt cx="1584" cy="1169"/>
            </a:xfrm>
          </p:grpSpPr>
          <p:grpSp>
            <p:nvGrpSpPr>
              <p:cNvPr id="15403" name="Group 43"/>
              <p:cNvGrpSpPr>
                <a:grpSpLocks/>
              </p:cNvGrpSpPr>
              <p:nvPr/>
            </p:nvGrpSpPr>
            <p:grpSpPr bwMode="auto">
              <a:xfrm>
                <a:off x="1152" y="960"/>
                <a:ext cx="318" cy="613"/>
                <a:chOff x="2002" y="1676"/>
                <a:chExt cx="318" cy="613"/>
              </a:xfrm>
            </p:grpSpPr>
            <p:sp>
              <p:nvSpPr>
                <p:cNvPr id="15404" name="Oval 44"/>
                <p:cNvSpPr>
                  <a:spLocks noChangeArrowheads="1"/>
                </p:cNvSpPr>
                <p:nvPr/>
              </p:nvSpPr>
              <p:spPr bwMode="auto">
                <a:xfrm>
                  <a:off x="2100" y="1676"/>
                  <a:ext cx="128" cy="128"/>
                </a:xfrm>
                <a:prstGeom prst="ellipse">
                  <a:avLst/>
                </a:prstGeom>
                <a:solidFill>
                  <a:srgbClr val="ECD10A"/>
                </a:solidFill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5405" name="AutoShape 45"/>
                <p:cNvCxnSpPr>
                  <a:cxnSpLocks noChangeShapeType="1"/>
                  <a:stCxn id="15404" idx="4"/>
                </p:cNvCxnSpPr>
                <p:nvPr/>
              </p:nvCxnSpPr>
              <p:spPr bwMode="auto">
                <a:xfrm flipH="1">
                  <a:off x="2161" y="1813"/>
                  <a:ext cx="3" cy="267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sp>
              <p:nvSpPr>
                <p:cNvPr id="15406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041" y="2080"/>
                  <a:ext cx="120" cy="20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5407" name="Line 47"/>
                <p:cNvSpPr>
                  <a:spLocks noChangeShapeType="1"/>
                </p:cNvSpPr>
                <p:nvPr/>
              </p:nvSpPr>
              <p:spPr bwMode="auto">
                <a:xfrm flipH="1" flipV="1">
                  <a:off x="2161" y="2083"/>
                  <a:ext cx="120" cy="20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5408" name="Line 48"/>
                <p:cNvSpPr>
                  <a:spLocks noChangeShapeType="1"/>
                </p:cNvSpPr>
                <p:nvPr/>
              </p:nvSpPr>
              <p:spPr bwMode="auto">
                <a:xfrm>
                  <a:off x="2002" y="1877"/>
                  <a:ext cx="31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5409" name="Rectangle 49"/>
                <p:cNvSpPr>
                  <a:spLocks noChangeArrowheads="1"/>
                </p:cNvSpPr>
                <p:nvPr/>
              </p:nvSpPr>
              <p:spPr bwMode="auto">
                <a:xfrm>
                  <a:off x="2002" y="1676"/>
                  <a:ext cx="318" cy="61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410" name="Text Box 50"/>
              <p:cNvSpPr txBox="1">
                <a:spLocks noChangeArrowheads="1"/>
              </p:cNvSpPr>
              <p:nvPr/>
            </p:nvSpPr>
            <p:spPr bwMode="auto">
              <a:xfrm>
                <a:off x="523" y="1633"/>
                <a:ext cx="1584" cy="4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/>
                  <a:t>Administrator</a:t>
                </a:r>
              </a:p>
            </p:txBody>
          </p:sp>
        </p:grpSp>
        <p:grpSp>
          <p:nvGrpSpPr>
            <p:cNvPr id="15411" name="Group 51"/>
            <p:cNvGrpSpPr>
              <a:grpSpLocks/>
            </p:cNvGrpSpPr>
            <p:nvPr/>
          </p:nvGrpSpPr>
          <p:grpSpPr bwMode="auto">
            <a:xfrm>
              <a:off x="3967" y="960"/>
              <a:ext cx="1094" cy="808"/>
              <a:chOff x="767" y="960"/>
              <a:chExt cx="1094" cy="1169"/>
            </a:xfrm>
          </p:grpSpPr>
          <p:grpSp>
            <p:nvGrpSpPr>
              <p:cNvPr id="15412" name="Group 52"/>
              <p:cNvGrpSpPr>
                <a:grpSpLocks/>
              </p:cNvGrpSpPr>
              <p:nvPr/>
            </p:nvGrpSpPr>
            <p:grpSpPr bwMode="auto">
              <a:xfrm>
                <a:off x="1152" y="960"/>
                <a:ext cx="318" cy="613"/>
                <a:chOff x="2002" y="1676"/>
                <a:chExt cx="318" cy="613"/>
              </a:xfrm>
            </p:grpSpPr>
            <p:sp>
              <p:nvSpPr>
                <p:cNvPr id="15413" name="Oval 53"/>
                <p:cNvSpPr>
                  <a:spLocks noChangeArrowheads="1"/>
                </p:cNvSpPr>
                <p:nvPr/>
              </p:nvSpPr>
              <p:spPr bwMode="auto">
                <a:xfrm>
                  <a:off x="2100" y="1676"/>
                  <a:ext cx="128" cy="128"/>
                </a:xfrm>
                <a:prstGeom prst="ellipse">
                  <a:avLst/>
                </a:prstGeom>
                <a:solidFill>
                  <a:srgbClr val="ECD10A"/>
                </a:solidFill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5414" name="AutoShape 54"/>
                <p:cNvCxnSpPr>
                  <a:cxnSpLocks noChangeShapeType="1"/>
                  <a:stCxn id="15413" idx="4"/>
                </p:cNvCxnSpPr>
                <p:nvPr/>
              </p:nvCxnSpPr>
              <p:spPr bwMode="auto">
                <a:xfrm flipH="1">
                  <a:off x="2161" y="1813"/>
                  <a:ext cx="3" cy="267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sp>
              <p:nvSpPr>
                <p:cNvPr id="1541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041" y="2080"/>
                  <a:ext cx="120" cy="20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5416" name="Line 56"/>
                <p:cNvSpPr>
                  <a:spLocks noChangeShapeType="1"/>
                </p:cNvSpPr>
                <p:nvPr/>
              </p:nvSpPr>
              <p:spPr bwMode="auto">
                <a:xfrm flipH="1" flipV="1">
                  <a:off x="2161" y="2083"/>
                  <a:ext cx="120" cy="20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5417" name="Line 57"/>
                <p:cNvSpPr>
                  <a:spLocks noChangeShapeType="1"/>
                </p:cNvSpPr>
                <p:nvPr/>
              </p:nvSpPr>
              <p:spPr bwMode="auto">
                <a:xfrm>
                  <a:off x="2002" y="1877"/>
                  <a:ext cx="31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5418" name="Rectangle 58"/>
                <p:cNvSpPr>
                  <a:spLocks noChangeArrowheads="1"/>
                </p:cNvSpPr>
                <p:nvPr/>
              </p:nvSpPr>
              <p:spPr bwMode="auto">
                <a:xfrm>
                  <a:off x="2002" y="1676"/>
                  <a:ext cx="318" cy="61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419" name="Text Box 59"/>
              <p:cNvSpPr txBox="1">
                <a:spLocks noChangeArrowheads="1"/>
              </p:cNvSpPr>
              <p:nvPr/>
            </p:nvSpPr>
            <p:spPr bwMode="auto">
              <a:xfrm>
                <a:off x="767" y="1633"/>
                <a:ext cx="1094" cy="4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/>
                  <a:t>Engineer</a:t>
                </a:r>
              </a:p>
            </p:txBody>
          </p:sp>
        </p:grpSp>
        <p:grpSp>
          <p:nvGrpSpPr>
            <p:cNvPr id="15420" name="Group 60"/>
            <p:cNvGrpSpPr>
              <a:grpSpLocks/>
            </p:cNvGrpSpPr>
            <p:nvPr/>
          </p:nvGrpSpPr>
          <p:grpSpPr bwMode="auto">
            <a:xfrm>
              <a:off x="4225" y="2976"/>
              <a:ext cx="1058" cy="808"/>
              <a:chOff x="785" y="960"/>
              <a:chExt cx="1058" cy="1169"/>
            </a:xfrm>
          </p:grpSpPr>
          <p:grpSp>
            <p:nvGrpSpPr>
              <p:cNvPr id="15421" name="Group 61"/>
              <p:cNvGrpSpPr>
                <a:grpSpLocks/>
              </p:cNvGrpSpPr>
              <p:nvPr/>
            </p:nvGrpSpPr>
            <p:grpSpPr bwMode="auto">
              <a:xfrm>
                <a:off x="1152" y="960"/>
                <a:ext cx="318" cy="613"/>
                <a:chOff x="2002" y="1676"/>
                <a:chExt cx="318" cy="613"/>
              </a:xfrm>
            </p:grpSpPr>
            <p:sp>
              <p:nvSpPr>
                <p:cNvPr id="15422" name="Oval 62"/>
                <p:cNvSpPr>
                  <a:spLocks noChangeArrowheads="1"/>
                </p:cNvSpPr>
                <p:nvPr/>
              </p:nvSpPr>
              <p:spPr bwMode="auto">
                <a:xfrm>
                  <a:off x="2100" y="1676"/>
                  <a:ext cx="128" cy="128"/>
                </a:xfrm>
                <a:prstGeom prst="ellipse">
                  <a:avLst/>
                </a:prstGeom>
                <a:solidFill>
                  <a:srgbClr val="ECD10A"/>
                </a:solidFill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5423" name="AutoShape 63"/>
                <p:cNvCxnSpPr>
                  <a:cxnSpLocks noChangeShapeType="1"/>
                  <a:stCxn id="15422" idx="4"/>
                </p:cNvCxnSpPr>
                <p:nvPr/>
              </p:nvCxnSpPr>
              <p:spPr bwMode="auto">
                <a:xfrm flipH="1">
                  <a:off x="2161" y="1813"/>
                  <a:ext cx="3" cy="267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sp>
              <p:nvSpPr>
                <p:cNvPr id="15424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2041" y="2080"/>
                  <a:ext cx="120" cy="20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5425" name="Line 65"/>
                <p:cNvSpPr>
                  <a:spLocks noChangeShapeType="1"/>
                </p:cNvSpPr>
                <p:nvPr/>
              </p:nvSpPr>
              <p:spPr bwMode="auto">
                <a:xfrm flipH="1" flipV="1">
                  <a:off x="2161" y="2083"/>
                  <a:ext cx="120" cy="20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5426" name="Line 66"/>
                <p:cNvSpPr>
                  <a:spLocks noChangeShapeType="1"/>
                </p:cNvSpPr>
                <p:nvPr/>
              </p:nvSpPr>
              <p:spPr bwMode="auto">
                <a:xfrm>
                  <a:off x="2002" y="1877"/>
                  <a:ext cx="31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5427" name="Rectangle 67"/>
                <p:cNvSpPr>
                  <a:spLocks noChangeArrowheads="1"/>
                </p:cNvSpPr>
                <p:nvPr/>
              </p:nvSpPr>
              <p:spPr bwMode="auto">
                <a:xfrm>
                  <a:off x="2002" y="1676"/>
                  <a:ext cx="318" cy="61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428" name="Text Box 68"/>
              <p:cNvSpPr txBox="1">
                <a:spLocks noChangeArrowheads="1"/>
              </p:cNvSpPr>
              <p:nvPr/>
            </p:nvSpPr>
            <p:spPr bwMode="auto">
              <a:xfrm>
                <a:off x="785" y="1633"/>
                <a:ext cx="1058" cy="4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/>
                  <a:t>Manager</a:t>
                </a:r>
              </a:p>
            </p:txBody>
          </p:sp>
        </p:grpSp>
        <p:grpSp>
          <p:nvGrpSpPr>
            <p:cNvPr id="15429" name="Group 69"/>
            <p:cNvGrpSpPr>
              <a:grpSpLocks/>
            </p:cNvGrpSpPr>
            <p:nvPr/>
          </p:nvGrpSpPr>
          <p:grpSpPr bwMode="auto">
            <a:xfrm>
              <a:off x="2942" y="2352"/>
              <a:ext cx="1320" cy="808"/>
              <a:chOff x="654" y="960"/>
              <a:chExt cx="1320" cy="1170"/>
            </a:xfrm>
          </p:grpSpPr>
          <p:grpSp>
            <p:nvGrpSpPr>
              <p:cNvPr id="15430" name="Group 70"/>
              <p:cNvGrpSpPr>
                <a:grpSpLocks/>
              </p:cNvGrpSpPr>
              <p:nvPr/>
            </p:nvGrpSpPr>
            <p:grpSpPr bwMode="auto">
              <a:xfrm>
                <a:off x="1152" y="960"/>
                <a:ext cx="318" cy="613"/>
                <a:chOff x="2002" y="1676"/>
                <a:chExt cx="318" cy="613"/>
              </a:xfrm>
            </p:grpSpPr>
            <p:sp>
              <p:nvSpPr>
                <p:cNvPr id="15431" name="Oval 71"/>
                <p:cNvSpPr>
                  <a:spLocks noChangeArrowheads="1"/>
                </p:cNvSpPr>
                <p:nvPr/>
              </p:nvSpPr>
              <p:spPr bwMode="auto">
                <a:xfrm>
                  <a:off x="2100" y="1676"/>
                  <a:ext cx="128" cy="128"/>
                </a:xfrm>
                <a:prstGeom prst="ellipse">
                  <a:avLst/>
                </a:prstGeom>
                <a:solidFill>
                  <a:srgbClr val="ECD10A"/>
                </a:solidFill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5432" name="AutoShape 72"/>
                <p:cNvCxnSpPr>
                  <a:cxnSpLocks noChangeShapeType="1"/>
                  <a:stCxn id="15431" idx="4"/>
                </p:cNvCxnSpPr>
                <p:nvPr/>
              </p:nvCxnSpPr>
              <p:spPr bwMode="auto">
                <a:xfrm flipH="1">
                  <a:off x="2161" y="1813"/>
                  <a:ext cx="3" cy="267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sp>
              <p:nvSpPr>
                <p:cNvPr id="15433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2041" y="2080"/>
                  <a:ext cx="120" cy="20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5434" name="Line 74"/>
                <p:cNvSpPr>
                  <a:spLocks noChangeShapeType="1"/>
                </p:cNvSpPr>
                <p:nvPr/>
              </p:nvSpPr>
              <p:spPr bwMode="auto">
                <a:xfrm flipH="1" flipV="1">
                  <a:off x="2161" y="2083"/>
                  <a:ext cx="120" cy="20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5435" name="Line 75"/>
                <p:cNvSpPr>
                  <a:spLocks noChangeShapeType="1"/>
                </p:cNvSpPr>
                <p:nvPr/>
              </p:nvSpPr>
              <p:spPr bwMode="auto">
                <a:xfrm>
                  <a:off x="2002" y="1877"/>
                  <a:ext cx="31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5436" name="Rectangle 76"/>
                <p:cNvSpPr>
                  <a:spLocks noChangeArrowheads="1"/>
                </p:cNvSpPr>
                <p:nvPr/>
              </p:nvSpPr>
              <p:spPr bwMode="auto">
                <a:xfrm>
                  <a:off x="2002" y="1676"/>
                  <a:ext cx="318" cy="61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437" name="Text Box 77"/>
              <p:cNvSpPr txBox="1">
                <a:spLocks noChangeArrowheads="1"/>
              </p:cNvSpPr>
              <p:nvPr/>
            </p:nvSpPr>
            <p:spPr bwMode="auto">
              <a:xfrm>
                <a:off x="654" y="1632"/>
                <a:ext cx="1320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/>
                  <a:t>AdminUser</a:t>
                </a:r>
              </a:p>
            </p:txBody>
          </p:sp>
        </p:grpSp>
        <p:sp>
          <p:nvSpPr>
            <p:cNvPr id="15438" name="Line 78"/>
            <p:cNvSpPr>
              <a:spLocks noChangeShapeType="1"/>
            </p:cNvSpPr>
            <p:nvPr/>
          </p:nvSpPr>
          <p:spPr bwMode="auto">
            <a:xfrm flipH="1">
              <a:off x="1488" y="2112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39" name="Line 79"/>
            <p:cNvSpPr>
              <a:spLocks noChangeShapeType="1"/>
            </p:cNvSpPr>
            <p:nvPr/>
          </p:nvSpPr>
          <p:spPr bwMode="auto">
            <a:xfrm flipH="1">
              <a:off x="2016" y="1920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40" name="Line 80"/>
            <p:cNvSpPr>
              <a:spLocks noChangeShapeType="1"/>
            </p:cNvSpPr>
            <p:nvPr/>
          </p:nvSpPr>
          <p:spPr bwMode="auto">
            <a:xfrm>
              <a:off x="2016" y="2112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41" name="Line 81"/>
            <p:cNvSpPr>
              <a:spLocks noChangeShapeType="1"/>
            </p:cNvSpPr>
            <p:nvPr/>
          </p:nvSpPr>
          <p:spPr bwMode="auto">
            <a:xfrm flipH="1">
              <a:off x="3072" y="1248"/>
              <a:ext cx="120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42" name="Line 82"/>
            <p:cNvSpPr>
              <a:spLocks noChangeShapeType="1"/>
            </p:cNvSpPr>
            <p:nvPr/>
          </p:nvSpPr>
          <p:spPr bwMode="auto">
            <a:xfrm>
              <a:off x="3072" y="2160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44" name="Line 84"/>
            <p:cNvSpPr>
              <a:spLocks noChangeShapeType="1"/>
            </p:cNvSpPr>
            <p:nvPr/>
          </p:nvSpPr>
          <p:spPr bwMode="auto">
            <a:xfrm flipH="1">
              <a:off x="2784" y="216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45" name="Line 85"/>
            <p:cNvSpPr>
              <a:spLocks noChangeShapeType="1"/>
            </p:cNvSpPr>
            <p:nvPr/>
          </p:nvSpPr>
          <p:spPr bwMode="auto">
            <a:xfrm flipH="1">
              <a:off x="3792" y="264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46" name="Line 86"/>
            <p:cNvSpPr>
              <a:spLocks noChangeShapeType="1"/>
            </p:cNvSpPr>
            <p:nvPr/>
          </p:nvSpPr>
          <p:spPr bwMode="auto">
            <a:xfrm flipH="1">
              <a:off x="4080" y="2448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47" name="Line 87"/>
            <p:cNvSpPr>
              <a:spLocks noChangeShapeType="1"/>
            </p:cNvSpPr>
            <p:nvPr/>
          </p:nvSpPr>
          <p:spPr bwMode="auto">
            <a:xfrm>
              <a:off x="4080" y="2640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74</Words>
  <Application>Microsoft Office PowerPoint</Application>
  <PresentationFormat>On-screen Show (4:3)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Office Theme</vt:lpstr>
      <vt:lpstr>Slide 1</vt:lpstr>
      <vt:lpstr>Slide 2</vt:lpstr>
      <vt:lpstr>Slide 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Juniper</cp:lastModifiedBy>
  <cp:revision>4</cp:revision>
  <dcterms:created xsi:type="dcterms:W3CDTF">2009-09-20T23:19:00Z</dcterms:created>
  <dcterms:modified xsi:type="dcterms:W3CDTF">2009-09-21T18:29:30Z</dcterms:modified>
</cp:coreProperties>
</file>