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6"/>
  </p:notesMasterIdLst>
  <p:sldIdLst>
    <p:sldId id="306" r:id="rId5"/>
    <p:sldId id="307" r:id="rId6"/>
    <p:sldId id="308" r:id="rId7"/>
    <p:sldId id="314" r:id="rId8"/>
    <p:sldId id="315" r:id="rId9"/>
    <p:sldId id="316" r:id="rId10"/>
    <p:sldId id="309" r:id="rId11"/>
    <p:sldId id="317" r:id="rId12"/>
    <p:sldId id="320" r:id="rId13"/>
    <p:sldId id="318" r:id="rId14"/>
    <p:sldId id="319" r:id="rId15"/>
    <p:sldId id="321" r:id="rId16"/>
    <p:sldId id="322" r:id="rId17"/>
    <p:sldId id="323" r:id="rId18"/>
    <p:sldId id="326" r:id="rId19"/>
    <p:sldId id="330" r:id="rId20"/>
    <p:sldId id="327" r:id="rId21"/>
    <p:sldId id="328" r:id="rId22"/>
    <p:sldId id="329" r:id="rId23"/>
    <p:sldId id="331" r:id="rId24"/>
    <p:sldId id="332" r:id="rId25"/>
    <p:sldId id="333" r:id="rId26"/>
    <p:sldId id="334" r:id="rId27"/>
    <p:sldId id="335" r:id="rId28"/>
    <p:sldId id="336" r:id="rId29"/>
    <p:sldId id="338" r:id="rId30"/>
    <p:sldId id="339" r:id="rId31"/>
    <p:sldId id="340" r:id="rId32"/>
    <p:sldId id="341" r:id="rId33"/>
    <p:sldId id="342" r:id="rId34"/>
    <p:sldId id="3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63" d="100"/>
          <a:sy n="63" d="100"/>
        </p:scale>
        <p:origin x="804" y="4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reactjs.org/docs/react-component.html#componentwillunmoun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React JS Training</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Prateek</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JSX and Virtual DOM</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buFont typeface="Arial" panose="020B0604020202020204" pitchFamily="34" charset="0"/>
              <a:buChar char="•"/>
            </a:pPr>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virtual DOM (VDOM) </a:t>
            </a:r>
            <a:r>
              <a:rPr lang="en-US" b="0" i="0" dirty="0">
                <a:solidFill>
                  <a:srgbClr val="202124"/>
                </a:solidFill>
                <a:effectLst/>
                <a:latin typeface="arial" panose="020B0604020202020204" pitchFamily="34" charset="0"/>
              </a:rPr>
              <a:t>is </a:t>
            </a:r>
            <a:r>
              <a:rPr lang="en-US" i="0" dirty="0">
                <a:solidFill>
                  <a:srgbClr val="202124"/>
                </a:solidFill>
                <a:effectLst/>
                <a:latin typeface="arial" panose="020B0604020202020204" pitchFamily="34" charset="0"/>
              </a:rPr>
              <a:t>a programming concept where an ideal, or “virtual”, representation of a UI is kept in memory and synced with the “real” DOM by a library such as</a:t>
            </a:r>
            <a:r>
              <a:rPr lang="en-US" b="1" i="0" dirty="0">
                <a:solidFill>
                  <a:srgbClr val="202124"/>
                </a:solidFill>
                <a:effectLst/>
                <a:latin typeface="arial" panose="020B0604020202020204" pitchFamily="34" charset="0"/>
              </a:rPr>
              <a:t> </a:t>
            </a:r>
            <a:r>
              <a:rPr lang="en-US" i="0" dirty="0" err="1">
                <a:solidFill>
                  <a:srgbClr val="202124"/>
                </a:solidFill>
                <a:effectLst/>
                <a:latin typeface="arial" panose="020B0604020202020204" pitchFamily="34" charset="0"/>
              </a:rPr>
              <a:t>ReactDOM</a:t>
            </a:r>
            <a:endParaRPr lang="en-US" dirty="0">
              <a:solidFill>
                <a:srgbClr val="273239"/>
              </a:solidFill>
              <a:latin typeface="urw-din"/>
            </a:endParaRPr>
          </a:p>
          <a:p>
            <a:pPr marL="342900" indent="-342900">
              <a:buFont typeface="Arial" panose="020B0604020202020204" pitchFamily="34" charset="0"/>
              <a:buChar char="•"/>
            </a:pPr>
            <a:r>
              <a:rPr lang="en-US" b="0" i="0" dirty="0">
                <a:solidFill>
                  <a:srgbClr val="202124"/>
                </a:solidFill>
                <a:effectLst/>
                <a:latin typeface="arial" panose="020B0604020202020204" pitchFamily="34" charset="0"/>
              </a:rPr>
              <a:t>JSX stands for </a:t>
            </a:r>
            <a:r>
              <a:rPr lang="en-US" b="1" i="0" dirty="0">
                <a:solidFill>
                  <a:srgbClr val="202124"/>
                </a:solidFill>
                <a:effectLst/>
                <a:latin typeface="arial" panose="020B0604020202020204" pitchFamily="34" charset="0"/>
              </a:rPr>
              <a:t>JavaScript XML</a:t>
            </a:r>
            <a:r>
              <a:rPr lang="en-US" b="0" i="0" dirty="0">
                <a:solidFill>
                  <a:srgbClr val="202124"/>
                </a:solidFill>
                <a:effectLst/>
                <a:latin typeface="arial" panose="020B0604020202020204" pitchFamily="34" charset="0"/>
              </a:rPr>
              <a:t>. JSX allows us to write HTML in React. JSX makes it easier to write and add HTML in React</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41021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463040"/>
            <a:ext cx="10403840" cy="4947920"/>
          </a:xfrm>
        </p:spPr>
        <p:txBody>
          <a:bodyPr>
            <a:normAutofit/>
          </a:bodyPr>
          <a:lstStyle/>
          <a:p>
            <a:r>
              <a:rPr lang="en-US" b="1" cap="all" spc="400" dirty="0">
                <a:solidFill>
                  <a:schemeClr val="bg1"/>
                </a:solidFill>
                <a:latin typeface="+mn-lt"/>
              </a:rPr>
              <a:t>React App Creation and Hands On</a:t>
            </a:r>
            <a:br>
              <a:rPr lang="en-US" b="1" cap="all" spc="400" dirty="0">
                <a:solidFill>
                  <a:schemeClr val="bg1"/>
                </a:solidFill>
                <a:latin typeface="+mn-lt"/>
              </a:rPr>
            </a:br>
            <a:br>
              <a:rPr lang="en-US" b="1" cap="all" spc="400" dirty="0">
                <a:solidFill>
                  <a:schemeClr val="bg1"/>
                </a:solidFill>
                <a:latin typeface="+mn-lt"/>
              </a:rPr>
            </a:br>
            <a:r>
              <a:rPr lang="en-US" b="1" cap="all" spc="400" dirty="0">
                <a:solidFill>
                  <a:schemeClr val="bg1"/>
                </a:solidFill>
                <a:latin typeface="+mn-lt"/>
              </a:rPr>
              <a:t>					 			</a:t>
            </a:r>
            <a:r>
              <a:rPr lang="en-US" sz="1800" b="1" cap="all" spc="400" dirty="0">
                <a:solidFill>
                  <a:schemeClr val="bg1"/>
                </a:solidFill>
                <a:latin typeface="+mn-lt"/>
              </a:rPr>
              <a:t>End of Day 1</a:t>
            </a:r>
            <a:endParaRPr lang="en-US" dirty="0"/>
          </a:p>
        </p:txBody>
      </p:sp>
    </p:spTree>
    <p:extLst>
      <p:ext uri="{BB962C8B-B14F-4D97-AF65-F5344CB8AC3E}">
        <p14:creationId xmlns:p14="http://schemas.microsoft.com/office/powerpoint/2010/main" val="261777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5202936" y="585216"/>
            <a:ext cx="5833872" cy="1853184"/>
          </a:xfrm>
        </p:spPr>
        <p:txBody>
          <a:bodyPr/>
          <a:lstStyle/>
          <a:p>
            <a:pPr algn="l"/>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5202936" y="2682240"/>
            <a:ext cx="5833872" cy="3563112"/>
          </a:xfrm>
        </p:spPr>
        <p:txBody>
          <a:bodyPr>
            <a:normAutofit fontScale="92500" lnSpcReduction="10000"/>
          </a:bodyPr>
          <a:lstStyle/>
          <a:p>
            <a:pPr marL="342900" indent="-342900" algn="l">
              <a:buFont typeface="Wingdings" panose="05000000000000000000" pitchFamily="2" charset="2"/>
              <a:buChar char="q"/>
            </a:pPr>
            <a:r>
              <a:rPr lang="en-US" dirty="0"/>
              <a:t>The Core of React</a:t>
            </a:r>
          </a:p>
          <a:p>
            <a:pPr marL="342900" indent="-342900" algn="l">
              <a:buFont typeface="Wingdings" panose="05000000000000000000" pitchFamily="2" charset="2"/>
              <a:buChar char="q"/>
            </a:pPr>
            <a:r>
              <a:rPr lang="en-US" dirty="0"/>
              <a:t> Class DOM</a:t>
            </a:r>
          </a:p>
          <a:p>
            <a:pPr marL="342900" indent="-342900" algn="l">
              <a:buFont typeface="Wingdings" panose="05000000000000000000" pitchFamily="2" charset="2"/>
              <a:buChar char="q"/>
            </a:pPr>
            <a:r>
              <a:rPr lang="en-US" dirty="0"/>
              <a:t> React Components - stateful &amp; stateless Elements</a:t>
            </a:r>
          </a:p>
          <a:p>
            <a:pPr marL="342900" indent="-342900" algn="l">
              <a:buFont typeface="Wingdings" panose="05000000000000000000" pitchFamily="2" charset="2"/>
              <a:buChar char="q"/>
            </a:pPr>
            <a:r>
              <a:rPr lang="en-US" dirty="0"/>
              <a:t> Lifecycle State Props</a:t>
            </a:r>
          </a:p>
          <a:p>
            <a:pPr marL="342900" indent="-342900" algn="l">
              <a:buFont typeface="Wingdings" panose="05000000000000000000" pitchFamily="2" charset="2"/>
              <a:buChar char="q"/>
            </a:pPr>
            <a:r>
              <a:rPr lang="en-US" dirty="0"/>
              <a:t> Invoking web services</a:t>
            </a:r>
          </a:p>
          <a:p>
            <a:pPr marL="342900" indent="-342900" algn="l">
              <a:buFont typeface="Wingdings" panose="05000000000000000000" pitchFamily="2" charset="2"/>
              <a:buChar char="q"/>
            </a:pPr>
            <a:r>
              <a:rPr lang="en-US" dirty="0"/>
              <a:t> Component inter communication:</a:t>
            </a:r>
          </a:p>
          <a:p>
            <a:pPr marL="342900" indent="-342900" algn="l">
              <a:buFont typeface="Wingdings" panose="05000000000000000000" pitchFamily="2" charset="2"/>
              <a:buChar char="q"/>
            </a:pPr>
            <a:r>
              <a:rPr lang="en-US" dirty="0"/>
              <a:t> Parent and child component Communication Uses of function delegation</a:t>
            </a:r>
          </a:p>
          <a:p>
            <a:pPr marL="342900" indent="-342900" algn="l">
              <a:buFont typeface="Wingdings" panose="05000000000000000000" pitchFamily="2" charset="2"/>
              <a:buChar char="q"/>
            </a:pPr>
            <a:r>
              <a:rPr lang="en-US" dirty="0"/>
              <a:t> Handling events</a:t>
            </a:r>
          </a:p>
          <a:p>
            <a:pPr marL="342900" indent="-342900" algn="l">
              <a:buFont typeface="Wingdings" panose="05000000000000000000" pitchFamily="2" charset="2"/>
              <a:buChar char="q"/>
            </a:pPr>
            <a:r>
              <a:rPr lang="en-US" dirty="0"/>
              <a:t> Chrome plugin for React Webpack, Babel</a:t>
            </a:r>
          </a:p>
          <a:p>
            <a:pPr marL="342900" indent="-342900" algn="l">
              <a:buFont typeface="Wingdings" panose="05000000000000000000" pitchFamily="2" charset="2"/>
              <a:buChar char="q"/>
            </a:pPr>
            <a:r>
              <a:rPr lang="en-US" dirty="0"/>
              <a:t> Hands-on exercises</a:t>
            </a: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1/8/2022</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React JS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357100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		    DOM</a:t>
            </a:r>
            <a:br>
              <a:rPr lang="en-US" sz="4400" dirty="0"/>
            </a:br>
            <a:r>
              <a:rPr lang="en-US" sz="4400" dirty="0"/>
              <a:t>(Document Object Model)</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fontScale="92500"/>
          </a:bodyPr>
          <a:lstStyle/>
          <a:p>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HTML DOM</a:t>
            </a:r>
            <a:r>
              <a:rPr lang="en-US" b="0" i="0" dirty="0">
                <a:solidFill>
                  <a:srgbClr val="000000"/>
                </a:solidFill>
                <a:effectLst/>
                <a:latin typeface="Verdana" panose="020B0604030504040204" pitchFamily="34" charset="0"/>
              </a:rPr>
              <a:t> model is constructed as a tree of </a:t>
            </a:r>
            <a:r>
              <a:rPr lang="en-US" b="1" i="0" dirty="0">
                <a:solidFill>
                  <a:srgbClr val="000000"/>
                </a:solidFill>
                <a:effectLst/>
                <a:latin typeface="Verdana" panose="020B0604030504040204" pitchFamily="34" charset="0"/>
              </a:rPr>
              <a:t>Objects.</a:t>
            </a:r>
          </a:p>
          <a:p>
            <a:r>
              <a:rPr lang="en-US" dirty="0">
                <a:solidFill>
                  <a:srgbClr val="000000"/>
                </a:solidFill>
                <a:latin typeface="Verdana" panose="020B0604030504040204" pitchFamily="34" charset="0"/>
              </a:rPr>
              <a:t>With this object mode JavaScript can:</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change all the HTML elements in the page</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change all the HTML attributes in the page</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change all the CSS styles in the page</a:t>
            </a:r>
          </a:p>
          <a:p>
            <a:pPr marL="342900" indent="-342900" algn="l">
              <a:buFont typeface="Arial" panose="020B0604020202020204" pitchFamily="34" charset="0"/>
              <a:buChar char="•"/>
            </a:pPr>
            <a:r>
              <a:rPr lang="en-US" dirty="0">
                <a:solidFill>
                  <a:srgbClr val="000000"/>
                </a:solidFill>
                <a:latin typeface="Verdana" panose="020B0604030504040204" pitchFamily="34" charset="0"/>
              </a:rPr>
              <a:t>a</a:t>
            </a:r>
            <a:r>
              <a:rPr lang="en-US" b="0" i="0" dirty="0">
                <a:solidFill>
                  <a:srgbClr val="000000"/>
                </a:solidFill>
                <a:effectLst/>
                <a:latin typeface="Verdana" panose="020B0604030504040204" pitchFamily="34" charset="0"/>
              </a:rPr>
              <a:t>dd/remove existing HTML elements and attributes</a:t>
            </a: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react to all existing HTML events in the page</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13</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22088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		    Component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Components are independent and reusable bits of code. They serve the same purpose as JavaScript functions, but work in isolation and return HTML.</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Components come in two types, Class components and Function components</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409411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Class Component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The component's name </a:t>
            </a:r>
            <a:r>
              <a:rPr lang="en-US" b="0" i="1" dirty="0">
                <a:solidFill>
                  <a:srgbClr val="000000"/>
                </a:solidFill>
                <a:effectLst/>
                <a:latin typeface="Verdana" panose="020B0604030504040204" pitchFamily="34" charset="0"/>
              </a:rPr>
              <a:t>MUST</a:t>
            </a:r>
            <a:r>
              <a:rPr lang="en-US" b="0" i="0" dirty="0">
                <a:solidFill>
                  <a:srgbClr val="000000"/>
                </a:solidFill>
                <a:effectLst/>
                <a:latin typeface="Verdana" panose="020B0604030504040204" pitchFamily="34" charset="0"/>
              </a:rPr>
              <a:t> start with an upper case letter</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A class component must include the extends </a:t>
            </a:r>
            <a:r>
              <a:rPr lang="en-US" b="0" i="0" dirty="0" err="1">
                <a:solidFill>
                  <a:srgbClr val="000000"/>
                </a:solidFill>
                <a:effectLst/>
                <a:latin typeface="Verdana" panose="020B0604030504040204" pitchFamily="34" charset="0"/>
              </a:rPr>
              <a:t>React.Component</a:t>
            </a:r>
            <a:r>
              <a:rPr lang="en-US" b="0" i="0" dirty="0">
                <a:solidFill>
                  <a:srgbClr val="000000"/>
                </a:solidFill>
                <a:effectLst/>
                <a:latin typeface="Verdana" panose="020B0604030504040204" pitchFamily="34" charset="0"/>
              </a:rPr>
              <a:t> statement.</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dirty="0">
                <a:solidFill>
                  <a:srgbClr val="000000"/>
                </a:solidFill>
                <a:latin typeface="Verdana" panose="020B0604030504040204" pitchFamily="34" charset="0"/>
              </a:rPr>
              <a:t>The component also requires a render() method, this method returns HTML</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15</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169886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State and Props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lnSpcReduction="10000"/>
          </a:bodyPr>
          <a:lstStyle/>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State</a:t>
            </a:r>
            <a:r>
              <a:rPr lang="en-US" b="0" i="0" dirty="0">
                <a:solidFill>
                  <a:srgbClr val="000000"/>
                </a:solidFill>
                <a:effectLst/>
                <a:latin typeface="Verdana" panose="020B0604030504040204" pitchFamily="34" charset="0"/>
              </a:rPr>
              <a:t> is an instance of React Component Class can be defined as an object of a set of observable properties that control the behavior of the component.</a:t>
            </a:r>
          </a:p>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State</a:t>
            </a:r>
            <a:r>
              <a:rPr lang="en-US" b="0" i="0" dirty="0">
                <a:solidFill>
                  <a:srgbClr val="000000"/>
                </a:solidFill>
                <a:effectLst/>
                <a:latin typeface="Verdana" panose="020B0604030504040204" pitchFamily="34" charset="0"/>
              </a:rPr>
              <a:t> of a component is an object that holds some information that may change over the lifetime of the component</a:t>
            </a:r>
          </a:p>
          <a:p>
            <a:pPr marL="342900" indent="-342900" algn="l">
              <a:buFont typeface="Arial" panose="020B0604020202020204" pitchFamily="34" charset="0"/>
              <a:buChar char="•"/>
            </a:pPr>
            <a:r>
              <a:rPr lang="en-US" sz="2100" b="1" dirty="0">
                <a:solidFill>
                  <a:srgbClr val="000000"/>
                </a:solidFill>
                <a:latin typeface="Verdana" panose="020B0604030504040204" pitchFamily="34" charset="0"/>
              </a:rPr>
              <a:t>Props</a:t>
            </a:r>
            <a:r>
              <a:rPr lang="en-US" sz="2100" dirty="0">
                <a:solidFill>
                  <a:srgbClr val="000000"/>
                </a:solidFill>
                <a:latin typeface="Verdana" panose="020B0604030504040204" pitchFamily="34" charset="0"/>
              </a:rPr>
              <a:t> are arguments passed into React components</a:t>
            </a:r>
          </a:p>
          <a:p>
            <a:pPr marL="342900" indent="-342900" algn="l">
              <a:buFont typeface="Arial" panose="020B0604020202020204" pitchFamily="34" charset="0"/>
              <a:buChar char="•"/>
            </a:pPr>
            <a:r>
              <a:rPr lang="en-US" sz="2100" b="1" dirty="0">
                <a:solidFill>
                  <a:srgbClr val="000000"/>
                </a:solidFill>
                <a:latin typeface="Verdana" panose="020B0604030504040204" pitchFamily="34" charset="0"/>
              </a:rPr>
              <a:t>Props</a:t>
            </a:r>
            <a:r>
              <a:rPr lang="en-US" sz="2100" dirty="0">
                <a:solidFill>
                  <a:srgbClr val="000000"/>
                </a:solidFill>
                <a:latin typeface="Verdana" panose="020B0604030504040204" pitchFamily="34" charset="0"/>
              </a:rPr>
              <a:t> are immutable unlike state</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16</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567406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829056"/>
          </a:xfrm>
        </p:spPr>
        <p:txBody>
          <a:bodyPr>
            <a:normAutofit/>
          </a:bodyPr>
          <a:lstStyle/>
          <a:p>
            <a:r>
              <a:rPr lang="en-US" sz="4400" dirty="0"/>
              <a:t>  Component Lifecycle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1665520"/>
            <a:ext cx="6190488" cy="5055955"/>
          </a:xfrm>
        </p:spPr>
        <p:txBody>
          <a:bodyPr>
            <a:normAutofit/>
          </a:bodyPr>
          <a:lstStyle/>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Mounting</a:t>
            </a:r>
          </a:p>
          <a:p>
            <a:pPr marL="571500" lvl="1" indent="-342900"/>
            <a:r>
              <a:rPr lang="en-US" dirty="0">
                <a:solidFill>
                  <a:srgbClr val="000000"/>
                </a:solidFill>
                <a:latin typeface="Verdana" panose="020B0604030504040204" pitchFamily="34" charset="0"/>
              </a:rPr>
              <a:t>constructor() </a:t>
            </a:r>
          </a:p>
          <a:p>
            <a:pPr marL="571500" lvl="1" indent="-342900"/>
            <a:r>
              <a:rPr lang="en-US" dirty="0">
                <a:solidFill>
                  <a:srgbClr val="000000"/>
                </a:solidFill>
                <a:latin typeface="Verdana" panose="020B0604030504040204" pitchFamily="34" charset="0"/>
              </a:rPr>
              <a:t>render()</a:t>
            </a:r>
          </a:p>
          <a:p>
            <a:pPr marL="571500" lvl="1" indent="-342900"/>
            <a:r>
              <a:rPr lang="en-US" dirty="0" err="1">
                <a:solidFill>
                  <a:srgbClr val="000000"/>
                </a:solidFill>
                <a:latin typeface="Verdana" panose="020B0604030504040204" pitchFamily="34" charset="0"/>
              </a:rPr>
              <a:t>componentDidMount</a:t>
            </a:r>
            <a:r>
              <a:rPr lang="en-US" dirty="0">
                <a:solidFill>
                  <a:srgbClr val="000000"/>
                </a:solidFill>
                <a:latin typeface="Verdana" panose="020B0604030504040204" pitchFamily="34" charset="0"/>
              </a:rPr>
              <a:t>()</a:t>
            </a:r>
          </a:p>
          <a:p>
            <a:pPr lvl="1" indent="0">
              <a:buNone/>
            </a:pPr>
            <a:endParaRPr lang="en-US" b="1"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b="1" dirty="0">
                <a:solidFill>
                  <a:srgbClr val="000000"/>
                </a:solidFill>
                <a:latin typeface="Verdana" panose="020B0604030504040204" pitchFamily="34" charset="0"/>
              </a:rPr>
              <a:t>Updating</a:t>
            </a:r>
          </a:p>
          <a:p>
            <a:pPr marL="571500" lvl="1" indent="-342900"/>
            <a:r>
              <a:rPr lang="en-US" b="0" i="0" dirty="0" err="1">
                <a:solidFill>
                  <a:srgbClr val="000000"/>
                </a:solidFill>
                <a:effectLst/>
                <a:latin typeface="Verdana" panose="020B0604030504040204" pitchFamily="34" charset="0"/>
              </a:rPr>
              <a:t>shouldComponentUpdate</a:t>
            </a:r>
            <a:r>
              <a:rPr lang="en-US" b="0" i="0" dirty="0">
                <a:solidFill>
                  <a:srgbClr val="000000"/>
                </a:solidFill>
                <a:effectLst/>
                <a:latin typeface="Verdana" panose="020B0604030504040204" pitchFamily="34" charset="0"/>
              </a:rPr>
              <a:t>()</a:t>
            </a:r>
          </a:p>
          <a:p>
            <a:pPr marL="571500" lvl="1" indent="-342900"/>
            <a:r>
              <a:rPr lang="en-US" b="0" i="0" dirty="0">
                <a:solidFill>
                  <a:srgbClr val="000000"/>
                </a:solidFill>
                <a:effectLst/>
                <a:latin typeface="Verdana" panose="020B0604030504040204" pitchFamily="34" charset="0"/>
              </a:rPr>
              <a:t>render()</a:t>
            </a:r>
          </a:p>
          <a:p>
            <a:pPr marL="571500" lvl="1" indent="-342900"/>
            <a:r>
              <a:rPr lang="en-US" b="0" i="0" dirty="0" err="1">
                <a:solidFill>
                  <a:srgbClr val="000000"/>
                </a:solidFill>
                <a:effectLst/>
                <a:latin typeface="Verdana" panose="020B0604030504040204" pitchFamily="34" charset="0"/>
              </a:rPr>
              <a:t>getSnapshotBeforeUpdate</a:t>
            </a:r>
            <a:r>
              <a:rPr lang="en-US" b="0" i="0" dirty="0">
                <a:solidFill>
                  <a:srgbClr val="000000"/>
                </a:solidFill>
                <a:effectLst/>
                <a:latin typeface="Verdana" panose="020B0604030504040204" pitchFamily="34" charset="0"/>
              </a:rPr>
              <a:t>()</a:t>
            </a:r>
          </a:p>
          <a:p>
            <a:pPr marL="571500" lvl="1" indent="-342900"/>
            <a:r>
              <a:rPr lang="en-US" b="0" i="0" dirty="0" err="1">
                <a:solidFill>
                  <a:srgbClr val="000000"/>
                </a:solidFill>
                <a:effectLst/>
                <a:latin typeface="Verdana" panose="020B0604030504040204" pitchFamily="34" charset="0"/>
              </a:rPr>
              <a:t>componentDidUpdate</a:t>
            </a:r>
            <a:r>
              <a:rPr lang="en-US" b="0" i="0" dirty="0">
                <a:solidFill>
                  <a:srgbClr val="000000"/>
                </a:solidFill>
                <a:effectLst/>
                <a:latin typeface="Verdana" panose="020B0604030504040204" pitchFamily="34" charset="0"/>
              </a:rPr>
              <a:t>()	</a:t>
            </a:r>
          </a:p>
          <a:p>
            <a:pPr marL="571500" lvl="1" indent="-342900"/>
            <a:endParaRPr lang="en-US" b="1" dirty="0">
              <a:solidFill>
                <a:srgbClr val="000000"/>
              </a:solidFill>
              <a:latin typeface="Verdana" panose="020B0604030504040204" pitchFamily="34" charset="0"/>
            </a:endParaRPr>
          </a:p>
          <a:p>
            <a:pPr marL="342900" indent="-342900" algn="l">
              <a:buFont typeface="Arial" panose="020B0604020202020204" pitchFamily="34" charset="0"/>
              <a:buChar char="•"/>
            </a:pPr>
            <a:r>
              <a:rPr lang="en-US" b="1" dirty="0" err="1">
                <a:solidFill>
                  <a:srgbClr val="000000"/>
                </a:solidFill>
                <a:latin typeface="Verdana" panose="020B0604030504040204" pitchFamily="34" charset="0"/>
              </a:rPr>
              <a:t>UnMounting</a:t>
            </a:r>
            <a:endParaRPr lang="en-US" b="1" dirty="0">
              <a:solidFill>
                <a:srgbClr val="000000"/>
              </a:solidFill>
              <a:latin typeface="Verdana" panose="020B0604030504040204" pitchFamily="34" charset="0"/>
            </a:endParaRPr>
          </a:p>
          <a:p>
            <a:pPr marL="571500" lvl="1" indent="-342900"/>
            <a:r>
              <a:rPr lang="en-US" dirty="0" err="1">
                <a:solidFill>
                  <a:srgbClr val="000000"/>
                </a:solidFill>
                <a:latin typeface="Verdana" panose="020B0604030504040204" pitchFamily="34" charset="0"/>
              </a:rPr>
              <a:t>componentWillUnmount</a:t>
            </a:r>
            <a:r>
              <a:rPr lang="en-US" dirty="0">
                <a:solidFill>
                  <a:srgbClr val="000000"/>
                </a:solidFill>
                <a:latin typeface="Verdana" panose="020B0604030504040204" pitchFamily="34" charset="0"/>
              </a:rPr>
              <a:t>()</a:t>
            </a:r>
          </a:p>
          <a:p>
            <a:pPr lvl="1" indent="0">
              <a:buNone/>
            </a:pPr>
            <a:endParaRPr lang="en-US" dirty="0">
              <a:solidFill>
                <a:srgbClr val="000000"/>
              </a:solidFill>
              <a:latin typeface="Verdana" panose="020B0604030504040204" pitchFamily="34" charset="0"/>
            </a:endParaRPr>
          </a:p>
          <a:p>
            <a:pPr lvl="1" indent="0">
              <a:buNone/>
            </a:pP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17</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
        <p:nvSpPr>
          <p:cNvPr id="6" name="Rectangle 2">
            <a:extLst>
              <a:ext uri="{FF2B5EF4-FFF2-40B4-BE49-F238E27FC236}">
                <a16:creationId xmlns:a16="http://schemas.microsoft.com/office/drawing/2014/main" id="{CE803205-82A9-460A-9028-6F76427B671C}"/>
              </a:ext>
            </a:extLst>
          </p:cNvPr>
          <p:cNvSpPr>
            <a:spLocks noChangeArrowheads="1"/>
          </p:cNvSpPr>
          <p:nvPr/>
        </p:nvSpPr>
        <p:spPr bwMode="auto">
          <a:xfrm>
            <a:off x="0" y="0"/>
            <a:ext cx="12192000" cy="0"/>
          </a:xfrm>
          <a:prstGeom prst="rect">
            <a:avLst/>
          </a:prstGeom>
          <a:solidFill>
            <a:srgbClr val="BB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a:ln>
                  <a:noFill/>
                </a:ln>
                <a:solidFill>
                  <a:srgbClr val="1A1A1A"/>
                </a:solidFill>
                <a:effectLst/>
                <a:latin typeface="source-code-pro"/>
                <a:hlinkClick r:id="rId4"/>
              </a:rPr>
              <a:t>componentWillUnmount()</a:t>
            </a:r>
            <a:endParaRPr kumimoji="0" lang="en-US" altLang="en-US" sz="800" b="0" i="0" u="none" strike="noStrike" cap="none" normalizeH="0" baseline="0">
              <a:ln>
                <a:noFill/>
              </a:ln>
              <a:solidFill>
                <a:srgbClr val="1A1A1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0017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		    HOC</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A higher-order component (HOC) is an advanced technique in React for reusing component logic.</a:t>
            </a:r>
          </a:p>
          <a:p>
            <a:pPr marL="342900" indent="-342900" algn="l">
              <a:buFont typeface="Arial" panose="020B0604020202020204" pitchFamily="34" charset="0"/>
              <a:buChar char="•"/>
            </a:pPr>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dirty="0">
                <a:solidFill>
                  <a:srgbClr val="000000"/>
                </a:solidFill>
                <a:latin typeface="Verdana" panose="020B0604030504040204" pitchFamily="34" charset="0"/>
              </a:rPr>
              <a:t>A higher-order component transforms a component into another component.</a:t>
            </a:r>
          </a:p>
          <a:p>
            <a:pPr marL="342900" indent="-342900" algn="l">
              <a:buFont typeface="Arial" panose="020B0604020202020204" pitchFamily="34" charset="0"/>
              <a:buChar char="•"/>
            </a:pPr>
            <a:endParaRPr lang="en-US" dirty="0">
              <a:solidFill>
                <a:srgbClr val="000000"/>
              </a:solidFill>
              <a:latin typeface="Verdana" panose="020B0604030504040204" pitchFamily="34" charset="0"/>
            </a:endParaRPr>
          </a:p>
          <a:p>
            <a:pPr marL="342900" indent="-342900" algn="l">
              <a:buFont typeface="Arial" panose="020B0604020202020204" pitchFamily="34" charset="0"/>
              <a:buChar char="•"/>
            </a:pPr>
            <a:r>
              <a:rPr lang="en-US" dirty="0">
                <a:solidFill>
                  <a:srgbClr val="000000"/>
                </a:solidFill>
                <a:latin typeface="Verdana" panose="020B0604030504040204" pitchFamily="34" charset="0"/>
              </a:rPr>
              <a:t>HOCs are common in third-party React libraries, example - </a:t>
            </a:r>
            <a:r>
              <a:rPr lang="en-US" dirty="0" err="1">
                <a:solidFill>
                  <a:srgbClr val="000000"/>
                </a:solidFill>
                <a:latin typeface="Verdana" panose="020B0604030504040204" pitchFamily="34" charset="0"/>
              </a:rPr>
              <a:t>Redux’s</a:t>
            </a:r>
            <a:r>
              <a:rPr lang="en-US" dirty="0">
                <a:solidFill>
                  <a:srgbClr val="000000"/>
                </a:solidFill>
                <a:latin typeface="Verdana" panose="020B0604030504040204" pitchFamily="34" charset="0"/>
              </a:rPr>
              <a:t> connect.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18</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604758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      Function Component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A Function component also returns HTML, and behaves much the same way as a Class component</a:t>
            </a:r>
          </a:p>
          <a:p>
            <a:pPr marL="342900" indent="-342900" algn="l">
              <a:buFont typeface="Arial" panose="020B0604020202020204" pitchFamily="34" charset="0"/>
              <a:buChar char="•"/>
            </a:pPr>
            <a:r>
              <a:rPr lang="en-US" dirty="0">
                <a:solidFill>
                  <a:srgbClr val="000000"/>
                </a:solidFill>
                <a:latin typeface="Verdana" panose="020B0604030504040204" pitchFamily="34" charset="0"/>
              </a:rPr>
              <a:t>There is no render method used in functional components.</a:t>
            </a:r>
          </a:p>
          <a:p>
            <a:pPr marL="342900" indent="-342900" algn="l">
              <a:buFont typeface="Arial" panose="020B0604020202020204" pitchFamily="34" charset="0"/>
              <a:buChar char="•"/>
            </a:pPr>
            <a:r>
              <a:rPr lang="en-US" b="0" i="0" dirty="0">
                <a:solidFill>
                  <a:srgbClr val="0A0A23"/>
                </a:solidFill>
                <a:effectLst/>
                <a:latin typeface="Lato" panose="020F0502020204030203" pitchFamily="34" charset="0"/>
              </a:rPr>
              <a:t>Functional components are basic JavaScript functions. They can be created using arrow functions and can also be created with the regular f</a:t>
            </a:r>
            <a:r>
              <a:rPr lang="en-US" dirty="0">
                <a:solidFill>
                  <a:srgbClr val="0A0A23"/>
                </a:solidFill>
                <a:latin typeface="Lato" panose="020F0502020204030203" pitchFamily="34" charset="0"/>
              </a:rPr>
              <a:t>unction keyword</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8308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pPr algn="l"/>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marL="342900" indent="-342900" algn="l">
              <a:buFont typeface="Wingdings" panose="05000000000000000000" pitchFamily="2" charset="2"/>
              <a:buChar char="q"/>
            </a:pPr>
            <a:r>
              <a:rPr lang="en-US" dirty="0"/>
              <a:t>Introduction to ES6 Classes</a:t>
            </a:r>
          </a:p>
          <a:p>
            <a:pPr marL="342900" indent="-342900" algn="l">
              <a:buFont typeface="Wingdings" panose="05000000000000000000" pitchFamily="2" charset="2"/>
              <a:buChar char="q"/>
            </a:pPr>
            <a:r>
              <a:rPr lang="en-US" dirty="0"/>
              <a:t>scopes: let and const Arrow functions </a:t>
            </a:r>
            <a:r>
              <a:rPr lang="en-US" dirty="0" err="1"/>
              <a:t>Destructuring</a:t>
            </a:r>
            <a:r>
              <a:rPr lang="en-US" dirty="0"/>
              <a:t> Spread Operator Promise Concept</a:t>
            </a:r>
          </a:p>
          <a:p>
            <a:pPr marL="342900" indent="-342900" algn="l">
              <a:buFont typeface="Wingdings" panose="05000000000000000000" pitchFamily="2" charset="2"/>
              <a:buChar char="q"/>
            </a:pPr>
            <a:r>
              <a:rPr lang="en-US" dirty="0"/>
              <a:t> Introduction to React.js Why use?</a:t>
            </a:r>
          </a:p>
          <a:p>
            <a:pPr marL="342900" indent="-342900" algn="l">
              <a:buFont typeface="Wingdings" panose="05000000000000000000" pitchFamily="2" charset="2"/>
              <a:buChar char="q"/>
            </a:pPr>
            <a:r>
              <a:rPr lang="en-US" dirty="0"/>
              <a:t> Comparison with other frameworks </a:t>
            </a:r>
          </a:p>
          <a:p>
            <a:pPr marL="342900" indent="-342900" algn="l">
              <a:buFont typeface="Wingdings" panose="05000000000000000000" pitchFamily="2" charset="2"/>
              <a:buChar char="q"/>
            </a:pPr>
            <a:r>
              <a:rPr lang="en-US" dirty="0"/>
              <a:t>Components</a:t>
            </a:r>
          </a:p>
          <a:p>
            <a:pPr marL="342900" indent="-342900" algn="l">
              <a:buFont typeface="Wingdings" panose="05000000000000000000" pitchFamily="2" charset="2"/>
              <a:buChar char="q"/>
            </a:pPr>
            <a:r>
              <a:rPr lang="en-US" dirty="0"/>
              <a:t> Virtual DOM JSX</a:t>
            </a:r>
          </a:p>
          <a:p>
            <a:pPr marL="342900" indent="-342900" algn="l">
              <a:buFont typeface="Wingdings" panose="05000000000000000000" pitchFamily="2" charset="2"/>
              <a:buChar char="q"/>
            </a:pPr>
            <a:r>
              <a:rPr lang="en-US" dirty="0"/>
              <a:t> Hands-on exercises</a:t>
            </a:r>
            <a:endParaRPr lang="en-US" sz="1800" dirty="0">
              <a:solidFill>
                <a:schemeClr val="bg1"/>
              </a:solidFill>
            </a:endParaRP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1/8/2022</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React JS</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      React Hooks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Hooks are a new addition in React 16.8. They let you use state and other React features without writing a class.</a:t>
            </a:r>
          </a:p>
          <a:p>
            <a:pPr marL="342900" indent="-342900" algn="l">
              <a:buFont typeface="Arial" panose="020B0604020202020204" pitchFamily="34" charset="0"/>
              <a:buChar char="•"/>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useState</a:t>
            </a:r>
            <a:r>
              <a:rPr lang="en-US" dirty="0">
                <a:solidFill>
                  <a:srgbClr val="000000"/>
                </a:solidFill>
                <a:latin typeface="Verdana" panose="020B0604030504040204" pitchFamily="34" charset="0"/>
              </a:rPr>
              <a:t> is a Hook that lets you add React state to function components.</a:t>
            </a:r>
          </a:p>
          <a:p>
            <a:pPr marL="342900" indent="-342900" algn="l">
              <a:buFont typeface="Arial" panose="020B0604020202020204" pitchFamily="34" charset="0"/>
              <a:buChar char="•"/>
            </a:pPr>
            <a:r>
              <a:rPr lang="en-US" dirty="0" err="1">
                <a:solidFill>
                  <a:srgbClr val="000000"/>
                </a:solidFill>
                <a:latin typeface="Verdana" panose="020B0604030504040204" pitchFamily="34" charset="0"/>
              </a:rPr>
              <a:t>useEffect</a:t>
            </a:r>
            <a:r>
              <a:rPr lang="en-US" dirty="0">
                <a:solidFill>
                  <a:srgbClr val="000000"/>
                </a:solidFill>
                <a:latin typeface="Verdana" panose="020B0604030504040204" pitchFamily="34" charset="0"/>
              </a:rPr>
              <a:t> is a hook that lets you add </a:t>
            </a:r>
            <a:r>
              <a:rPr lang="en-US" dirty="0" err="1">
                <a:solidFill>
                  <a:srgbClr val="000000"/>
                </a:solidFill>
                <a:latin typeface="Verdana" panose="020B0604030504040204" pitchFamily="34" charset="0"/>
              </a:rPr>
              <a:t>componentdidmount</a:t>
            </a:r>
            <a:r>
              <a:rPr lang="en-US" dirty="0">
                <a:solidFill>
                  <a:srgbClr val="000000"/>
                </a:solidFill>
                <a:latin typeface="Verdana" panose="020B0604030504040204" pitchFamily="34" charset="0"/>
              </a:rPr>
              <a:t> and </a:t>
            </a:r>
            <a:r>
              <a:rPr lang="en-US" dirty="0" err="1">
                <a:solidFill>
                  <a:srgbClr val="000000"/>
                </a:solidFill>
                <a:latin typeface="Verdana" panose="020B0604030504040204" pitchFamily="34" charset="0"/>
              </a:rPr>
              <a:t>componentDidUpdate</a:t>
            </a:r>
            <a:r>
              <a:rPr lang="en-US" dirty="0">
                <a:solidFill>
                  <a:srgbClr val="000000"/>
                </a:solidFill>
                <a:latin typeface="Verdana" panose="020B0604030504040204" pitchFamily="34" charset="0"/>
              </a:rPr>
              <a:t> in a function component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20</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806507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Routing</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b="0" i="0" dirty="0">
                <a:solidFill>
                  <a:srgbClr val="000000"/>
                </a:solidFill>
                <a:effectLst/>
                <a:latin typeface="Verdana" panose="020B0604030504040204" pitchFamily="34" charset="0"/>
              </a:rPr>
              <a:t>Routing allows your web application to support multiple paths(routes)</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dirty="0">
                <a:solidFill>
                  <a:srgbClr val="000000"/>
                </a:solidFill>
                <a:latin typeface="Verdana" panose="020B0604030504040204" pitchFamily="34" charset="0"/>
              </a:rPr>
              <a:t>React-router-</a:t>
            </a:r>
            <a:r>
              <a:rPr lang="en-US" dirty="0" err="1">
                <a:solidFill>
                  <a:srgbClr val="000000"/>
                </a:solidFill>
                <a:latin typeface="Verdana" panose="020B0604030504040204" pitchFamily="34" charset="0"/>
              </a:rPr>
              <a:t>dom</a:t>
            </a:r>
            <a:r>
              <a:rPr lang="en-US" dirty="0">
                <a:solidFill>
                  <a:srgbClr val="000000"/>
                </a:solidFill>
                <a:latin typeface="Verdana" panose="020B0604030504040204" pitchFamily="34" charset="0"/>
              </a:rPr>
              <a:t> is the library which is used in react for enabling routing</a:t>
            </a:r>
          </a:p>
          <a:p>
            <a:pPr algn="l"/>
            <a:endParaRPr lang="en-US" dirty="0">
              <a:solidFill>
                <a:srgbClr val="000000"/>
              </a:solidFill>
              <a:latin typeface="Verdana" panose="020B0604030504040204" pitchFamily="34" charset="0"/>
            </a:endParaRPr>
          </a:p>
          <a:p>
            <a:pPr marL="342900" indent="-342900" algn="l">
              <a:buFont typeface="Arial" panose="020B0604020202020204" pitchFamily="34" charset="0"/>
              <a:buChar char="•"/>
            </a:pPr>
            <a:r>
              <a:rPr lang="en-US" b="0" i="0" dirty="0">
                <a:solidFill>
                  <a:srgbClr val="4D5156"/>
                </a:solidFill>
                <a:effectLst/>
                <a:latin typeface="arial" panose="020B0604020202020204" pitchFamily="34" charset="0"/>
              </a:rPr>
              <a:t> </a:t>
            </a:r>
            <a:r>
              <a:rPr lang="en-US" dirty="0">
                <a:solidFill>
                  <a:srgbClr val="000000"/>
                </a:solidFill>
                <a:latin typeface="Verdana" panose="020B0604030504040204" pitchFamily="34" charset="0"/>
              </a:rPr>
              <a:t>It enables the navigation among views of various components in a React Application</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988311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Redux</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lgn="l">
              <a:buFont typeface="Arial" panose="020B0604020202020204" pitchFamily="34" charset="0"/>
              <a:buChar char="•"/>
            </a:pPr>
            <a:r>
              <a:rPr lang="en-US" dirty="0">
                <a:solidFill>
                  <a:srgbClr val="000000"/>
                </a:solidFill>
                <a:latin typeface="Verdana" panose="020B0604030504040204" pitchFamily="34" charset="0"/>
              </a:rPr>
              <a:t>Redux is an open-source JavaScript library used to manage application state.</a:t>
            </a:r>
          </a:p>
          <a:p>
            <a:pPr marL="342900" indent="-342900" algn="l">
              <a:buFont typeface="Arial" panose="020B0604020202020204" pitchFamily="34" charset="0"/>
              <a:buChar char="•"/>
            </a:pPr>
            <a:r>
              <a:rPr lang="en-US" dirty="0">
                <a:solidFill>
                  <a:srgbClr val="000000"/>
                </a:solidFill>
                <a:latin typeface="Verdana" panose="020B0604030504040204" pitchFamily="34" charset="0"/>
              </a:rPr>
              <a:t>It allows React components to read data from a Redux Store, and dispatch Actions to the Store to update data</a:t>
            </a:r>
          </a:p>
          <a:p>
            <a:pPr marL="342900" indent="-342900" algn="l">
              <a:buFont typeface="Arial" panose="020B0604020202020204" pitchFamily="34" charset="0"/>
              <a:buChar char="•"/>
            </a:pPr>
            <a:r>
              <a:rPr lang="en-US" b="0" i="0" dirty="0">
                <a:solidFill>
                  <a:srgbClr val="4D5156"/>
                </a:solidFill>
                <a:effectLst/>
                <a:latin typeface="arial" panose="020B0604020202020204" pitchFamily="34" charset="0"/>
              </a:rPr>
              <a:t> </a:t>
            </a:r>
            <a:r>
              <a:rPr lang="en-US" dirty="0">
                <a:solidFill>
                  <a:srgbClr val="000000"/>
                </a:solidFill>
                <a:latin typeface="Verdana" panose="020B0604030504040204" pitchFamily="34" charset="0"/>
              </a:rPr>
              <a:t>It subscribes to the Redux store, checks to see if the data which your component wants have changed, and re-renders your component.</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22</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132696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23</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pic>
        <p:nvPicPr>
          <p:cNvPr id="6" name="Picture 5">
            <a:extLst>
              <a:ext uri="{FF2B5EF4-FFF2-40B4-BE49-F238E27FC236}">
                <a16:creationId xmlns:a16="http://schemas.microsoft.com/office/drawing/2014/main" id="{5C9BC137-212F-48AD-8B0B-719FEB225219}"/>
              </a:ext>
            </a:extLst>
          </p:cNvPr>
          <p:cNvPicPr>
            <a:picLocks noChangeAspect="1"/>
          </p:cNvPicPr>
          <p:nvPr/>
        </p:nvPicPr>
        <p:blipFill>
          <a:blip r:embed="rId4"/>
          <a:stretch>
            <a:fillRect/>
          </a:stretch>
        </p:blipFill>
        <p:spPr>
          <a:xfrm>
            <a:off x="263236" y="831273"/>
            <a:ext cx="7149403" cy="5890202"/>
          </a:xfrm>
          <a:prstGeom prst="rect">
            <a:avLst/>
          </a:prstGeom>
        </p:spPr>
      </p:pic>
    </p:spTree>
    <p:extLst>
      <p:ext uri="{BB962C8B-B14F-4D97-AF65-F5344CB8AC3E}">
        <p14:creationId xmlns:p14="http://schemas.microsoft.com/office/powerpoint/2010/main" val="1836038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Redux Components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367281"/>
            <a:ext cx="6190488" cy="3989070"/>
          </a:xfrm>
        </p:spPr>
        <p:txBody>
          <a:bodyPr>
            <a:normAutofit fontScale="92500" lnSpcReduction="20000"/>
          </a:bodyPr>
          <a:lstStyle/>
          <a:p>
            <a:pPr algn="just"/>
            <a:r>
              <a:rPr lang="en-US" sz="2800" b="0" i="0" dirty="0">
                <a:solidFill>
                  <a:srgbClr val="333333"/>
                </a:solidFill>
                <a:effectLst/>
                <a:latin typeface="inter-regular"/>
              </a:rPr>
              <a:t>There are 3 components of redux:</a:t>
            </a:r>
          </a:p>
          <a:p>
            <a:pPr marL="342900" indent="-342900" algn="just">
              <a:buFont typeface="Arial" panose="020B0604020202020204" pitchFamily="34" charset="0"/>
              <a:buChar char="•"/>
            </a:pPr>
            <a:r>
              <a:rPr lang="en-US" sz="2800" b="1" i="0" dirty="0">
                <a:solidFill>
                  <a:srgbClr val="333333"/>
                </a:solidFill>
                <a:effectLst/>
                <a:latin typeface="inter-regular"/>
              </a:rPr>
              <a:t>Store</a:t>
            </a:r>
          </a:p>
          <a:p>
            <a:pPr marL="342900" indent="-342900" algn="just">
              <a:buFont typeface="Arial" panose="020B0604020202020204" pitchFamily="34" charset="0"/>
              <a:buChar char="•"/>
            </a:pPr>
            <a:r>
              <a:rPr lang="en-US" sz="2800" b="1" dirty="0">
                <a:solidFill>
                  <a:srgbClr val="333333"/>
                </a:solidFill>
                <a:latin typeface="inter-regular"/>
              </a:rPr>
              <a:t>Action</a:t>
            </a:r>
          </a:p>
          <a:p>
            <a:pPr marL="342900" indent="-342900" algn="just">
              <a:buFont typeface="Arial" panose="020B0604020202020204" pitchFamily="34" charset="0"/>
              <a:buChar char="•"/>
            </a:pPr>
            <a:r>
              <a:rPr lang="en-US" sz="2800" b="1" i="0" dirty="0">
                <a:solidFill>
                  <a:srgbClr val="333333"/>
                </a:solidFill>
                <a:effectLst/>
                <a:latin typeface="inter-regular"/>
              </a:rPr>
              <a:t>Reducer</a:t>
            </a:r>
          </a:p>
          <a:p>
            <a:pPr algn="just"/>
            <a:r>
              <a:rPr lang="en-US" sz="2800" b="1" dirty="0">
                <a:solidFill>
                  <a:srgbClr val="333333"/>
                </a:solidFill>
                <a:latin typeface="inter-regular"/>
              </a:rPr>
              <a:t>STORE: </a:t>
            </a:r>
            <a:r>
              <a:rPr lang="en-US" sz="2800" dirty="0">
                <a:solidFill>
                  <a:srgbClr val="333333"/>
                </a:solidFill>
                <a:latin typeface="inter-regular"/>
              </a:rPr>
              <a:t>A Store is a place where the entire state of your application lists. It manages the status of the application and has a dispatch(action) function. It is like a brain responsible for all moving parts in Redux.</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24</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744028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Redux Components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lnSpcReduction="10000"/>
          </a:bodyPr>
          <a:lstStyle/>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ACTION</a:t>
            </a:r>
            <a:r>
              <a:rPr lang="en-US" b="0" i="0" dirty="0">
                <a:solidFill>
                  <a:srgbClr val="000000"/>
                </a:solidFill>
                <a:effectLst/>
                <a:latin typeface="Verdana" panose="020B0604030504040204" pitchFamily="34" charset="0"/>
              </a:rPr>
              <a:t>: Action is sent or dispatched from the view which are payloads that can be read by Reducers. It includes information such as type of action, time of occurrence, location of occurrence, its coordinates, and which state it aims to change.</a:t>
            </a:r>
          </a:p>
          <a:p>
            <a:pPr algn="l"/>
            <a:endParaRPr lang="en-US" b="0" i="0" dirty="0">
              <a:solidFill>
                <a:srgbClr val="000000"/>
              </a:solidFill>
              <a:effectLst/>
              <a:latin typeface="Verdana" panose="020B0604030504040204" pitchFamily="34" charset="0"/>
            </a:endParaRPr>
          </a:p>
          <a:p>
            <a:pPr marL="342900" indent="-342900" algn="l">
              <a:buFont typeface="Arial" panose="020B0604020202020204" pitchFamily="34" charset="0"/>
              <a:buChar char="•"/>
            </a:pPr>
            <a:r>
              <a:rPr lang="en-US" b="1" i="0" dirty="0">
                <a:solidFill>
                  <a:srgbClr val="000000"/>
                </a:solidFill>
                <a:effectLst/>
                <a:latin typeface="Verdana" panose="020B0604030504040204" pitchFamily="34" charset="0"/>
              </a:rPr>
              <a:t>REDUCER</a:t>
            </a:r>
            <a:r>
              <a:rPr lang="en-US" b="0" i="0" dirty="0">
                <a:solidFill>
                  <a:srgbClr val="000000"/>
                </a:solidFill>
                <a:effectLst/>
                <a:latin typeface="Verdana" panose="020B0604030504040204" pitchFamily="34" charset="0"/>
              </a:rPr>
              <a:t>: Reducer read the payloads from the actions and then updates the store via the state accordingly. It is a pure function to return a new state from the initial state.</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25</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001472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REST APIs + React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199" y="2565401"/>
            <a:ext cx="6977063" cy="3790949"/>
          </a:xfrm>
        </p:spPr>
        <p:txBody>
          <a:bodyPr>
            <a:normAutofit fontScale="92500"/>
          </a:bodyPr>
          <a:lstStyle/>
          <a:p>
            <a:pPr marL="342900" indent="-342900">
              <a:buFont typeface="Arial" panose="020B0604020202020204" pitchFamily="34" charset="0"/>
              <a:buChar char="•"/>
            </a:pPr>
            <a:r>
              <a:rPr lang="en-US" sz="2400" dirty="0">
                <a:solidFill>
                  <a:srgbClr val="000000"/>
                </a:solidFill>
                <a:latin typeface="Verdana" panose="020B0604030504040204" pitchFamily="34" charset="0"/>
              </a:rPr>
              <a:t>REST is an acronym for </a:t>
            </a:r>
            <a:r>
              <a:rPr lang="en-US" sz="2400" b="1" dirty="0" err="1">
                <a:solidFill>
                  <a:srgbClr val="000000"/>
                </a:solidFill>
                <a:latin typeface="Verdana" panose="020B0604030504040204" pitchFamily="34" charset="0"/>
              </a:rPr>
              <a:t>REpresentational</a:t>
            </a:r>
            <a:r>
              <a:rPr lang="en-US" sz="2400" b="1" dirty="0">
                <a:solidFill>
                  <a:srgbClr val="000000"/>
                </a:solidFill>
                <a:latin typeface="Verdana" panose="020B0604030504040204" pitchFamily="34" charset="0"/>
              </a:rPr>
              <a:t>  State Transfer </a:t>
            </a:r>
          </a:p>
          <a:p>
            <a:pPr marL="342900" indent="-342900">
              <a:buFont typeface="Arial" panose="020B0604020202020204" pitchFamily="34" charset="0"/>
              <a:buChar char="•"/>
            </a:pPr>
            <a:r>
              <a:rPr lang="en-US" sz="2400" dirty="0">
                <a:solidFill>
                  <a:srgbClr val="000000"/>
                </a:solidFill>
                <a:latin typeface="Verdana" panose="020B0604030504040204" pitchFamily="34" charset="0"/>
              </a:rPr>
              <a:t>A Web API (or Web Service) conforming to the REST architectural style is a REST API.</a:t>
            </a:r>
          </a:p>
          <a:p>
            <a:pPr marL="342900" indent="-342900" algn="l">
              <a:buFont typeface="Arial" panose="020B0604020202020204" pitchFamily="34" charset="0"/>
              <a:buChar char="•"/>
            </a:pPr>
            <a:r>
              <a:rPr lang="en-US" sz="2400" b="0" i="0" dirty="0">
                <a:solidFill>
                  <a:srgbClr val="4D5156"/>
                </a:solidFill>
                <a:effectLst/>
                <a:latin typeface="arial" panose="020B0604020202020204" pitchFamily="34" charset="0"/>
              </a:rPr>
              <a:t> </a:t>
            </a:r>
            <a:r>
              <a:rPr lang="en-US" sz="2400" dirty="0">
                <a:solidFill>
                  <a:srgbClr val="000000"/>
                </a:solidFill>
                <a:latin typeface="Verdana" panose="020B0604030504040204" pitchFamily="34" charset="0"/>
              </a:rPr>
              <a:t>REST defines 6 architectural constraints which make any web service RESTful -Uniform interface ,Client–server, Stateless , Cacheable ,Layered system ,Code on demand (optional)</a:t>
            </a:r>
          </a:p>
          <a:p>
            <a:pPr algn="l"/>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26</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93433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HTTP Verbs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algn="l">
              <a:buFont typeface="Arial" panose="020B0604020202020204" pitchFamily="34" charset="0"/>
              <a:buChar char="•"/>
            </a:pPr>
            <a:endParaRPr lang="en-US" b="1" i="0" dirty="0">
              <a:solidFill>
                <a:srgbClr val="12302E"/>
              </a:solidFill>
              <a:effectLst/>
              <a:latin typeface="Lato" panose="020F0502020204030203" pitchFamily="34" charset="0"/>
            </a:endParaRPr>
          </a:p>
          <a:p>
            <a:pPr algn="l">
              <a:buFont typeface="Arial" panose="020B0604020202020204" pitchFamily="34" charset="0"/>
              <a:buChar char="•"/>
            </a:pPr>
            <a:r>
              <a:rPr lang="en-US" b="1" i="0" dirty="0">
                <a:solidFill>
                  <a:srgbClr val="12302E"/>
                </a:solidFill>
                <a:effectLst/>
                <a:latin typeface="Lato" panose="020F0502020204030203" pitchFamily="34" charset="0"/>
              </a:rPr>
              <a:t>GET: </a:t>
            </a:r>
            <a:r>
              <a:rPr lang="en-US" b="0" i="0" dirty="0">
                <a:solidFill>
                  <a:srgbClr val="12302E"/>
                </a:solidFill>
                <a:effectLst/>
                <a:latin typeface="Lato" panose="020F0502020204030203" pitchFamily="34" charset="0"/>
              </a:rPr>
              <a:t>Used to request data from an endpoint</a:t>
            </a:r>
          </a:p>
          <a:p>
            <a:pPr algn="l">
              <a:buFont typeface="Arial" panose="020B0604020202020204" pitchFamily="34" charset="0"/>
              <a:buChar char="•"/>
            </a:pPr>
            <a:r>
              <a:rPr lang="en-US" b="1" i="0" dirty="0">
                <a:solidFill>
                  <a:srgbClr val="12302E"/>
                </a:solidFill>
                <a:effectLst/>
                <a:latin typeface="Lato" panose="020F0502020204030203" pitchFamily="34" charset="0"/>
              </a:rPr>
              <a:t>DELETE:</a:t>
            </a:r>
            <a:r>
              <a:rPr lang="en-US" b="0" i="0" dirty="0">
                <a:solidFill>
                  <a:srgbClr val="12302E"/>
                </a:solidFill>
                <a:effectLst/>
                <a:latin typeface="Lato" panose="020F0502020204030203" pitchFamily="34" charset="0"/>
              </a:rPr>
              <a:t> Remove data from an endpoint.</a:t>
            </a:r>
            <a:endParaRPr lang="en-US" b="1" i="0" dirty="0">
              <a:solidFill>
                <a:srgbClr val="12302E"/>
              </a:solidFill>
              <a:effectLst/>
              <a:latin typeface="Lato" panose="020F0502020204030203" pitchFamily="34" charset="0"/>
            </a:endParaRPr>
          </a:p>
          <a:p>
            <a:pPr algn="l">
              <a:buFont typeface="Arial" panose="020B0604020202020204" pitchFamily="34" charset="0"/>
              <a:buChar char="•"/>
            </a:pPr>
            <a:r>
              <a:rPr lang="en-US" b="1" i="0" dirty="0">
                <a:solidFill>
                  <a:srgbClr val="12302E"/>
                </a:solidFill>
                <a:effectLst/>
                <a:latin typeface="Lato" panose="020F0502020204030203" pitchFamily="34" charset="0"/>
              </a:rPr>
              <a:t>POST: </a:t>
            </a:r>
            <a:r>
              <a:rPr lang="en-US" i="0" dirty="0">
                <a:solidFill>
                  <a:srgbClr val="12302E"/>
                </a:solidFill>
                <a:effectLst/>
                <a:latin typeface="Lato" panose="020F0502020204030203" pitchFamily="34" charset="0"/>
              </a:rPr>
              <a:t>is always for creating a resource ( does not matter if it was duplicated )</a:t>
            </a:r>
          </a:p>
          <a:p>
            <a:pPr algn="l">
              <a:buFont typeface="Arial" panose="020B0604020202020204" pitchFamily="34" charset="0"/>
              <a:buChar char="•"/>
            </a:pPr>
            <a:r>
              <a:rPr lang="en-US" b="1" i="0" dirty="0">
                <a:solidFill>
                  <a:srgbClr val="12302E"/>
                </a:solidFill>
                <a:effectLst/>
                <a:latin typeface="Lato" panose="020F0502020204030203" pitchFamily="34" charset="0"/>
              </a:rPr>
              <a:t>PUT:  </a:t>
            </a:r>
            <a:r>
              <a:rPr lang="en-US" i="0" dirty="0">
                <a:solidFill>
                  <a:srgbClr val="12302E"/>
                </a:solidFill>
                <a:effectLst/>
                <a:latin typeface="Lato" panose="020F0502020204030203" pitchFamily="34" charset="0"/>
              </a:rPr>
              <a:t>is for checking if resource exists then update, else create new resource</a:t>
            </a:r>
          </a:p>
          <a:p>
            <a:pPr algn="l">
              <a:buFont typeface="Arial" panose="020B0604020202020204" pitchFamily="34" charset="0"/>
              <a:buChar char="•"/>
            </a:pPr>
            <a:r>
              <a:rPr lang="en-US" b="1" i="0" dirty="0">
                <a:solidFill>
                  <a:srgbClr val="12302E"/>
                </a:solidFill>
                <a:effectLst/>
                <a:latin typeface="Lato" panose="020F0502020204030203" pitchFamily="34" charset="0"/>
              </a:rPr>
              <a:t>PATCH:</a:t>
            </a:r>
            <a:r>
              <a:rPr lang="en-US" i="0" dirty="0">
                <a:solidFill>
                  <a:srgbClr val="12302E"/>
                </a:solidFill>
                <a:effectLst/>
                <a:latin typeface="Lato" panose="020F0502020204030203" pitchFamily="34" charset="0"/>
              </a:rPr>
              <a:t> is always for updating a resource</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27</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247596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fontScale="90000"/>
          </a:bodyPr>
          <a:lstStyle/>
          <a:p>
            <a:r>
              <a:rPr lang="en-US" sz="4400" dirty="0"/>
              <a:t>REST APIs from component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fontScale="92500" lnSpcReduction="10000"/>
          </a:bodyPr>
          <a:lstStyle/>
          <a:p>
            <a:pPr algn="l"/>
            <a:r>
              <a:rPr lang="en-US" b="1" i="0" dirty="0">
                <a:solidFill>
                  <a:srgbClr val="12302E"/>
                </a:solidFill>
                <a:effectLst/>
                <a:latin typeface="Lato" panose="020F0502020204030203" pitchFamily="34" charset="0"/>
              </a:rPr>
              <a:t>STEPS:</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User visits webpage</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component is mounted to the DOM (webpage)</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a:t>
            </a:r>
            <a:r>
              <a:rPr lang="en-US" i="0" dirty="0" err="1">
                <a:solidFill>
                  <a:srgbClr val="12302E"/>
                </a:solidFill>
                <a:effectLst/>
                <a:latin typeface="Lato" panose="020F0502020204030203" pitchFamily="34" charset="0"/>
              </a:rPr>
              <a:t>componentDidMount</a:t>
            </a:r>
            <a:r>
              <a:rPr lang="en-US" i="0" dirty="0">
                <a:solidFill>
                  <a:srgbClr val="12302E"/>
                </a:solidFill>
                <a:effectLst/>
                <a:latin typeface="Lato" panose="020F0502020204030203" pitchFamily="34" charset="0"/>
              </a:rPr>
              <a:t> or </a:t>
            </a:r>
            <a:r>
              <a:rPr lang="en-US" i="0" dirty="0" err="1">
                <a:solidFill>
                  <a:srgbClr val="12302E"/>
                </a:solidFill>
                <a:effectLst/>
                <a:latin typeface="Lato" panose="020F0502020204030203" pitchFamily="34" charset="0"/>
              </a:rPr>
              <a:t>useEffect</a:t>
            </a:r>
            <a:r>
              <a:rPr lang="en-US" i="0" dirty="0">
                <a:solidFill>
                  <a:srgbClr val="12302E"/>
                </a:solidFill>
                <a:effectLst/>
                <a:latin typeface="Lato" panose="020F0502020204030203" pitchFamily="34" charset="0"/>
              </a:rPr>
              <a:t> method is called sending off the HTTP request</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webpage gives an indication it is loading data</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data is received from the external API and added to state (side effect)</a:t>
            </a:r>
          </a:p>
          <a:p>
            <a:pPr marL="342900" indent="-342900" algn="l">
              <a:buFont typeface="Arial" panose="020B0604020202020204" pitchFamily="34" charset="0"/>
              <a:buChar char="•"/>
            </a:pPr>
            <a:r>
              <a:rPr lang="en-US" i="0" dirty="0">
                <a:solidFill>
                  <a:srgbClr val="12302E"/>
                </a:solidFill>
                <a:effectLst/>
                <a:latin typeface="Lato" panose="020F0502020204030203" pitchFamily="34" charset="0"/>
              </a:rPr>
              <a:t>The component renders with the data that was fetched.</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28</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187605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UNIT Testing(JEST)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fontScale="92500" lnSpcReduction="20000"/>
          </a:bodyPr>
          <a:lstStyle/>
          <a:p>
            <a:pPr marL="342900" indent="-342900" algn="l">
              <a:lnSpc>
                <a:spcPct val="150000"/>
              </a:lnSpc>
              <a:buFont typeface="Arial" panose="020B0604020202020204" pitchFamily="34" charset="0"/>
              <a:buChar char="•"/>
            </a:pPr>
            <a:r>
              <a:rPr lang="en-US" sz="2400" b="0" i="0" dirty="0">
                <a:solidFill>
                  <a:srgbClr val="333333"/>
                </a:solidFill>
                <a:effectLst/>
                <a:latin typeface="source-sans-pro"/>
              </a:rPr>
              <a:t>Unit Testing is a testing method that tests an individual unit of software in isolation. Unit testing for React Apps means testing an individual React Component.</a:t>
            </a:r>
          </a:p>
          <a:p>
            <a:pPr marL="342900" indent="-342900" algn="l">
              <a:lnSpc>
                <a:spcPct val="150000"/>
              </a:lnSpc>
              <a:buFont typeface="Arial" panose="020B0604020202020204" pitchFamily="34" charset="0"/>
              <a:buChar char="•"/>
            </a:pPr>
            <a:r>
              <a:rPr lang="en-US" sz="2400" b="1" dirty="0">
                <a:solidFill>
                  <a:srgbClr val="333333"/>
                </a:solidFill>
                <a:latin typeface="source-sans-pro"/>
              </a:rPr>
              <a:t>Jest</a:t>
            </a:r>
            <a:r>
              <a:rPr lang="en-US" sz="2400" dirty="0">
                <a:solidFill>
                  <a:srgbClr val="333333"/>
                </a:solidFill>
                <a:latin typeface="source-sans-pro"/>
              </a:rPr>
              <a:t> is a JavaScript </a:t>
            </a:r>
            <a:r>
              <a:rPr lang="en-US" sz="2400" b="0" i="0" dirty="0">
                <a:solidFill>
                  <a:srgbClr val="333333"/>
                </a:solidFill>
                <a:effectLst/>
                <a:latin typeface="source-sans-pro"/>
              </a:rPr>
              <a:t>testing framework that allows developers to run tests on JavaScript and TypeScript code and can be easily integrated with React JS.</a:t>
            </a:r>
            <a:endParaRPr lang="en-US" sz="2400" b="1" i="0" dirty="0">
              <a:solidFill>
                <a:srgbClr val="12302E"/>
              </a:solidFill>
              <a:effectLst/>
              <a:latin typeface="Lato" panose="020F0502020204030203"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29</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18939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ES6 Classes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lstStyle/>
          <a:p>
            <a:r>
              <a:rPr lang="en-US" b="0" i="0" dirty="0">
                <a:solidFill>
                  <a:srgbClr val="1B1B1B"/>
                </a:solidFill>
                <a:effectLst/>
                <a:latin typeface="Inter"/>
              </a:rPr>
              <a:t>Classes are a template for creating objects. They encapsulate data with code to work on that data.</a:t>
            </a:r>
          </a:p>
          <a:p>
            <a:endParaRPr lang="en-US" b="0" i="0" dirty="0">
              <a:solidFill>
                <a:srgbClr val="1B1B1B"/>
              </a:solidFill>
              <a:effectLst/>
              <a:latin typeface="Inter"/>
            </a:endParaRPr>
          </a:p>
          <a:p>
            <a:r>
              <a:rPr lang="en-US" dirty="0"/>
              <a:t>Classes are in fact "special functions", and just as you can define function expressions and function declarations, the class syntax has two components: class expressions and class declarations.</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endParaRPr lang="en-US"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5" name="Picture 4">
            <a:extLst>
              <a:ext uri="{FF2B5EF4-FFF2-40B4-BE49-F238E27FC236}">
                <a16:creationId xmlns:a16="http://schemas.microsoft.com/office/drawing/2014/main" id="{8FFB0B0A-BFC5-4F62-90DB-D4ADE12FCAD4}"/>
              </a:ext>
            </a:extLst>
          </p:cNvPr>
          <p:cNvPicPr>
            <a:picLocks noChangeAspect="1"/>
          </p:cNvPicPr>
          <p:nvPr/>
        </p:nvPicPr>
        <p:blipFill>
          <a:blip r:embed="rId3"/>
          <a:stretch>
            <a:fillRect/>
          </a:stretch>
        </p:blipFill>
        <p:spPr>
          <a:xfrm>
            <a:off x="7874001" y="2514600"/>
            <a:ext cx="3295254" cy="2677880"/>
          </a:xfrm>
          <a:prstGeom prst="rect">
            <a:avLst/>
          </a:prstGeom>
        </p:spPr>
      </p:pic>
    </p:spTree>
    <p:extLst>
      <p:ext uri="{BB962C8B-B14F-4D97-AF65-F5344CB8AC3E}">
        <p14:creationId xmlns:p14="http://schemas.microsoft.com/office/powerpoint/2010/main" val="365334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011936"/>
          </a:xfrm>
        </p:spPr>
        <p:txBody>
          <a:bodyPr>
            <a:normAutofit/>
          </a:bodyPr>
          <a:lstStyle/>
          <a:p>
            <a:r>
              <a:rPr lang="en-US" sz="4400" dirty="0"/>
              <a:t>Structure of a test case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lnSpcReduction="10000"/>
          </a:bodyPr>
          <a:lstStyle/>
          <a:p>
            <a:pPr marL="342900" indent="-342900" algn="l">
              <a:buFont typeface="Arial" panose="020B0604020202020204" pitchFamily="34" charset="0"/>
              <a:buChar char="•"/>
            </a:pPr>
            <a:r>
              <a:rPr lang="en-US" sz="2400" b="0" i="0" dirty="0">
                <a:solidFill>
                  <a:srgbClr val="333333"/>
                </a:solidFill>
                <a:effectLst/>
                <a:latin typeface="source-sans-pro"/>
              </a:rPr>
              <a:t>A test is usually written in a test block.</a:t>
            </a:r>
          </a:p>
          <a:p>
            <a:pPr marL="342900" indent="-342900" algn="l">
              <a:buFont typeface="Arial" panose="020B0604020202020204" pitchFamily="34" charset="0"/>
              <a:buChar char="•"/>
            </a:pPr>
            <a:r>
              <a:rPr lang="en-US" sz="2400" b="0" i="0" dirty="0">
                <a:solidFill>
                  <a:srgbClr val="333333"/>
                </a:solidFill>
                <a:effectLst/>
                <a:latin typeface="source-sans-pro"/>
              </a:rPr>
              <a:t>Inside the test block, the first thing we do is to render the component that we want to test.</a:t>
            </a:r>
          </a:p>
          <a:p>
            <a:pPr marL="342900" indent="-342900" algn="l">
              <a:buFont typeface="Arial" panose="020B0604020202020204" pitchFamily="34" charset="0"/>
              <a:buChar char="•"/>
            </a:pPr>
            <a:r>
              <a:rPr lang="en-US" sz="2400" b="0" i="0" dirty="0">
                <a:solidFill>
                  <a:srgbClr val="333333"/>
                </a:solidFill>
                <a:effectLst/>
                <a:latin typeface="source-sans-pro"/>
              </a:rPr>
              <a:t>Select the elements that we want to interact with</a:t>
            </a:r>
          </a:p>
          <a:p>
            <a:pPr marL="342900" indent="-342900" algn="l">
              <a:buFont typeface="Arial" panose="020B0604020202020204" pitchFamily="34" charset="0"/>
              <a:buChar char="•"/>
            </a:pPr>
            <a:r>
              <a:rPr lang="en-US" sz="2400" b="0" i="0" dirty="0">
                <a:solidFill>
                  <a:srgbClr val="333333"/>
                </a:solidFill>
                <a:effectLst/>
                <a:latin typeface="source-sans-pro"/>
              </a:rPr>
              <a:t>Interact with those elements</a:t>
            </a:r>
          </a:p>
          <a:p>
            <a:pPr marL="342900" indent="-342900" algn="l">
              <a:buFont typeface="Arial" panose="020B0604020202020204" pitchFamily="34" charset="0"/>
              <a:buChar char="•"/>
            </a:pPr>
            <a:r>
              <a:rPr lang="en-US" sz="2400" b="0" i="0" dirty="0">
                <a:solidFill>
                  <a:srgbClr val="333333"/>
                </a:solidFill>
                <a:effectLst/>
                <a:latin typeface="source-sans-pro"/>
              </a:rPr>
              <a:t>Assert that the results are as expected.</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30</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87494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31</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Prateek</a:t>
            </a:r>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908304"/>
            <a:ext cx="6190488" cy="1011936"/>
          </a:xfrm>
        </p:spPr>
        <p:txBody>
          <a:bodyPr/>
          <a:lstStyle/>
          <a:p>
            <a:r>
              <a:rPr lang="en-US" sz="5400" dirty="0"/>
              <a:t>var, let and const</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209800"/>
            <a:ext cx="6190488" cy="4146550"/>
          </a:xfrm>
        </p:spPr>
        <p:txBody>
          <a:bodyPr>
            <a:normAutofit/>
          </a:bodyPr>
          <a:lstStyle/>
          <a:p>
            <a:r>
              <a:rPr lang="en-US" b="1" u="sng" dirty="0">
                <a:solidFill>
                  <a:srgbClr val="1B1B1B"/>
                </a:solidFill>
                <a:latin typeface="Inter"/>
              </a:rPr>
              <a:t>Var :</a:t>
            </a:r>
          </a:p>
          <a:p>
            <a:pPr marL="342900" indent="-342900">
              <a:buFont typeface="Arial" panose="020B0604020202020204" pitchFamily="34" charset="0"/>
              <a:buChar char="•"/>
            </a:pPr>
            <a:r>
              <a:rPr lang="en-US" b="0" i="0" dirty="0">
                <a:solidFill>
                  <a:srgbClr val="273239"/>
                </a:solidFill>
                <a:effectLst/>
                <a:latin typeface="urw-din"/>
              </a:rPr>
              <a:t>Global scoped or function scoped.</a:t>
            </a:r>
          </a:p>
          <a:p>
            <a:pPr marL="342900" indent="-342900">
              <a:buFont typeface="Arial" panose="020B0604020202020204" pitchFamily="34" charset="0"/>
              <a:buChar char="•"/>
            </a:pPr>
            <a:r>
              <a:rPr lang="en-US" dirty="0">
                <a:solidFill>
                  <a:srgbClr val="273239"/>
                </a:solidFill>
                <a:latin typeface="urw-din"/>
              </a:rPr>
              <a:t>Can be redeclared</a:t>
            </a:r>
            <a:endParaRPr lang="en-US" b="0" i="0" dirty="0">
              <a:solidFill>
                <a:srgbClr val="273239"/>
              </a:solidFill>
              <a:effectLst/>
              <a:latin typeface="urw-din"/>
            </a:endParaRPr>
          </a:p>
          <a:p>
            <a:r>
              <a:rPr lang="en-US" b="1" u="sng" dirty="0">
                <a:solidFill>
                  <a:srgbClr val="1B1B1B"/>
                </a:solidFill>
                <a:latin typeface="Inter"/>
              </a:rPr>
              <a:t>Let :</a:t>
            </a:r>
          </a:p>
          <a:p>
            <a:pPr marL="342900" indent="-342900">
              <a:buFont typeface="Arial" panose="020B0604020202020204" pitchFamily="34" charset="0"/>
              <a:buChar char="•"/>
            </a:pPr>
            <a:r>
              <a:rPr lang="en-US" b="0" i="0" dirty="0">
                <a:solidFill>
                  <a:srgbClr val="273239"/>
                </a:solidFill>
                <a:effectLst/>
                <a:latin typeface="urw-din"/>
              </a:rPr>
              <a:t>The scope of a </a:t>
            </a:r>
            <a:r>
              <a:rPr lang="en-US" b="0" i="1" dirty="0">
                <a:solidFill>
                  <a:srgbClr val="273239"/>
                </a:solidFill>
                <a:effectLst/>
                <a:latin typeface="urw-din"/>
              </a:rPr>
              <a:t>let </a:t>
            </a:r>
            <a:r>
              <a:rPr lang="en-US" b="0" i="0" dirty="0">
                <a:solidFill>
                  <a:srgbClr val="273239"/>
                </a:solidFill>
                <a:effectLst/>
                <a:latin typeface="urw-din"/>
              </a:rPr>
              <a:t>variable is only block scoped</a:t>
            </a:r>
          </a:p>
          <a:p>
            <a:pPr marL="342900" indent="-342900">
              <a:buFont typeface="Arial" panose="020B0604020202020204" pitchFamily="34" charset="0"/>
              <a:buChar char="•"/>
            </a:pPr>
            <a:r>
              <a:rPr lang="en-US" dirty="0">
                <a:solidFill>
                  <a:srgbClr val="273239"/>
                </a:solidFill>
                <a:latin typeface="urw-din"/>
              </a:rPr>
              <a:t>Can’t be redeclared but the value can be changed</a:t>
            </a:r>
            <a:endParaRPr lang="en-US" dirty="0">
              <a:solidFill>
                <a:srgbClr val="1B1B1B"/>
              </a:solidFill>
              <a:latin typeface="Inter"/>
            </a:endParaRPr>
          </a:p>
          <a:p>
            <a:r>
              <a:rPr lang="en-US" b="1" u="sng" dirty="0">
                <a:solidFill>
                  <a:srgbClr val="1B1B1B"/>
                </a:solidFill>
                <a:latin typeface="Inter"/>
              </a:rPr>
              <a:t>Const :</a:t>
            </a:r>
          </a:p>
          <a:p>
            <a:pPr marL="342900" indent="-342900">
              <a:buFont typeface="Arial" panose="020B0604020202020204" pitchFamily="34" charset="0"/>
              <a:buChar char="•"/>
            </a:pPr>
            <a:r>
              <a:rPr lang="en-US" b="0" i="0" dirty="0">
                <a:solidFill>
                  <a:srgbClr val="273239"/>
                </a:solidFill>
                <a:effectLst/>
                <a:latin typeface="urw-din"/>
              </a:rPr>
              <a:t>The scope of a </a:t>
            </a:r>
            <a:r>
              <a:rPr lang="en-US" b="0" i="1" dirty="0">
                <a:solidFill>
                  <a:srgbClr val="273239"/>
                </a:solidFill>
                <a:effectLst/>
                <a:latin typeface="urw-din"/>
              </a:rPr>
              <a:t>const </a:t>
            </a:r>
            <a:r>
              <a:rPr lang="en-US" b="0" i="0" dirty="0">
                <a:solidFill>
                  <a:srgbClr val="273239"/>
                </a:solidFill>
                <a:effectLst/>
                <a:latin typeface="urw-din"/>
              </a:rPr>
              <a:t>variable is only block scoped</a:t>
            </a:r>
          </a:p>
          <a:p>
            <a:pPr marL="342900" indent="-342900">
              <a:buFont typeface="Arial" panose="020B0604020202020204" pitchFamily="34" charset="0"/>
              <a:buChar char="•"/>
            </a:pPr>
            <a:r>
              <a:rPr lang="en-US" dirty="0">
                <a:solidFill>
                  <a:srgbClr val="273239"/>
                </a:solidFill>
                <a:latin typeface="urw-din"/>
              </a:rPr>
              <a:t>Can’t be redeclared and can’t be changed</a:t>
            </a:r>
            <a:endParaRPr lang="en-US" dirty="0">
              <a:solidFill>
                <a:srgbClr val="1B1B1B"/>
              </a:solidFill>
              <a:latin typeface="Inter"/>
            </a:endParaRPr>
          </a:p>
          <a:p>
            <a:endParaRPr lang="en-US" dirty="0"/>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4</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234302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908304"/>
            <a:ext cx="6190488" cy="1438656"/>
          </a:xfrm>
        </p:spPr>
        <p:txBody>
          <a:bodyPr/>
          <a:lstStyle/>
          <a:p>
            <a:r>
              <a:rPr lang="en-US" sz="5400" dirty="0"/>
              <a:t>Arrow functions</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fontScale="92500" lnSpcReduction="10000"/>
          </a:bodyPr>
          <a:lstStyle/>
          <a:p>
            <a:pPr marL="342900" indent="-342900">
              <a:buFont typeface="Arial" panose="020B0604020202020204" pitchFamily="34" charset="0"/>
              <a:buChar char="•"/>
            </a:pPr>
            <a:r>
              <a:rPr lang="en-US" b="0" i="0" dirty="0">
                <a:solidFill>
                  <a:srgbClr val="000000"/>
                </a:solidFill>
                <a:effectLst/>
                <a:latin typeface="Verdana" panose="020B0604030504040204" pitchFamily="34" charset="0"/>
              </a:rPr>
              <a:t>Arrow functions allow us to write shorter function syntax.</a:t>
            </a:r>
          </a:p>
          <a:p>
            <a:pPr marL="1028700" lvl="3" indent="-342900"/>
            <a:r>
              <a:rPr lang="en-US" dirty="0">
                <a:solidFill>
                  <a:srgbClr val="000000"/>
                </a:solidFill>
                <a:latin typeface="Verdana" panose="020B0604030504040204" pitchFamily="34" charset="0"/>
              </a:rPr>
              <a:t>Example : </a:t>
            </a:r>
            <a:endParaRPr lang="en-US" b="0" i="0" dirty="0">
              <a:solidFill>
                <a:srgbClr val="000000"/>
              </a:solidFill>
              <a:effectLst/>
              <a:latin typeface="Verdana" panose="020B0604030504040204" pitchFamily="34" charset="0"/>
            </a:endParaRPr>
          </a:p>
          <a:p>
            <a:r>
              <a:rPr lang="en-US" dirty="0">
                <a:solidFill>
                  <a:srgbClr val="000000"/>
                </a:solidFill>
                <a:latin typeface="Verdana" panose="020B0604030504040204" pitchFamily="34" charset="0"/>
              </a:rPr>
              <a:t>	</a:t>
            </a: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myFunction</a:t>
            </a:r>
            <a:r>
              <a:rPr lang="en-US" b="0" i="0" dirty="0">
                <a:solidFill>
                  <a:srgbClr val="000000"/>
                </a:solidFill>
                <a:effectLst/>
                <a:latin typeface="Consolas" panose="020B0609020204030204" pitchFamily="49" charset="0"/>
              </a:rPr>
              <a:t> = a =&gt; a * a;</a:t>
            </a:r>
          </a:p>
          <a:p>
            <a:endParaRPr lang="en-US" b="0" i="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dirty="0">
                <a:solidFill>
                  <a:srgbClr val="000000"/>
                </a:solidFill>
                <a:latin typeface="Verdana" panose="020B0604030504040204" pitchFamily="34" charset="0"/>
              </a:rPr>
              <a:t>Arrow function doesn't define its own execution context</a:t>
            </a:r>
          </a:p>
          <a:p>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dirty="0">
                <a:solidFill>
                  <a:srgbClr val="000000"/>
                </a:solidFill>
                <a:latin typeface="Verdana" panose="020B0604030504040204" pitchFamily="34" charset="0"/>
              </a:rPr>
              <a:t>Arrow functions don't have their own bindings to this, arguments or super</a:t>
            </a: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184462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err="1"/>
              <a:t>Destructuring</a:t>
            </a:r>
            <a:r>
              <a:rPr lang="en-US" sz="4400" dirty="0"/>
              <a:t> and Spread Operator</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lnSpcReduction="10000"/>
          </a:bodyPr>
          <a:lstStyle/>
          <a:p>
            <a:pPr marL="342900" indent="-342900">
              <a:buFont typeface="Arial" panose="020B0604020202020204" pitchFamily="34" charset="0"/>
              <a:buChar char="•"/>
            </a:pPr>
            <a:r>
              <a:rPr lang="en-US" b="1" dirty="0" err="1">
                <a:solidFill>
                  <a:srgbClr val="1B1B1B"/>
                </a:solidFill>
                <a:latin typeface="Inter"/>
              </a:rPr>
              <a:t>Destructuring</a:t>
            </a:r>
            <a:r>
              <a:rPr lang="en-US" sz="2000" dirty="0"/>
              <a:t> is </a:t>
            </a:r>
            <a:r>
              <a:rPr lang="en-US" sz="2000" dirty="0">
                <a:solidFill>
                  <a:srgbClr val="273239"/>
                </a:solidFill>
                <a:latin typeface="urw-din"/>
              </a:rPr>
              <a:t>u</a:t>
            </a:r>
            <a:r>
              <a:rPr lang="en-US" b="0" i="0" dirty="0">
                <a:solidFill>
                  <a:srgbClr val="273239"/>
                </a:solidFill>
                <a:effectLst/>
                <a:latin typeface="urw-din"/>
              </a:rPr>
              <a:t>sed to take out sections of data from an array or objects, We can assign them to new own variables</a:t>
            </a:r>
            <a:endParaRPr lang="en-US" b="0" i="0" dirty="0">
              <a:solidFill>
                <a:srgbClr val="000000"/>
              </a:solidFill>
              <a:effectLst/>
              <a:latin typeface="Consolas" panose="020B0609020204030204" pitchFamily="49" charset="0"/>
            </a:endParaRPr>
          </a:p>
          <a:p>
            <a:pPr marL="342900" indent="-342900">
              <a:buFont typeface="Arial" panose="020B0604020202020204" pitchFamily="34" charset="0"/>
              <a:buChar char="•"/>
            </a:pPr>
            <a:r>
              <a:rPr lang="en-US" b="0" i="0" dirty="0">
                <a:solidFill>
                  <a:srgbClr val="273239"/>
                </a:solidFill>
                <a:effectLst/>
                <a:latin typeface="urw-din"/>
              </a:rPr>
              <a:t>It does not change an array or any object, it makes a copy of the desired object or array element by assigning them in its own new variables</a:t>
            </a:r>
          </a:p>
          <a:p>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b="1" i="0" dirty="0">
                <a:solidFill>
                  <a:srgbClr val="1B1B1B"/>
                </a:solidFill>
                <a:effectLst/>
                <a:latin typeface="Inter"/>
              </a:rPr>
              <a:t>Spread Operator </a:t>
            </a:r>
            <a:r>
              <a:rPr lang="en-US" b="0" i="0" dirty="0">
                <a:solidFill>
                  <a:srgbClr val="1B1B1B"/>
                </a:solidFill>
                <a:effectLst/>
                <a:latin typeface="Inter"/>
              </a:rPr>
              <a:t>(…) allows an </a:t>
            </a:r>
            <a:r>
              <a:rPr lang="en-US" b="0" i="0" dirty="0" err="1">
                <a:solidFill>
                  <a:srgbClr val="1B1B1B"/>
                </a:solidFill>
                <a:effectLst/>
                <a:latin typeface="Inter"/>
              </a:rPr>
              <a:t>iterable</a:t>
            </a:r>
            <a:r>
              <a:rPr lang="en-US" b="0" i="0" dirty="0">
                <a:solidFill>
                  <a:srgbClr val="1B1B1B"/>
                </a:solidFill>
                <a:effectLst/>
                <a:latin typeface="Inter"/>
              </a:rPr>
              <a:t>, such as an array or string, to be expanded in places where zero or more properties or elements are expected</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405890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b="1" cap="all" spc="400" dirty="0">
                <a:solidFill>
                  <a:schemeClr val="bg1"/>
                </a:solidFill>
                <a:latin typeface="+mn-lt"/>
              </a:rPr>
              <a:t>React Js</a:t>
            </a:r>
            <a:endParaRPr lang="en-US" dirty="0"/>
          </a:p>
        </p:txBody>
      </p:sp>
    </p:spTree>
    <p:extLst>
      <p:ext uri="{BB962C8B-B14F-4D97-AF65-F5344CB8AC3E}">
        <p14:creationId xmlns:p14="http://schemas.microsoft.com/office/powerpoint/2010/main" val="222788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Why React.?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buFont typeface="Arial" panose="020B0604020202020204" pitchFamily="34" charset="0"/>
              <a:buChar char="•"/>
            </a:pPr>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dirty="0">
                <a:solidFill>
                  <a:srgbClr val="273239"/>
                </a:solidFill>
                <a:latin typeface="urw-din"/>
              </a:rPr>
              <a:t>Complexity of two-way data binding</a:t>
            </a:r>
          </a:p>
          <a:p>
            <a:pPr marL="342900" indent="-342900">
              <a:buFont typeface="Arial" panose="020B0604020202020204" pitchFamily="34" charset="0"/>
              <a:buChar char="•"/>
            </a:pPr>
            <a:r>
              <a:rPr lang="en-US" dirty="0">
                <a:solidFill>
                  <a:srgbClr val="273239"/>
                </a:solidFill>
                <a:latin typeface="urw-din"/>
              </a:rPr>
              <a:t>Bad UX from using "cascading updates" of DOM tree</a:t>
            </a:r>
          </a:p>
          <a:p>
            <a:pPr marL="342900" indent="-342900">
              <a:buFont typeface="Arial" panose="020B0604020202020204" pitchFamily="34" charset="0"/>
              <a:buChar char="•"/>
            </a:pPr>
            <a:r>
              <a:rPr lang="en-US" dirty="0">
                <a:solidFill>
                  <a:srgbClr val="273239"/>
                </a:solidFill>
                <a:latin typeface="urw-din"/>
              </a:rPr>
              <a:t>A lot of data on a page changing over time</a:t>
            </a:r>
          </a:p>
          <a:p>
            <a:pPr marL="342900" indent="-342900">
              <a:buFont typeface="Arial" panose="020B0604020202020204" pitchFamily="34" charset="0"/>
              <a:buChar char="•"/>
            </a:pPr>
            <a:r>
              <a:rPr lang="en-US" dirty="0">
                <a:solidFill>
                  <a:srgbClr val="273239"/>
                </a:solidFill>
                <a:latin typeface="urw-din"/>
              </a:rPr>
              <a:t>Shift from MVC mentality </a:t>
            </a:r>
          </a:p>
          <a:p>
            <a:pPr marL="342900" indent="-342900">
              <a:buFont typeface="Arial" panose="020B0604020202020204" pitchFamily="34" charset="0"/>
              <a:buChar char="•"/>
            </a:pPr>
            <a:r>
              <a:rPr lang="en-US" dirty="0">
                <a:solidFill>
                  <a:srgbClr val="273239"/>
                </a:solidFill>
                <a:latin typeface="urw-din"/>
              </a:rPr>
              <a:t>Lighter and Easier to load</a:t>
            </a:r>
          </a:p>
          <a:p>
            <a:pPr marL="342900" indent="-342900">
              <a:buFont typeface="Arial" panose="020B0604020202020204" pitchFamily="34" charset="0"/>
              <a:buChar char="•"/>
            </a:pPr>
            <a:r>
              <a:rPr lang="en-US" dirty="0">
                <a:solidFill>
                  <a:srgbClr val="273239"/>
                </a:solidFill>
                <a:latin typeface="urw-din"/>
              </a:rPr>
              <a:t>Virtual DOM to increase performance</a:t>
            </a:r>
          </a:p>
          <a:p>
            <a:pPr marL="342900" indent="-342900">
              <a:buFont typeface="Arial" panose="020B0604020202020204" pitchFamily="34" charset="0"/>
              <a:buChar char="•"/>
            </a:pPr>
            <a:r>
              <a:rPr lang="en-US" dirty="0">
                <a:solidFill>
                  <a:srgbClr val="273239"/>
                </a:solidFill>
                <a:latin typeface="urw-din"/>
              </a:rPr>
              <a:t>Supported by META(earlier Facebook)</a:t>
            </a:r>
          </a:p>
          <a:p>
            <a:pPr marL="342900" indent="-342900">
              <a:buFont typeface="Arial" panose="020B0604020202020204" pitchFamily="34" charset="0"/>
              <a:buChar char="•"/>
            </a:pP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316163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45440" y="908304"/>
            <a:ext cx="7335520" cy="1438656"/>
          </a:xfrm>
        </p:spPr>
        <p:txBody>
          <a:bodyPr>
            <a:normAutofit/>
          </a:bodyPr>
          <a:lstStyle/>
          <a:p>
            <a:r>
              <a:rPr lang="en-US" sz="4400" dirty="0"/>
              <a:t> React JS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38200" y="2565401"/>
            <a:ext cx="6190488" cy="3790949"/>
          </a:xfrm>
        </p:spPr>
        <p:txBody>
          <a:bodyPr>
            <a:normAutofit/>
          </a:bodyPr>
          <a:lstStyle/>
          <a:p>
            <a:pPr marL="342900" indent="-342900">
              <a:buFont typeface="Arial" panose="020B0604020202020204" pitchFamily="34" charset="0"/>
              <a:buChar char="•"/>
            </a:pPr>
            <a:endParaRPr lang="en-US" dirty="0">
              <a:solidFill>
                <a:srgbClr val="000000"/>
              </a:solidFill>
              <a:latin typeface="Verdana" panose="020B0604030504040204" pitchFamily="34" charset="0"/>
            </a:endParaRPr>
          </a:p>
          <a:p>
            <a:pPr marL="342900" indent="-342900">
              <a:buFont typeface="Arial" panose="020B0604020202020204" pitchFamily="34" charset="0"/>
              <a:buChar char="•"/>
            </a:pPr>
            <a:r>
              <a:rPr lang="en-US" b="0" i="0" dirty="0">
                <a:solidFill>
                  <a:srgbClr val="4D5156"/>
                </a:solidFill>
                <a:effectLst/>
                <a:latin typeface="arial" panose="020B0604020202020204" pitchFamily="34" charset="0"/>
              </a:rPr>
              <a:t>React is a free and open-source front-end JavaScript library for building user interfaces based on UI components. It is maintained by Meta and a community of individual developers and companies.</a:t>
            </a:r>
          </a:p>
          <a:p>
            <a:pPr marL="342900" indent="-342900">
              <a:buFont typeface="Arial" panose="020B0604020202020204" pitchFamily="34" charset="0"/>
              <a:buChar char="•"/>
            </a:pPr>
            <a:r>
              <a:rPr lang="en-US" b="1" i="0" dirty="0">
                <a:solidFill>
                  <a:srgbClr val="5F6368"/>
                </a:solidFill>
                <a:effectLst/>
                <a:latin typeface="arial" panose="020B0604020202020204" pitchFamily="34" charset="0"/>
              </a:rPr>
              <a:t>React</a:t>
            </a:r>
            <a:r>
              <a:rPr lang="en-US" b="0" i="0" dirty="0">
                <a:solidFill>
                  <a:srgbClr val="4D5156"/>
                </a:solidFill>
                <a:effectLst/>
                <a:latin typeface="arial" panose="020B0604020202020204" pitchFamily="34" charset="0"/>
              </a:rPr>
              <a:t> is a </a:t>
            </a:r>
            <a:r>
              <a:rPr lang="en-US" b="1" i="0" dirty="0">
                <a:solidFill>
                  <a:srgbClr val="5F6368"/>
                </a:solidFill>
                <a:effectLst/>
                <a:latin typeface="arial" panose="020B0604020202020204" pitchFamily="34" charset="0"/>
              </a:rPr>
              <a:t>JavaScript</a:t>
            </a:r>
            <a:r>
              <a:rPr lang="en-US" b="0" i="0" dirty="0">
                <a:solidFill>
                  <a:srgbClr val="4D5156"/>
                </a:solidFill>
                <a:effectLst/>
                <a:latin typeface="arial" panose="020B0604020202020204" pitchFamily="34" charset="0"/>
              </a:rPr>
              <a:t> library for building user interfaces. </a:t>
            </a:r>
            <a:r>
              <a:rPr lang="en-US" b="1" i="0" dirty="0">
                <a:solidFill>
                  <a:srgbClr val="5F6368"/>
                </a:solidFill>
                <a:effectLst/>
                <a:latin typeface="arial" panose="020B0604020202020204" pitchFamily="34" charset="0"/>
              </a:rPr>
              <a:t>React</a:t>
            </a:r>
            <a:r>
              <a:rPr lang="en-US" b="0" i="0" dirty="0">
                <a:solidFill>
                  <a:srgbClr val="4D5156"/>
                </a:solidFill>
                <a:effectLst/>
                <a:latin typeface="arial" panose="020B0604020202020204" pitchFamily="34" charset="0"/>
              </a:rPr>
              <a:t> is used to build single-page applications. </a:t>
            </a:r>
            <a:r>
              <a:rPr lang="en-US" b="1" i="0" dirty="0">
                <a:solidFill>
                  <a:srgbClr val="5F6368"/>
                </a:solidFill>
                <a:effectLst/>
                <a:latin typeface="arial" panose="020B0604020202020204" pitchFamily="34" charset="0"/>
              </a:rPr>
              <a:t>React</a:t>
            </a:r>
            <a:r>
              <a:rPr lang="en-US" b="0" i="0" dirty="0">
                <a:solidFill>
                  <a:srgbClr val="4D5156"/>
                </a:solidFill>
                <a:effectLst/>
                <a:latin typeface="arial" panose="020B0604020202020204" pitchFamily="34" charset="0"/>
              </a:rPr>
              <a:t> allows us to create reusable UI</a:t>
            </a:r>
            <a:endParaRPr lang="en-US" dirty="0">
              <a:solidFill>
                <a:srgbClr val="000000"/>
              </a:solidFill>
              <a:latin typeface="Verdana" panose="020B0604030504040204" pitchFamily="34" charset="0"/>
            </a:endParaRPr>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p:pic>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React JS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5" name="Picture 4">
            <a:extLst>
              <a:ext uri="{FF2B5EF4-FFF2-40B4-BE49-F238E27FC236}">
                <a16:creationId xmlns:a16="http://schemas.microsoft.com/office/drawing/2014/main" id="{68C97965-783C-496D-A303-F9E8FCAD8AC2}"/>
              </a:ext>
            </a:extLst>
          </p:cNvPr>
          <p:cNvPicPr>
            <a:picLocks noChangeAspect="1"/>
          </p:cNvPicPr>
          <p:nvPr/>
        </p:nvPicPr>
        <p:blipFill>
          <a:blip r:embed="rId3"/>
          <a:stretch>
            <a:fillRect/>
          </a:stretch>
        </p:blipFill>
        <p:spPr>
          <a:xfrm>
            <a:off x="7815263" y="2565401"/>
            <a:ext cx="3428089" cy="2545080"/>
          </a:xfrm>
          <a:prstGeom prst="rect">
            <a:avLst/>
          </a:prstGeom>
        </p:spPr>
      </p:pic>
    </p:spTree>
    <p:extLst>
      <p:ext uri="{BB962C8B-B14F-4D97-AF65-F5344CB8AC3E}">
        <p14:creationId xmlns:p14="http://schemas.microsoft.com/office/powerpoint/2010/main" val="190387478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{08BBEBFA-F659-4ECE-911E-2750D396047E}tf89338750_win32</Template>
  <TotalTime>1382</TotalTime>
  <Words>1564</Words>
  <Application>Microsoft Office PowerPoint</Application>
  <PresentationFormat>Widescreen</PresentationFormat>
  <Paragraphs>230</Paragraphs>
  <Slides>31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-apple-system</vt:lpstr>
      <vt:lpstr>Arial</vt:lpstr>
      <vt:lpstr>Arial</vt:lpstr>
      <vt:lpstr>Calibri</vt:lpstr>
      <vt:lpstr>Consolas</vt:lpstr>
      <vt:lpstr>Inter</vt:lpstr>
      <vt:lpstr>inter-regular</vt:lpstr>
      <vt:lpstr>Lato</vt:lpstr>
      <vt:lpstr>source-code-pro</vt:lpstr>
      <vt:lpstr>source-sans-pro</vt:lpstr>
      <vt:lpstr>Univers</vt:lpstr>
      <vt:lpstr>urw-din</vt:lpstr>
      <vt:lpstr>Verdana</vt:lpstr>
      <vt:lpstr>Wingdings</vt:lpstr>
      <vt:lpstr>GradientUnivers</vt:lpstr>
      <vt:lpstr>React JS Training</vt:lpstr>
      <vt:lpstr>Agenda</vt:lpstr>
      <vt:lpstr>ES6 Classes</vt:lpstr>
      <vt:lpstr>var, let and const</vt:lpstr>
      <vt:lpstr>Arrow functions</vt:lpstr>
      <vt:lpstr>Destructuring and Spread Operator</vt:lpstr>
      <vt:lpstr>React Js</vt:lpstr>
      <vt:lpstr>Why React.?</vt:lpstr>
      <vt:lpstr> React JS</vt:lpstr>
      <vt:lpstr>JSX and Virtual DOM</vt:lpstr>
      <vt:lpstr>React App Creation and Hands On           End of Day 1</vt:lpstr>
      <vt:lpstr>Agenda</vt:lpstr>
      <vt:lpstr>      DOM (Document Object Model)</vt:lpstr>
      <vt:lpstr>      Component</vt:lpstr>
      <vt:lpstr>Class Component</vt:lpstr>
      <vt:lpstr>State and Props</vt:lpstr>
      <vt:lpstr>  Component Lifecycle</vt:lpstr>
      <vt:lpstr>      HOC</vt:lpstr>
      <vt:lpstr>      Function Component</vt:lpstr>
      <vt:lpstr>      React Hooks</vt:lpstr>
      <vt:lpstr>Routing</vt:lpstr>
      <vt:lpstr>Redux</vt:lpstr>
      <vt:lpstr>PowerPoint Presentation</vt:lpstr>
      <vt:lpstr>Redux Components</vt:lpstr>
      <vt:lpstr>Redux Components</vt:lpstr>
      <vt:lpstr>REST APIs + React</vt:lpstr>
      <vt:lpstr>HTTP Verbs</vt:lpstr>
      <vt:lpstr>REST APIs from component</vt:lpstr>
      <vt:lpstr>UNIT Testing(JEST)</vt:lpstr>
      <vt:lpstr>Structure of a test case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 Training</dc:title>
  <dc:creator>Prateek Upadhyay</dc:creator>
  <cp:lastModifiedBy>Prateek Upadhyay</cp:lastModifiedBy>
  <cp:revision>28</cp:revision>
  <dcterms:created xsi:type="dcterms:W3CDTF">2022-07-31T07:21:16Z</dcterms:created>
  <dcterms:modified xsi:type="dcterms:W3CDTF">2022-08-05T04:04:52Z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