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embeddedFontLst>
    <p:embeddedFont>
      <p:font typeface="Source Code Pro" panose="020B0509030403020204" pitchFamily="49" charset="77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C6B671-2604-4EC3-B8DA-8CC178E727BA}">
  <a:tblStyle styleId="{C7C6B671-2604-4EC3-B8DA-8CC178E72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9"/>
  </p:normalViewPr>
  <p:slideViewPr>
    <p:cSldViewPr snapToGrid="0">
      <p:cViewPr>
        <p:scale>
          <a:sx n="55" d="100"/>
          <a:sy n="55" d="100"/>
        </p:scale>
        <p:origin x="2400" y="14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54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2150" y="6353707"/>
            <a:ext cx="30674100" cy="175155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0" y="26898987"/>
            <a:ext cx="30674100" cy="111003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 algn="ctr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 algn="ctr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3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7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3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14399700" cy="291537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9215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40" y="9834453"/>
            <a:ext cx="14399700" cy="291537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9215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3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0" y="4741120"/>
            <a:ext cx="10108800" cy="64485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0" y="11857920"/>
            <a:ext cx="10108800" cy="271308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2865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64900" y="3841280"/>
            <a:ext cx="22924200" cy="349083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1pPr>
            <a:lvl2pPr lvl="1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2pPr>
            <a:lvl3pPr lvl="2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3pPr>
            <a:lvl4pPr lvl="3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4pPr>
            <a:lvl5pPr lvl="4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5pPr>
            <a:lvl6pPr lvl="5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6pPr>
            <a:lvl7pPr lvl="6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7pPr>
            <a:lvl8pPr lvl="7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8pPr>
            <a:lvl9pPr lvl="8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79475" tIns="479475" rIns="479475" bIns="4794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marL="457200" lvl="0" indent="-8255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22120" y="36100907"/>
            <a:ext cx="21595800" cy="51636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0"/>
              <a:buChar char="●"/>
              <a:defRPr sz="9400">
                <a:solidFill>
                  <a:schemeClr val="dk2"/>
                </a:solidFill>
              </a:defRPr>
            </a:lvl1pPr>
            <a:lvl2pPr marL="914400" lvl="1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2pPr>
            <a:lvl3pPr marL="1371600" lvl="2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3pPr>
            <a:lvl4pPr marL="1828800" lvl="3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4pPr>
            <a:lvl5pPr marL="2286000" lvl="4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5pPr>
            <a:lvl6pPr marL="2743200" lvl="5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6pPr>
            <a:lvl7pPr marL="3200400" lvl="6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7pPr>
            <a:lvl8pPr marL="3657600" lvl="7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8pPr>
            <a:lvl9pPr marL="4114800" lvl="8" indent="-692150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364161" y="22231012"/>
            <a:ext cx="12071100" cy="192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Palatino"/>
                <a:ea typeface="Palatino"/>
                <a:cs typeface="Palatino"/>
                <a:sym typeface="Palatino"/>
              </a:rPr>
              <a:t>Quantum Query Optimizer</a:t>
            </a:r>
            <a:endParaRPr lang="en-US" sz="7200" b="1"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i="1" dirty="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62055" y="6104675"/>
            <a:ext cx="12258600" cy="98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Palatino"/>
                <a:ea typeface="Palatino"/>
                <a:cs typeface="Palatino"/>
                <a:sym typeface="Palatino"/>
              </a:rPr>
              <a:t>Abstract</a:t>
            </a:r>
            <a:endParaRPr sz="7200" b="1"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37300" y="1272925"/>
            <a:ext cx="294438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 dirty="0">
                <a:latin typeface="Palatino"/>
                <a:ea typeface="Palatino"/>
                <a:cs typeface="Palatino"/>
                <a:sym typeface="Palatino"/>
              </a:rPr>
              <a:t>Quantum Algorithms via Semidefinite Programming</a:t>
            </a:r>
            <a:endParaRPr sz="9000" b="1"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Palatino"/>
                <a:ea typeface="Palatino"/>
                <a:cs typeface="Palatino"/>
                <a:sym typeface="Palatino"/>
              </a:rPr>
              <a:t>Michael </a:t>
            </a:r>
            <a:r>
              <a:rPr lang="en" sz="6000" dirty="0" err="1">
                <a:latin typeface="Palatino"/>
                <a:ea typeface="Palatino"/>
                <a:cs typeface="Palatino"/>
                <a:sym typeface="Palatino"/>
              </a:rPr>
              <a:t>Czekanski</a:t>
            </a:r>
            <a:r>
              <a:rPr lang="en" sz="6000" dirty="0">
                <a:latin typeface="Palatino"/>
                <a:ea typeface="Palatino"/>
                <a:cs typeface="Palatino"/>
                <a:sym typeface="Palatino"/>
              </a:rPr>
              <a:t> ‘20 &amp; R. Teal Witter ‘20</a:t>
            </a:r>
            <a:endParaRPr sz="6000" dirty="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62055" y="14750621"/>
            <a:ext cx="11216700" cy="3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Palatino"/>
                <a:ea typeface="Palatino"/>
                <a:cs typeface="Palatino"/>
                <a:sym typeface="Palatino"/>
              </a:rPr>
              <a:t>Query Complexity</a:t>
            </a:r>
            <a:endParaRPr sz="7200" b="1"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84200" y="40667406"/>
            <a:ext cx="30750000" cy="29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Reichardt, Ben W. "Span programs and quantum query complexity: The general adversary bound is nearly tight for every </a:t>
            </a:r>
            <a:r>
              <a:rPr lang="en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function." 50th Annual IEEE Symposium on Foundations of Computer Science. IEEE, 2009.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Wen, </a:t>
            </a:r>
            <a:r>
              <a:rPr lang="en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Zaiwen</a:t>
            </a: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Donald Goldfarb, and </a:t>
            </a:r>
            <a:r>
              <a:rPr lang="en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Wotao</a:t>
            </a: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Yin. "Alternating direction augmented </a:t>
            </a:r>
            <a:r>
              <a:rPr lang="en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Lagrangian</a:t>
            </a:r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methods for semidefinite programming." Mathematical Programming Computation 2.3-4 (2010): 203-230.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6364161" y="6104675"/>
            <a:ext cx="15069300" cy="113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Palatino"/>
                <a:ea typeface="Palatino"/>
                <a:cs typeface="Palatino"/>
                <a:sym typeface="Palatino"/>
              </a:rPr>
              <a:t>Problem</a:t>
            </a:r>
            <a:endParaRPr sz="7200" b="1" dirty="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364161" y="13918685"/>
            <a:ext cx="1253741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Palatino"/>
                <a:ea typeface="Palatino"/>
                <a:cs typeface="Palatino"/>
                <a:sym typeface="Palatino"/>
              </a:rPr>
              <a:t>Semidefinite Program (SDP)</a:t>
            </a:r>
            <a:r>
              <a:rPr lang="en" sz="7200" b="1" baseline="30000" dirty="0">
                <a:latin typeface="Palatino"/>
                <a:ea typeface="Palatino"/>
                <a:cs typeface="Palatino"/>
                <a:sym typeface="Palatino"/>
              </a:rPr>
              <a:t>1</a:t>
            </a:r>
            <a:endParaRPr sz="3000" baseline="30000" dirty="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2" name="Google Shape;62;p13" descr="f_1(x) = (x_1 \wedge (x_2 \vee \bar{x}_2)) \vee x_3\\&#10;f_2(x) = x_1 \vee x_2 \vee x_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106" y="16236235"/>
            <a:ext cx="7300598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3"/>
          <p:cNvGraphicFramePr/>
          <p:nvPr>
            <p:extLst>
              <p:ext uri="{D42A27DB-BD31-4B8C-83A1-F6EECF244321}">
                <p14:modId xmlns:p14="http://schemas.microsoft.com/office/powerpoint/2010/main" val="3978063929"/>
              </p:ext>
            </p:extLst>
          </p:nvPr>
        </p:nvGraphicFramePr>
        <p:xfrm>
          <a:off x="2915676" y="18374638"/>
          <a:ext cx="10492800" cy="6938704"/>
        </p:xfrm>
        <a:graphic>
          <a:graphicData uri="http://schemas.openxmlformats.org/drawingml/2006/table">
            <a:tbl>
              <a:tblPr>
                <a:noFill/>
                <a:tableStyleId>{C7C6B671-2604-4EC3-B8DA-8CC178E727BA}</a:tableStyleId>
              </a:tblPr>
              <a:tblGrid>
                <a:gridCol w="209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4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x</a:t>
                      </a:r>
                      <a:endParaRPr sz="4000" i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</a:t>
                      </a:r>
                      <a:r>
                        <a:rPr lang="en" sz="4000" i="1" baseline="-25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</a:t>
                      </a:r>
                      <a:r>
                        <a:rPr lang="en" sz="4000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(x)</a:t>
                      </a:r>
                      <a:endParaRPr sz="4000" i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</a:t>
                      </a:r>
                      <a:r>
                        <a:rPr lang="en" sz="4000" i="1" baseline="-25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2</a:t>
                      </a:r>
                      <a:r>
                        <a:rPr lang="en" sz="4000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(x)</a:t>
                      </a:r>
                      <a:endParaRPr sz="4000" i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i="1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I(x)</a:t>
                      </a:r>
                      <a:endParaRPr sz="4000" i="1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i="1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Span?</a:t>
                      </a:r>
                      <a:endParaRPr sz="4000" i="1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000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0,0,0</a:t>
                      </a:r>
                      <a:endParaRPr sz="40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False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4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010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0,1,0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True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001</a:t>
                      </a:r>
                      <a:endParaRPr sz="400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</a:t>
                      </a:r>
                      <a:endParaRPr sz="40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1</a:t>
                      </a:r>
                      <a:endParaRPr sz="40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0,0,1</a:t>
                      </a:r>
                      <a:endParaRPr sz="40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>
                          <a:latin typeface="Palatino"/>
                          <a:ea typeface="Palatino"/>
                          <a:cs typeface="Palatino"/>
                          <a:sym typeface="Palatino"/>
                        </a:rPr>
                        <a:t>True</a:t>
                      </a:r>
                      <a:endParaRPr sz="4000" dirty="0">
                        <a:latin typeface="Palatino"/>
                        <a:ea typeface="Palatino"/>
                        <a:cs typeface="Palatino"/>
                        <a:sym typeface="Palatino"/>
                      </a:endParaRPr>
                    </a:p>
                  </a:txBody>
                  <a:tcPr marL="101914" marR="101914" marT="101914" marB="101914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Google Shape;64;p13"/>
          <p:cNvSpPr txBox="1"/>
          <p:nvPr/>
        </p:nvSpPr>
        <p:spPr>
          <a:xfrm>
            <a:off x="2915676" y="27888401"/>
            <a:ext cx="10492800" cy="2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Do the input vectors </a:t>
            </a:r>
            <a:r>
              <a:rPr lang="en" sz="3600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 </a:t>
            </a:r>
            <a:r>
              <a:rPr lang="en" sz="36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span to the target vector </a:t>
            </a:r>
            <a:r>
              <a:rPr lang="en" sz="3600" dirty="0" err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τ</a:t>
            </a:r>
            <a:r>
              <a:rPr lang="en" sz="36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?</a:t>
            </a:r>
            <a:endParaRPr sz="3600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For OR, </a:t>
            </a:r>
            <a:r>
              <a:rPr lang="en" sz="3600" i="1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I(x) = x</a:t>
            </a:r>
            <a:r>
              <a:rPr lang="en" sz="36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and </a:t>
            </a:r>
            <a:r>
              <a:rPr lang="en" sz="3600" dirty="0" err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τ</a:t>
            </a:r>
            <a:r>
              <a:rPr lang="en" sz="3600" dirty="0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= 1.</a:t>
            </a:r>
            <a:endParaRPr sz="3600" dirty="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l="4718"/>
          <a:stretch/>
        </p:blipFill>
        <p:spPr>
          <a:xfrm>
            <a:off x="15218862" y="32657240"/>
            <a:ext cx="12866280" cy="695483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67133" y="31860626"/>
            <a:ext cx="96894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Palatino"/>
                <a:ea typeface="Palatino"/>
                <a:cs typeface="Palatino"/>
                <a:sym typeface="Palatino"/>
              </a:rPr>
              <a:t>Solution to SDP for 2-bit OR</a:t>
            </a:r>
            <a:endParaRPr sz="4400" b="1" dirty="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4080F-104E-EB4E-9057-0B67D3B5D122}"/>
              </a:ext>
            </a:extLst>
          </p:cNvPr>
          <p:cNvSpPr txBox="1"/>
          <p:nvPr/>
        </p:nvSpPr>
        <p:spPr>
          <a:xfrm>
            <a:off x="2462055" y="26263517"/>
            <a:ext cx="6870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7200" b="1" dirty="0">
                <a:latin typeface="Palatino"/>
                <a:ea typeface="Palatino"/>
                <a:cs typeface="Palatino"/>
                <a:sym typeface="Palatino"/>
              </a:rPr>
              <a:t>Span Programs</a:t>
            </a:r>
            <a:endParaRPr lang="en-US" sz="7200" dirty="0"/>
          </a:p>
        </p:txBody>
      </p:sp>
      <p:sp>
        <p:nvSpPr>
          <p:cNvPr id="20" name="Google Shape;60;p13">
            <a:extLst>
              <a:ext uri="{FF2B5EF4-FFF2-40B4-BE49-F238E27FC236}">
                <a16:creationId xmlns:a16="http://schemas.microsoft.com/office/drawing/2014/main" id="{F5CA4F21-16D0-914A-80D6-F66F18551330}"/>
              </a:ext>
            </a:extLst>
          </p:cNvPr>
          <p:cNvSpPr txBox="1"/>
          <p:nvPr/>
        </p:nvSpPr>
        <p:spPr>
          <a:xfrm>
            <a:off x="4151450" y="31756903"/>
            <a:ext cx="8879810" cy="99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Palatino"/>
                <a:ea typeface="Palatino"/>
                <a:cs typeface="Palatino"/>
                <a:sym typeface="Palatino"/>
              </a:rPr>
              <a:t>Complexity of OR by Input Size</a:t>
            </a:r>
            <a:endParaRPr sz="4400" baseline="30000" dirty="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F23B9-8C28-C346-A065-B0EEFFB2D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81"/>
          <a:stretch/>
        </p:blipFill>
        <p:spPr>
          <a:xfrm>
            <a:off x="2853962" y="32737768"/>
            <a:ext cx="11474786" cy="7674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ED0F09-8BDF-8545-B3DE-1235E9DA3D8B}"/>
              </a:ext>
            </a:extLst>
          </p:cNvPr>
          <p:cNvSpPr/>
          <p:nvPr/>
        </p:nvSpPr>
        <p:spPr>
          <a:xfrm>
            <a:off x="2915675" y="7429702"/>
            <a:ext cx="1076307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Let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f 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be a Boolean function and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x 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 be a </a:t>
            </a:r>
            <a:r>
              <a:rPr lang="en-US" sz="3600" dirty="0" err="1">
                <a:latin typeface="Palatino"/>
                <a:ea typeface="Palatino"/>
                <a:cs typeface="Palatino"/>
                <a:sym typeface="Palatino"/>
              </a:rPr>
              <a:t>bitstring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 input to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f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. We consider the query model where an algorithm evaluates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f(x)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 by asking an oracle about the bits of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. The optimal quantum query complexity of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f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 is the fewest queries any quantum algorithm takes to determine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f(x) 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 over all inputs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x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. We determine the optimal quantum query complexity of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f 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by solving a semidefinite programming (SDP) problem. This solution also provides a span program that evaluates </a:t>
            </a:r>
            <a:r>
              <a:rPr lang="en-US" sz="3600" i="1" dirty="0">
                <a:latin typeface="Palatino"/>
                <a:ea typeface="Palatino"/>
                <a:cs typeface="Palatino"/>
                <a:sym typeface="Palatino"/>
              </a:rPr>
              <a:t>f </a:t>
            </a:r>
            <a:r>
              <a:rPr lang="en-US" sz="3600" dirty="0">
                <a:latin typeface="Palatino"/>
                <a:ea typeface="Palatino"/>
                <a:cs typeface="Palatino"/>
                <a:sym typeface="Palatino"/>
              </a:rPr>
              <a:t>in optimal quantum query complexity on a quantum computer.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02439-44D4-DF4E-A8F2-5DD187553A7E}"/>
              </a:ext>
            </a:extLst>
          </p:cNvPr>
          <p:cNvSpPr/>
          <p:nvPr/>
        </p:nvSpPr>
        <p:spPr>
          <a:xfrm>
            <a:off x="17158034" y="7528300"/>
            <a:ext cx="16459200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sz="4500" dirty="0">
              <a:latin typeface="Palatino"/>
              <a:ea typeface="Palatino"/>
              <a:cs typeface="Palatino"/>
              <a:sym typeface="Palatino"/>
            </a:endParaRPr>
          </a:p>
          <a:p>
            <a:pPr lvl="0"/>
            <a:r>
              <a:rPr lang="en-US" sz="4500" dirty="0">
                <a:latin typeface="Palatino"/>
                <a:ea typeface="Palatino"/>
                <a:cs typeface="Palatino"/>
                <a:sym typeface="Palatino"/>
              </a:rPr>
              <a:t>Given a Boolean function </a:t>
            </a:r>
            <a:r>
              <a:rPr lang="en-US" sz="4500" i="1" dirty="0">
                <a:latin typeface="Palatino"/>
                <a:ea typeface="Palatino"/>
                <a:cs typeface="Palatino"/>
                <a:sym typeface="Palatino"/>
              </a:rPr>
              <a:t>f</a:t>
            </a:r>
            <a:r>
              <a:rPr lang="en-US" sz="4500" dirty="0">
                <a:latin typeface="Palatino"/>
                <a:ea typeface="Palatino"/>
                <a:cs typeface="Palatino"/>
                <a:sym typeface="Palatino"/>
              </a:rPr>
              <a:t>…</a:t>
            </a:r>
          </a:p>
          <a:p>
            <a:pPr lvl="0"/>
            <a:endParaRPr lang="en-US" sz="4500" dirty="0">
              <a:latin typeface="Palatino"/>
              <a:ea typeface="Palatino"/>
              <a:cs typeface="Palatino"/>
              <a:sym typeface="Palatino"/>
            </a:endParaRPr>
          </a:p>
          <a:p>
            <a:pPr lvl="0"/>
            <a:r>
              <a:rPr lang="en-US" sz="4500" dirty="0">
                <a:latin typeface="Palatino"/>
                <a:ea typeface="Palatino"/>
                <a:cs typeface="Palatino"/>
                <a:sym typeface="Palatino"/>
              </a:rPr>
              <a:t>1. What is the optimal quantum query complexity of </a:t>
            </a:r>
            <a:r>
              <a:rPr lang="en-US" sz="4500" i="1" dirty="0">
                <a:latin typeface="Palatino"/>
                <a:ea typeface="Palatino"/>
                <a:cs typeface="Palatino"/>
                <a:sym typeface="Palatino"/>
              </a:rPr>
              <a:t>f</a:t>
            </a:r>
            <a:r>
              <a:rPr lang="en-US" sz="4500" dirty="0">
                <a:latin typeface="Palatino"/>
                <a:ea typeface="Palatino"/>
                <a:cs typeface="Palatino"/>
                <a:sym typeface="Palatino"/>
              </a:rPr>
              <a:t>?</a:t>
            </a:r>
          </a:p>
          <a:p>
            <a:pPr lvl="0"/>
            <a:endParaRPr lang="en-US" sz="4500" dirty="0">
              <a:latin typeface="Palatino"/>
              <a:ea typeface="Palatino"/>
              <a:cs typeface="Palatino"/>
              <a:sym typeface="Palatino"/>
            </a:endParaRPr>
          </a:p>
          <a:p>
            <a:pPr lvl="0"/>
            <a:r>
              <a:rPr lang="en-US" sz="4500" dirty="0">
                <a:latin typeface="Palatino"/>
                <a:ea typeface="Palatino"/>
                <a:cs typeface="Palatino"/>
                <a:sym typeface="Palatino"/>
              </a:rPr>
              <a:t>2. What algorithms meet the optimal quantum query complexity?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E0266-EDAB-8241-A274-08748E5029B7}"/>
              </a:ext>
            </a:extLst>
          </p:cNvPr>
          <p:cNvSpPr/>
          <p:nvPr/>
        </p:nvSpPr>
        <p:spPr>
          <a:xfrm>
            <a:off x="17158034" y="23244324"/>
            <a:ext cx="10588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err="1">
                <a:latin typeface="Palatino"/>
                <a:ea typeface="Palatino"/>
                <a:cs typeface="Palatino"/>
                <a:sym typeface="Palatino"/>
              </a:rPr>
              <a:t>github.com</a:t>
            </a:r>
            <a:r>
              <a:rPr lang="en-US" sz="4400" i="1" dirty="0"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lang="en-US" sz="4400" i="1" dirty="0" err="1">
                <a:latin typeface="Palatino"/>
                <a:ea typeface="Palatino"/>
                <a:cs typeface="Palatino"/>
                <a:sym typeface="Palatino"/>
              </a:rPr>
              <a:t>rtealw</a:t>
            </a:r>
            <a:r>
              <a:rPr lang="en-US" sz="4400" i="1" dirty="0"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lang="en-US" sz="4400" i="1" dirty="0" err="1">
                <a:latin typeface="Palatino"/>
                <a:ea typeface="Palatino"/>
                <a:cs typeface="Palatino"/>
                <a:sym typeface="Palatino"/>
              </a:rPr>
              <a:t>QuantumQueryOptimizer</a:t>
            </a:r>
            <a:endParaRPr lang="en-US" sz="4400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7C6E267-954E-F147-B45F-F40A22DC64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964" t="16482" r="344" b="66762"/>
          <a:stretch/>
        </p:blipFill>
        <p:spPr>
          <a:xfrm>
            <a:off x="17187696" y="16523868"/>
            <a:ext cx="12344400" cy="167105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76836B5-468C-F44F-A894-423456F56F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22" t="49371" r="-728" b="33731"/>
          <a:stretch/>
        </p:blipFill>
        <p:spPr>
          <a:xfrm>
            <a:off x="17491694" y="19198053"/>
            <a:ext cx="12605657" cy="16852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F4632AD-1D9C-4846-9B72-CE5F4131E61B}"/>
              </a:ext>
            </a:extLst>
          </p:cNvPr>
          <p:cNvSpPr/>
          <p:nvPr/>
        </p:nvSpPr>
        <p:spPr>
          <a:xfrm>
            <a:off x="17187379" y="15451405"/>
            <a:ext cx="57984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500" dirty="0">
                <a:latin typeface="Palatino"/>
                <a:ea typeface="Palatino"/>
                <a:cs typeface="Palatino"/>
                <a:sym typeface="Palatino"/>
              </a:rPr>
              <a:t>Minimize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6E7A5C-9831-CC41-B140-2332C9CC7720}"/>
              </a:ext>
            </a:extLst>
          </p:cNvPr>
          <p:cNvSpPr/>
          <p:nvPr/>
        </p:nvSpPr>
        <p:spPr>
          <a:xfrm>
            <a:off x="17187379" y="18269574"/>
            <a:ext cx="57984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500" dirty="0">
                <a:latin typeface="Palatino"/>
                <a:ea typeface="Palatino"/>
                <a:cs typeface="Palatino"/>
                <a:sym typeface="Palatino"/>
              </a:rPr>
              <a:t>subject to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5C8E3FE-2F24-A540-AED0-B154E38570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164" t="67834" r="6635" b="13906"/>
          <a:stretch/>
        </p:blipFill>
        <p:spPr>
          <a:xfrm>
            <a:off x="23643446" y="20732134"/>
            <a:ext cx="6407271" cy="9975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2005A5-D268-DC43-8D55-0BF711858E8B}"/>
              </a:ext>
            </a:extLst>
          </p:cNvPr>
          <p:cNvSpPr txBox="1"/>
          <p:nvPr/>
        </p:nvSpPr>
        <p:spPr>
          <a:xfrm>
            <a:off x="11772809" y="30116350"/>
            <a:ext cx="6870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>
                <a:latin typeface="Palatino"/>
                <a:ea typeface="Palatino"/>
                <a:cs typeface="Palatino"/>
                <a:sym typeface="Palatino"/>
              </a:rPr>
              <a:t>Results</a:t>
            </a:r>
            <a:r>
              <a:rPr lang="en" sz="7200" b="1" baseline="30000" dirty="0">
                <a:latin typeface="Palatino"/>
                <a:ea typeface="Palatino"/>
                <a:cs typeface="Palatino"/>
                <a:sym typeface="Palatino"/>
              </a:rPr>
              <a:t>2</a:t>
            </a:r>
            <a:endParaRPr lang="en-US" sz="7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819B4-BEAF-0C40-94C2-11C5FD7BEEF2}"/>
              </a:ext>
            </a:extLst>
          </p:cNvPr>
          <p:cNvSpPr/>
          <p:nvPr/>
        </p:nvSpPr>
        <p:spPr>
          <a:xfrm>
            <a:off x="17187379" y="24243538"/>
            <a:ext cx="124658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# Example 1</a:t>
            </a:r>
          </a:p>
          <a:p>
            <a:pPr lvl="0"/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D = ['00', '01', '10', '11']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E = ['0', '1', '1', '1']</a:t>
            </a:r>
          </a:p>
          <a:p>
            <a:pPr lvl="0"/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qqo.runSDP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(D=D, E=E)</a:t>
            </a:r>
          </a:p>
          <a:p>
            <a:pPr lvl="0"/>
            <a:endParaRPr lang="en-US" sz="3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# Example 2</a:t>
            </a:r>
          </a:p>
          <a:p>
            <a:pPr lvl="0"/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qqo.runSDPForN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</a:p>
          <a:p>
            <a:pPr lvl="0" indent="457200"/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getD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qqo.getDAll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getE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qqo.getEOR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indent="457200"/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n_end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=2, </a:t>
            </a:r>
            <a:r>
              <a:rPr lang="en-US" sz="3600" dirty="0" err="1">
                <a:latin typeface="Source Code Pro"/>
                <a:ea typeface="Source Code Pro"/>
                <a:cs typeface="Source Code Pro"/>
                <a:sym typeface="Source Code Pro"/>
              </a:rPr>
              <a:t>n_start</a:t>
            </a:r>
            <a:r>
              <a:rPr lang="en-US" sz="3600" dirty="0">
                <a:latin typeface="Source Code Pro"/>
                <a:ea typeface="Source Code Pro"/>
                <a:cs typeface="Source Code Pro"/>
                <a:sym typeface="Source Code Pro"/>
              </a:rPr>
              <a:t>=2)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379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Source Code Pro</vt:lpstr>
      <vt:lpstr>Palatino</vt:lpstr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</cp:revision>
  <cp:lastPrinted>2019-12-06T19:12:39Z</cp:lastPrinted>
  <dcterms:modified xsi:type="dcterms:W3CDTF">2019-12-06T20:34:20Z</dcterms:modified>
</cp:coreProperties>
</file>