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2455863" indent="-1855788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4913313" indent="-3713163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7370763" indent="-5572125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9829800" indent="-7429500" algn="l" defTabSz="24558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80">
          <p15:clr>
            <a:srgbClr val="A4A3A4"/>
          </p15:clr>
        </p15:guide>
        <p15:guide id="2" pos="137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3"/>
    <p:restoredTop sz="94744"/>
  </p:normalViewPr>
  <p:slideViewPr>
    <p:cSldViewPr snapToGrid="0" snapToObjects="1">
      <p:cViewPr>
        <p:scale>
          <a:sx n="23" d="100"/>
          <a:sy n="23" d="100"/>
        </p:scale>
        <p:origin x="1064" y="360"/>
      </p:cViewPr>
      <p:guideLst>
        <p:guide orient="horz" pos="10380"/>
        <p:guide pos="137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1" y="10226045"/>
            <a:ext cx="37307520" cy="70561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1" y="18653761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2DBE-AEFB-2DE6-3A1C-90CECC64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8A63-C7D2-A047-B86D-58E8C9C5BAC7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7205-9FB9-DFED-77CD-42ADEA3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F114-889E-008D-FEAF-1982DE89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815A-3060-4148-8296-FE736931FF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B069-BA44-8DE3-4C2E-629641B0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FE898-662E-044B-8DE2-9140D2749391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5A1D-BF1B-8ACB-DC9A-76D6DA0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318-1A1A-6363-31D9-A11A7857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21668-4495-DF4B-9650-4EDF79420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990599"/>
            <a:ext cx="9875520" cy="210616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59" y="990599"/>
            <a:ext cx="28895041" cy="21061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C672-C398-F4B7-8F63-C7822F8F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877C-ADC7-1144-AF3F-FE882BA633F2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6BFC-942F-E085-BF65-1A2D3043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3529-ADA0-0575-3690-73BFF8D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7E278-D490-1C4F-AD17-42B5E84F0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020D-9A85-B8CD-08C7-E76F0227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A0067-1BEE-0B43-AC49-680EA8A8F7DB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C005-6242-CBD3-8542-AF8FBEB9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446-C79B-3BE1-E372-EF171B5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1C706-2B19-1249-A718-CA4C7B6C0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9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21153126"/>
            <a:ext cx="37307520" cy="6537959"/>
          </a:xfrm>
        </p:spPr>
        <p:txBody>
          <a:bodyPr anchor="t"/>
          <a:lstStyle>
            <a:lvl1pPr algn="l">
              <a:defRPr sz="1921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13952223"/>
            <a:ext cx="37307520" cy="7200897"/>
          </a:xfrm>
        </p:spPr>
        <p:txBody>
          <a:bodyPr anchor="b"/>
          <a:lstStyle>
            <a:lvl1pPr marL="0" indent="0">
              <a:buNone/>
              <a:defRPr sz="9607">
                <a:solidFill>
                  <a:schemeClr val="tx1">
                    <a:tint val="75000"/>
                  </a:schemeClr>
                </a:solidFill>
              </a:defRPr>
            </a:lvl1pPr>
            <a:lvl2pPr marL="2194367" indent="0">
              <a:buNone/>
              <a:defRPr sz="8670">
                <a:solidFill>
                  <a:schemeClr val="tx1">
                    <a:tint val="75000"/>
                  </a:schemeClr>
                </a:solidFill>
              </a:defRPr>
            </a:lvl2pPr>
            <a:lvl3pPr marL="4388733" indent="0">
              <a:buNone/>
              <a:defRPr sz="7733">
                <a:solidFill>
                  <a:schemeClr val="tx1">
                    <a:tint val="75000"/>
                  </a:schemeClr>
                </a:solidFill>
              </a:defRPr>
            </a:lvl3pPr>
            <a:lvl4pPr marL="6583100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4pPr>
            <a:lvl5pPr marL="8777466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5pPr>
            <a:lvl6pPr marL="10971832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6pPr>
            <a:lvl7pPr marL="13166198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7pPr>
            <a:lvl8pPr marL="15360565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8pPr>
            <a:lvl9pPr marL="17554931" indent="0">
              <a:buNone/>
              <a:defRPr sz="66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A311-82C4-99B6-6FD8-2E7A468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830C-5721-5640-9C8C-06C3D52192BB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4D1E-1B71-087D-93EB-36AC25AD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7EFE-7AF8-8AA8-C09F-8F804D3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DF84-3B39-FB42-A09B-9F2A39E2F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49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1" y="5760724"/>
            <a:ext cx="19385280" cy="16291558"/>
          </a:xfrm>
        </p:spPr>
        <p:txBody>
          <a:bodyPr/>
          <a:lstStyle>
            <a:lvl1pPr>
              <a:defRPr sz="13473"/>
            </a:lvl1pPr>
            <a:lvl2pPr>
              <a:defRPr sz="11482"/>
            </a:lvl2pPr>
            <a:lvl3pPr>
              <a:defRPr sz="9607"/>
            </a:lvl3pPr>
            <a:lvl4pPr>
              <a:defRPr sz="8670"/>
            </a:lvl4pPr>
            <a:lvl5pPr>
              <a:defRPr sz="8670"/>
            </a:lvl5pPr>
            <a:lvl6pPr>
              <a:defRPr sz="8670"/>
            </a:lvl6pPr>
            <a:lvl7pPr>
              <a:defRPr sz="8670"/>
            </a:lvl7pPr>
            <a:lvl8pPr>
              <a:defRPr sz="8670"/>
            </a:lvl8pPr>
            <a:lvl9pPr>
              <a:defRPr sz="8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760724"/>
            <a:ext cx="19385280" cy="16291558"/>
          </a:xfrm>
        </p:spPr>
        <p:txBody>
          <a:bodyPr/>
          <a:lstStyle>
            <a:lvl1pPr>
              <a:defRPr sz="13473"/>
            </a:lvl1pPr>
            <a:lvl2pPr>
              <a:defRPr sz="11482"/>
            </a:lvl2pPr>
            <a:lvl3pPr>
              <a:defRPr sz="9607"/>
            </a:lvl3pPr>
            <a:lvl4pPr>
              <a:defRPr sz="8670"/>
            </a:lvl4pPr>
            <a:lvl5pPr>
              <a:defRPr sz="8670"/>
            </a:lvl5pPr>
            <a:lvl6pPr>
              <a:defRPr sz="8670"/>
            </a:lvl6pPr>
            <a:lvl7pPr>
              <a:defRPr sz="8670"/>
            </a:lvl7pPr>
            <a:lvl8pPr>
              <a:defRPr sz="8670"/>
            </a:lvl8pPr>
            <a:lvl9pPr>
              <a:defRPr sz="8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5C2E29-235B-8298-D1E2-C54C2933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D8CAE-EE2F-2E49-83A2-495595744496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7EF3D6-7110-018C-886C-9F2CD4DA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204917-C707-06B3-735B-3835467E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5C9-078F-A64E-AA38-1AA65F263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67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5"/>
            <a:ext cx="39502080" cy="54864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5"/>
            <a:ext cx="19392903" cy="3070861"/>
          </a:xfrm>
        </p:spPr>
        <p:txBody>
          <a:bodyPr anchor="b"/>
          <a:lstStyle>
            <a:lvl1pPr marL="0" indent="0">
              <a:buNone/>
              <a:defRPr sz="11482" b="1"/>
            </a:lvl1pPr>
            <a:lvl2pPr marL="2194367" indent="0">
              <a:buNone/>
              <a:defRPr sz="9607" b="1"/>
            </a:lvl2pPr>
            <a:lvl3pPr marL="4388733" indent="0">
              <a:buNone/>
              <a:defRPr sz="8670" b="1"/>
            </a:lvl3pPr>
            <a:lvl4pPr marL="6583100" indent="0">
              <a:buNone/>
              <a:defRPr sz="7733" b="1"/>
            </a:lvl4pPr>
            <a:lvl5pPr marL="8777466" indent="0">
              <a:buNone/>
              <a:defRPr sz="7733" b="1"/>
            </a:lvl5pPr>
            <a:lvl6pPr marL="10971832" indent="0">
              <a:buNone/>
              <a:defRPr sz="7733" b="1"/>
            </a:lvl6pPr>
            <a:lvl7pPr marL="13166198" indent="0">
              <a:buNone/>
              <a:defRPr sz="7733" b="1"/>
            </a:lvl7pPr>
            <a:lvl8pPr marL="15360565" indent="0">
              <a:buNone/>
              <a:defRPr sz="7733" b="1"/>
            </a:lvl8pPr>
            <a:lvl9pPr marL="17554931" indent="0">
              <a:buNone/>
              <a:defRPr sz="7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398"/>
            <a:ext cx="19392903" cy="18966182"/>
          </a:xfrm>
        </p:spPr>
        <p:txBody>
          <a:bodyPr/>
          <a:lstStyle>
            <a:lvl1pPr>
              <a:defRPr sz="11482"/>
            </a:lvl1pPr>
            <a:lvl2pPr>
              <a:defRPr sz="9607"/>
            </a:lvl2pPr>
            <a:lvl3pPr>
              <a:defRPr sz="8670"/>
            </a:lvl3pPr>
            <a:lvl4pPr>
              <a:defRPr sz="7733"/>
            </a:lvl4pPr>
            <a:lvl5pPr>
              <a:defRPr sz="7733"/>
            </a:lvl5pPr>
            <a:lvl6pPr>
              <a:defRPr sz="7733"/>
            </a:lvl6pPr>
            <a:lvl7pPr>
              <a:defRPr sz="7733"/>
            </a:lvl7pPr>
            <a:lvl8pPr>
              <a:defRPr sz="7733"/>
            </a:lvl8pPr>
            <a:lvl9pPr>
              <a:defRPr sz="7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8" y="7368545"/>
            <a:ext cx="19400520" cy="3070861"/>
          </a:xfrm>
        </p:spPr>
        <p:txBody>
          <a:bodyPr anchor="b"/>
          <a:lstStyle>
            <a:lvl1pPr marL="0" indent="0">
              <a:buNone/>
              <a:defRPr sz="11482" b="1"/>
            </a:lvl1pPr>
            <a:lvl2pPr marL="2194367" indent="0">
              <a:buNone/>
              <a:defRPr sz="9607" b="1"/>
            </a:lvl2pPr>
            <a:lvl3pPr marL="4388733" indent="0">
              <a:buNone/>
              <a:defRPr sz="8670" b="1"/>
            </a:lvl3pPr>
            <a:lvl4pPr marL="6583100" indent="0">
              <a:buNone/>
              <a:defRPr sz="7733" b="1"/>
            </a:lvl4pPr>
            <a:lvl5pPr marL="8777466" indent="0">
              <a:buNone/>
              <a:defRPr sz="7733" b="1"/>
            </a:lvl5pPr>
            <a:lvl6pPr marL="10971832" indent="0">
              <a:buNone/>
              <a:defRPr sz="7733" b="1"/>
            </a:lvl6pPr>
            <a:lvl7pPr marL="13166198" indent="0">
              <a:buNone/>
              <a:defRPr sz="7733" b="1"/>
            </a:lvl7pPr>
            <a:lvl8pPr marL="15360565" indent="0">
              <a:buNone/>
              <a:defRPr sz="7733" b="1"/>
            </a:lvl8pPr>
            <a:lvl9pPr marL="17554931" indent="0">
              <a:buNone/>
              <a:defRPr sz="7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8" y="10439398"/>
            <a:ext cx="19400520" cy="18966182"/>
          </a:xfrm>
        </p:spPr>
        <p:txBody>
          <a:bodyPr/>
          <a:lstStyle>
            <a:lvl1pPr>
              <a:defRPr sz="11482"/>
            </a:lvl1pPr>
            <a:lvl2pPr>
              <a:defRPr sz="9607"/>
            </a:lvl2pPr>
            <a:lvl3pPr>
              <a:defRPr sz="8670"/>
            </a:lvl3pPr>
            <a:lvl4pPr>
              <a:defRPr sz="7733"/>
            </a:lvl4pPr>
            <a:lvl5pPr>
              <a:defRPr sz="7733"/>
            </a:lvl5pPr>
            <a:lvl6pPr>
              <a:defRPr sz="7733"/>
            </a:lvl6pPr>
            <a:lvl7pPr>
              <a:defRPr sz="7733"/>
            </a:lvl7pPr>
            <a:lvl8pPr>
              <a:defRPr sz="7733"/>
            </a:lvl8pPr>
            <a:lvl9pPr>
              <a:defRPr sz="7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BED129D-58C7-750E-039D-4021E6D0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1914D-65E2-2B43-A5D5-FA9AB76A6975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7B129E-C73B-99A9-A9C1-032E383E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40205D-EA3C-7DD6-0E5F-FDE07AF9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57E4-1DF0-104E-B746-E279CA048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3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19DFB7-D9DD-871A-56C8-9D088EF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9005-1601-DB48-AC41-4D67BDA35231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ABC43C-5A31-9BB3-0E95-A5EA3EED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4EDDC4-D084-3350-5B2D-E4EB43B7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0B6C-1E89-BF48-B682-8D5750854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9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340B8D-D179-30FC-607B-723B107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AE683-09C5-0C42-B15A-39C61B071E15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AF2500-3893-91B5-763A-A6A34E72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16D114-A6A1-F508-DB2E-F0F6B5D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96BB-6A3D-4542-84B6-6E39CBC95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16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8" y="1310638"/>
            <a:ext cx="14439903" cy="5577843"/>
          </a:xfrm>
        </p:spPr>
        <p:txBody>
          <a:bodyPr anchor="b"/>
          <a:lstStyle>
            <a:lvl1pPr algn="l">
              <a:defRPr sz="96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6"/>
            <a:ext cx="24536401" cy="28094943"/>
          </a:xfrm>
        </p:spPr>
        <p:txBody>
          <a:bodyPr/>
          <a:lstStyle>
            <a:lvl1pPr>
              <a:defRPr sz="15348"/>
            </a:lvl1pPr>
            <a:lvl2pPr>
              <a:defRPr sz="13473"/>
            </a:lvl2pPr>
            <a:lvl3pPr>
              <a:defRPr sz="11482"/>
            </a:lvl3pPr>
            <a:lvl4pPr>
              <a:defRPr sz="9607"/>
            </a:lvl4pPr>
            <a:lvl5pPr>
              <a:defRPr sz="9607"/>
            </a:lvl5pPr>
            <a:lvl6pPr>
              <a:defRPr sz="9607"/>
            </a:lvl6pPr>
            <a:lvl7pPr>
              <a:defRPr sz="9607"/>
            </a:lvl7pPr>
            <a:lvl8pPr>
              <a:defRPr sz="9607"/>
            </a:lvl8pPr>
            <a:lvl9pPr>
              <a:defRPr sz="96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8" y="6888490"/>
            <a:ext cx="14439903" cy="22517100"/>
          </a:xfrm>
        </p:spPr>
        <p:txBody>
          <a:bodyPr/>
          <a:lstStyle>
            <a:lvl1pPr marL="0" indent="0">
              <a:buNone/>
              <a:defRPr sz="6678"/>
            </a:lvl1pPr>
            <a:lvl2pPr marL="2194367" indent="0">
              <a:buNone/>
              <a:defRPr sz="5741"/>
            </a:lvl2pPr>
            <a:lvl3pPr marL="4388733" indent="0">
              <a:buNone/>
              <a:defRPr sz="4804"/>
            </a:lvl3pPr>
            <a:lvl4pPr marL="6583100" indent="0">
              <a:buNone/>
              <a:defRPr sz="4335"/>
            </a:lvl4pPr>
            <a:lvl5pPr marL="8777466" indent="0">
              <a:buNone/>
              <a:defRPr sz="4335"/>
            </a:lvl5pPr>
            <a:lvl6pPr marL="10971832" indent="0">
              <a:buNone/>
              <a:defRPr sz="4335"/>
            </a:lvl6pPr>
            <a:lvl7pPr marL="13166198" indent="0">
              <a:buNone/>
              <a:defRPr sz="4335"/>
            </a:lvl7pPr>
            <a:lvl8pPr marL="15360565" indent="0">
              <a:buNone/>
              <a:defRPr sz="4335"/>
            </a:lvl8pPr>
            <a:lvl9pPr marL="17554931" indent="0">
              <a:buNone/>
              <a:defRPr sz="4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4C8BC-7E42-2124-2478-3123E64B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0559-E114-1549-8DD5-23D225F46574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E803C4-2519-8512-4C38-E8AE5749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BF4C9E-4CBB-05BC-3475-B8D5A4E9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8F20A-FD41-AE4F-8AA3-04171C85B5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3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6"/>
          </a:xfrm>
        </p:spPr>
        <p:txBody>
          <a:bodyPr anchor="b"/>
          <a:lstStyle>
            <a:lvl1pPr algn="l">
              <a:defRPr sz="96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18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348"/>
            </a:lvl1pPr>
            <a:lvl2pPr marL="2194367" indent="0">
              <a:buNone/>
              <a:defRPr sz="13473"/>
            </a:lvl2pPr>
            <a:lvl3pPr marL="4388733" indent="0">
              <a:buNone/>
              <a:defRPr sz="11482"/>
            </a:lvl3pPr>
            <a:lvl4pPr marL="6583100" indent="0">
              <a:buNone/>
              <a:defRPr sz="9607"/>
            </a:lvl4pPr>
            <a:lvl5pPr marL="8777466" indent="0">
              <a:buNone/>
              <a:defRPr sz="9607"/>
            </a:lvl5pPr>
            <a:lvl6pPr marL="10971832" indent="0">
              <a:buNone/>
              <a:defRPr sz="9607"/>
            </a:lvl6pPr>
            <a:lvl7pPr marL="13166198" indent="0">
              <a:buNone/>
              <a:defRPr sz="9607"/>
            </a:lvl7pPr>
            <a:lvl8pPr marL="15360565" indent="0">
              <a:buNone/>
              <a:defRPr sz="9607"/>
            </a:lvl8pPr>
            <a:lvl9pPr marL="17554931" indent="0">
              <a:buNone/>
              <a:defRPr sz="960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0" cy="3863341"/>
          </a:xfrm>
        </p:spPr>
        <p:txBody>
          <a:bodyPr/>
          <a:lstStyle>
            <a:lvl1pPr marL="0" indent="0">
              <a:buNone/>
              <a:defRPr sz="6678"/>
            </a:lvl1pPr>
            <a:lvl2pPr marL="2194367" indent="0">
              <a:buNone/>
              <a:defRPr sz="5741"/>
            </a:lvl2pPr>
            <a:lvl3pPr marL="4388733" indent="0">
              <a:buNone/>
              <a:defRPr sz="4804"/>
            </a:lvl3pPr>
            <a:lvl4pPr marL="6583100" indent="0">
              <a:buNone/>
              <a:defRPr sz="4335"/>
            </a:lvl4pPr>
            <a:lvl5pPr marL="8777466" indent="0">
              <a:buNone/>
              <a:defRPr sz="4335"/>
            </a:lvl5pPr>
            <a:lvl6pPr marL="10971832" indent="0">
              <a:buNone/>
              <a:defRPr sz="4335"/>
            </a:lvl6pPr>
            <a:lvl7pPr marL="13166198" indent="0">
              <a:buNone/>
              <a:defRPr sz="4335"/>
            </a:lvl7pPr>
            <a:lvl8pPr marL="15360565" indent="0">
              <a:buNone/>
              <a:defRPr sz="4335"/>
            </a:lvl8pPr>
            <a:lvl9pPr marL="17554931" indent="0">
              <a:buNone/>
              <a:defRPr sz="4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A2D325-0AE6-A2B0-7716-A1CF71D9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FA99-3EAE-594A-BBBF-F16F9E2942D5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728FCE-B8DC-453E-F1DF-8E0D1A3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142BF6-084A-357A-193F-FC44D8D4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D64BB-FE1F-994A-AAE3-20AC2C628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C6F76F-B14C-ADAA-26C3-35293014F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B733809-4A66-6357-5E3A-6F73D4CFE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3"/>
            <a:ext cx="39503350" cy="217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4593" tIns="187297" rIns="374593" bIns="18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9747-DFD0-C025-AA9B-174B5260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0963" cy="1758950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defTabSz="2455996" eaLnBrk="1" hangingPunct="1">
              <a:defRPr sz="5741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19B18D8-EACB-1D42-AD89-01450CF4772B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F4AD-D735-95F0-006D-8B807C1BF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8950"/>
          </a:xfrm>
          <a:prstGeom prst="rect">
            <a:avLst/>
          </a:prstGeom>
        </p:spPr>
        <p:txBody>
          <a:bodyPr vert="horz" lIns="374593" tIns="187297" rIns="374593" bIns="187297" rtlCol="0" anchor="ctr"/>
          <a:lstStyle>
            <a:lvl1pPr algn="ctr" defTabSz="2194367" eaLnBrk="1" fontAlgn="auto" hangingPunct="1">
              <a:spcBef>
                <a:spcPts val="0"/>
              </a:spcBef>
              <a:spcAft>
                <a:spcPts val="0"/>
              </a:spcAft>
              <a:defRPr sz="574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FB10-41A5-DBC7-3745-632B927C6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456313" y="30510163"/>
            <a:ext cx="10240962" cy="1758950"/>
          </a:xfrm>
          <a:prstGeom prst="rect">
            <a:avLst/>
          </a:prstGeom>
        </p:spPr>
        <p:txBody>
          <a:bodyPr vert="horz" wrap="square" lIns="374593" tIns="187297" rIns="374593" bIns="187297" numCol="1" anchor="ctr" anchorCtr="0" compatLnSpc="1">
            <a:prstTxWarp prst="textNoShape">
              <a:avLst/>
            </a:prstTxWarp>
          </a:bodyPr>
          <a:lstStyle>
            <a:lvl1pPr algn="r" defTabSz="2455996" eaLnBrk="1" hangingPunct="1">
              <a:defRPr sz="574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DFC812-0A72-EF41-A209-D1B6D081D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2338" rtl="0" eaLnBrk="0" fontAlgn="base" hangingPunct="0">
        <a:spcBef>
          <a:spcPct val="0"/>
        </a:spcBef>
        <a:spcAft>
          <a:spcPct val="0"/>
        </a:spcAft>
        <a:defRPr sz="21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2192338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2194367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4388733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6583100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8777466" algn="ctr" defTabSz="2194367" rtl="0" fontAlgn="base">
        <a:spcBef>
          <a:spcPct val="0"/>
        </a:spcBef>
        <a:spcAft>
          <a:spcPct val="0"/>
        </a:spcAft>
        <a:defRPr sz="21089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643063" indent="-1643063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63938" indent="-1370013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84813" indent="-1095375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678738" indent="-1095375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874250" indent="-1095375" algn="l" defTabSz="219233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69015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6pPr>
      <a:lvl7pPr marL="14263382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7pPr>
      <a:lvl8pPr marL="16457748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8pPr>
      <a:lvl9pPr marL="18652115" indent="-1097183" algn="l" defTabSz="2194367" rtl="0" eaLnBrk="1" latinLnBrk="0" hangingPunct="1">
        <a:spcBef>
          <a:spcPct val="20000"/>
        </a:spcBef>
        <a:buFont typeface="Arial"/>
        <a:buChar char="•"/>
        <a:defRPr sz="96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67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2pPr>
      <a:lvl3pPr marL="4388733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3pPr>
      <a:lvl4pPr marL="6583100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4pPr>
      <a:lvl5pPr marL="8777466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832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198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565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931" algn="l" defTabSz="2194367" rtl="0" eaLnBrk="1" latinLnBrk="0" hangingPunct="1">
        <a:defRPr sz="8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">
            <a:extLst>
              <a:ext uri="{FF2B5EF4-FFF2-40B4-BE49-F238E27FC236}">
                <a16:creationId xmlns:a16="http://schemas.microsoft.com/office/drawing/2014/main" id="{0D5066BB-2A21-AD92-7C18-436C6122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5088"/>
            <a:ext cx="43891200" cy="4124326"/>
          </a:xfrm>
          <a:prstGeom prst="rect">
            <a:avLst/>
          </a:prstGeom>
          <a:solidFill>
            <a:srgbClr val="521D75"/>
          </a:solidFill>
          <a:ln>
            <a:noFill/>
          </a:ln>
        </p:spPr>
        <p:txBody>
          <a:bodyPr wrap="none" lIns="72312" tIns="36156" rIns="72312" bIns="3615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455996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09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010BC8-CB99-E26A-EF97-6B1F105E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432300"/>
            <a:ext cx="13296900" cy="1139825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Introduction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0142B-11E1-19ED-618B-D0072015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4839145"/>
            <a:ext cx="13281025" cy="1138237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Objectives</a:t>
            </a:r>
            <a:endParaRPr lang="en-US" sz="5741" b="1" dirty="0">
              <a:solidFill>
                <a:srgbClr val="F2F2F2"/>
              </a:solidFill>
              <a:latin typeface="+mn-lt"/>
              <a:ea typeface="+mn-ea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AAE8AE-CB65-4D3C-742A-CB2B2C1D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4430713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Part I: Predicting Collisions</a:t>
            </a:r>
          </a:p>
        </p:txBody>
      </p:sp>
      <p:sp>
        <p:nvSpPr>
          <p:cNvPr id="13323" name="TextBox 11">
            <a:extLst>
              <a:ext uri="{FF2B5EF4-FFF2-40B4-BE49-F238E27FC236}">
                <a16:creationId xmlns:a16="http://schemas.microsoft.com/office/drawing/2014/main" id="{C3DBAFC2-6737-156E-437A-346FE89F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5735638"/>
            <a:ext cx="13847762" cy="8465859"/>
          </a:xfrm>
          <a:prstGeom prst="rect">
            <a:avLst/>
          </a:prstGeom>
          <a:noFill/>
          <a:ln>
            <a:noFill/>
          </a:ln>
        </p:spPr>
        <p:txBody>
          <a:bodyPr lIns="438864" tIns="219432" rIns="438864" bIns="219432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Open streets programs “</a:t>
            </a:r>
            <a:r>
              <a:rPr lang="en-US" altLang="en-US" sz="3600" b="1" dirty="0"/>
              <a:t>open</a:t>
            </a:r>
            <a:r>
              <a:rPr lang="en-US" altLang="en-US" sz="3600" dirty="0"/>
              <a:t>”</a:t>
            </a:r>
            <a:r>
              <a:rPr lang="en-US" altLang="en-US" sz="3600" b="1" dirty="0"/>
              <a:t> </a:t>
            </a:r>
            <a:r>
              <a:rPr lang="en-US" altLang="en-US" sz="3600" dirty="0"/>
              <a:t>streets to pedestrians and bicyclists by closing them to motor vehicles. Open streets initiatives are a </a:t>
            </a:r>
            <a:r>
              <a:rPr lang="en-US" altLang="en-US" sz="3600" i="1" dirty="0"/>
              <a:t>cost-effective</a:t>
            </a:r>
            <a:r>
              <a:rPr lang="en-US" altLang="en-US" sz="3600" dirty="0"/>
              <a:t> way to:</a:t>
            </a:r>
          </a:p>
          <a:p>
            <a:pPr eaLnBrk="1" hangingPunct="1">
              <a:spcBef>
                <a:spcPts val="350"/>
              </a:spcBef>
              <a:spcAft>
                <a:spcPts val="350"/>
              </a:spcAft>
              <a:defRPr/>
            </a:pPr>
            <a:r>
              <a:rPr lang="en-US" altLang="en-US" sz="3600" dirty="0"/>
              <a:t>Provide public space in urban settings,</a:t>
            </a:r>
          </a:p>
          <a:p>
            <a:pPr eaLnBrk="1" hangingPunct="1">
              <a:spcBef>
                <a:spcPts val="350"/>
              </a:spcBef>
              <a:spcAft>
                <a:spcPts val="350"/>
              </a:spcAft>
              <a:defRPr/>
            </a:pPr>
            <a:r>
              <a:rPr lang="en-US" altLang="en-US" sz="3600" dirty="0"/>
              <a:t>Host cultural events,</a:t>
            </a:r>
          </a:p>
          <a:p>
            <a:pPr eaLnBrk="1" hangingPunct="1">
              <a:spcBef>
                <a:spcPts val="350"/>
              </a:spcBef>
              <a:spcAft>
                <a:spcPts val="350"/>
              </a:spcAft>
              <a:defRPr/>
            </a:pPr>
            <a:r>
              <a:rPr lang="en-US" altLang="en-US" sz="3600" dirty="0"/>
              <a:t>Build community,</a:t>
            </a:r>
          </a:p>
          <a:p>
            <a:pPr eaLnBrk="1" hangingPunct="1">
              <a:spcBef>
                <a:spcPts val="350"/>
              </a:spcBef>
              <a:spcAft>
                <a:spcPts val="350"/>
              </a:spcAft>
              <a:defRPr/>
            </a:pPr>
            <a:r>
              <a:rPr lang="en-US" altLang="en-US" sz="3600" dirty="0"/>
              <a:t>Increase pedestrian and bicycle mobility.</a:t>
            </a:r>
          </a:p>
          <a:p>
            <a:pPr eaLnBrk="1" hangingPunct="1">
              <a:spcBef>
                <a:spcPts val="350"/>
              </a:spcBef>
              <a:spcAft>
                <a:spcPts val="350"/>
              </a:spcAft>
              <a:defRPr/>
            </a:pPr>
            <a:endParaRPr lang="en-US" altLang="en-US" sz="3600" dirty="0"/>
          </a:p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But streets are often selected by an application process, biasing the benefits to well-resourced communities and organizations.</a:t>
            </a:r>
          </a:p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endParaRPr lang="en-US" altLang="en-US" sz="3600" dirty="0"/>
          </a:p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b="1" dirty="0"/>
              <a:t>Our Question:</a:t>
            </a:r>
            <a:r>
              <a:rPr lang="en-US" altLang="en-US" sz="3600" dirty="0"/>
              <a:t> Can we </a:t>
            </a:r>
            <a:r>
              <a:rPr lang="en-US" altLang="en-US" sz="3600" i="1" dirty="0"/>
              <a:t>objectively</a:t>
            </a:r>
            <a:r>
              <a:rPr lang="en-US" altLang="en-US" sz="3600" dirty="0"/>
              <a:t> choose which streets to open so that all citizens benefit?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CB4C231D-ED40-50FD-74C5-2C4CDB6A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327728"/>
            <a:ext cx="36026724" cy="3108386"/>
          </a:xfrm>
          <a:prstGeom prst="rect">
            <a:avLst/>
          </a:prstGeom>
          <a:noFill/>
          <a:ln>
            <a:noFill/>
          </a:ln>
        </p:spPr>
        <p:txBody>
          <a:bodyPr wrap="square" lIns="223110" tIns="111555" rIns="223110" bIns="111555">
            <a:spAutoFit/>
          </a:bodyPr>
          <a:lstStyle>
            <a:lvl1pPr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903413"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903413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3"/>
              </a:spcBef>
              <a:spcAft>
                <a:spcPts val="703"/>
              </a:spcAft>
              <a:defRPr/>
            </a:pPr>
            <a:r>
              <a:rPr lang="en-US" sz="7030" b="1" spc="117" dirty="0">
                <a:solidFill>
                  <a:schemeClr val="bg1"/>
                </a:solidFill>
                <a:latin typeface="+mj-lt"/>
              </a:rPr>
              <a:t>I Open at the Close: A Deep Reinforcement Learning Evaluation of Open Streets Initiatives</a:t>
            </a:r>
            <a:r>
              <a:rPr lang="en-US" sz="7030" b="1" spc="117" baseline="30000" dirty="0">
                <a:solidFill>
                  <a:schemeClr val="bg1"/>
                </a:solidFill>
                <a:latin typeface="+mj-lt"/>
              </a:rPr>
              <a:t>1,2</a:t>
            </a:r>
            <a:endParaRPr lang="en-US" sz="7030" b="1" spc="117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703"/>
              </a:spcBef>
              <a:spcAft>
                <a:spcPts val="703"/>
              </a:spcAft>
              <a:defRPr/>
            </a:pPr>
            <a:r>
              <a:rPr lang="en-US" sz="4686" b="1" spc="234" dirty="0">
                <a:solidFill>
                  <a:schemeClr val="bg1"/>
                </a:solidFill>
                <a:latin typeface="+mj-lt"/>
              </a:rPr>
              <a:t>R. Teal Witter and Lucas Rosenblatt</a:t>
            </a:r>
            <a:endParaRPr lang="en-US" sz="4686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spcBef>
                <a:spcPts val="703"/>
              </a:spcBef>
              <a:spcAft>
                <a:spcPts val="703"/>
              </a:spcAft>
              <a:defRPr/>
            </a:pPr>
            <a:r>
              <a:rPr lang="en-US" sz="4686" dirty="0">
                <a:solidFill>
                  <a:schemeClr val="bg1"/>
                </a:solidFill>
                <a:latin typeface="+mj-lt"/>
              </a:rPr>
              <a:t>New York University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A399C6-3DE2-4D49-EF7A-492BDA0F7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5526" y="18615854"/>
            <a:ext cx="13200062" cy="1139825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Future Work</a:t>
            </a:r>
          </a:p>
        </p:txBody>
      </p:sp>
      <p:sp>
        <p:nvSpPr>
          <p:cNvPr id="2073" name="TextBox 10">
            <a:extLst>
              <a:ext uri="{FF2B5EF4-FFF2-40B4-BE49-F238E27FC236}">
                <a16:creationId xmlns:a16="http://schemas.microsoft.com/office/drawing/2014/main" id="{C211BB23-5196-BDCE-141E-050E52E59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072" y="16340254"/>
            <a:ext cx="4539256" cy="88562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45599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5155" b="1" dirty="0"/>
              <a:t>Reducing Traffic</a:t>
            </a:r>
            <a:endParaRPr lang="en-US" altLang="en-US" sz="2109" dirty="0"/>
          </a:p>
        </p:txBody>
      </p:sp>
      <p:sp>
        <p:nvSpPr>
          <p:cNvPr id="2077" name="TextBox 10">
            <a:extLst>
              <a:ext uri="{FF2B5EF4-FFF2-40B4-BE49-F238E27FC236}">
                <a16:creationId xmlns:a16="http://schemas.microsoft.com/office/drawing/2014/main" id="{737674C5-047A-4898-4735-788977A56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265" y="23622561"/>
            <a:ext cx="5437642" cy="1210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45599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5155" b="1" dirty="0"/>
              <a:t>Reducing Collisions</a:t>
            </a:r>
            <a:endParaRPr lang="en-US" altLang="en-US" sz="3749" b="1" dirty="0"/>
          </a:p>
          <a:p>
            <a:pPr defTabSz="2455996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09" dirty="0"/>
          </a:p>
        </p:txBody>
      </p:sp>
      <p:pic>
        <p:nvPicPr>
          <p:cNvPr id="2069" name="Picture 16">
            <a:extLst>
              <a:ext uri="{FF2B5EF4-FFF2-40B4-BE49-F238E27FC236}">
                <a16:creationId xmlns:a16="http://schemas.microsoft.com/office/drawing/2014/main" id="{51D1E96E-A284-95DE-3032-29DC4011C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806"/>
          <a:stretch/>
        </p:blipFill>
        <p:spPr bwMode="auto">
          <a:xfrm>
            <a:off x="1227137" y="1449064"/>
            <a:ext cx="4106863" cy="126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A drawing of a golden ball with wings&#10;&#10;Description automatically generated">
            <a:extLst>
              <a:ext uri="{FF2B5EF4-FFF2-40B4-BE49-F238E27FC236}">
                <a16:creationId xmlns:a16="http://schemas.microsoft.com/office/drawing/2014/main" id="{19BCAC5A-C462-AD23-C0FE-8CAEB076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0200" y="2789237"/>
            <a:ext cx="1441000" cy="1139826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086E165F-63B8-D27A-B5AD-54BA9440F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62" y="31200067"/>
            <a:ext cx="43039132" cy="2125662"/>
          </a:xfrm>
          <a:prstGeom prst="rect">
            <a:avLst/>
          </a:prstGeom>
          <a:noFill/>
          <a:ln>
            <a:noFill/>
          </a:ln>
        </p:spPr>
        <p:txBody>
          <a:bodyPr wrap="square" lIns="438864" tIns="219432" rIns="438864" bIns="219432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200" baseline="30000" dirty="0"/>
              <a:t>1</a:t>
            </a:r>
            <a:r>
              <a:rPr lang="en-US" altLang="en-US" sz="3200" dirty="0"/>
              <a:t>github.com/</a:t>
            </a:r>
            <a:r>
              <a:rPr lang="en-US" altLang="en-US" sz="3200" dirty="0" err="1"/>
              <a:t>rtealwitter</a:t>
            </a:r>
            <a:r>
              <a:rPr lang="en-US" altLang="en-US" sz="3200" dirty="0"/>
              <a:t>/</a:t>
            </a:r>
            <a:r>
              <a:rPr lang="en-US" altLang="en-US" sz="3200" dirty="0" err="1"/>
              <a:t>OpenStreets</a:t>
            </a:r>
            <a:endParaRPr lang="en-US" altLang="en-US" sz="3200" dirty="0"/>
          </a:p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200" baseline="30000" dirty="0">
                <a:latin typeface="+mn-lt"/>
              </a:rPr>
              <a:t>2</a:t>
            </a:r>
            <a:r>
              <a:rPr lang="en-US" altLang="en-US" sz="3200" dirty="0">
                <a:latin typeface="+mn-lt"/>
              </a:rPr>
              <a:t>RTW and LR were supported by the National Science Foundation Graduate Research Fellowship under Grant No. DGE-2234660. We thank </a:t>
            </a:r>
            <a:r>
              <a:rPr lang="en-US" altLang="en-US" sz="3200" dirty="0" err="1">
                <a:latin typeface="+mn-lt"/>
              </a:rPr>
              <a:t>Suzana</a:t>
            </a:r>
            <a:r>
              <a:rPr lang="en-US" altLang="en-US" sz="3200" dirty="0">
                <a:latin typeface="+mn-lt"/>
              </a:rPr>
              <a:t> Duran </a:t>
            </a:r>
            <a:r>
              <a:rPr lang="en-US" altLang="en-US" sz="3200" dirty="0" err="1">
                <a:latin typeface="+mn-lt"/>
              </a:rPr>
              <a:t>Bernardes</a:t>
            </a:r>
            <a:r>
              <a:rPr lang="en-US" altLang="en-US" sz="3200" dirty="0">
                <a:latin typeface="+mn-lt"/>
              </a:rPr>
              <a:t> for helpful discussions and direction to data sources.</a:t>
            </a:r>
          </a:p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endParaRPr lang="en-US" altLang="en-US" sz="3200" dirty="0"/>
          </a:p>
        </p:txBody>
      </p:sp>
      <p:pic>
        <p:nvPicPr>
          <p:cNvPr id="11" name="Picture 10" descr="A black and yellow circle with arrows and letters&#10;&#10;Description automatically generated">
            <a:extLst>
              <a:ext uri="{FF2B5EF4-FFF2-40B4-BE49-F238E27FC236}">
                <a16:creationId xmlns:a16="http://schemas.microsoft.com/office/drawing/2014/main" id="{EB9C2006-0143-F69A-65D8-DE06BE5A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9" y="19943729"/>
            <a:ext cx="12268199" cy="3165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C67E3E-0FB6-9FAC-0CBA-70CE677AC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4" y="17245450"/>
            <a:ext cx="13847762" cy="2659141"/>
          </a:xfrm>
          <a:prstGeom prst="rect">
            <a:avLst/>
          </a:prstGeom>
          <a:noFill/>
          <a:ln>
            <a:noFill/>
          </a:ln>
        </p:spPr>
        <p:txBody>
          <a:bodyPr lIns="438864" tIns="219432" rIns="438864" bIns="219432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 err="1"/>
              <a:t>Braess’s</a:t>
            </a:r>
            <a:r>
              <a:rPr lang="en-US" altLang="en-US" sz="3600" dirty="0"/>
              <a:t> paradox tells us that removing a street in a road network can sometimes reduce traffic. For example, a shortcut can reduce the travel time of every driver that takes it while increasing the travel time for everyone overall.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AD68C-1368-9678-494C-2C7CFBF14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78" y="24710813"/>
            <a:ext cx="13556456" cy="2207735"/>
          </a:xfrm>
          <a:prstGeom prst="rect">
            <a:avLst/>
          </a:prstGeom>
          <a:noFill/>
          <a:ln>
            <a:noFill/>
          </a:ln>
        </p:spPr>
        <p:txBody>
          <a:bodyPr wrap="square" lIns="438864" tIns="219432" rIns="438864" bIns="219432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Some intersections are more dangerous than others. The figure below shows collision fatalities by intersection from 2013 to 2016.</a:t>
            </a:r>
          </a:p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endParaRPr lang="en-US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6F03E-4D6F-4791-AFAE-28CF94FAC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960" y="22349550"/>
            <a:ext cx="4259334" cy="997148"/>
          </a:xfrm>
          <a:prstGeom prst="rect">
            <a:avLst/>
          </a:prstGeom>
          <a:noFill/>
          <a:ln>
            <a:noFill/>
          </a:ln>
        </p:spPr>
        <p:txBody>
          <a:bodyPr wrap="square" lIns="438864" tIns="219432" rIns="438864" bIns="219432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Source: Wikipedia</a:t>
            </a:r>
          </a:p>
        </p:txBody>
      </p:sp>
      <p:pic>
        <p:nvPicPr>
          <p:cNvPr id="23" name="Picture 22" descr="A map of a city&#10;&#10;Description automatically generated">
            <a:extLst>
              <a:ext uri="{FF2B5EF4-FFF2-40B4-BE49-F238E27FC236}">
                <a16:creationId xmlns:a16="http://schemas.microsoft.com/office/drawing/2014/main" id="{D159FAF2-9DE2-6393-A727-7E86A3421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87" y="26257339"/>
            <a:ext cx="9805916" cy="43628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3FD20F-6671-A5FA-FAFD-17DF0FC4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577" y="29793767"/>
            <a:ext cx="6312246" cy="997148"/>
          </a:xfrm>
          <a:prstGeom prst="rect">
            <a:avLst/>
          </a:prstGeom>
          <a:noFill/>
          <a:ln>
            <a:noFill/>
          </a:ln>
        </p:spPr>
        <p:txBody>
          <a:bodyPr wrap="square" lIns="438864" tIns="219432" rIns="438864" bIns="219432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53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2455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Source: NYC Crash Mapper</a:t>
            </a:r>
          </a:p>
        </p:txBody>
      </p:sp>
      <p:pic>
        <p:nvPicPr>
          <p:cNvPr id="26" name="Picture 25" descr="A diagram of a road&#10;&#10;Description automatically generated">
            <a:extLst>
              <a:ext uri="{FF2B5EF4-FFF2-40B4-BE49-F238E27FC236}">
                <a16:creationId xmlns:a16="http://schemas.microsoft.com/office/drawing/2014/main" id="{387B6E99-4CEB-3BA5-00B8-79A746D61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0578" y="7653604"/>
            <a:ext cx="12168946" cy="106146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1E479E8-1752-5202-0645-1A5B98FEBA98}"/>
              </a:ext>
            </a:extLst>
          </p:cNvPr>
          <p:cNvSpPr txBox="1"/>
          <p:nvPr/>
        </p:nvSpPr>
        <p:spPr>
          <a:xfrm>
            <a:off x="15494000" y="18443496"/>
            <a:ext cx="136646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We find that our RGNN can simultaneously capture </a:t>
            </a:r>
            <a:r>
              <a:rPr lang="en-US" altLang="en-US" sz="3600" b="1" dirty="0"/>
              <a:t>spatial dependencies</a:t>
            </a:r>
            <a:r>
              <a:rPr lang="en-US" altLang="en-US" sz="3600" dirty="0"/>
              <a:t> (e.g., dangerous speed differentials between nearby streets) and </a:t>
            </a:r>
            <a:r>
              <a:rPr lang="en-US" altLang="en-US" sz="3600" b="1" dirty="0"/>
              <a:t>short-term temporal dependencies</a:t>
            </a:r>
            <a:r>
              <a:rPr lang="en-US" altLang="en-US" sz="3600" dirty="0"/>
              <a:t> (e.g., prior rain and current cold temperatures leading to icy conditions today).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109440-2637-AC5E-5242-36F1B5922F0A}"/>
              </a:ext>
            </a:extLst>
          </p:cNvPr>
          <p:cNvSpPr txBox="1"/>
          <p:nvPr/>
        </p:nvSpPr>
        <p:spPr>
          <a:xfrm>
            <a:off x="15756102" y="5646280"/>
            <a:ext cx="130300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We train a </a:t>
            </a:r>
            <a:r>
              <a:rPr lang="en-US" altLang="en-US" sz="3600" i="1" dirty="0"/>
              <a:t>recurrent graph neural network (RGNN)</a:t>
            </a:r>
            <a:r>
              <a:rPr lang="en-US" altLang="en-US" sz="3600" dirty="0"/>
              <a:t> to predict where and when collisions occur in Manhattan. We build a data set from motor vehicle collision, infrastructure, weather, and taxi trip data.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5A65AB6-194C-FBA6-4C38-6FD1BC327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6252" y="22084900"/>
            <a:ext cx="13062352" cy="6531176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AF54CD-9016-616D-F1DA-1838BFD9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7706" y="4431190"/>
            <a:ext cx="13292138" cy="1141412"/>
          </a:xfrm>
          <a:prstGeom prst="roundRect">
            <a:avLst>
              <a:gd name="adj" fmla="val 16667"/>
            </a:avLst>
          </a:prstGeom>
          <a:solidFill>
            <a:srgbClr val="521D75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38864" tIns="219432" rIns="438864" bIns="219432" anchor="ctr"/>
          <a:lstStyle/>
          <a:p>
            <a:pPr algn="ctr" defTabSz="2194367" eaLnBrk="1" hangingPunct="1">
              <a:lnSpc>
                <a:spcPct val="80000"/>
              </a:lnSpc>
              <a:defRPr/>
            </a:pPr>
            <a:r>
              <a:rPr lang="en-US" sz="5155" b="1" spc="351" dirty="0">
                <a:solidFill>
                  <a:srgbClr val="F2F2F2"/>
                </a:solidFill>
                <a:latin typeface="+mn-lt"/>
                <a:ea typeface="+mn-ea"/>
              </a:rPr>
              <a:t>Part II: Reinforcement Learning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40C558-88C8-08CB-75E9-DBC844533F4A}"/>
              </a:ext>
            </a:extLst>
          </p:cNvPr>
          <p:cNvSpPr txBox="1"/>
          <p:nvPr/>
        </p:nvSpPr>
        <p:spPr>
          <a:xfrm>
            <a:off x="15268214" y="28719839"/>
            <a:ext cx="136646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The directed average predicted effect of street attributes on collision risk, computed via the integrated gradient method. For example, more cars on a road segment generally reduce the risk of collisions.</a:t>
            </a: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9EFA51C4-3FAF-E69B-C029-BE83C8DB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0883" y="21009737"/>
            <a:ext cx="4919360" cy="121020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18716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245599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5155" b="1" dirty="0"/>
              <a:t>“Interpretability”</a:t>
            </a:r>
            <a:endParaRPr lang="en-US" altLang="en-US" sz="3749" b="1" dirty="0"/>
          </a:p>
          <a:p>
            <a:pPr defTabSz="2455996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09" dirty="0"/>
          </a:p>
        </p:txBody>
      </p:sp>
      <p:pic>
        <p:nvPicPr>
          <p:cNvPr id="38" name="Picture 37" descr="A diagram of a road&#10;&#10;Description automatically generated">
            <a:extLst>
              <a:ext uri="{FF2B5EF4-FFF2-40B4-BE49-F238E27FC236}">
                <a16:creationId xmlns:a16="http://schemas.microsoft.com/office/drawing/2014/main" id="{473BD08F-7CED-08B0-0B8F-84C8B5CAD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55108" y="7605587"/>
            <a:ext cx="11768948" cy="94499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FD41F09-AAEF-E93F-D74B-C44F895BABD2}"/>
              </a:ext>
            </a:extLst>
          </p:cNvPr>
          <p:cNvSpPr txBox="1"/>
          <p:nvPr/>
        </p:nvSpPr>
        <p:spPr>
          <a:xfrm>
            <a:off x="30124564" y="5993946"/>
            <a:ext cx="13030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We train a deep model to predict Q-values: the average expected reduction in traffic and collisions of opening a street segment.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EFA1E9-8169-3D1A-456E-2B54B4B3F4F4}"/>
              </a:ext>
            </a:extLst>
          </p:cNvPr>
          <p:cNvSpPr txBox="1"/>
          <p:nvPr/>
        </p:nvSpPr>
        <p:spPr>
          <a:xfrm>
            <a:off x="30251889" y="17055529"/>
            <a:ext cx="12823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We find opening streets based on their Q-values reliably leads to a reduction in traffic and collisions.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CE1621C-5C18-8FE0-DA5E-85B0E038D6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5200" y="20260601"/>
            <a:ext cx="4581619" cy="1010442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587238D-977E-0259-0513-08213794E974}"/>
              </a:ext>
            </a:extLst>
          </p:cNvPr>
          <p:cNvSpPr txBox="1"/>
          <p:nvPr/>
        </p:nvSpPr>
        <p:spPr>
          <a:xfrm>
            <a:off x="30141925" y="29114273"/>
            <a:ext cx="130579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350"/>
              </a:spcBef>
              <a:spcAft>
                <a:spcPts val="350"/>
              </a:spcAft>
              <a:buNone/>
              <a:defRPr/>
            </a:pPr>
            <a:r>
              <a:rPr lang="en-US" altLang="en-US" sz="3600" dirty="0"/>
              <a:t>Streets with the highest Q-values (blue) and streets in the NYC Open Streets program (red). The Q-value streets are more evenly distributed.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6D1C80-7D32-1820-1337-A28D8CDDD22F}"/>
              </a:ext>
            </a:extLst>
          </p:cNvPr>
          <p:cNvSpPr txBox="1"/>
          <p:nvPr/>
        </p:nvSpPr>
        <p:spPr>
          <a:xfrm>
            <a:off x="30561268" y="21911592"/>
            <a:ext cx="814833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eaLnBrk="1" hangingPunct="1">
              <a:spcBef>
                <a:spcPts val="350"/>
              </a:spcBef>
              <a:spcAft>
                <a:spcPts val="35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b="1" dirty="0"/>
              <a:t>Measuring traffic: </a:t>
            </a:r>
            <a:r>
              <a:rPr lang="en-US" altLang="en-US" sz="3600" dirty="0"/>
              <a:t>We assume taxi data (and shortest path trips) are representative.</a:t>
            </a:r>
          </a:p>
          <a:p>
            <a:pPr marL="571500" indent="-571500" eaLnBrk="1" hangingPunct="1">
              <a:spcBef>
                <a:spcPts val="350"/>
              </a:spcBef>
              <a:spcAft>
                <a:spcPts val="35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b="1" dirty="0"/>
              <a:t>Near-collision events: </a:t>
            </a:r>
            <a:r>
              <a:rPr lang="en-US" altLang="en-US" sz="3600" dirty="0"/>
              <a:t>Collisions are sparse but near-collision sensors are rare.</a:t>
            </a:r>
          </a:p>
          <a:p>
            <a:pPr marL="571500" indent="-571500" eaLnBrk="1" hangingPunct="1">
              <a:spcBef>
                <a:spcPts val="350"/>
              </a:spcBef>
              <a:spcAft>
                <a:spcPts val="35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b="1" dirty="0"/>
              <a:t>Other cities: </a:t>
            </a:r>
            <a:r>
              <a:rPr lang="en-US" altLang="en-US" sz="3600" dirty="0"/>
              <a:t>Our model is widely applicable but data varies.</a:t>
            </a:r>
          </a:p>
          <a:p>
            <a:pPr marL="571500" indent="-571500" eaLnBrk="1" hangingPunct="1">
              <a:spcBef>
                <a:spcPts val="350"/>
              </a:spcBef>
              <a:spcAft>
                <a:spcPts val="35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3600" b="1" dirty="0"/>
              <a:t>Interpretability: </a:t>
            </a:r>
            <a:r>
              <a:rPr lang="en-US" altLang="en-US" sz="3600" dirty="0"/>
              <a:t>Deep models are difficult to interpret.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9D78FE-A236-770C-AA4B-EB1D9FF9CC85}"/>
              </a:ext>
            </a:extLst>
          </p:cNvPr>
          <p:cNvSpPr txBox="1"/>
          <p:nvPr/>
        </p:nvSpPr>
        <p:spPr>
          <a:xfrm>
            <a:off x="30010803" y="20758120"/>
            <a:ext cx="759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350"/>
              </a:spcBef>
              <a:spcAft>
                <a:spcPts val="350"/>
              </a:spcAft>
              <a:defRPr/>
            </a:pPr>
            <a:r>
              <a:rPr lang="en-US" altLang="en-US" sz="3600" dirty="0"/>
              <a:t>More work is needed before deploying!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481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ePosterBoards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Phillippe</dc:creator>
  <cp:lastModifiedBy>Teal Witter</cp:lastModifiedBy>
  <cp:revision>42</cp:revision>
  <dcterms:created xsi:type="dcterms:W3CDTF">2013-03-04T18:11:28Z</dcterms:created>
  <dcterms:modified xsi:type="dcterms:W3CDTF">2023-12-24T21:12:01Z</dcterms:modified>
</cp:coreProperties>
</file>