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65482bf26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65482bf26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65482bf26_1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65482bf26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65482bf26_1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65482bf26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265482bf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265482bf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65482bf2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65482bf2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830b904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d830b904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65482bf26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265482bf26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d842d7e5a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d842d7e5a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473671" y="502487"/>
            <a:ext cx="782700" cy="1506900"/>
          </a:xfrm>
          <a:prstGeom prst="bracketPair">
            <a:avLst/>
          </a:prstGeom>
          <a:solidFill>
            <a:srgbClr val="D9D9D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55707" y="50"/>
            <a:ext cx="1791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x</a:t>
            </a:r>
            <a:r>
              <a:rPr b="1" baseline="30000" lang="en" sz="2000">
                <a:solidFill>
                  <a:schemeClr val="dk2"/>
                </a:solidFill>
              </a:rPr>
              <a:t>(1)</a:t>
            </a:r>
            <a:endParaRPr b="1" baseline="30000" sz="2000">
              <a:solidFill>
                <a:schemeClr val="dk2"/>
              </a:solidFill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2264946" y="502487"/>
            <a:ext cx="782700" cy="1506900"/>
          </a:xfrm>
          <a:prstGeom prst="bracketPair">
            <a:avLst/>
          </a:prstGeom>
          <a:solidFill>
            <a:srgbClr val="CCCCC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1846982" y="50"/>
            <a:ext cx="1791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x</a:t>
            </a:r>
            <a:r>
              <a:rPr b="1" baseline="30000" lang="en" sz="2000">
                <a:solidFill>
                  <a:schemeClr val="dk2"/>
                </a:solidFill>
              </a:rPr>
              <a:t>(2)</a:t>
            </a:r>
            <a:endParaRPr b="1" baseline="30000" sz="2000">
              <a:solidFill>
                <a:schemeClr val="dk2"/>
              </a:solidFill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4056220" y="502487"/>
            <a:ext cx="782700" cy="1506900"/>
          </a:xfrm>
          <a:prstGeom prst="bracketPair">
            <a:avLst/>
          </a:prstGeom>
          <a:solidFill>
            <a:srgbClr val="CCCCC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3551909" y="-15200"/>
            <a:ext cx="1791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x</a:t>
            </a:r>
            <a:r>
              <a:rPr b="1" baseline="30000" lang="en" sz="2000">
                <a:solidFill>
                  <a:schemeClr val="dk2"/>
                </a:solidFill>
              </a:rPr>
              <a:t>(3)</a:t>
            </a:r>
            <a:endParaRPr b="1" baseline="30000" sz="2000">
              <a:solidFill>
                <a:schemeClr val="dk2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672189" y="1004724"/>
            <a:ext cx="1380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. . 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7227367" y="502487"/>
            <a:ext cx="782700" cy="1506900"/>
          </a:xfrm>
          <a:prstGeom prst="bracketPair">
            <a:avLst/>
          </a:prstGeom>
          <a:solidFill>
            <a:srgbClr val="CCCCC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6723008" y="50"/>
            <a:ext cx="1791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x</a:t>
            </a:r>
            <a:r>
              <a:rPr b="1" baseline="30000" lang="en" sz="2000">
                <a:solidFill>
                  <a:schemeClr val="dk2"/>
                </a:solidFill>
              </a:rPr>
              <a:t>(n)</a:t>
            </a:r>
            <a:endParaRPr b="1" baseline="30000" sz="2000">
              <a:solidFill>
                <a:schemeClr val="dk2"/>
              </a:solidFill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473679" y="2346800"/>
            <a:ext cx="7537200" cy="602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1226597" y="2396877"/>
            <a:ext cx="6030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SELF-ATTENTION LAYER</a:t>
            </a:r>
            <a:endParaRPr sz="2000">
              <a:solidFill>
                <a:schemeClr val="dk2"/>
              </a:solidFill>
            </a:endParaRPr>
          </a:p>
        </p:txBody>
      </p:sp>
      <p:cxnSp>
        <p:nvCxnSpPr>
          <p:cNvPr id="86" name="Google Shape;86;p16"/>
          <p:cNvCxnSpPr/>
          <p:nvPr/>
        </p:nvCxnSpPr>
        <p:spPr>
          <a:xfrm>
            <a:off x="861452" y="1990199"/>
            <a:ext cx="0" cy="3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6"/>
          <p:cNvCxnSpPr/>
          <p:nvPr/>
        </p:nvCxnSpPr>
        <p:spPr>
          <a:xfrm>
            <a:off x="2656336" y="1990199"/>
            <a:ext cx="0" cy="3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6"/>
          <p:cNvCxnSpPr/>
          <p:nvPr/>
        </p:nvCxnSpPr>
        <p:spPr>
          <a:xfrm>
            <a:off x="4447611" y="2024840"/>
            <a:ext cx="0" cy="3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6"/>
          <p:cNvCxnSpPr/>
          <p:nvPr/>
        </p:nvCxnSpPr>
        <p:spPr>
          <a:xfrm>
            <a:off x="7618757" y="1990199"/>
            <a:ext cx="0" cy="3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6"/>
          <p:cNvSpPr/>
          <p:nvPr/>
        </p:nvSpPr>
        <p:spPr>
          <a:xfrm>
            <a:off x="470062" y="3245124"/>
            <a:ext cx="782700" cy="1506900"/>
          </a:xfrm>
          <a:prstGeom prst="bracketPair">
            <a:avLst/>
          </a:prstGeom>
          <a:solidFill>
            <a:srgbClr val="CCCCC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-34275" y="4641250"/>
            <a:ext cx="1791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y</a:t>
            </a:r>
            <a:r>
              <a:rPr b="1" baseline="30000" lang="en" sz="2000">
                <a:solidFill>
                  <a:schemeClr val="dk2"/>
                </a:solidFill>
              </a:rPr>
              <a:t>(1)</a:t>
            </a:r>
            <a:endParaRPr b="1" baseline="30000" sz="2000">
              <a:solidFill>
                <a:schemeClr val="dk2"/>
              </a:solidFill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2166196" y="3245124"/>
            <a:ext cx="782700" cy="1506900"/>
          </a:xfrm>
          <a:prstGeom prst="bracketPair">
            <a:avLst/>
          </a:prstGeom>
          <a:solidFill>
            <a:srgbClr val="CCCCC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1661833" y="4641250"/>
            <a:ext cx="1791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y</a:t>
            </a:r>
            <a:r>
              <a:rPr b="1" baseline="30000" lang="en" sz="2000">
                <a:solidFill>
                  <a:schemeClr val="dk2"/>
                </a:solidFill>
              </a:rPr>
              <a:t>(2)</a:t>
            </a:r>
            <a:endParaRPr b="1" baseline="30000" sz="2000">
              <a:solidFill>
                <a:schemeClr val="dk2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4055318" y="3245124"/>
            <a:ext cx="782700" cy="1506900"/>
          </a:xfrm>
          <a:prstGeom prst="bracketPair">
            <a:avLst/>
          </a:prstGeom>
          <a:solidFill>
            <a:srgbClr val="CCCCC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3550965" y="4641250"/>
            <a:ext cx="1791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y</a:t>
            </a:r>
            <a:r>
              <a:rPr b="1" baseline="30000" lang="en" sz="2000">
                <a:solidFill>
                  <a:schemeClr val="dk2"/>
                </a:solidFill>
              </a:rPr>
              <a:t>(3)</a:t>
            </a:r>
            <a:endParaRPr b="1" baseline="30000" sz="2000">
              <a:solidFill>
                <a:schemeClr val="dk2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5672189" y="3789086"/>
            <a:ext cx="1380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. . 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7228242" y="3245124"/>
            <a:ext cx="782700" cy="1506900"/>
          </a:xfrm>
          <a:prstGeom prst="bracketPair">
            <a:avLst/>
          </a:prstGeom>
          <a:solidFill>
            <a:srgbClr val="CCCCC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6723008" y="4641250"/>
            <a:ext cx="1791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y</a:t>
            </a:r>
            <a:r>
              <a:rPr b="1" baseline="30000" lang="en" sz="2000">
                <a:solidFill>
                  <a:schemeClr val="dk2"/>
                </a:solidFill>
              </a:rPr>
              <a:t>(n)</a:t>
            </a:r>
            <a:endParaRPr b="1" baseline="30000" sz="2000">
              <a:solidFill>
                <a:schemeClr val="dk2"/>
              </a:solidFill>
            </a:endParaRPr>
          </a:p>
        </p:txBody>
      </p:sp>
      <p:cxnSp>
        <p:nvCxnSpPr>
          <p:cNvPr id="99" name="Google Shape;99;p16"/>
          <p:cNvCxnSpPr/>
          <p:nvPr/>
        </p:nvCxnSpPr>
        <p:spPr>
          <a:xfrm>
            <a:off x="838200" y="2971800"/>
            <a:ext cx="0" cy="28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6"/>
          <p:cNvCxnSpPr/>
          <p:nvPr/>
        </p:nvCxnSpPr>
        <p:spPr>
          <a:xfrm>
            <a:off x="2514600" y="2971800"/>
            <a:ext cx="0" cy="2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6"/>
          <p:cNvCxnSpPr/>
          <p:nvPr/>
        </p:nvCxnSpPr>
        <p:spPr>
          <a:xfrm>
            <a:off x="4447611" y="2913054"/>
            <a:ext cx="0" cy="3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6"/>
          <p:cNvCxnSpPr/>
          <p:nvPr/>
        </p:nvCxnSpPr>
        <p:spPr>
          <a:xfrm flipH="1">
            <a:off x="7618800" y="2971800"/>
            <a:ext cx="1200" cy="2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6"/>
          <p:cNvSpPr txBox="1"/>
          <p:nvPr/>
        </p:nvSpPr>
        <p:spPr>
          <a:xfrm>
            <a:off x="8154325" y="1184825"/>
            <a:ext cx="101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</a:rPr>
              <a:t>∈</a:t>
            </a:r>
            <a:r>
              <a:rPr b="1" lang="en" sz="3000">
                <a:solidFill>
                  <a:schemeClr val="dk2"/>
                </a:solidFill>
              </a:rPr>
              <a:t>ℝ</a:t>
            </a:r>
            <a:r>
              <a:rPr b="1" baseline="30000" lang="en" sz="3000">
                <a:solidFill>
                  <a:schemeClr val="dk2"/>
                </a:solidFill>
              </a:rPr>
              <a:t>(n)</a:t>
            </a:r>
            <a:endParaRPr b="1" sz="3000">
              <a:solidFill>
                <a:schemeClr val="dk2"/>
              </a:solidFill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8154325" y="3675325"/>
            <a:ext cx="101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</a:rPr>
              <a:t>∈ℝ</a:t>
            </a:r>
            <a:r>
              <a:rPr b="1" baseline="30000" lang="en" sz="3000">
                <a:solidFill>
                  <a:schemeClr val="dk2"/>
                </a:solidFill>
              </a:rPr>
              <a:t>(n)</a:t>
            </a:r>
            <a:endParaRPr b="1"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/>
        </p:nvSpPr>
        <p:spPr>
          <a:xfrm>
            <a:off x="2298900" y="291100"/>
            <a:ext cx="8241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xW</a:t>
            </a:r>
            <a:r>
              <a:rPr b="1" baseline="30000" lang="en" sz="1600">
                <a:solidFill>
                  <a:schemeClr val="dk2"/>
                </a:solidFill>
              </a:rPr>
              <a:t>(q)T</a:t>
            </a:r>
            <a:endParaRPr b="1" baseline="30000" sz="1600">
              <a:solidFill>
                <a:schemeClr val="dk2"/>
              </a:solidFill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1371600" y="417848"/>
            <a:ext cx="7827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Query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W</a:t>
            </a:r>
            <a:r>
              <a:rPr b="1" baseline="30000" lang="en">
                <a:solidFill>
                  <a:schemeClr val="dk2"/>
                </a:solidFill>
              </a:rPr>
              <a:t>(q)</a:t>
            </a:r>
            <a:endParaRPr b="1" baseline="30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" sz="2400">
                <a:solidFill>
                  <a:schemeClr val="dk2"/>
                </a:solidFill>
              </a:rPr>
              <a:t>rxd</a:t>
            </a:r>
            <a:endParaRPr b="1" baseline="30000"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444833" y="492314"/>
            <a:ext cx="782700" cy="703800"/>
          </a:xfrm>
          <a:prstGeom prst="bracketPair">
            <a:avLst/>
          </a:prstGeom>
          <a:solidFill>
            <a:srgbClr val="CCCCC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2" name="Google Shape;112;p17"/>
          <p:cNvSpPr txBox="1"/>
          <p:nvPr/>
        </p:nvSpPr>
        <p:spPr>
          <a:xfrm>
            <a:off x="573813" y="164550"/>
            <a:ext cx="5043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x</a:t>
            </a:r>
            <a:endParaRPr b="1" baseline="30000" sz="1600">
              <a:solidFill>
                <a:schemeClr val="dk2"/>
              </a:solidFill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279275" y="1110120"/>
            <a:ext cx="111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highlight>
                  <a:srgbClr val="D9D2E9"/>
                </a:highlight>
              </a:rPr>
              <a:t>nxd</a:t>
            </a:r>
            <a:endParaRPr b="1" sz="1500">
              <a:highlight>
                <a:srgbClr val="D9D2E9"/>
              </a:highlight>
            </a:endParaRPr>
          </a:p>
        </p:txBody>
      </p:sp>
      <p:cxnSp>
        <p:nvCxnSpPr>
          <p:cNvPr id="114" name="Google Shape;114;p17"/>
          <p:cNvCxnSpPr/>
          <p:nvPr/>
        </p:nvCxnSpPr>
        <p:spPr>
          <a:xfrm>
            <a:off x="1423721" y="845285"/>
            <a:ext cx="64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7"/>
          <p:cNvSpPr/>
          <p:nvPr/>
        </p:nvSpPr>
        <p:spPr>
          <a:xfrm>
            <a:off x="2302475" y="618873"/>
            <a:ext cx="782700" cy="577200"/>
          </a:xfrm>
          <a:prstGeom prst="bracketPair">
            <a:avLst/>
          </a:prstGeom>
          <a:solidFill>
            <a:srgbClr val="CCCCC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2136922" y="1236669"/>
            <a:ext cx="111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highlight>
                  <a:srgbClr val="F4CCCC"/>
                </a:highlight>
              </a:rPr>
              <a:t>nxr</a:t>
            </a:r>
            <a:endParaRPr b="1" sz="1500">
              <a:highlight>
                <a:srgbClr val="F4CCCC"/>
              </a:highlight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872672" y="1664329"/>
            <a:ext cx="9300" cy="271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7"/>
          <p:cNvCxnSpPr/>
          <p:nvPr/>
        </p:nvCxnSpPr>
        <p:spPr>
          <a:xfrm flipH="1" rot="10800000">
            <a:off x="882125" y="2532647"/>
            <a:ext cx="1774500" cy="2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7"/>
          <p:cNvCxnSpPr/>
          <p:nvPr/>
        </p:nvCxnSpPr>
        <p:spPr>
          <a:xfrm flipH="1" rot="10800000">
            <a:off x="886554" y="4366161"/>
            <a:ext cx="1774500" cy="2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7"/>
          <p:cNvSpPr/>
          <p:nvPr/>
        </p:nvSpPr>
        <p:spPr>
          <a:xfrm>
            <a:off x="2884103" y="2207014"/>
            <a:ext cx="782700" cy="703800"/>
          </a:xfrm>
          <a:prstGeom prst="bracketPair">
            <a:avLst/>
          </a:prstGeom>
          <a:solidFill>
            <a:srgbClr val="CCCCC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2777201" y="1879250"/>
            <a:ext cx="959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W</a:t>
            </a:r>
            <a:r>
              <a:rPr b="1" baseline="30000" lang="en" sz="1600">
                <a:solidFill>
                  <a:schemeClr val="dk2"/>
                </a:solidFill>
              </a:rPr>
              <a:t>(k)</a:t>
            </a:r>
            <a:r>
              <a:rPr b="1" lang="en" sz="1600">
                <a:solidFill>
                  <a:schemeClr val="dk2"/>
                </a:solidFill>
              </a:rPr>
              <a:t>x</a:t>
            </a:r>
            <a:r>
              <a:rPr b="1" baseline="30000" lang="en" sz="1600">
                <a:solidFill>
                  <a:schemeClr val="dk2"/>
                </a:solidFill>
              </a:rPr>
              <a:t>T</a:t>
            </a:r>
            <a:endParaRPr b="1" baseline="30000" sz="1600">
              <a:solidFill>
                <a:schemeClr val="dk2"/>
              </a:solidFill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2566145" y="2824819"/>
            <a:ext cx="111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highlight>
                  <a:srgbClr val="F4CCCC"/>
                </a:highlight>
              </a:rPr>
              <a:t>	rxn</a:t>
            </a:r>
            <a:endParaRPr b="1" sz="1500">
              <a:highlight>
                <a:srgbClr val="F4CCCC"/>
              </a:highlight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2943845" y="3861446"/>
            <a:ext cx="782700" cy="703800"/>
          </a:xfrm>
          <a:prstGeom prst="bracketPair">
            <a:avLst/>
          </a:prstGeom>
          <a:solidFill>
            <a:srgbClr val="CCCCC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3072824" y="3533681"/>
            <a:ext cx="644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</a:rPr>
              <a:t>W</a:t>
            </a:r>
            <a:r>
              <a:rPr b="1" baseline="30000" lang="en" sz="1600">
                <a:solidFill>
                  <a:schemeClr val="dk2"/>
                </a:solidFill>
              </a:rPr>
              <a:t>(v)</a:t>
            </a:r>
            <a:endParaRPr b="1" baseline="30000"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>
              <a:solidFill>
                <a:schemeClr val="dk2"/>
              </a:solidFill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2778287" y="4479251"/>
            <a:ext cx="111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highlight>
                  <a:srgbClr val="D9D2E9"/>
                </a:highlight>
              </a:rPr>
              <a:t>nxd</a:t>
            </a:r>
            <a:endParaRPr b="1" sz="1500">
              <a:highlight>
                <a:srgbClr val="D9D2E9"/>
              </a:highlight>
            </a:endParaRPr>
          </a:p>
        </p:txBody>
      </p:sp>
      <p:cxnSp>
        <p:nvCxnSpPr>
          <p:cNvPr id="126" name="Google Shape;126;p17"/>
          <p:cNvCxnSpPr/>
          <p:nvPr/>
        </p:nvCxnSpPr>
        <p:spPr>
          <a:xfrm flipH="1" rot="10800000">
            <a:off x="3319713" y="832683"/>
            <a:ext cx="1449000" cy="1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7"/>
          <p:cNvCxnSpPr/>
          <p:nvPr/>
        </p:nvCxnSpPr>
        <p:spPr>
          <a:xfrm flipH="1" rot="10800000">
            <a:off x="3750320" y="2543293"/>
            <a:ext cx="8796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7"/>
          <p:cNvCxnSpPr>
            <a:endCxn id="129" idx="0"/>
          </p:cNvCxnSpPr>
          <p:nvPr/>
        </p:nvCxnSpPr>
        <p:spPr>
          <a:xfrm flipH="1">
            <a:off x="4759739" y="824233"/>
            <a:ext cx="1500" cy="149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7"/>
          <p:cNvCxnSpPr/>
          <p:nvPr/>
        </p:nvCxnSpPr>
        <p:spPr>
          <a:xfrm flipH="1" rot="10800000">
            <a:off x="4954445" y="2549934"/>
            <a:ext cx="795300" cy="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7"/>
          <p:cNvSpPr txBox="1"/>
          <p:nvPr/>
        </p:nvSpPr>
        <p:spPr>
          <a:xfrm>
            <a:off x="5978943" y="2844848"/>
            <a:ext cx="111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highlight>
                  <a:srgbClr val="FFF2CC"/>
                </a:highlight>
              </a:rPr>
              <a:t>nxn</a:t>
            </a:r>
            <a:endParaRPr b="1" sz="1500">
              <a:highlight>
                <a:srgbClr val="FFF2CC"/>
              </a:highlight>
            </a:endParaRPr>
          </a:p>
        </p:txBody>
      </p:sp>
      <p:cxnSp>
        <p:nvCxnSpPr>
          <p:cNvPr id="132" name="Google Shape;132;p17"/>
          <p:cNvCxnSpPr/>
          <p:nvPr/>
        </p:nvCxnSpPr>
        <p:spPr>
          <a:xfrm flipH="1" rot="10800000">
            <a:off x="3948945" y="4333407"/>
            <a:ext cx="2317200" cy="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7"/>
          <p:cNvCxnSpPr/>
          <p:nvPr/>
        </p:nvCxnSpPr>
        <p:spPr>
          <a:xfrm>
            <a:off x="6508515" y="3201817"/>
            <a:ext cx="0" cy="98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7"/>
          <p:cNvCxnSpPr/>
          <p:nvPr/>
        </p:nvCxnSpPr>
        <p:spPr>
          <a:xfrm flipH="1" rot="10800000">
            <a:off x="6846920" y="4322267"/>
            <a:ext cx="931800" cy="1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17"/>
          <p:cNvSpPr/>
          <p:nvPr/>
        </p:nvSpPr>
        <p:spPr>
          <a:xfrm>
            <a:off x="7967119" y="3898895"/>
            <a:ext cx="782700" cy="703800"/>
          </a:xfrm>
          <a:prstGeom prst="bracketPair">
            <a:avLst/>
          </a:prstGeom>
          <a:solidFill>
            <a:srgbClr val="CCCCC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 txBox="1"/>
          <p:nvPr/>
        </p:nvSpPr>
        <p:spPr>
          <a:xfrm>
            <a:off x="7801561" y="4516700"/>
            <a:ext cx="111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highlight>
                  <a:srgbClr val="D9D2E9"/>
                </a:highlight>
              </a:rPr>
              <a:t>nxd</a:t>
            </a:r>
            <a:endParaRPr b="1" sz="1500">
              <a:highlight>
                <a:srgbClr val="D9D2E9"/>
              </a:highlight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1618797" y="3996207"/>
            <a:ext cx="6837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Valu</a:t>
            </a:r>
            <a:r>
              <a:rPr b="1" lang="en" sz="1200">
                <a:solidFill>
                  <a:schemeClr val="dk2"/>
                </a:solidFill>
              </a:rPr>
              <a:t>e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W</a:t>
            </a:r>
            <a:r>
              <a:rPr b="1" baseline="30000" lang="en">
                <a:solidFill>
                  <a:schemeClr val="dk2"/>
                </a:solidFill>
              </a:rPr>
              <a:t>(v)</a:t>
            </a:r>
            <a:endParaRPr b="1" baseline="30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1588917" y="2185367"/>
            <a:ext cx="5886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Key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W</a:t>
            </a:r>
            <a:r>
              <a:rPr b="1" baseline="30000" lang="en">
                <a:solidFill>
                  <a:schemeClr val="dk2"/>
                </a:solidFill>
              </a:rPr>
              <a:t>(k)</a:t>
            </a:r>
            <a:endParaRPr b="1" baseline="30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" sz="2400">
                <a:solidFill>
                  <a:schemeClr val="dk2"/>
                </a:solidFill>
              </a:rPr>
              <a:t>rxd</a:t>
            </a:r>
            <a:endParaRPr b="1" baseline="30000"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6424917" y="4232261"/>
            <a:ext cx="198900" cy="196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6400800" y="4126500"/>
            <a:ext cx="19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x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4677900" y="2467961"/>
            <a:ext cx="198900" cy="196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4653783" y="2362200"/>
            <a:ext cx="19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x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5984600" y="1879250"/>
            <a:ext cx="1102800" cy="1050300"/>
          </a:xfrm>
          <a:prstGeom prst="bracketPair">
            <a:avLst/>
          </a:prstGeom>
          <a:solidFill>
            <a:srgbClr val="CCCCC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6059589" y="1981200"/>
            <a:ext cx="952200" cy="282600"/>
          </a:xfrm>
          <a:prstGeom prst="ellipse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 txBox="1"/>
          <p:nvPr/>
        </p:nvSpPr>
        <p:spPr>
          <a:xfrm>
            <a:off x="6115800" y="1921200"/>
            <a:ext cx="13518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Softmax</a:t>
            </a:r>
            <a:endParaRPr b="1"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/>
          <p:nvPr/>
        </p:nvSpPr>
        <p:spPr>
          <a:xfrm>
            <a:off x="1162500" y="690925"/>
            <a:ext cx="625200" cy="614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1314900" y="843325"/>
            <a:ext cx="625200" cy="614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/>
        </p:nvSpPr>
        <p:spPr>
          <a:xfrm>
            <a:off x="1371600" y="421733"/>
            <a:ext cx="793800" cy="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Query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W</a:t>
            </a:r>
            <a:r>
              <a:rPr b="1" baseline="30000" lang="en">
                <a:solidFill>
                  <a:schemeClr val="dk2"/>
                </a:solidFill>
              </a:rPr>
              <a:t>(q)</a:t>
            </a:r>
            <a:endParaRPr b="1" baseline="30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" sz="2400">
                <a:solidFill>
                  <a:schemeClr val="dk2"/>
                </a:solidFill>
              </a:rPr>
              <a:t>rxd</a:t>
            </a:r>
            <a:endParaRPr b="1" baseline="30000"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203348" y="1941859"/>
            <a:ext cx="5142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highlight>
                  <a:srgbClr val="C9DAF8"/>
                </a:highlight>
              </a:rPr>
              <a:t>z</a:t>
            </a:r>
            <a:r>
              <a:rPr b="1" lang="en" sz="1600">
                <a:solidFill>
                  <a:schemeClr val="dk2"/>
                </a:solidFill>
                <a:highlight>
                  <a:srgbClr val="C9DAF8"/>
                </a:highlight>
              </a:rPr>
              <a:t> </a:t>
            </a:r>
            <a:endParaRPr b="1" sz="1600">
              <a:solidFill>
                <a:schemeClr val="dk2"/>
              </a:solidFill>
              <a:highlight>
                <a:srgbClr val="C9DAF8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highlight>
                  <a:srgbClr val="00FF00"/>
                </a:highlight>
              </a:rPr>
              <a:t> </a:t>
            </a:r>
            <a:endParaRPr b="1">
              <a:solidFill>
                <a:schemeClr val="dk2"/>
              </a:solidFill>
              <a:highlight>
                <a:srgbClr val="00FF00"/>
              </a:highlight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584468" y="164550"/>
            <a:ext cx="5115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x</a:t>
            </a:r>
            <a:endParaRPr b="1" baseline="30000" sz="1600">
              <a:solidFill>
                <a:schemeClr val="dk2"/>
              </a:solidFill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1613803" y="2216364"/>
            <a:ext cx="596700" cy="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Key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W</a:t>
            </a:r>
            <a:r>
              <a:rPr b="1" baseline="30000" lang="en">
                <a:solidFill>
                  <a:schemeClr val="dk2"/>
                </a:solidFill>
              </a:rPr>
              <a:t>(k)</a:t>
            </a:r>
            <a:endParaRPr b="1" baseline="30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" sz="2400">
                <a:solidFill>
                  <a:schemeClr val="dk2"/>
                </a:solidFill>
              </a:rPr>
              <a:t>rxd</a:t>
            </a:r>
            <a:endParaRPr b="1" baseline="30000"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453680" y="497342"/>
            <a:ext cx="793800" cy="714600"/>
          </a:xfrm>
          <a:prstGeom prst="bracketPair">
            <a:avLst/>
          </a:prstGeom>
          <a:solidFill>
            <a:srgbClr val="CCCCC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285801" y="1124624"/>
            <a:ext cx="112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nxd</a:t>
            </a:r>
            <a:endParaRPr b="1" sz="1500"/>
          </a:p>
        </p:txBody>
      </p:sp>
      <p:cxnSp>
        <p:nvCxnSpPr>
          <p:cNvPr id="162" name="Google Shape;162;p19"/>
          <p:cNvCxnSpPr/>
          <p:nvPr/>
        </p:nvCxnSpPr>
        <p:spPr>
          <a:xfrm>
            <a:off x="1446292" y="855726"/>
            <a:ext cx="653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19"/>
          <p:cNvSpPr/>
          <p:nvPr/>
        </p:nvSpPr>
        <p:spPr>
          <a:xfrm>
            <a:off x="2337375" y="625826"/>
            <a:ext cx="793800" cy="627300"/>
          </a:xfrm>
          <a:prstGeom prst="bracketPair">
            <a:avLst/>
          </a:prstGeom>
          <a:solidFill>
            <a:srgbClr val="CCCCC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 txBox="1"/>
          <p:nvPr/>
        </p:nvSpPr>
        <p:spPr>
          <a:xfrm>
            <a:off x="2333740" y="293041"/>
            <a:ext cx="8358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xW</a:t>
            </a:r>
            <a:r>
              <a:rPr b="1" baseline="30000" lang="en" sz="1600">
                <a:solidFill>
                  <a:schemeClr val="dk2"/>
                </a:solidFill>
              </a:rPr>
              <a:t>(q)T</a:t>
            </a:r>
            <a:endParaRPr b="1" baseline="30000" sz="1600">
              <a:solidFill>
                <a:schemeClr val="dk2"/>
              </a:solidFill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2169491" y="1176914"/>
            <a:ext cx="112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nxr</a:t>
            </a:r>
            <a:endParaRPr b="1" sz="1500"/>
          </a:p>
        </p:txBody>
      </p:sp>
      <p:cxnSp>
        <p:nvCxnSpPr>
          <p:cNvPr id="166" name="Google Shape;166;p19"/>
          <p:cNvCxnSpPr/>
          <p:nvPr/>
        </p:nvCxnSpPr>
        <p:spPr>
          <a:xfrm flipH="1">
            <a:off x="897188" y="2568922"/>
            <a:ext cx="5400" cy="187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9"/>
          <p:cNvCxnSpPr/>
          <p:nvPr/>
        </p:nvCxnSpPr>
        <p:spPr>
          <a:xfrm flipH="1" rot="10800000">
            <a:off x="793005" y="2568887"/>
            <a:ext cx="1903500" cy="1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9"/>
          <p:cNvCxnSpPr/>
          <p:nvPr/>
        </p:nvCxnSpPr>
        <p:spPr>
          <a:xfrm flipH="1" rot="10800000">
            <a:off x="901593" y="4430636"/>
            <a:ext cx="1799400" cy="2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19"/>
          <p:cNvSpPr/>
          <p:nvPr/>
        </p:nvSpPr>
        <p:spPr>
          <a:xfrm>
            <a:off x="2850950" y="2390747"/>
            <a:ext cx="793800" cy="415500"/>
          </a:xfrm>
          <a:prstGeom prst="bracketPair">
            <a:avLst/>
          </a:prstGeom>
          <a:solidFill>
            <a:srgbClr val="CCCCC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 txBox="1"/>
          <p:nvPr/>
        </p:nvSpPr>
        <p:spPr>
          <a:xfrm>
            <a:off x="2818746" y="1905552"/>
            <a:ext cx="9732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W</a:t>
            </a:r>
            <a:r>
              <a:rPr b="1" baseline="30000" lang="en" sz="1600">
                <a:solidFill>
                  <a:schemeClr val="dk2"/>
                </a:solidFill>
              </a:rPr>
              <a:t>(*)</a:t>
            </a:r>
            <a:r>
              <a:rPr b="1" lang="en" sz="1600">
                <a:solidFill>
                  <a:schemeClr val="dk2"/>
                </a:solidFill>
              </a:rPr>
              <a:t>x</a:t>
            </a:r>
            <a:r>
              <a:rPr b="1" baseline="30000" lang="en" sz="1600">
                <a:solidFill>
                  <a:schemeClr val="dk2"/>
                </a:solidFill>
              </a:rPr>
              <a:t>T</a:t>
            </a:r>
            <a:endParaRPr b="1" baseline="30000" sz="1600">
              <a:solidFill>
                <a:schemeClr val="dk2"/>
              </a:solidFill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2759268" y="2865625"/>
            <a:ext cx="112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highlight>
                  <a:srgbClr val="C9DAF8"/>
                </a:highlight>
              </a:rPr>
              <a:t>rxm</a:t>
            </a:r>
            <a:endParaRPr b="1" sz="1500">
              <a:highlight>
                <a:srgbClr val="C9DAF8"/>
              </a:highlight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2987727" y="3918153"/>
            <a:ext cx="793800" cy="714600"/>
          </a:xfrm>
          <a:prstGeom prst="bracketPair">
            <a:avLst/>
          </a:prstGeom>
          <a:solidFill>
            <a:srgbClr val="CCCCC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 txBox="1"/>
          <p:nvPr/>
        </p:nvSpPr>
        <p:spPr>
          <a:xfrm>
            <a:off x="2819848" y="4545434"/>
            <a:ext cx="112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highlight>
                  <a:srgbClr val="C9DAF8"/>
                </a:highlight>
              </a:rPr>
              <a:t>m</a:t>
            </a:r>
            <a:r>
              <a:rPr b="1" lang="en" sz="1500">
                <a:solidFill>
                  <a:schemeClr val="dk2"/>
                </a:solidFill>
                <a:highlight>
                  <a:srgbClr val="C9DAF8"/>
                </a:highlight>
              </a:rPr>
              <a:t>xd</a:t>
            </a:r>
            <a:endParaRPr b="1" sz="1500">
              <a:highlight>
                <a:srgbClr val="C9DAF8"/>
              </a:highlight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1644103" y="4054981"/>
            <a:ext cx="793800" cy="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Value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W</a:t>
            </a:r>
            <a:r>
              <a:rPr b="1" baseline="30000" lang="en">
                <a:solidFill>
                  <a:schemeClr val="dk2"/>
                </a:solidFill>
              </a:rPr>
              <a:t>(v)</a:t>
            </a:r>
            <a:endParaRPr b="1" baseline="30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75" name="Google Shape;175;p19"/>
          <p:cNvCxnSpPr/>
          <p:nvPr/>
        </p:nvCxnSpPr>
        <p:spPr>
          <a:xfrm flipH="1" rot="10800000">
            <a:off x="3368864" y="842792"/>
            <a:ext cx="1469400" cy="1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9"/>
          <p:cNvCxnSpPr/>
          <p:nvPr/>
        </p:nvCxnSpPr>
        <p:spPr>
          <a:xfrm flipH="1" rot="10800000">
            <a:off x="3805508" y="2579841"/>
            <a:ext cx="8919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19"/>
          <p:cNvCxnSpPr>
            <a:endCxn id="178" idx="0"/>
          </p:cNvCxnSpPr>
          <p:nvPr/>
        </p:nvCxnSpPr>
        <p:spPr>
          <a:xfrm flipH="1">
            <a:off x="4828969" y="834187"/>
            <a:ext cx="1500" cy="15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19"/>
          <p:cNvCxnSpPr/>
          <p:nvPr/>
        </p:nvCxnSpPr>
        <p:spPr>
          <a:xfrm flipH="1" rot="10800000">
            <a:off x="5026514" y="2586560"/>
            <a:ext cx="806400" cy="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19"/>
          <p:cNvSpPr txBox="1"/>
          <p:nvPr/>
        </p:nvSpPr>
        <p:spPr>
          <a:xfrm>
            <a:off x="6065375" y="2885961"/>
            <a:ext cx="112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highlight>
                  <a:srgbClr val="C9DAF8"/>
                </a:highlight>
              </a:rPr>
              <a:t>nxm</a:t>
            </a:r>
            <a:endParaRPr b="1" sz="1500">
              <a:highlight>
                <a:srgbClr val="C9DAF8"/>
              </a:highlight>
            </a:endParaRPr>
          </a:p>
        </p:txBody>
      </p:sp>
      <p:cxnSp>
        <p:nvCxnSpPr>
          <p:cNvPr id="181" name="Google Shape;181;p19"/>
          <p:cNvCxnSpPr/>
          <p:nvPr/>
        </p:nvCxnSpPr>
        <p:spPr>
          <a:xfrm flipH="1" rot="10800000">
            <a:off x="4006917" y="4397390"/>
            <a:ext cx="2349600" cy="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19"/>
          <p:cNvCxnSpPr/>
          <p:nvPr/>
        </p:nvCxnSpPr>
        <p:spPr>
          <a:xfrm>
            <a:off x="6602372" y="3248405"/>
            <a:ext cx="0" cy="100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19"/>
          <p:cNvCxnSpPr/>
          <p:nvPr/>
        </p:nvCxnSpPr>
        <p:spPr>
          <a:xfrm flipH="1" rot="10800000">
            <a:off x="6934200" y="4385931"/>
            <a:ext cx="945000" cy="1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19"/>
          <p:cNvSpPr/>
          <p:nvPr/>
        </p:nvSpPr>
        <p:spPr>
          <a:xfrm>
            <a:off x="8081424" y="3956176"/>
            <a:ext cx="793800" cy="714600"/>
          </a:xfrm>
          <a:prstGeom prst="bracketPair">
            <a:avLst/>
          </a:prstGeom>
          <a:solidFill>
            <a:srgbClr val="CCCCC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5" name="Google Shape;185;p19"/>
          <p:cNvSpPr txBox="1"/>
          <p:nvPr/>
        </p:nvSpPr>
        <p:spPr>
          <a:xfrm>
            <a:off x="7913545" y="4583457"/>
            <a:ext cx="112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highlight>
                  <a:srgbClr val="C9DAF8"/>
                </a:highlight>
              </a:rPr>
              <a:t>nxd</a:t>
            </a:r>
            <a:endParaRPr b="1" sz="1500">
              <a:highlight>
                <a:srgbClr val="C9DAF8"/>
              </a:highlight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260618" y="2274654"/>
            <a:ext cx="419400" cy="714600"/>
          </a:xfrm>
          <a:prstGeom prst="bracketPair">
            <a:avLst/>
          </a:prstGeom>
          <a:solidFill>
            <a:srgbClr val="CCCCC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 txBox="1"/>
          <p:nvPr/>
        </p:nvSpPr>
        <p:spPr>
          <a:xfrm>
            <a:off x="171925" y="2901942"/>
            <a:ext cx="59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mxd</a:t>
            </a:r>
            <a:endParaRPr b="1" sz="1500"/>
          </a:p>
        </p:txBody>
      </p:sp>
      <p:sp>
        <p:nvSpPr>
          <p:cNvPr id="188" name="Google Shape;188;p19"/>
          <p:cNvSpPr txBox="1"/>
          <p:nvPr/>
        </p:nvSpPr>
        <p:spPr>
          <a:xfrm>
            <a:off x="2938566" y="3590906"/>
            <a:ext cx="8919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</a:rPr>
              <a:t>z</a:t>
            </a:r>
            <a:r>
              <a:rPr b="1" lang="en" sz="1600">
                <a:solidFill>
                  <a:schemeClr val="dk2"/>
                </a:solidFill>
              </a:rPr>
              <a:t>W</a:t>
            </a:r>
            <a:r>
              <a:rPr b="1" baseline="30000" lang="en" sz="1600">
                <a:solidFill>
                  <a:schemeClr val="dk2"/>
                </a:solidFill>
              </a:rPr>
              <a:t>(*)</a:t>
            </a:r>
            <a:endParaRPr b="1" sz="1600">
              <a:solidFill>
                <a:schemeClr val="dk2"/>
              </a:solidFill>
            </a:endParaRPr>
          </a:p>
        </p:txBody>
      </p:sp>
      <p:sp>
        <p:nvSpPr>
          <p:cNvPr id="189" name="Google Shape;189;p19"/>
          <p:cNvSpPr/>
          <p:nvPr/>
        </p:nvSpPr>
        <p:spPr>
          <a:xfrm>
            <a:off x="4748517" y="2479661"/>
            <a:ext cx="198900" cy="19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"/>
          <p:cNvSpPr txBox="1"/>
          <p:nvPr/>
        </p:nvSpPr>
        <p:spPr>
          <a:xfrm>
            <a:off x="4724400" y="2373900"/>
            <a:ext cx="19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x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6506700" y="4296761"/>
            <a:ext cx="198900" cy="19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 txBox="1"/>
          <p:nvPr/>
        </p:nvSpPr>
        <p:spPr>
          <a:xfrm>
            <a:off x="6482583" y="4191000"/>
            <a:ext cx="19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x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5984600" y="1879250"/>
            <a:ext cx="1102800" cy="1050300"/>
          </a:xfrm>
          <a:prstGeom prst="bracketPair">
            <a:avLst/>
          </a:prstGeom>
          <a:solidFill>
            <a:srgbClr val="CCCCC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6059589" y="1981200"/>
            <a:ext cx="952200" cy="282600"/>
          </a:xfrm>
          <a:prstGeom prst="ellipse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 txBox="1"/>
          <p:nvPr/>
        </p:nvSpPr>
        <p:spPr>
          <a:xfrm>
            <a:off x="6115800" y="1921200"/>
            <a:ext cx="13518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Softmax</a:t>
            </a:r>
            <a:endParaRPr b="1"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/>
          <p:nvPr/>
        </p:nvSpPr>
        <p:spPr>
          <a:xfrm>
            <a:off x="238550" y="1552100"/>
            <a:ext cx="1629900" cy="954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"/>
          <p:cNvSpPr txBox="1"/>
          <p:nvPr/>
        </p:nvSpPr>
        <p:spPr>
          <a:xfrm>
            <a:off x="238550" y="1803950"/>
            <a:ext cx="1629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Self-Attention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2378850" y="1552100"/>
            <a:ext cx="1629900" cy="954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 txBox="1"/>
          <p:nvPr/>
        </p:nvSpPr>
        <p:spPr>
          <a:xfrm>
            <a:off x="2378850" y="1803950"/>
            <a:ext cx="1629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Self-Attention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1868439" y="1778161"/>
            <a:ext cx="1380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. . 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5" name="Google Shape;205;p20"/>
          <p:cNvSpPr/>
          <p:nvPr/>
        </p:nvSpPr>
        <p:spPr>
          <a:xfrm>
            <a:off x="5198350" y="1552100"/>
            <a:ext cx="1629900" cy="954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 txBox="1"/>
          <p:nvPr/>
        </p:nvSpPr>
        <p:spPr>
          <a:xfrm>
            <a:off x="5032650" y="1803950"/>
            <a:ext cx="1954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Cross-Attention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6828239" y="1778161"/>
            <a:ext cx="1380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. . 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8" name="Google Shape;208;p20"/>
          <p:cNvSpPr/>
          <p:nvPr/>
        </p:nvSpPr>
        <p:spPr>
          <a:xfrm>
            <a:off x="7351800" y="1552100"/>
            <a:ext cx="1629900" cy="954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"/>
          <p:cNvSpPr txBox="1"/>
          <p:nvPr/>
        </p:nvSpPr>
        <p:spPr>
          <a:xfrm>
            <a:off x="7189500" y="1803950"/>
            <a:ext cx="1954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Cross-Attention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238550" y="2897200"/>
            <a:ext cx="1629900" cy="954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"/>
          <p:cNvSpPr txBox="1"/>
          <p:nvPr/>
        </p:nvSpPr>
        <p:spPr>
          <a:xfrm>
            <a:off x="238550" y="3149050"/>
            <a:ext cx="1629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Self-Attention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2378850" y="2897200"/>
            <a:ext cx="1629900" cy="954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"/>
          <p:cNvSpPr txBox="1"/>
          <p:nvPr/>
        </p:nvSpPr>
        <p:spPr>
          <a:xfrm>
            <a:off x="2378850" y="3149050"/>
            <a:ext cx="1629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Self-Attention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4" name="Google Shape;214;p20"/>
          <p:cNvSpPr txBox="1"/>
          <p:nvPr/>
        </p:nvSpPr>
        <p:spPr>
          <a:xfrm>
            <a:off x="1868439" y="3123261"/>
            <a:ext cx="1380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. . 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5" name="Google Shape;215;p20"/>
          <p:cNvSpPr/>
          <p:nvPr/>
        </p:nvSpPr>
        <p:spPr>
          <a:xfrm>
            <a:off x="5198350" y="2897200"/>
            <a:ext cx="1629900" cy="954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"/>
          <p:cNvSpPr txBox="1"/>
          <p:nvPr/>
        </p:nvSpPr>
        <p:spPr>
          <a:xfrm>
            <a:off x="5032650" y="3149050"/>
            <a:ext cx="1954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Cross-Attention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7" name="Google Shape;217;p20"/>
          <p:cNvSpPr txBox="1"/>
          <p:nvPr/>
        </p:nvSpPr>
        <p:spPr>
          <a:xfrm>
            <a:off x="6828239" y="3123261"/>
            <a:ext cx="1380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. . 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8" name="Google Shape;218;p20"/>
          <p:cNvSpPr/>
          <p:nvPr/>
        </p:nvSpPr>
        <p:spPr>
          <a:xfrm>
            <a:off x="7351800" y="2897200"/>
            <a:ext cx="1629900" cy="954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 txBox="1"/>
          <p:nvPr/>
        </p:nvSpPr>
        <p:spPr>
          <a:xfrm>
            <a:off x="7189500" y="3149050"/>
            <a:ext cx="1954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Cross-Attention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0" name="Google Shape;220;p20"/>
          <p:cNvSpPr txBox="1"/>
          <p:nvPr/>
        </p:nvSpPr>
        <p:spPr>
          <a:xfrm rot="5400000">
            <a:off x="1437589" y="2945461"/>
            <a:ext cx="1380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. . 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1" name="Google Shape;221;p20"/>
          <p:cNvSpPr txBox="1"/>
          <p:nvPr/>
        </p:nvSpPr>
        <p:spPr>
          <a:xfrm rot="-5400000">
            <a:off x="6389189" y="1991161"/>
            <a:ext cx="1380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. . 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2" name="Google Shape;222;p20"/>
          <p:cNvSpPr txBox="1"/>
          <p:nvPr/>
        </p:nvSpPr>
        <p:spPr>
          <a:xfrm>
            <a:off x="4234014" y="1778161"/>
            <a:ext cx="1380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. . 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3" name="Google Shape;223;p20"/>
          <p:cNvSpPr txBox="1"/>
          <p:nvPr/>
        </p:nvSpPr>
        <p:spPr>
          <a:xfrm>
            <a:off x="4234014" y="3123261"/>
            <a:ext cx="1380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. . 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4" name="Google Shape;224;p20"/>
          <p:cNvSpPr/>
          <p:nvPr/>
        </p:nvSpPr>
        <p:spPr>
          <a:xfrm>
            <a:off x="3883950" y="4242300"/>
            <a:ext cx="1473600" cy="9012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</a:t>
            </a:r>
            <a:r>
              <a:rPr lang="en"/>
              <a:t>Distribution</a:t>
            </a:r>
            <a:r>
              <a:rPr lang="en"/>
              <a:t> of Next Word</a:t>
            </a:r>
            <a:endParaRPr/>
          </a:p>
        </p:txBody>
      </p:sp>
      <p:cxnSp>
        <p:nvCxnSpPr>
          <p:cNvPr id="225" name="Google Shape;225;p20"/>
          <p:cNvCxnSpPr>
            <a:stCxn id="210" idx="2"/>
            <a:endCxn id="224" idx="0"/>
          </p:cNvCxnSpPr>
          <p:nvPr/>
        </p:nvCxnSpPr>
        <p:spPr>
          <a:xfrm>
            <a:off x="1053500" y="3851500"/>
            <a:ext cx="356730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0"/>
          <p:cNvCxnSpPr>
            <a:stCxn id="212" idx="2"/>
            <a:endCxn id="224" idx="0"/>
          </p:cNvCxnSpPr>
          <p:nvPr/>
        </p:nvCxnSpPr>
        <p:spPr>
          <a:xfrm>
            <a:off x="3193800" y="3851500"/>
            <a:ext cx="142710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0"/>
          <p:cNvCxnSpPr>
            <a:stCxn id="215" idx="2"/>
            <a:endCxn id="224" idx="0"/>
          </p:cNvCxnSpPr>
          <p:nvPr/>
        </p:nvCxnSpPr>
        <p:spPr>
          <a:xfrm flipH="1">
            <a:off x="4620700" y="3851500"/>
            <a:ext cx="139260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0"/>
          <p:cNvCxnSpPr>
            <a:stCxn id="218" idx="2"/>
            <a:endCxn id="224" idx="0"/>
          </p:cNvCxnSpPr>
          <p:nvPr/>
        </p:nvCxnSpPr>
        <p:spPr>
          <a:xfrm flipH="1">
            <a:off x="4620750" y="3851500"/>
            <a:ext cx="354600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20"/>
          <p:cNvSpPr/>
          <p:nvPr/>
        </p:nvSpPr>
        <p:spPr>
          <a:xfrm rot="10800000">
            <a:off x="3883950" y="477000"/>
            <a:ext cx="1473600" cy="8367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"/>
          <p:cNvSpPr txBox="1"/>
          <p:nvPr/>
        </p:nvSpPr>
        <p:spPr>
          <a:xfrm>
            <a:off x="3883950" y="407250"/>
            <a:ext cx="14736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Input Text Vector Encoding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231" name="Google Shape;231;p20"/>
          <p:cNvCxnSpPr>
            <a:stCxn id="229" idx="0"/>
            <a:endCxn id="200" idx="0"/>
          </p:cNvCxnSpPr>
          <p:nvPr/>
        </p:nvCxnSpPr>
        <p:spPr>
          <a:xfrm flipH="1">
            <a:off x="1053450" y="1313700"/>
            <a:ext cx="3567300" cy="2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0"/>
          <p:cNvCxnSpPr>
            <a:stCxn id="229" idx="0"/>
            <a:endCxn id="202" idx="0"/>
          </p:cNvCxnSpPr>
          <p:nvPr/>
        </p:nvCxnSpPr>
        <p:spPr>
          <a:xfrm flipH="1">
            <a:off x="3193950" y="1313700"/>
            <a:ext cx="1426800" cy="2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0"/>
          <p:cNvCxnSpPr>
            <a:stCxn id="205" idx="0"/>
            <a:endCxn id="229" idx="0"/>
          </p:cNvCxnSpPr>
          <p:nvPr/>
        </p:nvCxnSpPr>
        <p:spPr>
          <a:xfrm rot="10800000">
            <a:off x="4620700" y="1313600"/>
            <a:ext cx="1392600" cy="2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0"/>
          <p:cNvCxnSpPr>
            <a:stCxn id="208" idx="0"/>
            <a:endCxn id="229" idx="0"/>
          </p:cNvCxnSpPr>
          <p:nvPr/>
        </p:nvCxnSpPr>
        <p:spPr>
          <a:xfrm rot="10800000">
            <a:off x="4620750" y="1313600"/>
            <a:ext cx="3546000" cy="2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0"/>
          <p:cNvCxnSpPr>
            <a:stCxn id="200" idx="2"/>
            <a:endCxn id="210" idx="0"/>
          </p:cNvCxnSpPr>
          <p:nvPr/>
        </p:nvCxnSpPr>
        <p:spPr>
          <a:xfrm>
            <a:off x="1053500" y="2506400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0"/>
          <p:cNvCxnSpPr>
            <a:stCxn id="202" idx="2"/>
            <a:endCxn id="212" idx="0"/>
          </p:cNvCxnSpPr>
          <p:nvPr/>
        </p:nvCxnSpPr>
        <p:spPr>
          <a:xfrm>
            <a:off x="3193800" y="2506400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0"/>
          <p:cNvCxnSpPr>
            <a:stCxn id="205" idx="2"/>
            <a:endCxn id="215" idx="0"/>
          </p:cNvCxnSpPr>
          <p:nvPr/>
        </p:nvCxnSpPr>
        <p:spPr>
          <a:xfrm>
            <a:off x="6013300" y="2506400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0"/>
          <p:cNvCxnSpPr>
            <a:stCxn id="208" idx="2"/>
            <a:endCxn id="218" idx="0"/>
          </p:cNvCxnSpPr>
          <p:nvPr/>
        </p:nvCxnSpPr>
        <p:spPr>
          <a:xfrm>
            <a:off x="8166750" y="2506400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