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8" r:id="rId11"/>
    <p:sldId id="270" r:id="rId12"/>
    <p:sldId id="273" r:id="rId13"/>
    <p:sldId id="272" r:id="rId14"/>
    <p:sldId id="274" r:id="rId15"/>
    <p:sldId id="275" r:id="rId16"/>
    <p:sldId id="277" r:id="rId17"/>
    <p:sldId id="276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 varScale="1">
        <p:scale>
          <a:sx n="156" d="100"/>
          <a:sy n="156" d="100"/>
        </p:scale>
        <p:origin x="36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265482bf26_1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265482bf26_1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265482bf26_1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265482bf26_1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265482bf26_1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265482bf26_1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265482bf2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265482bf2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265482bf26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265482bf26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d830b904a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d830b904a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265482bf26_1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265482bf26_1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d842d7e5a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d842d7e5a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4FDEA-605E-4247-B714-0BAF2FBC82F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717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8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2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50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29.png"/><Relationship Id="rId9" Type="http://schemas.openxmlformats.org/officeDocument/2006/relationships/image" Target="../media/image5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7.png"/><Relationship Id="rId3" Type="http://schemas.openxmlformats.org/officeDocument/2006/relationships/image" Target="../media/image60.png"/><Relationship Id="rId7" Type="http://schemas.openxmlformats.org/officeDocument/2006/relationships/image" Target="../media/image62.png"/><Relationship Id="rId12" Type="http://schemas.openxmlformats.org/officeDocument/2006/relationships/image" Target="../media/image66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11" Type="http://schemas.openxmlformats.org/officeDocument/2006/relationships/image" Target="../media/image65.png"/><Relationship Id="rId5" Type="http://schemas.openxmlformats.org/officeDocument/2006/relationships/image" Target="../media/image29.png"/><Relationship Id="rId10" Type="http://schemas.openxmlformats.org/officeDocument/2006/relationships/image" Target="../media/image44.png"/><Relationship Id="rId4" Type="http://schemas.openxmlformats.org/officeDocument/2006/relationships/image" Target="../media/image61.png"/><Relationship Id="rId9" Type="http://schemas.openxmlformats.org/officeDocument/2006/relationships/image" Target="../media/image6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15E858-0B3A-C54E-1115-5BD103EADC84}"/>
              </a:ext>
            </a:extLst>
          </p:cNvPr>
          <p:cNvSpPr/>
          <p:nvPr/>
        </p:nvSpPr>
        <p:spPr>
          <a:xfrm>
            <a:off x="2083669" y="1362621"/>
            <a:ext cx="563062" cy="1458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en-US" sz="9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103C2F-25EB-CA23-9F59-FCF379B6D02C}"/>
              </a:ext>
            </a:extLst>
          </p:cNvPr>
          <p:cNvSpPr/>
          <p:nvPr/>
        </p:nvSpPr>
        <p:spPr>
          <a:xfrm>
            <a:off x="3810183" y="1439207"/>
            <a:ext cx="367792" cy="631484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en-US" sz="90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D9B5B13-13D4-8D58-5C82-3A471C6EEBD7}"/>
              </a:ext>
            </a:extLst>
          </p:cNvPr>
          <p:cNvCxnSpPr/>
          <p:nvPr/>
        </p:nvCxnSpPr>
        <p:spPr>
          <a:xfrm>
            <a:off x="2645263" y="1376288"/>
            <a:ext cx="1158316" cy="164911"/>
          </a:xfrm>
          <a:prstGeom prst="straightConnector1">
            <a:avLst/>
          </a:prstGeom>
          <a:ln>
            <a:solidFill>
              <a:schemeClr val="accent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80E3C2F-B4B3-C2B1-410B-28B8888B0001}"/>
              </a:ext>
            </a:extLst>
          </p:cNvPr>
          <p:cNvCxnSpPr/>
          <p:nvPr/>
        </p:nvCxnSpPr>
        <p:spPr>
          <a:xfrm flipV="1">
            <a:off x="3810551" y="1751784"/>
            <a:ext cx="372103" cy="1468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DDBBE7-CB70-607D-6F2B-3E1C7F66F01F}"/>
              </a:ext>
            </a:extLst>
          </p:cNvPr>
          <p:cNvCxnSpPr/>
          <p:nvPr/>
        </p:nvCxnSpPr>
        <p:spPr>
          <a:xfrm flipV="1">
            <a:off x="2644346" y="1905688"/>
            <a:ext cx="1163912" cy="24490"/>
          </a:xfrm>
          <a:prstGeom prst="straightConnector1">
            <a:avLst/>
          </a:prstGeom>
          <a:ln>
            <a:solidFill>
              <a:schemeClr val="accent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BA0520A-A4FE-7998-225B-F84BBD167696}"/>
              </a:ext>
            </a:extLst>
          </p:cNvPr>
          <p:cNvCxnSpPr/>
          <p:nvPr/>
        </p:nvCxnSpPr>
        <p:spPr>
          <a:xfrm>
            <a:off x="2086053" y="1733166"/>
            <a:ext cx="560218" cy="3761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29AD40A-8FF4-9CEB-70B6-33D901157D19}"/>
              </a:ext>
            </a:extLst>
          </p:cNvPr>
          <p:cNvCxnSpPr>
            <a:cxnSpLocks/>
          </p:cNvCxnSpPr>
          <p:nvPr/>
        </p:nvCxnSpPr>
        <p:spPr>
          <a:xfrm>
            <a:off x="2083209" y="2082889"/>
            <a:ext cx="560218" cy="3761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B9C07F-C0EC-F37D-9E39-45BCCC27553A}"/>
              </a:ext>
            </a:extLst>
          </p:cNvPr>
          <p:cNvCxnSpPr>
            <a:cxnSpLocks/>
          </p:cNvCxnSpPr>
          <p:nvPr/>
        </p:nvCxnSpPr>
        <p:spPr>
          <a:xfrm>
            <a:off x="2080366" y="2446830"/>
            <a:ext cx="560218" cy="3761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2754D05-82E4-C68B-AF92-DE86F53EC469}"/>
              </a:ext>
            </a:extLst>
          </p:cNvPr>
          <p:cNvCxnSpPr>
            <a:cxnSpLocks/>
          </p:cNvCxnSpPr>
          <p:nvPr/>
        </p:nvCxnSpPr>
        <p:spPr>
          <a:xfrm flipV="1">
            <a:off x="2644345" y="1954024"/>
            <a:ext cx="1161068" cy="305974"/>
          </a:xfrm>
          <a:prstGeom prst="straightConnector1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5A26C1E-2614-CC67-057F-D815645F9B59}"/>
              </a:ext>
            </a:extLst>
          </p:cNvPr>
          <p:cNvCxnSpPr>
            <a:cxnSpLocks/>
          </p:cNvCxnSpPr>
          <p:nvPr/>
        </p:nvCxnSpPr>
        <p:spPr>
          <a:xfrm flipV="1">
            <a:off x="2644345" y="1627046"/>
            <a:ext cx="1172441" cy="419706"/>
          </a:xfrm>
          <a:prstGeom prst="straightConnector1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77F2742-8FCD-70A2-1085-5A4A7D54BDE4}"/>
              </a:ext>
            </a:extLst>
          </p:cNvPr>
          <p:cNvCxnSpPr>
            <a:cxnSpLocks/>
          </p:cNvCxnSpPr>
          <p:nvPr/>
        </p:nvCxnSpPr>
        <p:spPr>
          <a:xfrm flipV="1">
            <a:off x="2652876" y="1965398"/>
            <a:ext cx="1138322" cy="630109"/>
          </a:xfrm>
          <a:prstGeom prst="straightConnector1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BAFD5C6-F257-6A1C-44A7-5B9620181AFD}"/>
              </a:ext>
            </a:extLst>
          </p:cNvPr>
          <p:cNvCxnSpPr>
            <a:cxnSpLocks/>
          </p:cNvCxnSpPr>
          <p:nvPr/>
        </p:nvCxnSpPr>
        <p:spPr>
          <a:xfrm flipV="1">
            <a:off x="2641501" y="1575868"/>
            <a:ext cx="1158225" cy="812078"/>
          </a:xfrm>
          <a:prstGeom prst="straightConnector1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B1D9F0C3-1AFC-41E2-4CD2-BB9794501734}"/>
              </a:ext>
            </a:extLst>
          </p:cNvPr>
          <p:cNvSpPr/>
          <p:nvPr/>
        </p:nvSpPr>
        <p:spPr>
          <a:xfrm>
            <a:off x="6016389" y="1377204"/>
            <a:ext cx="387145" cy="11061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en-US" sz="90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013F7DC-EF8D-50C3-C079-AD082EFF7A4F}"/>
              </a:ext>
            </a:extLst>
          </p:cNvPr>
          <p:cNvCxnSpPr>
            <a:cxnSpLocks/>
          </p:cNvCxnSpPr>
          <p:nvPr/>
        </p:nvCxnSpPr>
        <p:spPr>
          <a:xfrm flipV="1">
            <a:off x="6015471" y="1702808"/>
            <a:ext cx="389621" cy="1925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9FA22AA-B2EE-3074-22DF-EFCE0562662E}"/>
              </a:ext>
            </a:extLst>
          </p:cNvPr>
          <p:cNvCxnSpPr>
            <a:cxnSpLocks/>
          </p:cNvCxnSpPr>
          <p:nvPr/>
        </p:nvCxnSpPr>
        <p:spPr>
          <a:xfrm flipV="1">
            <a:off x="6012628" y="2115084"/>
            <a:ext cx="389621" cy="1925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DD61C15-F5FE-AD75-A591-E8F3B6FCE32C}"/>
              </a:ext>
            </a:extLst>
          </p:cNvPr>
          <p:cNvSpPr txBox="1"/>
          <p:nvPr/>
        </p:nvSpPr>
        <p:spPr>
          <a:xfrm>
            <a:off x="6075730" y="1427741"/>
            <a:ext cx="275523" cy="2597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45720" tIns="22860" rIns="45720" bIns="228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388" b="1" dirty="0">
                <a:solidFill>
                  <a:srgbClr val="92D050"/>
                </a:solidFill>
                <a:ea typeface="Calibri"/>
                <a:cs typeface="Calibri"/>
              </a:rPr>
              <a:t>Z</a:t>
            </a:r>
            <a:r>
              <a:rPr lang="en-US" sz="1388" b="1" baseline="-25000" dirty="0">
                <a:solidFill>
                  <a:srgbClr val="92D050"/>
                </a:solidFill>
                <a:ea typeface="Calibri"/>
                <a:cs typeface="Calibri"/>
              </a:rPr>
              <a:t>1</a:t>
            </a:r>
            <a:endParaRPr lang="en-US" sz="1388" b="1" baseline="-25000" dirty="0">
              <a:solidFill>
                <a:srgbClr val="92D05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D53FEF-D317-CD9D-1F25-73AFC6655CE9}"/>
              </a:ext>
            </a:extLst>
          </p:cNvPr>
          <p:cNvSpPr txBox="1"/>
          <p:nvPr/>
        </p:nvSpPr>
        <p:spPr>
          <a:xfrm>
            <a:off x="6075732" y="1749032"/>
            <a:ext cx="312485" cy="2597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45720" tIns="22860" rIns="45720" bIns="228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388" b="1" dirty="0">
                <a:solidFill>
                  <a:srgbClr val="7030A0"/>
                </a:solidFill>
                <a:ea typeface="Calibri"/>
                <a:cs typeface="Calibri"/>
              </a:rPr>
              <a:t>Z</a:t>
            </a:r>
            <a:r>
              <a:rPr lang="en-US" sz="1388" b="1" baseline="-25000" dirty="0">
                <a:solidFill>
                  <a:srgbClr val="7030A0"/>
                </a:solidFill>
                <a:ea typeface="Calibri"/>
                <a:cs typeface="Calibri"/>
              </a:rPr>
              <a:t>2</a:t>
            </a:r>
            <a:endParaRPr lang="en-US" sz="1388" b="1" baseline="-25000" dirty="0">
              <a:solidFill>
                <a:srgbClr val="7030A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45B4A1-3150-7909-22BB-E4650A44C60C}"/>
              </a:ext>
            </a:extLst>
          </p:cNvPr>
          <p:cNvSpPr txBox="1"/>
          <p:nvPr/>
        </p:nvSpPr>
        <p:spPr>
          <a:xfrm>
            <a:off x="6070043" y="2152778"/>
            <a:ext cx="275523" cy="2597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45720" tIns="22860" rIns="45720" bIns="228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388" b="1" dirty="0">
                <a:solidFill>
                  <a:schemeClr val="accent2"/>
                </a:solidFill>
                <a:ea typeface="Calibri"/>
                <a:cs typeface="Calibri"/>
              </a:rPr>
              <a:t>Z</a:t>
            </a:r>
            <a:r>
              <a:rPr lang="en-US" sz="1388" b="1" baseline="-25000" dirty="0">
                <a:solidFill>
                  <a:schemeClr val="accent2"/>
                </a:solidFill>
                <a:ea typeface="Calibri"/>
                <a:cs typeface="Calibri"/>
              </a:rPr>
              <a:t>3</a:t>
            </a:r>
            <a:endParaRPr lang="en-US" sz="1388" b="1" baseline="-25000" dirty="0">
              <a:solidFill>
                <a:schemeClr val="accent2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5C4C59F-00CA-D98A-4ADF-11A31FD1972D}"/>
              </a:ext>
            </a:extLst>
          </p:cNvPr>
          <p:cNvCxnSpPr>
            <a:cxnSpLocks/>
          </p:cNvCxnSpPr>
          <p:nvPr/>
        </p:nvCxnSpPr>
        <p:spPr>
          <a:xfrm flipV="1">
            <a:off x="4177793" y="1553076"/>
            <a:ext cx="365268" cy="187152"/>
          </a:xfrm>
          <a:prstGeom prst="straightConnector1">
            <a:avLst/>
          </a:prstGeom>
          <a:ln>
            <a:solidFill>
              <a:schemeClr val="accent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4268181-C6E7-4A4B-9B7D-5F8EF2FCF066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5655838" y="1532361"/>
            <a:ext cx="362658" cy="14524"/>
          </a:xfrm>
          <a:prstGeom prst="straightConnector1">
            <a:avLst/>
          </a:prstGeom>
          <a:ln>
            <a:solidFill>
              <a:schemeClr val="accent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6BD7953-52F4-176F-CD37-D0DD3AD4A97D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4154128" y="1753894"/>
            <a:ext cx="349817" cy="95493"/>
          </a:xfrm>
          <a:prstGeom prst="straightConnector1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0E8EF19-A7EA-FBCB-2E77-423F09A9BF5B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5662261" y="1849387"/>
            <a:ext cx="358071" cy="30710"/>
          </a:xfrm>
          <a:prstGeom prst="straightConnector1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3C986FF-66AD-E89A-343D-6A06AD9F440F}"/>
              </a:ext>
            </a:extLst>
          </p:cNvPr>
          <p:cNvCxnSpPr>
            <a:cxnSpLocks/>
          </p:cNvCxnSpPr>
          <p:nvPr/>
        </p:nvCxnSpPr>
        <p:spPr>
          <a:xfrm>
            <a:off x="4165504" y="1779484"/>
            <a:ext cx="396224" cy="393473"/>
          </a:xfrm>
          <a:prstGeom prst="straightConnector1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C274BED-D2F9-ACF3-2BAD-027E56DB410B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5694682" y="2181267"/>
            <a:ext cx="334179" cy="42870"/>
          </a:xfrm>
          <a:prstGeom prst="straightConnector1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EF66D86-98BB-F6DC-3352-A581E4E4333F}"/>
              </a:ext>
            </a:extLst>
          </p:cNvPr>
          <p:cNvSpPr txBox="1"/>
          <p:nvPr/>
        </p:nvSpPr>
        <p:spPr>
          <a:xfrm>
            <a:off x="3482381" y="1069671"/>
            <a:ext cx="1633144" cy="5386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45720" tIns="22860" rIns="45720" bIns="228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ea typeface="Calibri"/>
                <a:cs typeface="Calibri"/>
              </a:rPr>
              <a:t>Convolution (1D)</a:t>
            </a:r>
            <a:endParaRPr lang="en-US" sz="1600" b="1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24ED384-1A8A-3821-5832-9F5D617B574D}"/>
              </a:ext>
            </a:extLst>
          </p:cNvPr>
          <p:cNvSpPr txBox="1"/>
          <p:nvPr/>
        </p:nvSpPr>
        <p:spPr>
          <a:xfrm>
            <a:off x="3684070" y="2455269"/>
            <a:ext cx="619560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45720" tIns="22860" rIns="45720" bIns="228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b="1">
                <a:solidFill>
                  <a:schemeClr val="accent6"/>
                </a:solidFill>
                <a:ea typeface="Calibri"/>
                <a:cs typeface="Calibri"/>
              </a:rPr>
              <a:t>KERNEL</a:t>
            </a:r>
            <a:endParaRPr lang="en-US" sz="1200" b="1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62EA5CE-974A-F935-2909-9F8AF69F11C0}"/>
                  </a:ext>
                </a:extLst>
              </p:cNvPr>
              <p:cNvSpPr txBox="1"/>
              <p:nvPr/>
            </p:nvSpPr>
            <p:spPr>
              <a:xfrm>
                <a:off x="2252436" y="1449202"/>
                <a:ext cx="194733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105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50" b="1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62EA5CE-974A-F935-2909-9F8AF69F11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436" y="1449202"/>
                <a:ext cx="194733" cy="161583"/>
              </a:xfrm>
              <a:prstGeom prst="rect">
                <a:avLst/>
              </a:prstGeom>
              <a:blipFill>
                <a:blip r:embed="rId2"/>
                <a:stretch>
                  <a:fillRect l="-12500" r="-6250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79E6941-5C77-E4C4-CE7A-71D528D0AAF7}"/>
                  </a:ext>
                </a:extLst>
              </p:cNvPr>
              <p:cNvSpPr txBox="1"/>
              <p:nvPr/>
            </p:nvSpPr>
            <p:spPr>
              <a:xfrm>
                <a:off x="2230023" y="1791468"/>
                <a:ext cx="194733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105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50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79E6941-5C77-E4C4-CE7A-71D528D0AA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023" y="1791468"/>
                <a:ext cx="194733" cy="161583"/>
              </a:xfrm>
              <a:prstGeom prst="rect">
                <a:avLst/>
              </a:prstGeom>
              <a:blipFill>
                <a:blip r:embed="rId3"/>
                <a:stretch>
                  <a:fillRect l="-11765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3643594-3B70-51DD-6F4E-7A29AFDB5E11}"/>
                  </a:ext>
                </a:extLst>
              </p:cNvPr>
              <p:cNvSpPr txBox="1"/>
              <p:nvPr/>
            </p:nvSpPr>
            <p:spPr>
              <a:xfrm>
                <a:off x="2239683" y="2142917"/>
                <a:ext cx="194733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105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050" b="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3643594-3B70-51DD-6F4E-7A29AFDB5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683" y="2142917"/>
                <a:ext cx="194733" cy="161583"/>
              </a:xfrm>
              <a:prstGeom prst="rect">
                <a:avLst/>
              </a:prstGeom>
              <a:blipFill>
                <a:blip r:embed="rId4"/>
                <a:stretch>
                  <a:fillRect l="-12500" r="-6250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90911BD-C267-C37D-E30F-FFA0D9489938}"/>
                  </a:ext>
                </a:extLst>
              </p:cNvPr>
              <p:cNvSpPr txBox="1"/>
              <p:nvPr/>
            </p:nvSpPr>
            <p:spPr>
              <a:xfrm>
                <a:off x="2244758" y="2525379"/>
                <a:ext cx="194733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1050" b="1" i="1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1050" b="1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90911BD-C267-C37D-E30F-FFA0D94899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758" y="2525379"/>
                <a:ext cx="194733" cy="161583"/>
              </a:xfrm>
              <a:prstGeom prst="rect">
                <a:avLst/>
              </a:prstGeom>
              <a:blipFill>
                <a:blip r:embed="rId5"/>
                <a:stretch>
                  <a:fillRect l="-12500" r="-6250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E1A5C5A-09C3-5798-CFB1-3F8AA2146322}"/>
                  </a:ext>
                </a:extLst>
              </p:cNvPr>
              <p:cNvSpPr txBox="1"/>
              <p:nvPr/>
            </p:nvSpPr>
            <p:spPr>
              <a:xfrm>
                <a:off x="3879930" y="1499921"/>
                <a:ext cx="18671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1" i="1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sz="105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50" b="1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E1A5C5A-09C3-5798-CFB1-3F8AA21463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9930" y="1499921"/>
                <a:ext cx="186718" cy="161583"/>
              </a:xfrm>
              <a:prstGeom prst="rect">
                <a:avLst/>
              </a:prstGeom>
              <a:blipFill>
                <a:blip r:embed="rId6"/>
                <a:stretch>
                  <a:fillRect l="-12500" r="-6250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8385B80-AF69-7D33-3C4F-27BB98F91AFF}"/>
                  </a:ext>
                </a:extLst>
              </p:cNvPr>
              <p:cNvSpPr txBox="1"/>
              <p:nvPr/>
            </p:nvSpPr>
            <p:spPr>
              <a:xfrm>
                <a:off x="3886671" y="1812499"/>
                <a:ext cx="18671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1" i="1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sz="105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50" b="1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8385B80-AF69-7D33-3C4F-27BB98F91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671" y="1812499"/>
                <a:ext cx="186718" cy="161583"/>
              </a:xfrm>
              <a:prstGeom prst="rect">
                <a:avLst/>
              </a:prstGeom>
              <a:blipFill>
                <a:blip r:embed="rId7"/>
                <a:stretch>
                  <a:fillRect l="-20000" r="-6667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3E9A516-8CCD-490E-4698-DDE9AB0B74AE}"/>
                  </a:ext>
                </a:extLst>
              </p:cNvPr>
              <p:cNvSpPr txBox="1"/>
              <p:nvPr/>
            </p:nvSpPr>
            <p:spPr>
              <a:xfrm>
                <a:off x="4497522" y="1451569"/>
                <a:ext cx="1158316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50" i="1">
                          <a:latin typeface="Cambria Math" panose="02040503050406030204" pitchFamily="18" charset="0"/>
                        </a:rPr>
                        <m:t>∗ </m:t>
                      </m:r>
                      <m:sSub>
                        <m:sSubPr>
                          <m:ctrlPr>
                            <a:rPr lang="en-US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50" i="1">
                          <a:latin typeface="Cambria Math" panose="02040503050406030204" pitchFamily="18" charset="0"/>
                        </a:rPr>
                        <m:t>)+(</m:t>
                      </m:r>
                      <m:sSub>
                        <m:sSubPr>
                          <m:ctrlPr>
                            <a:rPr lang="en-US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50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5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3E9A516-8CCD-490E-4698-DDE9AB0B7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522" y="1451569"/>
                <a:ext cx="1158316" cy="161583"/>
              </a:xfrm>
              <a:prstGeom prst="rect">
                <a:avLst/>
              </a:prstGeom>
              <a:blipFill>
                <a:blip r:embed="rId8"/>
                <a:stretch>
                  <a:fillRect l="-5435" t="-14286" r="-4348" b="-3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D803608-FCB2-0778-FCCD-13A582D27888}"/>
                  </a:ext>
                </a:extLst>
              </p:cNvPr>
              <p:cNvSpPr txBox="1"/>
              <p:nvPr/>
            </p:nvSpPr>
            <p:spPr>
              <a:xfrm>
                <a:off x="4503945" y="1768595"/>
                <a:ext cx="1158316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50" i="1">
                          <a:latin typeface="Cambria Math" panose="02040503050406030204" pitchFamily="18" charset="0"/>
                        </a:rPr>
                        <m:t>∗ </m:t>
                      </m:r>
                      <m:sSub>
                        <m:sSubPr>
                          <m:ctrlPr>
                            <a:rPr lang="en-US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50" i="1">
                          <a:latin typeface="Cambria Math" panose="02040503050406030204" pitchFamily="18" charset="0"/>
                        </a:rPr>
                        <m:t>)+(</m:t>
                      </m:r>
                      <m:sSub>
                        <m:sSubPr>
                          <m:ctrlPr>
                            <a:rPr lang="en-US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050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5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D803608-FCB2-0778-FCCD-13A582D278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3945" y="1768595"/>
                <a:ext cx="1158316" cy="161583"/>
              </a:xfrm>
              <a:prstGeom prst="rect">
                <a:avLst/>
              </a:prstGeom>
              <a:blipFill>
                <a:blip r:embed="rId9"/>
                <a:stretch>
                  <a:fillRect l="-4348" t="-14286" r="-5435" b="-3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DD9D596-4FF7-E9AC-1128-EFC846F79F71}"/>
                  </a:ext>
                </a:extLst>
              </p:cNvPr>
              <p:cNvSpPr txBox="1"/>
              <p:nvPr/>
            </p:nvSpPr>
            <p:spPr>
              <a:xfrm>
                <a:off x="4536366" y="2100475"/>
                <a:ext cx="1158316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050" i="1">
                          <a:latin typeface="Cambria Math" panose="02040503050406030204" pitchFamily="18" charset="0"/>
                        </a:rPr>
                        <m:t>∗ </m:t>
                      </m:r>
                      <m:sSub>
                        <m:sSubPr>
                          <m:ctrlPr>
                            <a:rPr lang="en-US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50" i="1">
                          <a:latin typeface="Cambria Math" panose="02040503050406030204" pitchFamily="18" charset="0"/>
                        </a:rPr>
                        <m:t>)+(</m:t>
                      </m:r>
                      <m:sSub>
                        <m:sSubPr>
                          <m:ctrlPr>
                            <a:rPr lang="en-US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1050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5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DD9D596-4FF7-E9AC-1128-EFC846F79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366" y="2100475"/>
                <a:ext cx="1158316" cy="161583"/>
              </a:xfrm>
              <a:prstGeom prst="rect">
                <a:avLst/>
              </a:prstGeom>
              <a:blipFill>
                <a:blip r:embed="rId10"/>
                <a:stretch>
                  <a:fillRect l="-5435" t="-14286" r="-4348" b="-3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ED079D5-9F02-C9C5-BF60-E1EB3C717A4A}"/>
                  </a:ext>
                </a:extLst>
              </p:cNvPr>
              <p:cNvSpPr txBox="1"/>
              <p:nvPr/>
            </p:nvSpPr>
            <p:spPr>
              <a:xfrm>
                <a:off x="3605506" y="2197730"/>
                <a:ext cx="625812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1050" i="1">
                          <a:latin typeface="Cambria Math" panose="02040503050406030204" pitchFamily="18" charset="0"/>
                        </a:rPr>
                        <m:t> ⊆ </m:t>
                      </m:r>
                      <m:sSup>
                        <m:sSupPr>
                          <m:ctrlPr>
                            <a:rPr lang="en-US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ED079D5-9F02-C9C5-BF60-E1EB3C717A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5506" y="2197730"/>
                <a:ext cx="625812" cy="161583"/>
              </a:xfrm>
              <a:prstGeom prst="rect">
                <a:avLst/>
              </a:prstGeom>
              <a:blipFill>
                <a:blip r:embed="rId11"/>
                <a:stretch>
                  <a:fillRect l="-3922" t="-15385" b="-4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FBC53F3-A47C-E085-B64E-896DCE22BD39}"/>
                  </a:ext>
                </a:extLst>
              </p:cNvPr>
              <p:cNvSpPr txBox="1"/>
              <p:nvPr/>
            </p:nvSpPr>
            <p:spPr>
              <a:xfrm>
                <a:off x="2293689" y="2884085"/>
                <a:ext cx="119713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FBC53F3-A47C-E085-B64E-896DCE22B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689" y="2884085"/>
                <a:ext cx="119713" cy="161583"/>
              </a:xfrm>
              <a:prstGeom prst="rect">
                <a:avLst/>
              </a:prstGeom>
              <a:blipFill>
                <a:blip r:embed="rId12"/>
                <a:stretch>
                  <a:fillRect l="-18182" r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DDA799C-EBB4-2342-C063-54386BEA5907}"/>
                  </a:ext>
                </a:extLst>
              </p:cNvPr>
              <p:cNvSpPr txBox="1"/>
              <p:nvPr/>
            </p:nvSpPr>
            <p:spPr>
              <a:xfrm>
                <a:off x="6134965" y="2519102"/>
                <a:ext cx="150682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050" i="1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DDA799C-EBB4-2342-C063-54386BEA5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965" y="2519102"/>
                <a:ext cx="150682" cy="161583"/>
              </a:xfrm>
              <a:prstGeom prst="rect">
                <a:avLst/>
              </a:prstGeom>
              <a:blipFill>
                <a:blip r:embed="rId13"/>
                <a:stretch>
                  <a:fillRect l="-15385" r="-23077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5116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Oval 77">
            <a:extLst>
              <a:ext uri="{FF2B5EF4-FFF2-40B4-BE49-F238E27FC236}">
                <a16:creationId xmlns:a16="http://schemas.microsoft.com/office/drawing/2014/main" id="{A36357DD-64C6-2183-EFFD-5911C1009627}"/>
              </a:ext>
            </a:extLst>
          </p:cNvPr>
          <p:cNvSpPr/>
          <p:nvPr/>
        </p:nvSpPr>
        <p:spPr>
          <a:xfrm>
            <a:off x="1656967" y="364933"/>
            <a:ext cx="3811022" cy="1236433"/>
          </a:xfrm>
          <a:prstGeom prst="ellipse">
            <a:avLst/>
          </a:prstGeom>
          <a:solidFill>
            <a:srgbClr val="58FC00">
              <a:alpha val="8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en-US" sz="90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11E1719-E00B-94A4-BF7F-9AC23B937926}"/>
              </a:ext>
            </a:extLst>
          </p:cNvPr>
          <p:cNvGraphicFramePr>
            <a:graphicFrameLocks noGrp="1"/>
          </p:cNvGraphicFramePr>
          <p:nvPr/>
        </p:nvGraphicFramePr>
        <p:xfrm>
          <a:off x="807864" y="1564480"/>
          <a:ext cx="2379615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962">
                  <a:extLst>
                    <a:ext uri="{9D8B030D-6E8A-4147-A177-3AD203B41FA5}">
                      <a16:colId xmlns:a16="http://schemas.microsoft.com/office/drawing/2014/main" val="1415267145"/>
                    </a:ext>
                  </a:extLst>
                </a:gridCol>
                <a:gridCol w="237962">
                  <a:extLst>
                    <a:ext uri="{9D8B030D-6E8A-4147-A177-3AD203B41FA5}">
                      <a16:colId xmlns:a16="http://schemas.microsoft.com/office/drawing/2014/main" val="427706942"/>
                    </a:ext>
                  </a:extLst>
                </a:gridCol>
                <a:gridCol w="237962">
                  <a:extLst>
                    <a:ext uri="{9D8B030D-6E8A-4147-A177-3AD203B41FA5}">
                      <a16:colId xmlns:a16="http://schemas.microsoft.com/office/drawing/2014/main" val="1163989445"/>
                    </a:ext>
                  </a:extLst>
                </a:gridCol>
                <a:gridCol w="237962">
                  <a:extLst>
                    <a:ext uri="{9D8B030D-6E8A-4147-A177-3AD203B41FA5}">
                      <a16:colId xmlns:a16="http://schemas.microsoft.com/office/drawing/2014/main" val="393302743"/>
                    </a:ext>
                  </a:extLst>
                </a:gridCol>
                <a:gridCol w="237962">
                  <a:extLst>
                    <a:ext uri="{9D8B030D-6E8A-4147-A177-3AD203B41FA5}">
                      <a16:colId xmlns:a16="http://schemas.microsoft.com/office/drawing/2014/main" val="3627379920"/>
                    </a:ext>
                  </a:extLst>
                </a:gridCol>
                <a:gridCol w="237962">
                  <a:extLst>
                    <a:ext uri="{9D8B030D-6E8A-4147-A177-3AD203B41FA5}">
                      <a16:colId xmlns:a16="http://schemas.microsoft.com/office/drawing/2014/main" val="2086044067"/>
                    </a:ext>
                  </a:extLst>
                </a:gridCol>
                <a:gridCol w="237962">
                  <a:extLst>
                    <a:ext uri="{9D8B030D-6E8A-4147-A177-3AD203B41FA5}">
                      <a16:colId xmlns:a16="http://schemas.microsoft.com/office/drawing/2014/main" val="2586938575"/>
                    </a:ext>
                  </a:extLst>
                </a:gridCol>
                <a:gridCol w="237962">
                  <a:extLst>
                    <a:ext uri="{9D8B030D-6E8A-4147-A177-3AD203B41FA5}">
                      <a16:colId xmlns:a16="http://schemas.microsoft.com/office/drawing/2014/main" val="1985082063"/>
                    </a:ext>
                  </a:extLst>
                </a:gridCol>
                <a:gridCol w="237962">
                  <a:extLst>
                    <a:ext uri="{9D8B030D-6E8A-4147-A177-3AD203B41FA5}">
                      <a16:colId xmlns:a16="http://schemas.microsoft.com/office/drawing/2014/main" val="3177961080"/>
                    </a:ext>
                  </a:extLst>
                </a:gridCol>
                <a:gridCol w="237962">
                  <a:extLst>
                    <a:ext uri="{9D8B030D-6E8A-4147-A177-3AD203B41FA5}">
                      <a16:colId xmlns:a16="http://schemas.microsoft.com/office/drawing/2014/main" val="71810606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712035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180578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542045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834617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946418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421836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595609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43735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4A5D2DB-CB17-B7FE-E546-2A25E92DF282}"/>
              </a:ext>
            </a:extLst>
          </p:cNvPr>
          <p:cNvSpPr txBox="1"/>
          <p:nvPr/>
        </p:nvSpPr>
        <p:spPr>
          <a:xfrm>
            <a:off x="1622184" y="1326544"/>
            <a:ext cx="635190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45720" tIns="22860" rIns="45720" bIns="228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ea typeface="Calibri"/>
                <a:cs typeface="Calibri"/>
              </a:rPr>
              <a:t>IMAGE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77CAEBA-9943-99FF-EC64-8C6C240513FE}"/>
              </a:ext>
            </a:extLst>
          </p:cNvPr>
          <p:cNvCxnSpPr/>
          <p:nvPr/>
        </p:nvCxnSpPr>
        <p:spPr>
          <a:xfrm flipV="1">
            <a:off x="814920" y="3629082"/>
            <a:ext cx="177766" cy="2040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ECC41DF-3FFC-5C42-F50C-6D30DE371CA4}"/>
              </a:ext>
            </a:extLst>
          </p:cNvPr>
          <p:cNvSpPr txBox="1"/>
          <p:nvPr/>
        </p:nvSpPr>
        <p:spPr>
          <a:xfrm>
            <a:off x="472085" y="3769855"/>
            <a:ext cx="459236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45720" tIns="22860" rIns="45720" bIns="228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b="1">
                <a:solidFill>
                  <a:srgbClr val="0DFCF4"/>
                </a:solidFill>
                <a:ea typeface="Calibri"/>
                <a:cs typeface="Calibri"/>
              </a:rPr>
              <a:t>Pixel</a:t>
            </a:r>
            <a:endParaRPr lang="en-US" sz="1200" b="1">
              <a:solidFill>
                <a:srgbClr val="0DFCF4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2EDBD69-73E0-2811-8999-2D066ED6E25E}"/>
              </a:ext>
            </a:extLst>
          </p:cNvPr>
          <p:cNvSpPr/>
          <p:nvPr/>
        </p:nvSpPr>
        <p:spPr>
          <a:xfrm>
            <a:off x="764377" y="1561936"/>
            <a:ext cx="525315" cy="526406"/>
          </a:xfrm>
          <a:prstGeom prst="rect">
            <a:avLst/>
          </a:prstGeom>
          <a:solidFill>
            <a:srgbClr val="F7940A">
              <a:alpha val="26000"/>
            </a:srgb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en-US" sz="9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2D33D37-0625-6862-B372-52BFCCE453E4}"/>
              </a:ext>
            </a:extLst>
          </p:cNvPr>
          <p:cNvSpPr/>
          <p:nvPr/>
        </p:nvSpPr>
        <p:spPr>
          <a:xfrm>
            <a:off x="3998083" y="488043"/>
            <a:ext cx="766127" cy="75136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en-US" sz="9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A91EA80-5634-77D9-5D5D-9AB9950BF8D9}"/>
              </a:ext>
            </a:extLst>
          </p:cNvPr>
          <p:cNvSpPr/>
          <p:nvPr/>
        </p:nvSpPr>
        <p:spPr>
          <a:xfrm>
            <a:off x="812237" y="3496954"/>
            <a:ext cx="209223" cy="266571"/>
          </a:xfrm>
          <a:prstGeom prst="rect">
            <a:avLst/>
          </a:prstGeom>
          <a:solidFill>
            <a:srgbClr val="0DFCF4">
              <a:alpha val="43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en-US" sz="90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D5783E1-EDD2-CEB4-9A8A-D30DA4CB2B39}"/>
              </a:ext>
            </a:extLst>
          </p:cNvPr>
          <p:cNvCxnSpPr/>
          <p:nvPr/>
        </p:nvCxnSpPr>
        <p:spPr>
          <a:xfrm flipH="1">
            <a:off x="1234286" y="1093212"/>
            <a:ext cx="1464860" cy="4259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0CB30EEF-29E9-1265-955C-B3EE04ACC770}"/>
              </a:ext>
            </a:extLst>
          </p:cNvPr>
          <p:cNvSpPr/>
          <p:nvPr/>
        </p:nvSpPr>
        <p:spPr>
          <a:xfrm>
            <a:off x="2903771" y="493371"/>
            <a:ext cx="814463" cy="7513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A241CFB-5587-EB9E-E8E5-BB6261C1AA6C}"/>
                  </a:ext>
                </a:extLst>
              </p:cNvPr>
              <p:cNvSpPr txBox="1"/>
              <p:nvPr/>
            </p:nvSpPr>
            <p:spPr>
              <a:xfrm>
                <a:off x="2923035" y="505350"/>
                <a:ext cx="358987" cy="276999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45720" tIns="22860" rIns="45720" bIns="2286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en-US" sz="1500" b="1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A241CFB-5587-EB9E-E8E5-BB6261C1A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3035" y="505350"/>
                <a:ext cx="358987" cy="276999"/>
              </a:xfrm>
              <a:prstGeom prst="rect">
                <a:avLst/>
              </a:prstGeom>
              <a:blipFill>
                <a:blip r:embed="rId3"/>
                <a:stretch>
                  <a:fillRect l="-6897" r="-689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>
            <a:extLst>
              <a:ext uri="{FF2B5EF4-FFF2-40B4-BE49-F238E27FC236}">
                <a16:creationId xmlns:a16="http://schemas.microsoft.com/office/drawing/2014/main" id="{78E1FAB6-8535-BD4C-95D4-A81D4AC9D73B}"/>
              </a:ext>
            </a:extLst>
          </p:cNvPr>
          <p:cNvSpPr/>
          <p:nvPr/>
        </p:nvSpPr>
        <p:spPr>
          <a:xfrm>
            <a:off x="4984321" y="1684064"/>
            <a:ext cx="1580315" cy="10518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CDE8DD3-2248-814C-673E-E4D00FDA8FDF}"/>
              </a:ext>
            </a:extLst>
          </p:cNvPr>
          <p:cNvCxnSpPr/>
          <p:nvPr/>
        </p:nvCxnSpPr>
        <p:spPr>
          <a:xfrm>
            <a:off x="4890768" y="1487878"/>
            <a:ext cx="270937" cy="1909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C518F74-6776-60C1-A6FE-3C1687A823B6}"/>
                  </a:ext>
                </a:extLst>
              </p:cNvPr>
              <p:cNvSpPr txBox="1"/>
              <p:nvPr/>
            </p:nvSpPr>
            <p:spPr>
              <a:xfrm>
                <a:off x="1253054" y="3760472"/>
                <a:ext cx="1371600" cy="477054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45720" tIns="22860" rIns="45720" bIns="2286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dirty="0">
                    <a:cs typeface="Segoe UI"/>
                  </a:rPr>
                  <a:t>X matrix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libri"/>
                          <a:cs typeface="Segoe UI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libri"/>
                          <a:cs typeface="Segoe UI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  <a:ea typeface="Calibri"/>
                          <a:cs typeface="Segoe UI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libri"/>
                          <a:cs typeface="Segoe UI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libri"/>
                          <a:cs typeface="Segoe UI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libri"/>
                          <a:cs typeface="Segoe UI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  <a:ea typeface="Calibri"/>
                          <a:cs typeface="Segoe UI"/>
                        </a:rPr>
                        <m:t>)</m:t>
                      </m:r>
                    </m:oMath>
                  </m:oMathPara>
                </a14:m>
                <a:endParaRPr lang="en-US" dirty="0">
                  <a:ea typeface="Calibri"/>
                  <a:cs typeface="Segoe UI"/>
                </a:endParaRPr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C518F74-6776-60C1-A6FE-3C1687A823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054" y="3760472"/>
                <a:ext cx="1371600" cy="477054"/>
              </a:xfrm>
              <a:prstGeom prst="rect">
                <a:avLst/>
              </a:prstGeom>
              <a:blipFill>
                <a:blip r:embed="rId4"/>
                <a:stretch>
                  <a:fillRect t="-7895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A7DEE3C-0A55-6700-2261-B58CCC5B4E39}"/>
                  </a:ext>
                </a:extLst>
              </p:cNvPr>
              <p:cNvSpPr txBox="1"/>
              <p:nvPr/>
            </p:nvSpPr>
            <p:spPr>
              <a:xfrm>
                <a:off x="3674995" y="1242877"/>
                <a:ext cx="1320422" cy="40011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45720" tIns="22860" rIns="45720" bIns="2286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dirty="0">
                    <a:ea typeface="Calibri"/>
                    <a:cs typeface="Segoe UI"/>
                  </a:rPr>
                  <a:t>Kernel</a:t>
                </a:r>
                <a:r>
                  <a:rPr lang="en-US" sz="1200" dirty="0">
                    <a:ea typeface="Calibri"/>
                    <a:cs typeface="Segoe UI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libri"/>
                        <a:cs typeface="Segoe UI"/>
                      </a:rPr>
                      <m:t>(</m:t>
                    </m:r>
                    <m:r>
                      <a:rPr lang="en-US" sz="1200" i="1">
                        <a:latin typeface="Cambria Math" panose="02040503050406030204" pitchFamily="18" charset="0"/>
                        <a:ea typeface="Calibri"/>
                        <a:cs typeface="Segoe UI"/>
                      </a:rPr>
                      <m:t>𝑤</m:t>
                    </m:r>
                    <m:r>
                      <a:rPr lang="en-US" sz="1200" i="1">
                        <a:latin typeface="Cambria Math" panose="02040503050406030204" pitchFamily="18" charset="0"/>
                        <a:ea typeface="Calibri"/>
                        <a:cs typeface="Segoe UI"/>
                      </a:rPr>
                      <m:t>′ </m:t>
                    </m:r>
                    <m:r>
                      <a:rPr lang="en-US" sz="1200" i="1">
                        <a:latin typeface="Cambria Math" panose="02040503050406030204" pitchFamily="18" charset="0"/>
                        <a:ea typeface="Calibri"/>
                        <a:cs typeface="Segoe UI"/>
                      </a:rPr>
                      <m:t>𝑥</m:t>
                    </m:r>
                    <m:r>
                      <a:rPr lang="en-US" sz="1200" i="1">
                        <a:latin typeface="Cambria Math" panose="02040503050406030204" pitchFamily="18" charset="0"/>
                        <a:ea typeface="Calibri"/>
                        <a:cs typeface="Segoe UI"/>
                      </a:rPr>
                      <m:t> </m:t>
                    </m:r>
                    <m:r>
                      <a:rPr lang="en-US" sz="1200" i="1">
                        <a:latin typeface="Cambria Math" panose="02040503050406030204" pitchFamily="18" charset="0"/>
                        <a:ea typeface="Calibri"/>
                        <a:cs typeface="Segoe UI"/>
                      </a:rPr>
                      <m:t>𝑤</m:t>
                    </m:r>
                    <m:r>
                      <a:rPr lang="en-US" sz="1200" i="1">
                        <a:latin typeface="Cambria Math" panose="02040503050406030204" pitchFamily="18" charset="0"/>
                        <a:ea typeface="Calibri"/>
                        <a:cs typeface="Segoe UI"/>
                      </a:rPr>
                      <m:t>′)</m:t>
                    </m:r>
                  </m:oMath>
                </a14:m>
                <a:endParaRPr lang="en-US" sz="1200" dirty="0">
                  <a:ea typeface="Calibri"/>
                  <a:cs typeface="Segoe UI"/>
                </a:endParaRPr>
              </a:p>
              <a:p>
                <a:pPr algn="ctr"/>
                <a:endParaRPr lang="en-US" sz="900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A7DEE3C-0A55-6700-2261-B58CCC5B4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4995" y="1242877"/>
                <a:ext cx="1320422" cy="400110"/>
              </a:xfrm>
              <a:prstGeom prst="rect">
                <a:avLst/>
              </a:prstGeom>
              <a:blipFill>
                <a:blip r:embed="rId5"/>
                <a:stretch>
                  <a:fillRect l="-1905" t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D420F35-83ED-8D8D-0EE2-A3F6AF642B4F}"/>
                  </a:ext>
                </a:extLst>
              </p:cNvPr>
              <p:cNvSpPr txBox="1"/>
              <p:nvPr/>
            </p:nvSpPr>
            <p:spPr>
              <a:xfrm>
                <a:off x="5164070" y="2840803"/>
                <a:ext cx="1371600" cy="692497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45720" tIns="22860" rIns="45720" bIns="2286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dirty="0">
                    <a:cs typeface="Segoe UI"/>
                  </a:rPr>
                  <a:t>Y matrix</a:t>
                </a:r>
                <a:endParaRPr lang="en-US" i="1" dirty="0">
                  <a:latin typeface="Cambria Math" panose="02040503050406030204" pitchFamily="18" charset="0"/>
                  <a:ea typeface="Calibri"/>
                  <a:cs typeface="Segoe UI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libri"/>
                          <a:cs typeface="Segoe UI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libri"/>
                          <a:cs typeface="Segoe UI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  <a:ea typeface="Calibri"/>
                          <a:cs typeface="Segoe UI"/>
                        </a:rPr>
                        <m:t>′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libri"/>
                          <a:cs typeface="Segoe UI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libri"/>
                          <a:cs typeface="Segoe UI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libri"/>
                          <a:cs typeface="Segoe UI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  <a:ea typeface="Calibri"/>
                          <a:cs typeface="Segoe UI"/>
                        </a:rPr>
                        <m:t>′)</m:t>
                      </m:r>
                    </m:oMath>
                  </m:oMathPara>
                </a14:m>
                <a:endParaRPr lang="en-US" dirty="0">
                  <a:ea typeface="Calibri"/>
                  <a:cs typeface="Segoe UI"/>
                </a:endParaRPr>
              </a:p>
              <a:p>
                <a:pPr algn="ctr"/>
                <a:endParaRPr lang="en-US" dirty="0">
                  <a:cs typeface="Segoe UI"/>
                </a:endParaRPr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D420F35-83ED-8D8D-0EE2-A3F6AF642B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4070" y="2840803"/>
                <a:ext cx="1371600" cy="692497"/>
              </a:xfrm>
              <a:prstGeom prst="rect">
                <a:avLst/>
              </a:prstGeom>
              <a:blipFill>
                <a:blip r:embed="rId6"/>
                <a:stretch>
                  <a:fillRect t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Arrow: Right 71">
            <a:extLst>
              <a:ext uri="{FF2B5EF4-FFF2-40B4-BE49-F238E27FC236}">
                <a16:creationId xmlns:a16="http://schemas.microsoft.com/office/drawing/2014/main" id="{D4A8F754-C58A-09D6-25AD-2BE74BF3E277}"/>
              </a:ext>
            </a:extLst>
          </p:cNvPr>
          <p:cNvSpPr/>
          <p:nvPr/>
        </p:nvSpPr>
        <p:spPr>
          <a:xfrm>
            <a:off x="1418950" y="1695122"/>
            <a:ext cx="632951" cy="208935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en-US" sz="900"/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46568388-9502-85A5-CC69-39591839C12F}"/>
              </a:ext>
            </a:extLst>
          </p:cNvPr>
          <p:cNvSpPr/>
          <p:nvPr/>
        </p:nvSpPr>
        <p:spPr>
          <a:xfrm rot="5400000">
            <a:off x="686884" y="2415813"/>
            <a:ext cx="632951" cy="208935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B65AD39-095E-76C8-D801-1690D48878F9}"/>
              </a:ext>
            </a:extLst>
          </p:cNvPr>
          <p:cNvSpPr/>
          <p:nvPr/>
        </p:nvSpPr>
        <p:spPr>
          <a:xfrm>
            <a:off x="812123" y="1513600"/>
            <a:ext cx="514532" cy="526406"/>
          </a:xfrm>
          <a:prstGeom prst="rect">
            <a:avLst/>
          </a:prstGeom>
          <a:solidFill>
            <a:srgbClr val="70AD47">
              <a:alpha val="39000"/>
            </a:srgb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pic>
        <p:nvPicPr>
          <p:cNvPr id="79" name="Picture 78" descr="Summation Symbol">
            <a:extLst>
              <a:ext uri="{FF2B5EF4-FFF2-40B4-BE49-F238E27FC236}">
                <a16:creationId xmlns:a16="http://schemas.microsoft.com/office/drawing/2014/main" id="{0F77EB49-147B-3F5C-9439-1C2D8E0029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34091" y="268411"/>
            <a:ext cx="1190625" cy="1190625"/>
          </a:xfrm>
          <a:prstGeom prst="rect">
            <a:avLst/>
          </a:prstGeom>
        </p:spPr>
      </p:pic>
      <p:sp>
        <p:nvSpPr>
          <p:cNvPr id="80" name="Flowchart: Connector 79">
            <a:extLst>
              <a:ext uri="{FF2B5EF4-FFF2-40B4-BE49-F238E27FC236}">
                <a16:creationId xmlns:a16="http://schemas.microsoft.com/office/drawing/2014/main" id="{88E71301-3EC1-3460-9E62-BD3B37915E92}"/>
              </a:ext>
            </a:extLst>
          </p:cNvPr>
          <p:cNvSpPr/>
          <p:nvPr/>
        </p:nvSpPr>
        <p:spPr>
          <a:xfrm>
            <a:off x="3788556" y="826358"/>
            <a:ext cx="115454" cy="10968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en-US" sz="9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D5E14F2-9EFF-82E1-A41D-F775DA4AE598}"/>
              </a:ext>
            </a:extLst>
          </p:cNvPr>
          <p:cNvSpPr txBox="1"/>
          <p:nvPr/>
        </p:nvSpPr>
        <p:spPr>
          <a:xfrm>
            <a:off x="3393092" y="4262830"/>
            <a:ext cx="1633144" cy="5386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45720" tIns="22860" rIns="45720" bIns="228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ea typeface="Calibri"/>
                <a:cs typeface="Calibri"/>
              </a:rPr>
              <a:t>Convolution (2D)</a:t>
            </a:r>
            <a:endParaRPr lang="en-US" sz="1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C0F2D4-BFBC-B005-9E2A-2C5BC762EEB4}"/>
                  </a:ext>
                </a:extLst>
              </p:cNvPr>
              <p:cNvSpPr txBox="1"/>
              <p:nvPr/>
            </p:nvSpPr>
            <p:spPr>
              <a:xfrm>
                <a:off x="3292384" y="493920"/>
                <a:ext cx="323480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𝟐𝟏</m:t>
                          </m:r>
                        </m:sub>
                      </m:sSub>
                    </m:oMath>
                  </m:oMathPara>
                </a14:m>
                <a:endParaRPr lang="en-US" sz="15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C0F2D4-BFBC-B005-9E2A-2C5BC762EE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384" y="493920"/>
                <a:ext cx="323480" cy="323165"/>
              </a:xfrm>
              <a:prstGeom prst="rect">
                <a:avLst/>
              </a:prstGeom>
              <a:blipFill>
                <a:blip r:embed="rId8"/>
                <a:stretch>
                  <a:fillRect r="-3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F224630-99AE-1918-10EB-D45C62B70F1C}"/>
                  </a:ext>
                </a:extLst>
              </p:cNvPr>
              <p:cNvSpPr txBox="1"/>
              <p:nvPr/>
            </p:nvSpPr>
            <p:spPr>
              <a:xfrm>
                <a:off x="2898946" y="918036"/>
                <a:ext cx="323480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</m:oMath>
                  </m:oMathPara>
                </a14:m>
                <a:endParaRPr lang="en-US" sz="15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F224630-99AE-1918-10EB-D45C62B70F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946" y="918036"/>
                <a:ext cx="323480" cy="323165"/>
              </a:xfrm>
              <a:prstGeom prst="rect">
                <a:avLst/>
              </a:prstGeom>
              <a:blipFill>
                <a:blip r:embed="rId9"/>
                <a:stretch>
                  <a:fillRect r="-3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CB18A68-9CB7-1FED-9674-53619551ABDA}"/>
                  </a:ext>
                </a:extLst>
              </p:cNvPr>
              <p:cNvSpPr txBox="1"/>
              <p:nvPr/>
            </p:nvSpPr>
            <p:spPr>
              <a:xfrm>
                <a:off x="3316632" y="921249"/>
                <a:ext cx="323480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𝟐𝟐</m:t>
                          </m:r>
                        </m:sub>
                      </m:sSub>
                    </m:oMath>
                  </m:oMathPara>
                </a14:m>
                <a:endParaRPr lang="en-US" sz="15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CB18A68-9CB7-1FED-9674-53619551A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6632" y="921249"/>
                <a:ext cx="323480" cy="323165"/>
              </a:xfrm>
              <a:prstGeom prst="rect">
                <a:avLst/>
              </a:prstGeom>
              <a:blipFill>
                <a:blip r:embed="rId10"/>
                <a:stretch>
                  <a:fillRect r="-3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538F7AF-400F-48A6-F196-87CAD174B32C}"/>
                  </a:ext>
                </a:extLst>
              </p:cNvPr>
              <p:cNvSpPr txBox="1"/>
              <p:nvPr/>
            </p:nvSpPr>
            <p:spPr>
              <a:xfrm>
                <a:off x="3952957" y="493371"/>
                <a:ext cx="323480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en-US" sz="15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538F7AF-400F-48A6-F196-87CAD174B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57" y="493371"/>
                <a:ext cx="323480" cy="323165"/>
              </a:xfrm>
              <a:prstGeom prst="rect">
                <a:avLst/>
              </a:prstGeom>
              <a:blipFill>
                <a:blip r:embed="rId11"/>
                <a:stretch>
                  <a:fillRect r="-4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361DAE-6580-6920-5FF5-0095388BCF24}"/>
                  </a:ext>
                </a:extLst>
              </p:cNvPr>
              <p:cNvSpPr txBox="1"/>
              <p:nvPr/>
            </p:nvSpPr>
            <p:spPr>
              <a:xfrm>
                <a:off x="4365380" y="496314"/>
                <a:ext cx="323480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𝟐𝟏</m:t>
                          </m:r>
                        </m:sub>
                      </m:sSub>
                    </m:oMath>
                  </m:oMathPara>
                </a14:m>
                <a:endParaRPr lang="en-US" sz="15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361DAE-6580-6920-5FF5-0095388BC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5380" y="496314"/>
                <a:ext cx="323480" cy="323165"/>
              </a:xfrm>
              <a:prstGeom prst="rect">
                <a:avLst/>
              </a:prstGeom>
              <a:blipFill>
                <a:blip r:embed="rId12"/>
                <a:stretch>
                  <a:fillRect r="-37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2F41E20-8E5D-5211-1011-6533DE87413F}"/>
                  </a:ext>
                </a:extLst>
              </p:cNvPr>
              <p:cNvSpPr txBox="1"/>
              <p:nvPr/>
            </p:nvSpPr>
            <p:spPr>
              <a:xfrm>
                <a:off x="3932656" y="918036"/>
                <a:ext cx="323480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</m:oMath>
                  </m:oMathPara>
                </a14:m>
                <a:endParaRPr lang="en-US" sz="15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2F41E20-8E5D-5211-1011-6533DE8741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2656" y="918036"/>
                <a:ext cx="323480" cy="323165"/>
              </a:xfrm>
              <a:prstGeom prst="rect">
                <a:avLst/>
              </a:prstGeom>
              <a:blipFill>
                <a:blip r:embed="rId13"/>
                <a:stretch>
                  <a:fillRect r="-37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5BF3A6D-9BE6-04FC-1567-D336F098F9F6}"/>
                  </a:ext>
                </a:extLst>
              </p:cNvPr>
              <p:cNvSpPr txBox="1"/>
              <p:nvPr/>
            </p:nvSpPr>
            <p:spPr>
              <a:xfrm>
                <a:off x="4370788" y="918036"/>
                <a:ext cx="323480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𝟐𝟐</m:t>
                          </m:r>
                        </m:sub>
                      </m:sSub>
                    </m:oMath>
                  </m:oMathPara>
                </a14:m>
                <a:endParaRPr lang="en-US" sz="15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5BF3A6D-9BE6-04FC-1567-D336F098F9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788" y="918036"/>
                <a:ext cx="323480" cy="323165"/>
              </a:xfrm>
              <a:prstGeom prst="rect">
                <a:avLst/>
              </a:prstGeom>
              <a:blipFill>
                <a:blip r:embed="rId14"/>
                <a:stretch>
                  <a:fillRect r="-4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7E457FC-0D0A-64BF-3C99-37CBB65D530A}"/>
                  </a:ext>
                </a:extLst>
              </p:cNvPr>
              <p:cNvSpPr txBox="1"/>
              <p:nvPr/>
            </p:nvSpPr>
            <p:spPr>
              <a:xfrm>
                <a:off x="4981670" y="1647913"/>
                <a:ext cx="323480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en-US" sz="15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7E457FC-0D0A-64BF-3C99-37CBB65D53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1670" y="1647913"/>
                <a:ext cx="323480" cy="323165"/>
              </a:xfrm>
              <a:prstGeom prst="rect">
                <a:avLst/>
              </a:prstGeom>
              <a:blipFill>
                <a:blip r:embed="rId15"/>
                <a:stretch>
                  <a:fillRect r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4568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A5D2DB-CB17-B7FE-E546-2A25E92DF282}"/>
              </a:ext>
            </a:extLst>
          </p:cNvPr>
          <p:cNvSpPr txBox="1"/>
          <p:nvPr/>
        </p:nvSpPr>
        <p:spPr>
          <a:xfrm>
            <a:off x="2616097" y="1864415"/>
            <a:ext cx="635190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45720" tIns="22860" rIns="45720" bIns="228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ea typeface="Calibri"/>
                <a:cs typeface="Calibri"/>
              </a:rPr>
              <a:t>IMAGE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D5783E1-EDD2-CEB4-9A8A-D30DA4CB2B39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2228198" y="1470746"/>
            <a:ext cx="790947" cy="5862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78E1FAB6-8535-BD4C-95D4-A81D4AC9D73B}"/>
              </a:ext>
            </a:extLst>
          </p:cNvPr>
          <p:cNvSpPr/>
          <p:nvPr/>
        </p:nvSpPr>
        <p:spPr>
          <a:xfrm>
            <a:off x="5978233" y="2221935"/>
            <a:ext cx="1580315" cy="10518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CDE8DD3-2248-814C-673E-E4D00FDA8FDF}"/>
              </a:ext>
            </a:extLst>
          </p:cNvPr>
          <p:cNvCxnSpPr/>
          <p:nvPr/>
        </p:nvCxnSpPr>
        <p:spPr>
          <a:xfrm>
            <a:off x="5884680" y="2025748"/>
            <a:ext cx="270937" cy="1909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C518F74-6776-60C1-A6FE-3C1687A823B6}"/>
                  </a:ext>
                </a:extLst>
              </p:cNvPr>
              <p:cNvSpPr txBox="1"/>
              <p:nvPr/>
            </p:nvSpPr>
            <p:spPr>
              <a:xfrm>
                <a:off x="1458908" y="4387765"/>
                <a:ext cx="2952465" cy="681084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45720" tIns="22860" rIns="45720" bIns="2286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388" dirty="0">
                    <a:cs typeface="Segoe UI"/>
                  </a:rPr>
                  <a:t>X matrix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  <a:ea typeface="Calibri"/>
                          <a:cs typeface="Segoe UI"/>
                        </a:rPr>
                        <m:t>(</m:t>
                      </m:r>
                      <m:r>
                        <a:rPr lang="en-US" sz="1350" i="1">
                          <a:latin typeface="Cambria Math" panose="02040503050406030204" pitchFamily="18" charset="0"/>
                          <a:ea typeface="Calibri"/>
                          <a:cs typeface="Segoe UI"/>
                        </a:rPr>
                        <m:t>𝑑</m:t>
                      </m:r>
                      <m:r>
                        <a:rPr lang="en-US" sz="1350" i="1">
                          <a:latin typeface="Cambria Math" panose="02040503050406030204" pitchFamily="18" charset="0"/>
                          <a:ea typeface="Calibri"/>
                          <a:cs typeface="Segoe UI"/>
                        </a:rPr>
                        <m:t> </m:t>
                      </m:r>
                      <m:r>
                        <a:rPr lang="en-US" sz="1350" i="1">
                          <a:latin typeface="Cambria Math" panose="02040503050406030204" pitchFamily="18" charset="0"/>
                          <a:ea typeface="Calibri"/>
                          <a:cs typeface="Segoe UI"/>
                        </a:rPr>
                        <m:t>𝑥</m:t>
                      </m:r>
                      <m:r>
                        <a:rPr lang="en-US" sz="1350" i="1">
                          <a:latin typeface="Cambria Math" panose="02040503050406030204" pitchFamily="18" charset="0"/>
                          <a:ea typeface="Calibri"/>
                          <a:cs typeface="Segoe UI"/>
                        </a:rPr>
                        <m:t> </m:t>
                      </m:r>
                      <m:r>
                        <a:rPr lang="en-US" sz="1350" i="1">
                          <a:latin typeface="Cambria Math" panose="02040503050406030204" pitchFamily="18" charset="0"/>
                          <a:ea typeface="Calibri"/>
                          <a:cs typeface="Segoe UI"/>
                        </a:rPr>
                        <m:t>𝑑</m:t>
                      </m:r>
                      <m:r>
                        <a:rPr lang="en-US" sz="1350" i="1">
                          <a:latin typeface="Cambria Math" panose="02040503050406030204" pitchFamily="18" charset="0"/>
                          <a:ea typeface="Calibri"/>
                          <a:cs typeface="Segoe UI"/>
                        </a:rPr>
                        <m:t>)</m:t>
                      </m:r>
                    </m:oMath>
                  </m:oMathPara>
                </a14:m>
                <a:endParaRPr lang="en-US" sz="1350" dirty="0">
                  <a:ea typeface="Calibri"/>
                  <a:cs typeface="Segoe UI"/>
                </a:endParaRPr>
              </a:p>
              <a:p>
                <a:pPr algn="ctr"/>
                <a:endParaRPr lang="en-US" sz="1388" dirty="0">
                  <a:ea typeface="Calibri"/>
                  <a:cs typeface="Segoe UI"/>
                </a:endParaRPr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C518F74-6776-60C1-A6FE-3C1687A823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908" y="4387765"/>
                <a:ext cx="2952465" cy="681084"/>
              </a:xfrm>
              <a:prstGeom prst="rect">
                <a:avLst/>
              </a:prstGeom>
              <a:blipFill>
                <a:blip r:embed="rId2"/>
                <a:stretch>
                  <a:fillRect t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D420F35-83ED-8D8D-0EE2-A3F6AF642B4F}"/>
                  </a:ext>
                </a:extLst>
              </p:cNvPr>
              <p:cNvSpPr txBox="1"/>
              <p:nvPr/>
            </p:nvSpPr>
            <p:spPr>
              <a:xfrm>
                <a:off x="6157983" y="3378674"/>
                <a:ext cx="1371600" cy="692497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45720" tIns="22860" rIns="45720" bIns="2286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dirty="0">
                    <a:cs typeface="Segoe UI"/>
                  </a:rPr>
                  <a:t>Y matrix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libri"/>
                          <a:cs typeface="Segoe UI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libri"/>
                          <a:cs typeface="Segoe UI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  <a:ea typeface="Calibri"/>
                          <a:cs typeface="Segoe UI"/>
                        </a:rPr>
                        <m:t>′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libri"/>
                          <a:cs typeface="Segoe UI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libri"/>
                          <a:cs typeface="Segoe UI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libri"/>
                          <a:cs typeface="Segoe UI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  <a:ea typeface="Calibri"/>
                          <a:cs typeface="Segoe UI"/>
                        </a:rPr>
                        <m:t>′)</m:t>
                      </m:r>
                    </m:oMath>
                  </m:oMathPara>
                </a14:m>
                <a:endParaRPr lang="en-US" dirty="0">
                  <a:ea typeface="Calibri"/>
                  <a:cs typeface="Segoe UI"/>
                </a:endParaRPr>
              </a:p>
              <a:p>
                <a:pPr algn="ctr"/>
                <a:endParaRPr lang="en-US" dirty="0">
                  <a:ea typeface="Calibri"/>
                  <a:cs typeface="Segoe UI"/>
                </a:endParaRPr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D420F35-83ED-8D8D-0EE2-A3F6AF642B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983" y="3378674"/>
                <a:ext cx="1371600" cy="692497"/>
              </a:xfrm>
              <a:prstGeom prst="rect">
                <a:avLst/>
              </a:prstGeom>
              <a:blipFill>
                <a:blip r:embed="rId3"/>
                <a:stretch>
                  <a:fillRect t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Oval 77">
            <a:extLst>
              <a:ext uri="{FF2B5EF4-FFF2-40B4-BE49-F238E27FC236}">
                <a16:creationId xmlns:a16="http://schemas.microsoft.com/office/drawing/2014/main" id="{A36357DD-64C6-2183-EFFD-5911C1009627}"/>
              </a:ext>
            </a:extLst>
          </p:cNvPr>
          <p:cNvSpPr/>
          <p:nvPr/>
        </p:nvSpPr>
        <p:spPr>
          <a:xfrm>
            <a:off x="3039239" y="801310"/>
            <a:ext cx="3451366" cy="1389542"/>
          </a:xfrm>
          <a:prstGeom prst="ellipse">
            <a:avLst/>
          </a:prstGeom>
          <a:solidFill>
            <a:srgbClr val="58FC00">
              <a:alpha val="8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659F8544-84FC-DD17-B00A-ACA6AFC7FB71}"/>
              </a:ext>
            </a:extLst>
          </p:cNvPr>
          <p:cNvGraphicFramePr>
            <a:graphicFrameLocks noGrp="1"/>
          </p:cNvGraphicFramePr>
          <p:nvPr/>
        </p:nvGraphicFramePr>
        <p:xfrm>
          <a:off x="1628243" y="2185845"/>
          <a:ext cx="2379615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962">
                  <a:extLst>
                    <a:ext uri="{9D8B030D-6E8A-4147-A177-3AD203B41FA5}">
                      <a16:colId xmlns:a16="http://schemas.microsoft.com/office/drawing/2014/main" val="1415267145"/>
                    </a:ext>
                  </a:extLst>
                </a:gridCol>
                <a:gridCol w="237962">
                  <a:extLst>
                    <a:ext uri="{9D8B030D-6E8A-4147-A177-3AD203B41FA5}">
                      <a16:colId xmlns:a16="http://schemas.microsoft.com/office/drawing/2014/main" val="427706942"/>
                    </a:ext>
                  </a:extLst>
                </a:gridCol>
                <a:gridCol w="237962">
                  <a:extLst>
                    <a:ext uri="{9D8B030D-6E8A-4147-A177-3AD203B41FA5}">
                      <a16:colId xmlns:a16="http://schemas.microsoft.com/office/drawing/2014/main" val="1163989445"/>
                    </a:ext>
                  </a:extLst>
                </a:gridCol>
                <a:gridCol w="237962">
                  <a:extLst>
                    <a:ext uri="{9D8B030D-6E8A-4147-A177-3AD203B41FA5}">
                      <a16:colId xmlns:a16="http://schemas.microsoft.com/office/drawing/2014/main" val="393302743"/>
                    </a:ext>
                  </a:extLst>
                </a:gridCol>
                <a:gridCol w="237962">
                  <a:extLst>
                    <a:ext uri="{9D8B030D-6E8A-4147-A177-3AD203B41FA5}">
                      <a16:colId xmlns:a16="http://schemas.microsoft.com/office/drawing/2014/main" val="3627379920"/>
                    </a:ext>
                  </a:extLst>
                </a:gridCol>
                <a:gridCol w="237962">
                  <a:extLst>
                    <a:ext uri="{9D8B030D-6E8A-4147-A177-3AD203B41FA5}">
                      <a16:colId xmlns:a16="http://schemas.microsoft.com/office/drawing/2014/main" val="2086044067"/>
                    </a:ext>
                  </a:extLst>
                </a:gridCol>
                <a:gridCol w="237962">
                  <a:extLst>
                    <a:ext uri="{9D8B030D-6E8A-4147-A177-3AD203B41FA5}">
                      <a16:colId xmlns:a16="http://schemas.microsoft.com/office/drawing/2014/main" val="2586938575"/>
                    </a:ext>
                  </a:extLst>
                </a:gridCol>
                <a:gridCol w="237962">
                  <a:extLst>
                    <a:ext uri="{9D8B030D-6E8A-4147-A177-3AD203B41FA5}">
                      <a16:colId xmlns:a16="http://schemas.microsoft.com/office/drawing/2014/main" val="1985082063"/>
                    </a:ext>
                  </a:extLst>
                </a:gridCol>
                <a:gridCol w="237962">
                  <a:extLst>
                    <a:ext uri="{9D8B030D-6E8A-4147-A177-3AD203B41FA5}">
                      <a16:colId xmlns:a16="http://schemas.microsoft.com/office/drawing/2014/main" val="3177961080"/>
                    </a:ext>
                  </a:extLst>
                </a:gridCol>
                <a:gridCol w="237962">
                  <a:extLst>
                    <a:ext uri="{9D8B030D-6E8A-4147-A177-3AD203B41FA5}">
                      <a16:colId xmlns:a16="http://schemas.microsoft.com/office/drawing/2014/main" val="71810606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712035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180578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542045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834617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946418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421836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595609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437357"/>
                  </a:ext>
                </a:extLst>
              </a:tr>
            </a:tbl>
          </a:graphicData>
        </a:graphic>
      </p:graphicFrame>
      <p:sp>
        <p:nvSpPr>
          <p:cNvPr id="44" name="Rectangle 43">
            <a:extLst>
              <a:ext uri="{FF2B5EF4-FFF2-40B4-BE49-F238E27FC236}">
                <a16:creationId xmlns:a16="http://schemas.microsoft.com/office/drawing/2014/main" id="{6A724BE9-5679-F9DC-4796-F09CFC4BF616}"/>
              </a:ext>
            </a:extLst>
          </p:cNvPr>
          <p:cNvSpPr/>
          <p:nvPr/>
        </p:nvSpPr>
        <p:spPr>
          <a:xfrm>
            <a:off x="1593974" y="2183301"/>
            <a:ext cx="552968" cy="517189"/>
          </a:xfrm>
          <a:prstGeom prst="rect">
            <a:avLst/>
          </a:prstGeom>
          <a:solidFill>
            <a:srgbClr val="F7940A">
              <a:alpha val="26000"/>
            </a:srgb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en-US" sz="90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1E4A232-5827-8497-34A6-1F3B80B0B598}"/>
              </a:ext>
            </a:extLst>
          </p:cNvPr>
          <p:cNvSpPr/>
          <p:nvPr/>
        </p:nvSpPr>
        <p:spPr>
          <a:xfrm>
            <a:off x="1632502" y="2134965"/>
            <a:ext cx="514532" cy="526406"/>
          </a:xfrm>
          <a:prstGeom prst="rect">
            <a:avLst/>
          </a:prstGeom>
          <a:solidFill>
            <a:srgbClr val="70AD47">
              <a:alpha val="39000"/>
            </a:srgb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F59F403-30CB-5DC4-1218-B2BC97DB284A}"/>
              </a:ext>
            </a:extLst>
          </p:cNvPr>
          <p:cNvSpPr/>
          <p:nvPr/>
        </p:nvSpPr>
        <p:spPr>
          <a:xfrm>
            <a:off x="3557352" y="2174083"/>
            <a:ext cx="525315" cy="526406"/>
          </a:xfrm>
          <a:prstGeom prst="rect">
            <a:avLst/>
          </a:prstGeom>
          <a:solidFill>
            <a:srgbClr val="F7940A">
              <a:alpha val="26000"/>
            </a:srgb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en-US" sz="90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449AE78-FD44-7FE4-1B03-5515B7B542A2}"/>
              </a:ext>
            </a:extLst>
          </p:cNvPr>
          <p:cNvSpPr/>
          <p:nvPr/>
        </p:nvSpPr>
        <p:spPr>
          <a:xfrm>
            <a:off x="3605098" y="2125747"/>
            <a:ext cx="514532" cy="526406"/>
          </a:xfrm>
          <a:prstGeom prst="rect">
            <a:avLst/>
          </a:prstGeom>
          <a:solidFill>
            <a:srgbClr val="70AD47">
              <a:alpha val="39000"/>
            </a:srgb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19E5001-8AAE-C821-D85D-7849F52A11D8}"/>
              </a:ext>
            </a:extLst>
          </p:cNvPr>
          <p:cNvSpPr/>
          <p:nvPr/>
        </p:nvSpPr>
        <p:spPr>
          <a:xfrm>
            <a:off x="2617142" y="2183300"/>
            <a:ext cx="451574" cy="517189"/>
          </a:xfrm>
          <a:prstGeom prst="rect">
            <a:avLst/>
          </a:prstGeom>
          <a:solidFill>
            <a:srgbClr val="F7940A">
              <a:alpha val="26000"/>
            </a:srgb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en-US" sz="90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CA53B60-9A77-BDEB-6327-0FC4282A7E4D}"/>
              </a:ext>
            </a:extLst>
          </p:cNvPr>
          <p:cNvSpPr/>
          <p:nvPr/>
        </p:nvSpPr>
        <p:spPr>
          <a:xfrm>
            <a:off x="2637235" y="2153400"/>
            <a:ext cx="431573" cy="507971"/>
          </a:xfrm>
          <a:prstGeom prst="rect">
            <a:avLst/>
          </a:prstGeom>
          <a:solidFill>
            <a:srgbClr val="70AD47">
              <a:alpha val="39000"/>
            </a:srgb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65" name="Arrow: Curved Up 64">
            <a:extLst>
              <a:ext uri="{FF2B5EF4-FFF2-40B4-BE49-F238E27FC236}">
                <a16:creationId xmlns:a16="http://schemas.microsoft.com/office/drawing/2014/main" id="{8DE76A82-E756-9E6D-6974-2300AB59C6C4}"/>
              </a:ext>
            </a:extLst>
          </p:cNvPr>
          <p:cNvSpPr/>
          <p:nvPr/>
        </p:nvSpPr>
        <p:spPr>
          <a:xfrm>
            <a:off x="1882249" y="2745257"/>
            <a:ext cx="1034121" cy="401744"/>
          </a:xfrm>
          <a:prstGeom prst="curvedUp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</a:endParaRPr>
          </a:p>
        </p:txBody>
      </p:sp>
      <p:sp>
        <p:nvSpPr>
          <p:cNvPr id="70" name="Arrow: Curved Up 69">
            <a:extLst>
              <a:ext uri="{FF2B5EF4-FFF2-40B4-BE49-F238E27FC236}">
                <a16:creationId xmlns:a16="http://schemas.microsoft.com/office/drawing/2014/main" id="{6976565E-6EA7-1126-F8D3-DA425C46E132}"/>
              </a:ext>
            </a:extLst>
          </p:cNvPr>
          <p:cNvSpPr/>
          <p:nvPr/>
        </p:nvSpPr>
        <p:spPr>
          <a:xfrm>
            <a:off x="2914635" y="2745256"/>
            <a:ext cx="1034121" cy="401744"/>
          </a:xfrm>
          <a:prstGeom prst="curvedUp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D85E6D7-39D9-9E85-E925-F856C36C5C1B}"/>
              </a:ext>
            </a:extLst>
          </p:cNvPr>
          <p:cNvSpPr txBox="1"/>
          <p:nvPr/>
        </p:nvSpPr>
        <p:spPr>
          <a:xfrm>
            <a:off x="2302430" y="3098807"/>
            <a:ext cx="18619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50">
                <a:ea typeface="Calibri"/>
                <a:cs typeface="Calibri"/>
              </a:rPr>
              <a:t>S</a:t>
            </a:r>
            <a:endParaRPr lang="en-US" sz="105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AD26D4C-3931-F2D8-6DC4-92718E3E4358}"/>
              </a:ext>
            </a:extLst>
          </p:cNvPr>
          <p:cNvSpPr txBox="1"/>
          <p:nvPr/>
        </p:nvSpPr>
        <p:spPr>
          <a:xfrm>
            <a:off x="3334816" y="3098807"/>
            <a:ext cx="18619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50">
                <a:ea typeface="Calibri"/>
                <a:cs typeface="Calibri"/>
              </a:rPr>
              <a:t>S</a:t>
            </a:r>
            <a:endParaRPr lang="en-US" sz="105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569DCF9-6692-44FE-69A2-69F89DB55431}"/>
              </a:ext>
            </a:extLst>
          </p:cNvPr>
          <p:cNvSpPr/>
          <p:nvPr/>
        </p:nvSpPr>
        <p:spPr>
          <a:xfrm>
            <a:off x="5067880" y="1050261"/>
            <a:ext cx="766127" cy="75136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en-US" sz="9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931866-EBC4-3868-7CBA-40D805266D58}"/>
              </a:ext>
            </a:extLst>
          </p:cNvPr>
          <p:cNvSpPr/>
          <p:nvPr/>
        </p:nvSpPr>
        <p:spPr>
          <a:xfrm>
            <a:off x="3973568" y="1055588"/>
            <a:ext cx="814463" cy="7513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6AD2C6-0079-163A-8826-A98492102D6D}"/>
                  </a:ext>
                </a:extLst>
              </p:cNvPr>
              <p:cNvSpPr txBox="1"/>
              <p:nvPr/>
            </p:nvSpPr>
            <p:spPr>
              <a:xfrm>
                <a:off x="3992832" y="1067567"/>
                <a:ext cx="358987" cy="276999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45720" tIns="22860" rIns="45720" bIns="2286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en-US" sz="1500" b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6AD2C6-0079-163A-8826-A98492102D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832" y="1067567"/>
                <a:ext cx="358987" cy="276999"/>
              </a:xfrm>
              <a:prstGeom prst="rect">
                <a:avLst/>
              </a:prstGeom>
              <a:blipFill>
                <a:blip r:embed="rId4"/>
                <a:stretch>
                  <a:fillRect l="-6897" r="-10345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lowchart: Connector 79">
            <a:extLst>
              <a:ext uri="{FF2B5EF4-FFF2-40B4-BE49-F238E27FC236}">
                <a16:creationId xmlns:a16="http://schemas.microsoft.com/office/drawing/2014/main" id="{36C444C7-A22A-35F2-A4C4-2484037CCA84}"/>
              </a:ext>
            </a:extLst>
          </p:cNvPr>
          <p:cNvSpPr/>
          <p:nvPr/>
        </p:nvSpPr>
        <p:spPr>
          <a:xfrm>
            <a:off x="4858353" y="1388575"/>
            <a:ext cx="115454" cy="10968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en-US" sz="9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54CAAE-2019-8BD6-1D5C-388BC1B1566C}"/>
                  </a:ext>
                </a:extLst>
              </p:cNvPr>
              <p:cNvSpPr txBox="1"/>
              <p:nvPr/>
            </p:nvSpPr>
            <p:spPr>
              <a:xfrm>
                <a:off x="4362181" y="1056137"/>
                <a:ext cx="323480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</m:oMath>
                  </m:oMathPara>
                </a14:m>
                <a:endParaRPr lang="en-US" sz="15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54CAAE-2019-8BD6-1D5C-388BC1B15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181" y="1056137"/>
                <a:ext cx="323480" cy="323165"/>
              </a:xfrm>
              <a:prstGeom prst="rect">
                <a:avLst/>
              </a:prstGeom>
              <a:blipFill>
                <a:blip r:embed="rId5"/>
                <a:stretch>
                  <a:fillRect r="-29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A5C8C68-79B5-7835-3A29-8C5B0858BF41}"/>
                  </a:ext>
                </a:extLst>
              </p:cNvPr>
              <p:cNvSpPr txBox="1"/>
              <p:nvPr/>
            </p:nvSpPr>
            <p:spPr>
              <a:xfrm>
                <a:off x="3968743" y="1480254"/>
                <a:ext cx="323480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</m:oMath>
                  </m:oMathPara>
                </a14:m>
                <a:endParaRPr lang="en-US" sz="15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A5C8C68-79B5-7835-3A29-8C5B0858B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8743" y="1480254"/>
                <a:ext cx="323480" cy="323165"/>
              </a:xfrm>
              <a:prstGeom prst="rect">
                <a:avLst/>
              </a:prstGeom>
              <a:blipFill>
                <a:blip r:embed="rId6"/>
                <a:stretch>
                  <a:fillRect r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A6FB706-AB4B-45DC-6B02-1D91C6357259}"/>
                  </a:ext>
                </a:extLst>
              </p:cNvPr>
              <p:cNvSpPr txBox="1"/>
              <p:nvPr/>
            </p:nvSpPr>
            <p:spPr>
              <a:xfrm>
                <a:off x="4386429" y="1483467"/>
                <a:ext cx="323480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𝟐𝟐</m:t>
                          </m:r>
                        </m:sub>
                      </m:sSub>
                    </m:oMath>
                  </m:oMathPara>
                </a14:m>
                <a:endParaRPr lang="en-US" sz="15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A6FB706-AB4B-45DC-6B02-1D91C6357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429" y="1483467"/>
                <a:ext cx="323480" cy="323165"/>
              </a:xfrm>
              <a:prstGeom prst="rect">
                <a:avLst/>
              </a:prstGeom>
              <a:blipFill>
                <a:blip r:embed="rId7"/>
                <a:stretch>
                  <a:fillRect r="-29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470D747-81BF-2F62-683A-EC823E0F80D5}"/>
                  </a:ext>
                </a:extLst>
              </p:cNvPr>
              <p:cNvSpPr txBox="1"/>
              <p:nvPr/>
            </p:nvSpPr>
            <p:spPr>
              <a:xfrm>
                <a:off x="5022754" y="1055588"/>
                <a:ext cx="323480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en-US" sz="15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470D747-81BF-2F62-683A-EC823E0F8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754" y="1055588"/>
                <a:ext cx="323480" cy="323165"/>
              </a:xfrm>
              <a:prstGeom prst="rect">
                <a:avLst/>
              </a:prstGeom>
              <a:blipFill>
                <a:blip r:embed="rId8"/>
                <a:stretch>
                  <a:fillRect r="-4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D75FA6-C819-91A0-550D-92FCCF075A06}"/>
                  </a:ext>
                </a:extLst>
              </p:cNvPr>
              <p:cNvSpPr txBox="1"/>
              <p:nvPr/>
            </p:nvSpPr>
            <p:spPr>
              <a:xfrm>
                <a:off x="5435177" y="1058532"/>
                <a:ext cx="323480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</m:oMath>
                  </m:oMathPara>
                </a14:m>
                <a:endParaRPr lang="en-US" sz="15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D75FA6-C819-91A0-550D-92FCCF075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177" y="1058532"/>
                <a:ext cx="323480" cy="323165"/>
              </a:xfrm>
              <a:prstGeom prst="rect">
                <a:avLst/>
              </a:prstGeom>
              <a:blipFill>
                <a:blip r:embed="rId9"/>
                <a:stretch>
                  <a:fillRect r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BB26074-408F-8F53-38B4-8B29BA2CBD94}"/>
                  </a:ext>
                </a:extLst>
              </p:cNvPr>
              <p:cNvSpPr txBox="1"/>
              <p:nvPr/>
            </p:nvSpPr>
            <p:spPr>
              <a:xfrm>
                <a:off x="5002453" y="1480254"/>
                <a:ext cx="323480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𝟐𝟏</m:t>
                          </m:r>
                        </m:sub>
                      </m:sSub>
                    </m:oMath>
                  </m:oMathPara>
                </a14:m>
                <a:endParaRPr lang="en-US" sz="15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BB26074-408F-8F53-38B4-8B29BA2CB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2453" y="1480254"/>
                <a:ext cx="323480" cy="323165"/>
              </a:xfrm>
              <a:prstGeom prst="rect">
                <a:avLst/>
              </a:prstGeom>
              <a:blipFill>
                <a:blip r:embed="rId10"/>
                <a:stretch>
                  <a:fillRect r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C74CC24-0C6B-A4CB-8E79-A0433A1453E1}"/>
                  </a:ext>
                </a:extLst>
              </p:cNvPr>
              <p:cNvSpPr txBox="1"/>
              <p:nvPr/>
            </p:nvSpPr>
            <p:spPr>
              <a:xfrm>
                <a:off x="5440585" y="1480254"/>
                <a:ext cx="323480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𝟐𝟐</m:t>
                          </m:r>
                        </m:sub>
                      </m:sSub>
                    </m:oMath>
                  </m:oMathPara>
                </a14:m>
                <a:endParaRPr lang="en-US" sz="15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C74CC24-0C6B-A4CB-8E79-A0433A145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585" y="1480254"/>
                <a:ext cx="323480" cy="323165"/>
              </a:xfrm>
              <a:prstGeom prst="rect">
                <a:avLst/>
              </a:prstGeom>
              <a:blipFill>
                <a:blip r:embed="rId11"/>
                <a:stretch>
                  <a:fillRect r="-37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 descr="Summation Symbol">
            <a:extLst>
              <a:ext uri="{FF2B5EF4-FFF2-40B4-BE49-F238E27FC236}">
                <a16:creationId xmlns:a16="http://schemas.microsoft.com/office/drawing/2014/main" id="{7F8AE99A-0E4D-0FEB-0876-C442745E7A1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19145" y="875434"/>
            <a:ext cx="1190625" cy="11906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1DE0BB7-A102-257C-0146-DD4E4E2F6D0F}"/>
                  </a:ext>
                </a:extLst>
              </p:cNvPr>
              <p:cNvSpPr txBox="1"/>
              <p:nvPr/>
            </p:nvSpPr>
            <p:spPr>
              <a:xfrm>
                <a:off x="5954626" y="2190852"/>
                <a:ext cx="323480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en-US" sz="15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1DE0BB7-A102-257C-0146-DD4E4E2F6D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4626" y="2190852"/>
                <a:ext cx="323480" cy="323165"/>
              </a:xfrm>
              <a:prstGeom prst="rect">
                <a:avLst/>
              </a:prstGeom>
              <a:blipFill>
                <a:blip r:embed="rId13"/>
                <a:stretch>
                  <a:fillRect r="-29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8990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Oval 81">
            <a:extLst>
              <a:ext uri="{FF2B5EF4-FFF2-40B4-BE49-F238E27FC236}">
                <a16:creationId xmlns:a16="http://schemas.microsoft.com/office/drawing/2014/main" id="{A6F37B13-23D5-3B5E-F4CA-52281155DBA9}"/>
              </a:ext>
            </a:extLst>
          </p:cNvPr>
          <p:cNvSpPr/>
          <p:nvPr/>
        </p:nvSpPr>
        <p:spPr>
          <a:xfrm>
            <a:off x="3435435" y="595648"/>
            <a:ext cx="3542236" cy="1154516"/>
          </a:xfrm>
          <a:prstGeom prst="ellipse">
            <a:avLst/>
          </a:prstGeom>
          <a:solidFill>
            <a:srgbClr val="58FC00">
              <a:alpha val="8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A5D2DB-CB17-B7FE-E546-2A25E92DF282}"/>
              </a:ext>
            </a:extLst>
          </p:cNvPr>
          <p:cNvSpPr txBox="1"/>
          <p:nvPr/>
        </p:nvSpPr>
        <p:spPr>
          <a:xfrm>
            <a:off x="2357037" y="1488505"/>
            <a:ext cx="1297675" cy="2597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45720" tIns="22860" rIns="45720" bIns="228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388" b="1">
                <a:ea typeface="Calibri"/>
                <a:cs typeface="Calibri"/>
              </a:rPr>
              <a:t>  IMAGE </a:t>
            </a:r>
            <a:endParaRPr lang="en-US" sz="1388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8E1FAB6-8535-BD4C-95D4-A81D4AC9D73B}"/>
              </a:ext>
            </a:extLst>
          </p:cNvPr>
          <p:cNvSpPr/>
          <p:nvPr/>
        </p:nvSpPr>
        <p:spPr>
          <a:xfrm>
            <a:off x="5514778" y="1886428"/>
            <a:ext cx="2043770" cy="13560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C518F74-6776-60C1-A6FE-3C1687A823B6}"/>
                  </a:ext>
                </a:extLst>
              </p:cNvPr>
              <p:cNvSpPr txBox="1"/>
              <p:nvPr/>
            </p:nvSpPr>
            <p:spPr>
              <a:xfrm>
                <a:off x="1767863" y="4201208"/>
                <a:ext cx="1734781" cy="473335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45720" tIns="22860" rIns="45720" bIns="2286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388" dirty="0">
                    <a:cs typeface="Segoe UI"/>
                  </a:rPr>
                  <a:t>X matrix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8">
                          <a:latin typeface="Cambria Math" panose="02040503050406030204" pitchFamily="18" charset="0"/>
                          <a:cs typeface="Segoe UI"/>
                        </a:rPr>
                        <m:t>[</m:t>
                      </m:r>
                      <m:d>
                        <m:dPr>
                          <m:ctrlPr>
                            <a:rPr lang="en-US" sz="1388" i="1">
                              <a:latin typeface="Cambria Math" panose="02040503050406030204" pitchFamily="18" charset="0"/>
                              <a:cs typeface="Segoe UI"/>
                            </a:rPr>
                          </m:ctrlPr>
                        </m:dPr>
                        <m:e>
                          <m:r>
                            <a:rPr lang="en-US" sz="1388" i="1">
                              <a:latin typeface="Cambria Math" panose="02040503050406030204" pitchFamily="18" charset="0"/>
                              <a:cs typeface="Segoe UI"/>
                            </a:rPr>
                            <m:t>𝑑</m:t>
                          </m:r>
                          <m:r>
                            <a:rPr lang="en-US" sz="1388" i="1">
                              <a:latin typeface="Cambria Math" panose="02040503050406030204" pitchFamily="18" charset="0"/>
                              <a:cs typeface="Segoe UI"/>
                            </a:rPr>
                            <m:t>+</m:t>
                          </m:r>
                          <m:r>
                            <a:rPr lang="en-US" sz="1388" i="1">
                              <a:latin typeface="Cambria Math" panose="02040503050406030204" pitchFamily="18" charset="0"/>
                              <a:cs typeface="Segoe UI"/>
                            </a:rPr>
                            <m:t>𝑝</m:t>
                          </m:r>
                        </m:e>
                      </m:d>
                      <m:r>
                        <a:rPr lang="en-US" sz="1388" i="1">
                          <a:latin typeface="Cambria Math" panose="02040503050406030204" pitchFamily="18" charset="0"/>
                          <a:cs typeface="Segoe UI"/>
                        </a:rPr>
                        <m:t> </m:t>
                      </m:r>
                      <m:r>
                        <a:rPr lang="en-US" sz="1388" i="1">
                          <a:latin typeface="Cambria Math" panose="02040503050406030204" pitchFamily="18" charset="0"/>
                          <a:cs typeface="Segoe UI"/>
                        </a:rPr>
                        <m:t>𝑥</m:t>
                      </m:r>
                      <m:r>
                        <a:rPr lang="en-US" sz="1388" i="1">
                          <a:latin typeface="Cambria Math" panose="02040503050406030204" pitchFamily="18" charset="0"/>
                          <a:cs typeface="Segoe UI"/>
                        </a:rPr>
                        <m:t> </m:t>
                      </m:r>
                      <m:d>
                        <m:dPr>
                          <m:ctrlPr>
                            <a:rPr lang="en-US" sz="1388" i="1">
                              <a:latin typeface="Cambria Math" panose="02040503050406030204" pitchFamily="18" charset="0"/>
                              <a:cs typeface="Segoe UI"/>
                            </a:rPr>
                          </m:ctrlPr>
                        </m:dPr>
                        <m:e>
                          <m:r>
                            <a:rPr lang="en-US" sz="1388" i="1">
                              <a:latin typeface="Cambria Math" panose="02040503050406030204" pitchFamily="18" charset="0"/>
                              <a:cs typeface="Segoe UI"/>
                            </a:rPr>
                            <m:t>𝑑</m:t>
                          </m:r>
                          <m:r>
                            <a:rPr lang="en-US" sz="1388" i="1">
                              <a:latin typeface="Cambria Math" panose="02040503050406030204" pitchFamily="18" charset="0"/>
                              <a:cs typeface="Segoe UI"/>
                            </a:rPr>
                            <m:t>+</m:t>
                          </m:r>
                          <m:r>
                            <a:rPr lang="en-US" sz="1388" i="1">
                              <a:latin typeface="Cambria Math" panose="02040503050406030204" pitchFamily="18" charset="0"/>
                              <a:cs typeface="Segoe UI"/>
                            </a:rPr>
                            <m:t>𝑝</m:t>
                          </m:r>
                        </m:e>
                      </m:d>
                      <m:r>
                        <a:rPr lang="en-US" sz="1388" i="1">
                          <a:latin typeface="Cambria Math" panose="02040503050406030204" pitchFamily="18" charset="0"/>
                          <a:cs typeface="Segoe UI"/>
                        </a:rPr>
                        <m:t>]</m:t>
                      </m:r>
                    </m:oMath>
                  </m:oMathPara>
                </a14:m>
                <a:endParaRPr lang="en-US" sz="1388" dirty="0">
                  <a:ea typeface="Calibri"/>
                  <a:cs typeface="Segoe UI"/>
                </a:endParaRPr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C518F74-6776-60C1-A6FE-3C1687A823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7863" y="4201208"/>
                <a:ext cx="1734781" cy="473335"/>
              </a:xfrm>
              <a:prstGeom prst="rect">
                <a:avLst/>
              </a:prstGeom>
              <a:blipFill>
                <a:blip r:embed="rId2"/>
                <a:stretch>
                  <a:fillRect t="-5128" b="-10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D420F35-83ED-8D8D-0EE2-A3F6AF642B4F}"/>
                  </a:ext>
                </a:extLst>
              </p:cNvPr>
              <p:cNvSpPr txBox="1"/>
              <p:nvPr/>
            </p:nvSpPr>
            <p:spPr>
              <a:xfrm>
                <a:off x="5392545" y="3240914"/>
                <a:ext cx="2500154" cy="900503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45720" tIns="22860" rIns="45720" bIns="2286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388" dirty="0">
                    <a:cs typeface="Segoe UI"/>
                  </a:rPr>
                  <a:t>Y matrix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8" i="1">
                          <a:latin typeface="Cambria Math" panose="02040503050406030204" pitchFamily="18" charset="0"/>
                          <a:ea typeface="Calibri"/>
                          <a:cs typeface="Segoe UI"/>
                        </a:rPr>
                        <m:t>(</m:t>
                      </m:r>
                      <m:sSup>
                        <m:sSupPr>
                          <m:ctrlPr>
                            <a:rPr lang="en-US" sz="1388" i="1">
                              <a:latin typeface="Cambria Math" panose="02040503050406030204" pitchFamily="18" charset="0"/>
                              <a:ea typeface="Calibri"/>
                              <a:cs typeface="Segoe UI"/>
                            </a:rPr>
                          </m:ctrlPr>
                        </m:sSupPr>
                        <m:e>
                          <m:r>
                            <a:rPr lang="en-US" sz="1388" i="1">
                              <a:latin typeface="Cambria Math" panose="02040503050406030204" pitchFamily="18" charset="0"/>
                              <a:ea typeface="Calibri"/>
                              <a:cs typeface="Segoe UI"/>
                            </a:rPr>
                            <m:t>𝑑</m:t>
                          </m:r>
                        </m:e>
                        <m:sup>
                          <m:r>
                            <a:rPr lang="en-US" sz="1388" i="1">
                              <a:latin typeface="Cambria Math" panose="02040503050406030204" pitchFamily="18" charset="0"/>
                              <a:ea typeface="Calibri"/>
                              <a:cs typeface="Segoe UI"/>
                            </a:rPr>
                            <m:t>′</m:t>
                          </m:r>
                        </m:sup>
                      </m:sSup>
                      <m:r>
                        <a:rPr lang="en-US" sz="1388" i="1">
                          <a:latin typeface="Cambria Math" panose="02040503050406030204" pitchFamily="18" charset="0"/>
                          <a:ea typeface="Calibri"/>
                          <a:cs typeface="Segoe UI"/>
                        </a:rPr>
                        <m:t>𝑥</m:t>
                      </m:r>
                      <m:r>
                        <a:rPr lang="en-US" sz="1388" i="1">
                          <a:latin typeface="Cambria Math" panose="02040503050406030204" pitchFamily="18" charset="0"/>
                          <a:ea typeface="Calibri"/>
                          <a:cs typeface="Segoe UI"/>
                        </a:rPr>
                        <m:t> </m:t>
                      </m:r>
                      <m:sSup>
                        <m:sSupPr>
                          <m:ctrlPr>
                            <a:rPr lang="en-US" sz="1388" i="1">
                              <a:latin typeface="Cambria Math" panose="02040503050406030204" pitchFamily="18" charset="0"/>
                              <a:ea typeface="Calibri"/>
                              <a:cs typeface="Segoe UI"/>
                            </a:rPr>
                          </m:ctrlPr>
                        </m:sSupPr>
                        <m:e>
                          <m:r>
                            <a:rPr lang="en-US" sz="1388" i="1">
                              <a:latin typeface="Cambria Math" panose="02040503050406030204" pitchFamily="18" charset="0"/>
                              <a:ea typeface="Calibri"/>
                              <a:cs typeface="Segoe UI"/>
                            </a:rPr>
                            <m:t>𝑑</m:t>
                          </m:r>
                        </m:e>
                        <m:sup>
                          <m:r>
                            <a:rPr lang="en-US" sz="1388" i="1">
                              <a:latin typeface="Cambria Math" panose="02040503050406030204" pitchFamily="18" charset="0"/>
                              <a:ea typeface="Calibri"/>
                              <a:cs typeface="Segoe UI"/>
                            </a:rPr>
                            <m:t>′</m:t>
                          </m:r>
                        </m:sup>
                      </m:sSup>
                      <m:r>
                        <a:rPr lang="en-US" sz="1388" i="1">
                          <a:latin typeface="Cambria Math" panose="02040503050406030204" pitchFamily="18" charset="0"/>
                          <a:ea typeface="Calibri"/>
                          <a:cs typeface="Segoe UI"/>
                        </a:rPr>
                        <m:t>)</m:t>
                      </m:r>
                    </m:oMath>
                  </m:oMathPara>
                </a14:m>
                <a:endParaRPr lang="en-US" sz="1388" dirty="0">
                  <a:ea typeface="Calibri"/>
                  <a:cs typeface="Segoe UI"/>
                </a:endParaRPr>
              </a:p>
              <a:p>
                <a:pPr algn="ctr"/>
                <a:r>
                  <a:rPr lang="en-US" sz="1388" dirty="0">
                    <a:ea typeface="Calibri"/>
                    <a:cs typeface="Segoe UI"/>
                  </a:rPr>
                  <a:t>(Size increases due to padding)</a:t>
                </a:r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D420F35-83ED-8D8D-0EE2-A3F6AF642B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545" y="3240914"/>
                <a:ext cx="2500154" cy="900503"/>
              </a:xfrm>
              <a:prstGeom prst="rect">
                <a:avLst/>
              </a:prstGeom>
              <a:blipFill>
                <a:blip r:embed="rId3"/>
                <a:stretch>
                  <a:fillRect t="-4225" b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5140A88-B63E-9D83-393F-14A8964CBAAB}"/>
              </a:ext>
            </a:extLst>
          </p:cNvPr>
          <p:cNvCxnSpPr/>
          <p:nvPr/>
        </p:nvCxnSpPr>
        <p:spPr>
          <a:xfrm flipH="1">
            <a:off x="2029699" y="1280797"/>
            <a:ext cx="1605947" cy="4087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4" name="Picture 83" descr="Summation Symbol">
            <a:extLst>
              <a:ext uri="{FF2B5EF4-FFF2-40B4-BE49-F238E27FC236}">
                <a16:creationId xmlns:a16="http://schemas.microsoft.com/office/drawing/2014/main" id="{8A75214E-8476-8742-89EC-6DE7C3A815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4509" y="688430"/>
            <a:ext cx="1031402" cy="1031402"/>
          </a:xfrm>
          <a:prstGeom prst="rect">
            <a:avLst/>
          </a:prstGeom>
        </p:spPr>
      </p:pic>
      <p:sp>
        <p:nvSpPr>
          <p:cNvPr id="97" name="Arrow: Up-Down 96">
            <a:extLst>
              <a:ext uri="{FF2B5EF4-FFF2-40B4-BE49-F238E27FC236}">
                <a16:creationId xmlns:a16="http://schemas.microsoft.com/office/drawing/2014/main" id="{97AD7023-08CE-418A-F26A-82475EC6A62F}"/>
              </a:ext>
            </a:extLst>
          </p:cNvPr>
          <p:cNvSpPr/>
          <p:nvPr/>
        </p:nvSpPr>
        <p:spPr>
          <a:xfrm>
            <a:off x="5214118" y="1947330"/>
            <a:ext cx="213536" cy="1220813"/>
          </a:xfrm>
          <a:prstGeom prst="up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en-US" sz="900"/>
          </a:p>
        </p:txBody>
      </p:sp>
      <p:sp>
        <p:nvSpPr>
          <p:cNvPr id="98" name="Arrow: Up-Down 97">
            <a:extLst>
              <a:ext uri="{FF2B5EF4-FFF2-40B4-BE49-F238E27FC236}">
                <a16:creationId xmlns:a16="http://schemas.microsoft.com/office/drawing/2014/main" id="{32C144EA-4DFC-4381-BFB2-5A5B3138916E}"/>
              </a:ext>
            </a:extLst>
          </p:cNvPr>
          <p:cNvSpPr/>
          <p:nvPr/>
        </p:nvSpPr>
        <p:spPr>
          <a:xfrm rot="5400000">
            <a:off x="6357118" y="1148367"/>
            <a:ext cx="213536" cy="1220813"/>
          </a:xfrm>
          <a:prstGeom prst="up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40755BF-C62C-F352-EAF3-E0C376561C47}"/>
              </a:ext>
            </a:extLst>
          </p:cNvPr>
          <p:cNvCxnSpPr/>
          <p:nvPr/>
        </p:nvCxnSpPr>
        <p:spPr>
          <a:xfrm>
            <a:off x="5613918" y="1580374"/>
            <a:ext cx="31102" cy="3343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D1E02F4E-2C96-DFF9-BE2A-6821E167374F}"/>
              </a:ext>
            </a:extLst>
          </p:cNvPr>
          <p:cNvGraphicFramePr>
            <a:graphicFrameLocks noGrp="1"/>
          </p:cNvGraphicFramePr>
          <p:nvPr/>
        </p:nvGraphicFramePr>
        <p:xfrm>
          <a:off x="1388582" y="1724957"/>
          <a:ext cx="2610424" cy="2468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311">
                  <a:extLst>
                    <a:ext uri="{9D8B030D-6E8A-4147-A177-3AD203B41FA5}">
                      <a16:colId xmlns:a16="http://schemas.microsoft.com/office/drawing/2014/main" val="1415267145"/>
                    </a:ext>
                  </a:extLst>
                </a:gridCol>
                <a:gridCol w="237311">
                  <a:extLst>
                    <a:ext uri="{9D8B030D-6E8A-4147-A177-3AD203B41FA5}">
                      <a16:colId xmlns:a16="http://schemas.microsoft.com/office/drawing/2014/main" val="427706942"/>
                    </a:ext>
                  </a:extLst>
                </a:gridCol>
                <a:gridCol w="237311">
                  <a:extLst>
                    <a:ext uri="{9D8B030D-6E8A-4147-A177-3AD203B41FA5}">
                      <a16:colId xmlns:a16="http://schemas.microsoft.com/office/drawing/2014/main" val="1163989445"/>
                    </a:ext>
                  </a:extLst>
                </a:gridCol>
                <a:gridCol w="237311">
                  <a:extLst>
                    <a:ext uri="{9D8B030D-6E8A-4147-A177-3AD203B41FA5}">
                      <a16:colId xmlns:a16="http://schemas.microsoft.com/office/drawing/2014/main" val="393302743"/>
                    </a:ext>
                  </a:extLst>
                </a:gridCol>
                <a:gridCol w="237311">
                  <a:extLst>
                    <a:ext uri="{9D8B030D-6E8A-4147-A177-3AD203B41FA5}">
                      <a16:colId xmlns:a16="http://schemas.microsoft.com/office/drawing/2014/main" val="3627379920"/>
                    </a:ext>
                  </a:extLst>
                </a:gridCol>
                <a:gridCol w="237311">
                  <a:extLst>
                    <a:ext uri="{9D8B030D-6E8A-4147-A177-3AD203B41FA5}">
                      <a16:colId xmlns:a16="http://schemas.microsoft.com/office/drawing/2014/main" val="2086044067"/>
                    </a:ext>
                  </a:extLst>
                </a:gridCol>
                <a:gridCol w="237311">
                  <a:extLst>
                    <a:ext uri="{9D8B030D-6E8A-4147-A177-3AD203B41FA5}">
                      <a16:colId xmlns:a16="http://schemas.microsoft.com/office/drawing/2014/main" val="2586938575"/>
                    </a:ext>
                  </a:extLst>
                </a:gridCol>
                <a:gridCol w="237311">
                  <a:extLst>
                    <a:ext uri="{9D8B030D-6E8A-4147-A177-3AD203B41FA5}">
                      <a16:colId xmlns:a16="http://schemas.microsoft.com/office/drawing/2014/main" val="1985082063"/>
                    </a:ext>
                  </a:extLst>
                </a:gridCol>
                <a:gridCol w="237311">
                  <a:extLst>
                    <a:ext uri="{9D8B030D-6E8A-4147-A177-3AD203B41FA5}">
                      <a16:colId xmlns:a16="http://schemas.microsoft.com/office/drawing/2014/main" val="3177961080"/>
                    </a:ext>
                  </a:extLst>
                </a:gridCol>
                <a:gridCol w="237311">
                  <a:extLst>
                    <a:ext uri="{9D8B030D-6E8A-4147-A177-3AD203B41FA5}">
                      <a16:colId xmlns:a16="http://schemas.microsoft.com/office/drawing/2014/main" val="718106064"/>
                    </a:ext>
                  </a:extLst>
                </a:gridCol>
                <a:gridCol w="237311">
                  <a:extLst>
                    <a:ext uri="{9D8B030D-6E8A-4147-A177-3AD203B41FA5}">
                      <a16:colId xmlns:a16="http://schemas.microsoft.com/office/drawing/2014/main" val="184536041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100"/>
                        <a:t>0</a:t>
                      </a:r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</a:t>
                      </a:r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</a:t>
                      </a:r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</a:t>
                      </a:r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</a:t>
                      </a:r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</a:t>
                      </a:r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</a:t>
                      </a:r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</a:t>
                      </a:r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</a:t>
                      </a:r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</a:t>
                      </a:r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/>
                        <a:t>0</a:t>
                      </a:r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12035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100"/>
                        <a:t>0</a:t>
                      </a:r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/>
                        <a:t>0</a:t>
                      </a:r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180578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100"/>
                        <a:t>0</a:t>
                      </a:r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/>
                        <a:t>0</a:t>
                      </a:r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42045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100"/>
                        <a:t>0</a:t>
                      </a:r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/>
                        <a:t>0</a:t>
                      </a:r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34617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100"/>
                        <a:t>0</a:t>
                      </a:r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/>
                        <a:t>0</a:t>
                      </a:r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46418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100"/>
                        <a:t>0</a:t>
                      </a:r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/>
                        <a:t>0</a:t>
                      </a:r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421836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100"/>
                        <a:t>0</a:t>
                      </a:r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/>
                        <a:t>0</a:t>
                      </a:r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95609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100"/>
                        <a:t>0</a:t>
                      </a:r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/>
                        <a:t>0</a:t>
                      </a:r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43735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/>
                        <a:t>0</a:t>
                      </a:r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/>
                        <a:t>0</a:t>
                      </a:r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/>
                        <a:t>0</a:t>
                      </a:r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/>
                        <a:t>0</a:t>
                      </a:r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/>
                        <a:t>0</a:t>
                      </a:r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/>
                        <a:t>0</a:t>
                      </a:r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/>
                        <a:t>0</a:t>
                      </a:r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/>
                        <a:t>0</a:t>
                      </a:r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/>
                        <a:t>0</a:t>
                      </a:r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/>
                        <a:t>0</a:t>
                      </a:r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/>
                        <a:t>0</a:t>
                      </a:r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122749"/>
                  </a:ext>
                </a:extLst>
              </a:tr>
            </a:tbl>
          </a:graphicData>
        </a:graphic>
      </p:graphicFrame>
      <p:sp>
        <p:nvSpPr>
          <p:cNvPr id="36" name="Rectangle 35">
            <a:extLst>
              <a:ext uri="{FF2B5EF4-FFF2-40B4-BE49-F238E27FC236}">
                <a16:creationId xmlns:a16="http://schemas.microsoft.com/office/drawing/2014/main" id="{AB8F57F1-FE21-62E4-675A-F15D392C1027}"/>
              </a:ext>
            </a:extLst>
          </p:cNvPr>
          <p:cNvSpPr/>
          <p:nvPr/>
        </p:nvSpPr>
        <p:spPr>
          <a:xfrm>
            <a:off x="1345094" y="1722413"/>
            <a:ext cx="525315" cy="526406"/>
          </a:xfrm>
          <a:prstGeom prst="rect">
            <a:avLst/>
          </a:prstGeom>
          <a:solidFill>
            <a:srgbClr val="F7940A">
              <a:alpha val="26000"/>
            </a:srgb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en-US" sz="90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80AD2CBB-62DE-C0C4-1AE6-7CBBE4DB7DD8}"/>
              </a:ext>
            </a:extLst>
          </p:cNvPr>
          <p:cNvSpPr/>
          <p:nvPr/>
        </p:nvSpPr>
        <p:spPr>
          <a:xfrm>
            <a:off x="1999667" y="1855599"/>
            <a:ext cx="632951" cy="208935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en-US" sz="900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5EF1E3A9-CEEF-90EC-22D0-901F829139EE}"/>
              </a:ext>
            </a:extLst>
          </p:cNvPr>
          <p:cNvSpPr/>
          <p:nvPr/>
        </p:nvSpPr>
        <p:spPr>
          <a:xfrm rot="5400000">
            <a:off x="1267601" y="2576291"/>
            <a:ext cx="632951" cy="208935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CA427D4-A906-AC0A-F6C8-75EC722C099E}"/>
              </a:ext>
            </a:extLst>
          </p:cNvPr>
          <p:cNvSpPr/>
          <p:nvPr/>
        </p:nvSpPr>
        <p:spPr>
          <a:xfrm>
            <a:off x="1392841" y="1674077"/>
            <a:ext cx="514532" cy="526406"/>
          </a:xfrm>
          <a:prstGeom prst="rect">
            <a:avLst/>
          </a:prstGeom>
          <a:solidFill>
            <a:srgbClr val="70AD47">
              <a:alpha val="39000"/>
            </a:srgb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BDF187-7891-1C1E-5E24-3492E803BB8E}"/>
              </a:ext>
            </a:extLst>
          </p:cNvPr>
          <p:cNvSpPr/>
          <p:nvPr/>
        </p:nvSpPr>
        <p:spPr>
          <a:xfrm>
            <a:off x="5566416" y="825597"/>
            <a:ext cx="766127" cy="75136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en-US" sz="9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B41155-BEA6-CB24-FBD9-5A3525D52C87}"/>
              </a:ext>
            </a:extLst>
          </p:cNvPr>
          <p:cNvSpPr/>
          <p:nvPr/>
        </p:nvSpPr>
        <p:spPr>
          <a:xfrm>
            <a:off x="4472104" y="830924"/>
            <a:ext cx="814463" cy="7513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" name="Flowchart: Connector 79">
            <a:extLst>
              <a:ext uri="{FF2B5EF4-FFF2-40B4-BE49-F238E27FC236}">
                <a16:creationId xmlns:a16="http://schemas.microsoft.com/office/drawing/2014/main" id="{CA45170A-CB32-5646-2FE8-FFA1DB0465D4}"/>
              </a:ext>
            </a:extLst>
          </p:cNvPr>
          <p:cNvSpPr/>
          <p:nvPr/>
        </p:nvSpPr>
        <p:spPr>
          <a:xfrm>
            <a:off x="5356889" y="1163911"/>
            <a:ext cx="115454" cy="10968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en-US" sz="9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040275-AB6A-9FDC-3115-16690D12ED32}"/>
                  </a:ext>
                </a:extLst>
              </p:cNvPr>
              <p:cNvSpPr txBox="1"/>
              <p:nvPr/>
            </p:nvSpPr>
            <p:spPr>
              <a:xfrm>
                <a:off x="4885432" y="1238708"/>
                <a:ext cx="323480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𝟐𝟐</m:t>
                          </m:r>
                        </m:sub>
                      </m:sSub>
                    </m:oMath>
                  </m:oMathPara>
                </a14:m>
                <a:endParaRPr lang="en-US" sz="15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040275-AB6A-9FDC-3115-16690D12E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432" y="1238708"/>
                <a:ext cx="323480" cy="323165"/>
              </a:xfrm>
              <a:prstGeom prst="rect">
                <a:avLst/>
              </a:prstGeom>
              <a:blipFill>
                <a:blip r:embed="rId5"/>
                <a:stretch>
                  <a:fillRect r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DCE1B79-E428-8CC9-6212-A3AC447DBD19}"/>
                  </a:ext>
                </a:extLst>
              </p:cNvPr>
              <p:cNvSpPr txBox="1"/>
              <p:nvPr/>
            </p:nvSpPr>
            <p:spPr>
              <a:xfrm>
                <a:off x="5521290" y="830924"/>
                <a:ext cx="323480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en-US" sz="15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DCE1B79-E428-8CC9-6212-A3AC447DB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290" y="830924"/>
                <a:ext cx="323480" cy="323165"/>
              </a:xfrm>
              <a:prstGeom prst="rect">
                <a:avLst/>
              </a:prstGeom>
              <a:blipFill>
                <a:blip r:embed="rId6"/>
                <a:stretch>
                  <a:fillRect r="-37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2CB3E7-17F9-A3FB-3EE7-33A07A0B6A82}"/>
                  </a:ext>
                </a:extLst>
              </p:cNvPr>
              <p:cNvSpPr txBox="1"/>
              <p:nvPr/>
            </p:nvSpPr>
            <p:spPr>
              <a:xfrm>
                <a:off x="5933713" y="833868"/>
                <a:ext cx="323480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</m:oMath>
                  </m:oMathPara>
                </a14:m>
                <a:endParaRPr lang="en-US" sz="15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2CB3E7-17F9-A3FB-3EE7-33A07A0B6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713" y="833868"/>
                <a:ext cx="323480" cy="323165"/>
              </a:xfrm>
              <a:prstGeom prst="rect">
                <a:avLst/>
              </a:prstGeom>
              <a:blipFill>
                <a:blip r:embed="rId7"/>
                <a:stretch>
                  <a:fillRect r="-4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F7E393A-7A49-DF8C-369B-032AA80AABF0}"/>
                  </a:ext>
                </a:extLst>
              </p:cNvPr>
              <p:cNvSpPr txBox="1"/>
              <p:nvPr/>
            </p:nvSpPr>
            <p:spPr>
              <a:xfrm>
                <a:off x="5500990" y="1255590"/>
                <a:ext cx="323480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𝟐𝟏</m:t>
                          </m:r>
                        </m:sub>
                      </m:sSub>
                    </m:oMath>
                  </m:oMathPara>
                </a14:m>
                <a:endParaRPr lang="en-US" sz="15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F7E393A-7A49-DF8C-369B-032AA80AA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990" y="1255590"/>
                <a:ext cx="323480" cy="323165"/>
              </a:xfrm>
              <a:prstGeom prst="rect">
                <a:avLst/>
              </a:prstGeom>
              <a:blipFill>
                <a:blip r:embed="rId8"/>
                <a:stretch>
                  <a:fillRect r="-37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07631CF-9976-1E41-2A7F-8C4EDEC66B56}"/>
                  </a:ext>
                </a:extLst>
              </p:cNvPr>
              <p:cNvSpPr txBox="1"/>
              <p:nvPr/>
            </p:nvSpPr>
            <p:spPr>
              <a:xfrm>
                <a:off x="5939122" y="1255590"/>
                <a:ext cx="323480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𝟐𝟐</m:t>
                          </m:r>
                        </m:sub>
                      </m:sSub>
                    </m:oMath>
                  </m:oMathPara>
                </a14:m>
                <a:endParaRPr lang="en-US" sz="15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07631CF-9976-1E41-2A7F-8C4EDEC66B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9122" y="1255590"/>
                <a:ext cx="323480" cy="323165"/>
              </a:xfrm>
              <a:prstGeom prst="rect">
                <a:avLst/>
              </a:prstGeom>
              <a:blipFill>
                <a:blip r:embed="rId9"/>
                <a:stretch>
                  <a:fillRect r="-4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5D24C3A-700C-EFE1-A484-D617E940394E}"/>
                  </a:ext>
                </a:extLst>
              </p:cNvPr>
              <p:cNvSpPr txBox="1"/>
              <p:nvPr/>
            </p:nvSpPr>
            <p:spPr>
              <a:xfrm>
                <a:off x="4552426" y="820529"/>
                <a:ext cx="21353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>
                          <a:latin typeface="Cambria Math" panose="02040503050406030204" pitchFamily="18" charset="0"/>
                          <a:ea typeface="Calibri"/>
                          <a:cs typeface="Segoe UI"/>
                        </a:rPr>
                        <m:t>𝟎</m:t>
                      </m:r>
                    </m:oMath>
                  </m:oMathPara>
                </a14:m>
                <a:endParaRPr lang="en-US" sz="1800" b="1" dirty="0">
                  <a:ea typeface="Calibri"/>
                  <a:cs typeface="Segoe UI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5D24C3A-700C-EFE1-A484-D617E9403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426" y="820529"/>
                <a:ext cx="213536" cy="369332"/>
              </a:xfrm>
              <a:prstGeom prst="rect">
                <a:avLst/>
              </a:prstGeom>
              <a:blipFill>
                <a:blip r:embed="rId10"/>
                <a:stretch>
                  <a:fillRect l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6280ABA-BE3C-F2E4-F208-C13F35AE2F20}"/>
                  </a:ext>
                </a:extLst>
              </p:cNvPr>
              <p:cNvSpPr txBox="1"/>
              <p:nvPr/>
            </p:nvSpPr>
            <p:spPr>
              <a:xfrm>
                <a:off x="5003297" y="819292"/>
                <a:ext cx="21353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>
                          <a:latin typeface="Cambria Math" panose="02040503050406030204" pitchFamily="18" charset="0"/>
                          <a:ea typeface="Calibri"/>
                          <a:cs typeface="Segoe UI"/>
                        </a:rPr>
                        <m:t>𝟎</m:t>
                      </m:r>
                    </m:oMath>
                  </m:oMathPara>
                </a14:m>
                <a:endParaRPr lang="en-US" sz="1800" b="1" dirty="0">
                  <a:ea typeface="Calibri"/>
                  <a:cs typeface="Segoe UI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6280ABA-BE3C-F2E4-F208-C13F35AE2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3297" y="819292"/>
                <a:ext cx="213536" cy="369332"/>
              </a:xfrm>
              <a:prstGeom prst="rect">
                <a:avLst/>
              </a:prstGeom>
              <a:blipFill>
                <a:blip r:embed="rId11"/>
                <a:stretch>
                  <a:fillRect l="-35294" r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38744AA-B846-F044-3376-D5267B880674}"/>
                  </a:ext>
                </a:extLst>
              </p:cNvPr>
              <p:cNvSpPr txBox="1"/>
              <p:nvPr/>
            </p:nvSpPr>
            <p:spPr>
              <a:xfrm>
                <a:off x="4572001" y="1215625"/>
                <a:ext cx="21353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>
                          <a:latin typeface="Cambria Math" panose="02040503050406030204" pitchFamily="18" charset="0"/>
                          <a:ea typeface="Calibri"/>
                          <a:cs typeface="Segoe UI"/>
                        </a:rPr>
                        <m:t>𝟎</m:t>
                      </m:r>
                    </m:oMath>
                  </m:oMathPara>
                </a14:m>
                <a:endParaRPr lang="en-US" sz="1800" b="1" dirty="0">
                  <a:ea typeface="Calibri"/>
                  <a:cs typeface="Segoe UI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38744AA-B846-F044-3376-D5267B880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1" y="1215625"/>
                <a:ext cx="213536" cy="369332"/>
              </a:xfrm>
              <a:prstGeom prst="rect">
                <a:avLst/>
              </a:prstGeom>
              <a:blipFill>
                <a:blip r:embed="rId11"/>
                <a:stretch>
                  <a:fillRect l="-35294" r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2575552-E4E0-7C1D-9F21-90337EB667A7}"/>
                  </a:ext>
                </a:extLst>
              </p:cNvPr>
              <p:cNvSpPr txBox="1"/>
              <p:nvPr/>
            </p:nvSpPr>
            <p:spPr>
              <a:xfrm>
                <a:off x="5483280" y="1848468"/>
                <a:ext cx="323480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en-US" sz="15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2575552-E4E0-7C1D-9F21-90337EB66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3280" y="1848468"/>
                <a:ext cx="323480" cy="323165"/>
              </a:xfrm>
              <a:prstGeom prst="rect">
                <a:avLst/>
              </a:prstGeom>
              <a:blipFill>
                <a:blip r:embed="rId12"/>
                <a:stretch>
                  <a:fillRect r="-29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3336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A5D2DB-CB17-B7FE-E546-2A25E92DF282}"/>
              </a:ext>
            </a:extLst>
          </p:cNvPr>
          <p:cNvSpPr txBox="1"/>
          <p:nvPr/>
        </p:nvSpPr>
        <p:spPr>
          <a:xfrm>
            <a:off x="2616097" y="1864415"/>
            <a:ext cx="635190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45720" tIns="22860" rIns="45720" bIns="228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ea typeface="Calibri"/>
                <a:cs typeface="Calibri"/>
              </a:rPr>
              <a:t>IMAGE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D5783E1-EDD2-CEB4-9A8A-D30DA4CB2B39}"/>
              </a:ext>
            </a:extLst>
          </p:cNvPr>
          <p:cNvCxnSpPr/>
          <p:nvPr/>
        </p:nvCxnSpPr>
        <p:spPr>
          <a:xfrm flipH="1">
            <a:off x="2228199" y="1631082"/>
            <a:ext cx="1464860" cy="4259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78E1FAB6-8535-BD4C-95D4-A81D4AC9D73B}"/>
              </a:ext>
            </a:extLst>
          </p:cNvPr>
          <p:cNvSpPr/>
          <p:nvPr/>
        </p:nvSpPr>
        <p:spPr>
          <a:xfrm>
            <a:off x="5978233" y="2221935"/>
            <a:ext cx="1580315" cy="10518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CDE8DD3-2248-814C-673E-E4D00FDA8FDF}"/>
              </a:ext>
            </a:extLst>
          </p:cNvPr>
          <p:cNvCxnSpPr/>
          <p:nvPr/>
        </p:nvCxnSpPr>
        <p:spPr>
          <a:xfrm>
            <a:off x="5884680" y="2025748"/>
            <a:ext cx="270937" cy="1909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DC1CB41-88F0-74AC-2229-787BA7C6321D}"/>
                  </a:ext>
                </a:extLst>
              </p:cNvPr>
              <p:cNvSpPr txBox="1"/>
              <p:nvPr/>
            </p:nvSpPr>
            <p:spPr>
              <a:xfrm>
                <a:off x="5995752" y="2235510"/>
                <a:ext cx="328115" cy="26161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45720" tIns="22860" rIns="45720" bIns="2286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DC1CB41-88F0-74AC-2229-787BA7C63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5752" y="2235510"/>
                <a:ext cx="328115" cy="261610"/>
              </a:xfrm>
              <a:prstGeom prst="rect">
                <a:avLst/>
              </a:prstGeom>
              <a:blipFill>
                <a:blip r:embed="rId2"/>
                <a:stretch>
                  <a:fillRect l="-7692" r="-11538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C518F74-6776-60C1-A6FE-3C1687A823B6}"/>
                  </a:ext>
                </a:extLst>
              </p:cNvPr>
              <p:cNvSpPr txBox="1"/>
              <p:nvPr/>
            </p:nvSpPr>
            <p:spPr>
              <a:xfrm>
                <a:off x="1539901" y="4339008"/>
                <a:ext cx="2781868" cy="707886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45720" tIns="22860" rIns="45720" bIns="2286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dirty="0">
                    <a:cs typeface="Segoe UI"/>
                  </a:rPr>
                  <a:t>X matrix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>
                          <a:latin typeface="Cambria Math" panose="02040503050406030204" pitchFamily="18" charset="0"/>
                          <a:ea typeface="Calibri"/>
                          <a:cs typeface="Segoe UI"/>
                        </a:rPr>
                        <m:t>(</m:t>
                      </m:r>
                      <m:r>
                        <a:rPr lang="en-US" sz="1500" i="1">
                          <a:latin typeface="Cambria Math" panose="02040503050406030204" pitchFamily="18" charset="0"/>
                          <a:ea typeface="Calibri"/>
                          <a:cs typeface="Segoe UI"/>
                        </a:rPr>
                        <m:t>𝑑</m:t>
                      </m:r>
                      <m:r>
                        <a:rPr lang="en-US" sz="1500" i="1">
                          <a:latin typeface="Cambria Math" panose="02040503050406030204" pitchFamily="18" charset="0"/>
                          <a:ea typeface="Calibri"/>
                          <a:cs typeface="Segoe UI"/>
                        </a:rPr>
                        <m:t> </m:t>
                      </m:r>
                      <m:r>
                        <a:rPr lang="en-US" sz="1500" i="1">
                          <a:latin typeface="Cambria Math" panose="02040503050406030204" pitchFamily="18" charset="0"/>
                          <a:ea typeface="Calibri"/>
                          <a:cs typeface="Segoe UI"/>
                        </a:rPr>
                        <m:t>𝑥</m:t>
                      </m:r>
                      <m:r>
                        <a:rPr lang="en-US" sz="1500" i="1">
                          <a:latin typeface="Cambria Math" panose="02040503050406030204" pitchFamily="18" charset="0"/>
                          <a:ea typeface="Calibri"/>
                          <a:cs typeface="Segoe UI"/>
                        </a:rPr>
                        <m:t> </m:t>
                      </m:r>
                      <m:r>
                        <a:rPr lang="en-US" sz="1500" i="1">
                          <a:latin typeface="Cambria Math" panose="02040503050406030204" pitchFamily="18" charset="0"/>
                          <a:ea typeface="Calibri"/>
                          <a:cs typeface="Segoe UI"/>
                        </a:rPr>
                        <m:t>𝑑</m:t>
                      </m:r>
                      <m:r>
                        <a:rPr lang="en-US" sz="1500" i="1">
                          <a:latin typeface="Cambria Math" panose="02040503050406030204" pitchFamily="18" charset="0"/>
                          <a:ea typeface="Calibri"/>
                          <a:cs typeface="Segoe UI"/>
                        </a:rPr>
                        <m:t>)</m:t>
                      </m:r>
                    </m:oMath>
                  </m:oMathPara>
                </a14:m>
                <a:endParaRPr lang="en-US" dirty="0">
                  <a:cs typeface="Segoe UI"/>
                </a:endParaRPr>
              </a:p>
              <a:p>
                <a:pPr algn="ctr"/>
                <a:r>
                  <a:rPr lang="en-US" dirty="0">
                    <a:cs typeface="Segoe UI"/>
                  </a:rPr>
                  <a:t>(dilated across multiple pixels)</a:t>
                </a:r>
                <a:endParaRPr lang="en-US" dirty="0">
                  <a:ea typeface="Calibri"/>
                  <a:cs typeface="Segoe UI"/>
                </a:endParaRPr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C518F74-6776-60C1-A6FE-3C1687A823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9901" y="4339008"/>
                <a:ext cx="2781868" cy="707886"/>
              </a:xfrm>
              <a:prstGeom prst="rect">
                <a:avLst/>
              </a:prstGeom>
              <a:blipFill>
                <a:blip r:embed="rId3"/>
                <a:stretch>
                  <a:fillRect t="-5263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D420F35-83ED-8D8D-0EE2-A3F6AF642B4F}"/>
                  </a:ext>
                </a:extLst>
              </p:cNvPr>
              <p:cNvSpPr txBox="1"/>
              <p:nvPr/>
            </p:nvSpPr>
            <p:spPr>
              <a:xfrm>
                <a:off x="6157983" y="3378675"/>
                <a:ext cx="1371600" cy="492443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45720" tIns="22860" rIns="45720" bIns="2286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dirty="0">
                    <a:cs typeface="Segoe UI"/>
                  </a:rPr>
                  <a:t>Y matrix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>
                          <a:latin typeface="Cambria Math" panose="02040503050406030204" pitchFamily="18" charset="0"/>
                          <a:ea typeface="Calibri"/>
                          <a:cs typeface="Segoe UI"/>
                        </a:rPr>
                        <m:t>(</m:t>
                      </m:r>
                      <m:sSup>
                        <m:sSupPr>
                          <m:ctrlPr>
                            <a:rPr lang="en-US" sz="1500" i="1">
                              <a:latin typeface="Cambria Math" panose="02040503050406030204" pitchFamily="18" charset="0"/>
                              <a:ea typeface="Calibri"/>
                              <a:cs typeface="Segoe UI"/>
                            </a:rPr>
                          </m:ctrlPr>
                        </m:sSupPr>
                        <m:e>
                          <m:r>
                            <a:rPr lang="en-US" sz="1500" i="1">
                              <a:latin typeface="Cambria Math" panose="02040503050406030204" pitchFamily="18" charset="0"/>
                              <a:ea typeface="Calibri"/>
                              <a:cs typeface="Segoe UI"/>
                            </a:rPr>
                            <m:t>𝑑</m:t>
                          </m:r>
                        </m:e>
                        <m:sup>
                          <m:r>
                            <a:rPr lang="en-US" sz="1500" i="1">
                              <a:latin typeface="Cambria Math" panose="02040503050406030204" pitchFamily="18" charset="0"/>
                              <a:ea typeface="Calibri"/>
                              <a:cs typeface="Segoe UI"/>
                            </a:rPr>
                            <m:t>′</m:t>
                          </m:r>
                        </m:sup>
                      </m:sSup>
                      <m:r>
                        <a:rPr lang="en-US" sz="1500" i="1">
                          <a:latin typeface="Cambria Math" panose="02040503050406030204" pitchFamily="18" charset="0"/>
                          <a:ea typeface="Calibri"/>
                          <a:cs typeface="Segoe UI"/>
                        </a:rPr>
                        <m:t>𝑥</m:t>
                      </m:r>
                      <m:r>
                        <a:rPr lang="en-US" sz="1500" i="1">
                          <a:latin typeface="Cambria Math" panose="02040503050406030204" pitchFamily="18" charset="0"/>
                          <a:ea typeface="Calibri"/>
                          <a:cs typeface="Segoe UI"/>
                        </a:rPr>
                        <m:t> </m:t>
                      </m:r>
                      <m:sSup>
                        <m:sSupPr>
                          <m:ctrlPr>
                            <a:rPr lang="en-US" sz="1500" i="1">
                              <a:latin typeface="Cambria Math" panose="02040503050406030204" pitchFamily="18" charset="0"/>
                              <a:ea typeface="Calibri"/>
                              <a:cs typeface="Segoe UI"/>
                            </a:rPr>
                          </m:ctrlPr>
                        </m:sSupPr>
                        <m:e>
                          <m:r>
                            <a:rPr lang="en-US" sz="1500" i="1">
                              <a:latin typeface="Cambria Math" panose="02040503050406030204" pitchFamily="18" charset="0"/>
                              <a:ea typeface="Calibri"/>
                              <a:cs typeface="Segoe UI"/>
                            </a:rPr>
                            <m:t>𝑑</m:t>
                          </m:r>
                        </m:e>
                        <m:sup>
                          <m:r>
                            <a:rPr lang="en-US" sz="1500" i="1">
                              <a:latin typeface="Cambria Math" panose="02040503050406030204" pitchFamily="18" charset="0"/>
                              <a:ea typeface="Calibri"/>
                              <a:cs typeface="Segoe UI"/>
                            </a:rPr>
                            <m:t>′</m:t>
                          </m:r>
                        </m:sup>
                      </m:sSup>
                      <m:r>
                        <a:rPr lang="en-US" sz="1500" i="1">
                          <a:latin typeface="Cambria Math" panose="02040503050406030204" pitchFamily="18" charset="0"/>
                          <a:ea typeface="Calibri"/>
                          <a:cs typeface="Segoe UI"/>
                        </a:rPr>
                        <m:t>)</m:t>
                      </m:r>
                    </m:oMath>
                  </m:oMathPara>
                </a14:m>
                <a:endParaRPr lang="en-US" dirty="0">
                  <a:ea typeface="Calibri"/>
                  <a:cs typeface="Segoe UI"/>
                </a:endParaRPr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D420F35-83ED-8D8D-0EE2-A3F6AF642B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983" y="3378675"/>
                <a:ext cx="1371600" cy="492443"/>
              </a:xfrm>
              <a:prstGeom prst="rect">
                <a:avLst/>
              </a:prstGeom>
              <a:blipFill>
                <a:blip r:embed="rId4"/>
                <a:stretch>
                  <a:fillRect t="-5000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Oval 77">
            <a:extLst>
              <a:ext uri="{FF2B5EF4-FFF2-40B4-BE49-F238E27FC236}">
                <a16:creationId xmlns:a16="http://schemas.microsoft.com/office/drawing/2014/main" id="{A36357DD-64C6-2183-EFFD-5911C1009627}"/>
              </a:ext>
            </a:extLst>
          </p:cNvPr>
          <p:cNvSpPr/>
          <p:nvPr/>
        </p:nvSpPr>
        <p:spPr>
          <a:xfrm>
            <a:off x="3066823" y="769214"/>
            <a:ext cx="3363953" cy="1465023"/>
          </a:xfrm>
          <a:prstGeom prst="ellipse">
            <a:avLst/>
          </a:prstGeom>
          <a:solidFill>
            <a:srgbClr val="58FC00">
              <a:alpha val="8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pic>
        <p:nvPicPr>
          <p:cNvPr id="79" name="Picture 78" descr="Summation Symbol">
            <a:extLst>
              <a:ext uri="{FF2B5EF4-FFF2-40B4-BE49-F238E27FC236}">
                <a16:creationId xmlns:a16="http://schemas.microsoft.com/office/drawing/2014/main" id="{0F77EB49-147B-3F5C-9439-1C2D8E0029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3203" y="824908"/>
            <a:ext cx="1190625" cy="1190625"/>
          </a:xfrm>
          <a:prstGeom prst="rect">
            <a:avLst/>
          </a:prstGeom>
        </p:spPr>
      </p:pic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8DFACB41-E9A4-3F9A-678C-6E87E380D877}"/>
              </a:ext>
            </a:extLst>
          </p:cNvPr>
          <p:cNvGraphicFramePr>
            <a:graphicFrameLocks noGrp="1"/>
          </p:cNvGraphicFramePr>
          <p:nvPr/>
        </p:nvGraphicFramePr>
        <p:xfrm>
          <a:off x="1628243" y="2185845"/>
          <a:ext cx="2379615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962">
                  <a:extLst>
                    <a:ext uri="{9D8B030D-6E8A-4147-A177-3AD203B41FA5}">
                      <a16:colId xmlns:a16="http://schemas.microsoft.com/office/drawing/2014/main" val="1415267145"/>
                    </a:ext>
                  </a:extLst>
                </a:gridCol>
                <a:gridCol w="237962">
                  <a:extLst>
                    <a:ext uri="{9D8B030D-6E8A-4147-A177-3AD203B41FA5}">
                      <a16:colId xmlns:a16="http://schemas.microsoft.com/office/drawing/2014/main" val="427706942"/>
                    </a:ext>
                  </a:extLst>
                </a:gridCol>
                <a:gridCol w="237962">
                  <a:extLst>
                    <a:ext uri="{9D8B030D-6E8A-4147-A177-3AD203B41FA5}">
                      <a16:colId xmlns:a16="http://schemas.microsoft.com/office/drawing/2014/main" val="1163989445"/>
                    </a:ext>
                  </a:extLst>
                </a:gridCol>
                <a:gridCol w="237962">
                  <a:extLst>
                    <a:ext uri="{9D8B030D-6E8A-4147-A177-3AD203B41FA5}">
                      <a16:colId xmlns:a16="http://schemas.microsoft.com/office/drawing/2014/main" val="393302743"/>
                    </a:ext>
                  </a:extLst>
                </a:gridCol>
                <a:gridCol w="237962">
                  <a:extLst>
                    <a:ext uri="{9D8B030D-6E8A-4147-A177-3AD203B41FA5}">
                      <a16:colId xmlns:a16="http://schemas.microsoft.com/office/drawing/2014/main" val="3627379920"/>
                    </a:ext>
                  </a:extLst>
                </a:gridCol>
                <a:gridCol w="237962">
                  <a:extLst>
                    <a:ext uri="{9D8B030D-6E8A-4147-A177-3AD203B41FA5}">
                      <a16:colId xmlns:a16="http://schemas.microsoft.com/office/drawing/2014/main" val="2086044067"/>
                    </a:ext>
                  </a:extLst>
                </a:gridCol>
                <a:gridCol w="237962">
                  <a:extLst>
                    <a:ext uri="{9D8B030D-6E8A-4147-A177-3AD203B41FA5}">
                      <a16:colId xmlns:a16="http://schemas.microsoft.com/office/drawing/2014/main" val="2586938575"/>
                    </a:ext>
                  </a:extLst>
                </a:gridCol>
                <a:gridCol w="237962">
                  <a:extLst>
                    <a:ext uri="{9D8B030D-6E8A-4147-A177-3AD203B41FA5}">
                      <a16:colId xmlns:a16="http://schemas.microsoft.com/office/drawing/2014/main" val="1985082063"/>
                    </a:ext>
                  </a:extLst>
                </a:gridCol>
                <a:gridCol w="237962">
                  <a:extLst>
                    <a:ext uri="{9D8B030D-6E8A-4147-A177-3AD203B41FA5}">
                      <a16:colId xmlns:a16="http://schemas.microsoft.com/office/drawing/2014/main" val="3177961080"/>
                    </a:ext>
                  </a:extLst>
                </a:gridCol>
                <a:gridCol w="237962">
                  <a:extLst>
                    <a:ext uri="{9D8B030D-6E8A-4147-A177-3AD203B41FA5}">
                      <a16:colId xmlns:a16="http://schemas.microsoft.com/office/drawing/2014/main" val="71810606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712035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180578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542045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834617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946418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421836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595609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437357"/>
                  </a:ext>
                </a:extLst>
              </a:tr>
            </a:tbl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F38BD2E6-C578-45AA-59E7-4FC5F0B6C4AD}"/>
              </a:ext>
            </a:extLst>
          </p:cNvPr>
          <p:cNvSpPr/>
          <p:nvPr/>
        </p:nvSpPr>
        <p:spPr>
          <a:xfrm>
            <a:off x="1626323" y="2183301"/>
            <a:ext cx="261827" cy="258397"/>
          </a:xfrm>
          <a:prstGeom prst="rect">
            <a:avLst/>
          </a:prstGeom>
          <a:solidFill>
            <a:srgbClr val="F7940A">
              <a:alpha val="26000"/>
            </a:srgb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en-US" sz="90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134CF39-97C3-4AC8-2A99-E9539CE833F2}"/>
              </a:ext>
            </a:extLst>
          </p:cNvPr>
          <p:cNvSpPr/>
          <p:nvPr/>
        </p:nvSpPr>
        <p:spPr>
          <a:xfrm>
            <a:off x="1623632" y="2131833"/>
            <a:ext cx="259044" cy="270745"/>
          </a:xfrm>
          <a:prstGeom prst="rect">
            <a:avLst/>
          </a:prstGeom>
          <a:solidFill>
            <a:srgbClr val="70AD47">
              <a:alpha val="39000"/>
            </a:srgb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87D3ABE-7D7C-9B75-2571-6C672E3AE277}"/>
              </a:ext>
            </a:extLst>
          </p:cNvPr>
          <p:cNvSpPr/>
          <p:nvPr/>
        </p:nvSpPr>
        <p:spPr>
          <a:xfrm>
            <a:off x="2122342" y="2161734"/>
            <a:ext cx="261827" cy="258397"/>
          </a:xfrm>
          <a:prstGeom prst="rect">
            <a:avLst/>
          </a:prstGeom>
          <a:solidFill>
            <a:srgbClr val="F7940A">
              <a:alpha val="26000"/>
            </a:srgb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en-US" sz="90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7569428-414C-872D-D6BC-854C27CD08A9}"/>
              </a:ext>
            </a:extLst>
          </p:cNvPr>
          <p:cNvSpPr/>
          <p:nvPr/>
        </p:nvSpPr>
        <p:spPr>
          <a:xfrm>
            <a:off x="2119650" y="2110267"/>
            <a:ext cx="259044" cy="270745"/>
          </a:xfrm>
          <a:prstGeom prst="rect">
            <a:avLst/>
          </a:prstGeom>
          <a:solidFill>
            <a:srgbClr val="70AD47">
              <a:alpha val="39000"/>
            </a:srgb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3388BAE-2C50-D407-96BA-46F604C8150D}"/>
              </a:ext>
            </a:extLst>
          </p:cNvPr>
          <p:cNvSpPr/>
          <p:nvPr/>
        </p:nvSpPr>
        <p:spPr>
          <a:xfrm>
            <a:off x="1637105" y="2733234"/>
            <a:ext cx="261827" cy="258397"/>
          </a:xfrm>
          <a:prstGeom prst="rect">
            <a:avLst/>
          </a:prstGeom>
          <a:solidFill>
            <a:srgbClr val="F7940A">
              <a:alpha val="26000"/>
            </a:srgb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en-US" sz="90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DDC7C5A-0EBA-B21A-71CD-DD3DF8F0BAE1}"/>
              </a:ext>
            </a:extLst>
          </p:cNvPr>
          <p:cNvSpPr/>
          <p:nvPr/>
        </p:nvSpPr>
        <p:spPr>
          <a:xfrm>
            <a:off x="1634414" y="2681766"/>
            <a:ext cx="259044" cy="270745"/>
          </a:xfrm>
          <a:prstGeom prst="rect">
            <a:avLst/>
          </a:prstGeom>
          <a:solidFill>
            <a:srgbClr val="70AD47">
              <a:alpha val="39000"/>
            </a:srgb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461824C-0863-FE3B-3484-FE296AAA3B51}"/>
              </a:ext>
            </a:extLst>
          </p:cNvPr>
          <p:cNvSpPr/>
          <p:nvPr/>
        </p:nvSpPr>
        <p:spPr>
          <a:xfrm>
            <a:off x="2122340" y="2733233"/>
            <a:ext cx="261827" cy="258397"/>
          </a:xfrm>
          <a:prstGeom prst="rect">
            <a:avLst/>
          </a:prstGeom>
          <a:solidFill>
            <a:srgbClr val="F7940A">
              <a:alpha val="26000"/>
            </a:srgb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en-US" sz="90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B2CAB42-F33D-4D46-159B-D7DBDC4624AA}"/>
              </a:ext>
            </a:extLst>
          </p:cNvPr>
          <p:cNvSpPr/>
          <p:nvPr/>
        </p:nvSpPr>
        <p:spPr>
          <a:xfrm>
            <a:off x="2119649" y="2681766"/>
            <a:ext cx="259044" cy="270745"/>
          </a:xfrm>
          <a:prstGeom prst="rect">
            <a:avLst/>
          </a:prstGeom>
          <a:solidFill>
            <a:srgbClr val="70AD47">
              <a:alpha val="39000"/>
            </a:srgb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85" name="Arrow: Right 84">
            <a:extLst>
              <a:ext uri="{FF2B5EF4-FFF2-40B4-BE49-F238E27FC236}">
                <a16:creationId xmlns:a16="http://schemas.microsoft.com/office/drawing/2014/main" id="{DC3D69A8-F680-78AA-94FC-57D931A9AFC0}"/>
              </a:ext>
            </a:extLst>
          </p:cNvPr>
          <p:cNvSpPr/>
          <p:nvPr/>
        </p:nvSpPr>
        <p:spPr>
          <a:xfrm>
            <a:off x="2377073" y="2470231"/>
            <a:ext cx="632951" cy="208935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en-US" sz="900"/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1EDF88BF-9214-589B-6535-FC19E55959C3}"/>
              </a:ext>
            </a:extLst>
          </p:cNvPr>
          <p:cNvSpPr/>
          <p:nvPr/>
        </p:nvSpPr>
        <p:spPr>
          <a:xfrm rot="5400000">
            <a:off x="1665394" y="3278957"/>
            <a:ext cx="632951" cy="208935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en-US" sz="9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453462-F846-6DD8-80F7-A073BAC1DC84}"/>
              </a:ext>
            </a:extLst>
          </p:cNvPr>
          <p:cNvSpPr/>
          <p:nvPr/>
        </p:nvSpPr>
        <p:spPr>
          <a:xfrm>
            <a:off x="5067880" y="1025453"/>
            <a:ext cx="766127" cy="75136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en-US" sz="9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41E4B6-85E9-6322-FAEA-AE2724C3EAEC}"/>
              </a:ext>
            </a:extLst>
          </p:cNvPr>
          <p:cNvSpPr/>
          <p:nvPr/>
        </p:nvSpPr>
        <p:spPr>
          <a:xfrm>
            <a:off x="3973568" y="1030780"/>
            <a:ext cx="814463" cy="7513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C15E669-4134-F5DC-166B-22AE544C338A}"/>
                  </a:ext>
                </a:extLst>
              </p:cNvPr>
              <p:cNvSpPr txBox="1"/>
              <p:nvPr/>
            </p:nvSpPr>
            <p:spPr>
              <a:xfrm>
                <a:off x="3992832" y="1042760"/>
                <a:ext cx="358987" cy="276999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45720" tIns="22860" rIns="45720" bIns="2286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en-US" sz="1500" b="1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C15E669-4134-F5DC-166B-22AE544C3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832" y="1042760"/>
                <a:ext cx="358987" cy="276999"/>
              </a:xfrm>
              <a:prstGeom prst="rect">
                <a:avLst/>
              </a:prstGeom>
              <a:blipFill>
                <a:blip r:embed="rId6"/>
                <a:stretch>
                  <a:fillRect l="-6897" r="-10345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lowchart: Connector 79">
            <a:extLst>
              <a:ext uri="{FF2B5EF4-FFF2-40B4-BE49-F238E27FC236}">
                <a16:creationId xmlns:a16="http://schemas.microsoft.com/office/drawing/2014/main" id="{BB2D1590-FE2C-E801-F0CE-7B4473948122}"/>
              </a:ext>
            </a:extLst>
          </p:cNvPr>
          <p:cNvSpPr/>
          <p:nvPr/>
        </p:nvSpPr>
        <p:spPr>
          <a:xfrm>
            <a:off x="4858353" y="1363768"/>
            <a:ext cx="115454" cy="109682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en-US" sz="9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03965B7-FF7A-1D55-6597-637CD55478DE}"/>
                  </a:ext>
                </a:extLst>
              </p:cNvPr>
              <p:cNvSpPr txBox="1"/>
              <p:nvPr/>
            </p:nvSpPr>
            <p:spPr>
              <a:xfrm>
                <a:off x="4362181" y="1031329"/>
                <a:ext cx="323480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𝟏𝟑</m:t>
                          </m:r>
                        </m:sub>
                      </m:sSub>
                    </m:oMath>
                  </m:oMathPara>
                </a14:m>
                <a:endParaRPr lang="en-US" sz="15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03965B7-FF7A-1D55-6597-637CD5547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181" y="1031329"/>
                <a:ext cx="323480" cy="323165"/>
              </a:xfrm>
              <a:prstGeom prst="rect">
                <a:avLst/>
              </a:prstGeom>
              <a:blipFill>
                <a:blip r:embed="rId7"/>
                <a:stretch>
                  <a:fillRect r="-29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0E0F39C-DCE5-C1EF-7EAA-2E696CCDE1F4}"/>
                  </a:ext>
                </a:extLst>
              </p:cNvPr>
              <p:cNvSpPr txBox="1"/>
              <p:nvPr/>
            </p:nvSpPr>
            <p:spPr>
              <a:xfrm>
                <a:off x="3968743" y="1455446"/>
                <a:ext cx="323480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𝟑𝟏</m:t>
                          </m:r>
                        </m:sub>
                      </m:sSub>
                    </m:oMath>
                  </m:oMathPara>
                </a14:m>
                <a:endParaRPr lang="en-US" sz="15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0E0F39C-DCE5-C1EF-7EAA-2E696CCDE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8743" y="1455446"/>
                <a:ext cx="323480" cy="323165"/>
              </a:xfrm>
              <a:prstGeom prst="rect">
                <a:avLst/>
              </a:prstGeom>
              <a:blipFill>
                <a:blip r:embed="rId8"/>
                <a:stretch>
                  <a:fillRect r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D06A5D1-759B-BCB0-6AC7-6BF3524994A9}"/>
                  </a:ext>
                </a:extLst>
              </p:cNvPr>
              <p:cNvSpPr txBox="1"/>
              <p:nvPr/>
            </p:nvSpPr>
            <p:spPr>
              <a:xfrm>
                <a:off x="4386429" y="1458659"/>
                <a:ext cx="323480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𝟑𝟑</m:t>
                          </m:r>
                        </m:sub>
                      </m:sSub>
                    </m:oMath>
                  </m:oMathPara>
                </a14:m>
                <a:endParaRPr lang="en-US" sz="15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D06A5D1-759B-BCB0-6AC7-6BF352499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429" y="1458659"/>
                <a:ext cx="323480" cy="323165"/>
              </a:xfrm>
              <a:prstGeom prst="rect">
                <a:avLst/>
              </a:prstGeom>
              <a:blipFill>
                <a:blip r:embed="rId9"/>
                <a:stretch>
                  <a:fillRect r="-29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B27282-10A7-7682-8534-86A90457A1D0}"/>
                  </a:ext>
                </a:extLst>
              </p:cNvPr>
              <p:cNvSpPr txBox="1"/>
              <p:nvPr/>
            </p:nvSpPr>
            <p:spPr>
              <a:xfrm>
                <a:off x="5022754" y="1030780"/>
                <a:ext cx="323480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en-US" sz="15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B27282-10A7-7682-8534-86A90457A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754" y="1030780"/>
                <a:ext cx="323480" cy="323165"/>
              </a:xfrm>
              <a:prstGeom prst="rect">
                <a:avLst/>
              </a:prstGeom>
              <a:blipFill>
                <a:blip r:embed="rId10"/>
                <a:stretch>
                  <a:fillRect r="-4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02999CC-28A9-0906-D93F-DF37D77A8BEC}"/>
                  </a:ext>
                </a:extLst>
              </p:cNvPr>
              <p:cNvSpPr txBox="1"/>
              <p:nvPr/>
            </p:nvSpPr>
            <p:spPr>
              <a:xfrm>
                <a:off x="5435177" y="1033724"/>
                <a:ext cx="323480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𝟏𝟑</m:t>
                          </m:r>
                        </m:sub>
                      </m:sSub>
                    </m:oMath>
                  </m:oMathPara>
                </a14:m>
                <a:endParaRPr lang="en-US" sz="15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02999CC-28A9-0906-D93F-DF37D77A8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177" y="1033724"/>
                <a:ext cx="323480" cy="323165"/>
              </a:xfrm>
              <a:prstGeom prst="rect">
                <a:avLst/>
              </a:prstGeom>
              <a:blipFill>
                <a:blip r:embed="rId11"/>
                <a:stretch>
                  <a:fillRect r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256122B-E4DF-7ED8-1286-AF3B45DDBEF6}"/>
                  </a:ext>
                </a:extLst>
              </p:cNvPr>
              <p:cNvSpPr txBox="1"/>
              <p:nvPr/>
            </p:nvSpPr>
            <p:spPr>
              <a:xfrm>
                <a:off x="5002453" y="1455446"/>
                <a:ext cx="323480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𝟑𝟏</m:t>
                          </m:r>
                        </m:sub>
                      </m:sSub>
                    </m:oMath>
                  </m:oMathPara>
                </a14:m>
                <a:endParaRPr lang="en-US" sz="15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256122B-E4DF-7ED8-1286-AF3B45DDBE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2453" y="1455446"/>
                <a:ext cx="323480" cy="323165"/>
              </a:xfrm>
              <a:prstGeom prst="rect">
                <a:avLst/>
              </a:prstGeom>
              <a:blipFill>
                <a:blip r:embed="rId12"/>
                <a:stretch>
                  <a:fillRect r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48E28B7-2AAA-32B8-8BC5-A8DA5DA60538}"/>
                  </a:ext>
                </a:extLst>
              </p:cNvPr>
              <p:cNvSpPr txBox="1"/>
              <p:nvPr/>
            </p:nvSpPr>
            <p:spPr>
              <a:xfrm>
                <a:off x="5440585" y="1455446"/>
                <a:ext cx="323480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𝟑𝟑</m:t>
                          </m:r>
                        </m:sub>
                      </m:sSub>
                    </m:oMath>
                  </m:oMathPara>
                </a14:m>
                <a:endParaRPr lang="en-US" sz="15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48E28B7-2AAA-32B8-8BC5-A8DA5DA60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585" y="1455446"/>
                <a:ext cx="323480" cy="323165"/>
              </a:xfrm>
              <a:prstGeom prst="rect">
                <a:avLst/>
              </a:prstGeom>
              <a:blipFill>
                <a:blip r:embed="rId13"/>
                <a:stretch>
                  <a:fillRect r="-37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636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F5BD67-AF44-DAB0-85CC-50E8E59A0E1C}"/>
              </a:ext>
            </a:extLst>
          </p:cNvPr>
          <p:cNvSpPr/>
          <p:nvPr/>
        </p:nvSpPr>
        <p:spPr>
          <a:xfrm>
            <a:off x="167581" y="1172145"/>
            <a:ext cx="2478680" cy="1704094"/>
          </a:xfrm>
          <a:prstGeom prst="rect">
            <a:avLst/>
          </a:prstGeom>
          <a:solidFill>
            <a:srgbClr val="4472C4">
              <a:alpha val="67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en-US" sz="9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1A6EED-40C9-D487-53D2-840380B62AB1}"/>
              </a:ext>
            </a:extLst>
          </p:cNvPr>
          <p:cNvSpPr/>
          <p:nvPr/>
        </p:nvSpPr>
        <p:spPr>
          <a:xfrm>
            <a:off x="54003" y="1335414"/>
            <a:ext cx="2478680" cy="1704094"/>
          </a:xfrm>
          <a:prstGeom prst="rect">
            <a:avLst/>
          </a:prstGeom>
          <a:solidFill>
            <a:srgbClr val="87A7D0">
              <a:alpha val="56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6" name="Flowchart: Manual Operation 5">
            <a:extLst>
              <a:ext uri="{FF2B5EF4-FFF2-40B4-BE49-F238E27FC236}">
                <a16:creationId xmlns:a16="http://schemas.microsoft.com/office/drawing/2014/main" id="{31E244CA-95EB-CAC5-8A08-28F85E8A6F19}"/>
              </a:ext>
            </a:extLst>
          </p:cNvPr>
          <p:cNvSpPr/>
          <p:nvPr/>
        </p:nvSpPr>
        <p:spPr>
          <a:xfrm rot="-5400000">
            <a:off x="3091609" y="1342372"/>
            <a:ext cx="955229" cy="1483577"/>
          </a:xfrm>
          <a:prstGeom prst="flowChartManualOperation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en-US" sz="9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BF4F8B-64C6-1414-FFEE-91E833AAF2A1}"/>
              </a:ext>
            </a:extLst>
          </p:cNvPr>
          <p:cNvSpPr txBox="1"/>
          <p:nvPr/>
        </p:nvSpPr>
        <p:spPr>
          <a:xfrm>
            <a:off x="2907450" y="1900257"/>
            <a:ext cx="1324420" cy="6924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45720" tIns="22860" rIns="45720" bIns="228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100" b="1">
                <a:ea typeface="Calibri"/>
                <a:cs typeface="Calibri"/>
              </a:rPr>
              <a:t>ENCODER</a:t>
            </a:r>
            <a:endParaRPr lang="en-US" sz="2100" b="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562D18-A1E4-060E-2450-E3C9E90E792E}"/>
              </a:ext>
            </a:extLst>
          </p:cNvPr>
          <p:cNvSpPr/>
          <p:nvPr/>
        </p:nvSpPr>
        <p:spPr>
          <a:xfrm>
            <a:off x="4529816" y="1297609"/>
            <a:ext cx="268558" cy="168814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en-US" sz="9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57024A-1ADC-F436-5E58-4BFEB543E3C7}"/>
              </a:ext>
            </a:extLst>
          </p:cNvPr>
          <p:cNvSpPr txBox="1"/>
          <p:nvPr/>
        </p:nvSpPr>
        <p:spPr>
          <a:xfrm>
            <a:off x="4226436" y="2985517"/>
            <a:ext cx="869677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45720" tIns="22860" rIns="45720" bIns="228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100" b="1">
                <a:ea typeface="Calibri"/>
                <a:cs typeface="Calibri"/>
              </a:rPr>
              <a:t>Z </a:t>
            </a:r>
            <a:r>
              <a:rPr lang="en-US" sz="2400" b="1">
                <a:ea typeface="+mn-lt"/>
                <a:cs typeface="+mn-lt"/>
              </a:rPr>
              <a:t> </a:t>
            </a:r>
            <a:endParaRPr lang="en-US" sz="2400" b="1">
              <a:ea typeface="Calibri"/>
              <a:cs typeface="Calibri"/>
            </a:endParaRPr>
          </a:p>
        </p:txBody>
      </p:sp>
      <p:sp>
        <p:nvSpPr>
          <p:cNvPr id="11" name="Flowchart: Manual Operation 10">
            <a:extLst>
              <a:ext uri="{FF2B5EF4-FFF2-40B4-BE49-F238E27FC236}">
                <a16:creationId xmlns:a16="http://schemas.microsoft.com/office/drawing/2014/main" id="{78C5F5AA-8B93-4FD3-7711-ACA0B84513E8}"/>
              </a:ext>
            </a:extLst>
          </p:cNvPr>
          <p:cNvSpPr/>
          <p:nvPr/>
        </p:nvSpPr>
        <p:spPr>
          <a:xfrm rot="5400000">
            <a:off x="5239346" y="1382640"/>
            <a:ext cx="910280" cy="1355151"/>
          </a:xfrm>
          <a:prstGeom prst="flowChartManualOperation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AB335B-67D1-18AD-95E0-796192644E66}"/>
              </a:ext>
            </a:extLst>
          </p:cNvPr>
          <p:cNvSpPr txBox="1"/>
          <p:nvPr/>
        </p:nvSpPr>
        <p:spPr>
          <a:xfrm>
            <a:off x="5083191" y="1880992"/>
            <a:ext cx="1343396" cy="6924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45720" tIns="22860" rIns="45720" bIns="228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100" b="1">
                <a:ea typeface="Calibri"/>
                <a:cs typeface="Calibri"/>
              </a:rPr>
              <a:t>DECODER</a:t>
            </a:r>
            <a:endParaRPr lang="en-US" sz="2100" b="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E78424-A33D-ACEA-CBB7-94850A5B8ECE}"/>
              </a:ext>
            </a:extLst>
          </p:cNvPr>
          <p:cNvSpPr/>
          <p:nvPr/>
        </p:nvSpPr>
        <p:spPr>
          <a:xfrm>
            <a:off x="6588930" y="1075824"/>
            <a:ext cx="2478680" cy="1704094"/>
          </a:xfrm>
          <a:prstGeom prst="rect">
            <a:avLst/>
          </a:prstGeom>
          <a:solidFill>
            <a:srgbClr val="4472C4">
              <a:alpha val="67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en-US" sz="9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411297-ADAD-552C-67E5-34DE2400C11B}"/>
              </a:ext>
            </a:extLst>
          </p:cNvPr>
          <p:cNvSpPr/>
          <p:nvPr/>
        </p:nvSpPr>
        <p:spPr>
          <a:xfrm>
            <a:off x="6475351" y="1239093"/>
            <a:ext cx="2478680" cy="1704094"/>
          </a:xfrm>
          <a:prstGeom prst="rect">
            <a:avLst/>
          </a:prstGeom>
          <a:solidFill>
            <a:srgbClr val="87A7D0">
              <a:alpha val="56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4CFCA8B-01A5-025E-70DB-62E7851A0D46}"/>
              </a:ext>
            </a:extLst>
          </p:cNvPr>
          <p:cNvCxnSpPr/>
          <p:nvPr/>
        </p:nvCxnSpPr>
        <p:spPr>
          <a:xfrm>
            <a:off x="1937426" y="2890927"/>
            <a:ext cx="330586" cy="783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F7C2B0E-D93C-CD70-1D70-71D60B90DD9E}"/>
              </a:ext>
            </a:extLst>
          </p:cNvPr>
          <p:cNvSpPr txBox="1"/>
          <p:nvPr/>
        </p:nvSpPr>
        <p:spPr>
          <a:xfrm>
            <a:off x="1290555" y="3608753"/>
            <a:ext cx="2216866" cy="3462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b="1">
                <a:solidFill>
                  <a:schemeClr val="accent1"/>
                </a:solidFill>
                <a:ea typeface="Calibri"/>
                <a:cs typeface="Calibri"/>
              </a:rPr>
              <a:t>Channels of Image</a:t>
            </a:r>
            <a:endParaRPr lang="en-US" sz="1800" b="1">
              <a:solidFill>
                <a:schemeClr val="accent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B35B60-3A5E-ED9D-517D-AA4BC8660ABF}"/>
              </a:ext>
            </a:extLst>
          </p:cNvPr>
          <p:cNvSpPr txBox="1"/>
          <p:nvPr/>
        </p:nvSpPr>
        <p:spPr>
          <a:xfrm>
            <a:off x="3373074" y="1241643"/>
            <a:ext cx="397213" cy="4385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>
                <a:solidFill>
                  <a:schemeClr val="accent2"/>
                </a:solidFill>
                <a:ea typeface="Calibri"/>
                <a:cs typeface="Calibri"/>
              </a:rPr>
              <a:t>f</a:t>
            </a:r>
            <a:endParaRPr lang="en-US" sz="2400" b="1">
              <a:solidFill>
                <a:schemeClr val="accent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9C7575-E9CB-2F6A-F29A-6034F53C4F89}"/>
              </a:ext>
            </a:extLst>
          </p:cNvPr>
          <p:cNvSpPr txBox="1"/>
          <p:nvPr/>
        </p:nvSpPr>
        <p:spPr>
          <a:xfrm>
            <a:off x="5293057" y="1241642"/>
            <a:ext cx="397213" cy="4385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>
                <a:solidFill>
                  <a:schemeClr val="accent6"/>
                </a:solidFill>
                <a:ea typeface="Calibri"/>
                <a:cs typeface="Calibri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2899733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E6F19CF-E71F-D7A6-E1CC-35F370A7B2BF}"/>
              </a:ext>
            </a:extLst>
          </p:cNvPr>
          <p:cNvGrpSpPr/>
          <p:nvPr/>
        </p:nvGrpSpPr>
        <p:grpSpPr>
          <a:xfrm>
            <a:off x="2001610" y="627127"/>
            <a:ext cx="4063103" cy="3454006"/>
            <a:chOff x="2035342" y="1350290"/>
            <a:chExt cx="5417471" cy="460534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2AAC780-17B3-5D5E-2D41-500E7E73DA77}"/>
                </a:ext>
              </a:extLst>
            </p:cNvPr>
            <p:cNvSpPr/>
            <p:nvPr/>
          </p:nvSpPr>
          <p:spPr>
            <a:xfrm>
              <a:off x="2035342" y="1423737"/>
              <a:ext cx="5344026" cy="453189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7BDC3DE-619E-E141-FD0D-77E91F2139B7}"/>
                </a:ext>
              </a:extLst>
            </p:cNvPr>
            <p:cNvSpPr/>
            <p:nvPr/>
          </p:nvSpPr>
          <p:spPr>
            <a:xfrm>
              <a:off x="2108787" y="1350290"/>
              <a:ext cx="5344026" cy="45318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0888F2D-B711-1BF9-4C06-D4289933DA47}"/>
              </a:ext>
            </a:extLst>
          </p:cNvPr>
          <p:cNvSpPr txBox="1"/>
          <p:nvPr/>
        </p:nvSpPr>
        <p:spPr>
          <a:xfrm>
            <a:off x="1699189" y="2213339"/>
            <a:ext cx="299702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50" dirty="0">
                <a:ea typeface="Calibri"/>
                <a:cs typeface="Calibri"/>
              </a:rPr>
              <a:t>Z</a:t>
            </a:r>
            <a:r>
              <a:rPr lang="en-US" sz="1050" baseline="-25000" dirty="0">
                <a:ea typeface="Calibri"/>
                <a:cs typeface="Calibri"/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99E7FA-79AB-DCD0-6027-E6E52CD8B76B}"/>
              </a:ext>
            </a:extLst>
          </p:cNvPr>
          <p:cNvSpPr txBox="1"/>
          <p:nvPr/>
        </p:nvSpPr>
        <p:spPr>
          <a:xfrm>
            <a:off x="3881906" y="4086206"/>
            <a:ext cx="299702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50" dirty="0">
                <a:ea typeface="Calibri"/>
                <a:cs typeface="Calibri"/>
              </a:rPr>
              <a:t>Z</a:t>
            </a:r>
            <a:r>
              <a:rPr lang="en-US" sz="1050" baseline="-25000" dirty="0">
                <a:ea typeface="Calibri"/>
                <a:cs typeface="Calibri"/>
              </a:rPr>
              <a:t>1</a:t>
            </a:r>
            <a:endParaRPr lang="en-US" sz="1050" baseline="-250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69CE82-51E6-3087-8410-D1FE3C755E1B}"/>
              </a:ext>
            </a:extLst>
          </p:cNvPr>
          <p:cNvSpPr/>
          <p:nvPr/>
        </p:nvSpPr>
        <p:spPr>
          <a:xfrm>
            <a:off x="2586037" y="1371600"/>
            <a:ext cx="85724" cy="857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AD01428-2F5A-7DB2-A9C1-725979F85E83}"/>
              </a:ext>
            </a:extLst>
          </p:cNvPr>
          <p:cNvSpPr/>
          <p:nvPr/>
        </p:nvSpPr>
        <p:spPr>
          <a:xfrm>
            <a:off x="2696206" y="1481768"/>
            <a:ext cx="85724" cy="857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08CD12E-37E2-E831-C856-1C21A418F767}"/>
              </a:ext>
            </a:extLst>
          </p:cNvPr>
          <p:cNvSpPr/>
          <p:nvPr/>
        </p:nvSpPr>
        <p:spPr>
          <a:xfrm>
            <a:off x="2806375" y="1591937"/>
            <a:ext cx="85724" cy="857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840222B-FF18-005F-ED79-9659E5C1EF24}"/>
              </a:ext>
            </a:extLst>
          </p:cNvPr>
          <p:cNvSpPr/>
          <p:nvPr/>
        </p:nvSpPr>
        <p:spPr>
          <a:xfrm>
            <a:off x="2586037" y="1681449"/>
            <a:ext cx="85724" cy="857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F58D50E-8674-C24E-519D-F64A1AC7E6EA}"/>
              </a:ext>
            </a:extLst>
          </p:cNvPr>
          <p:cNvSpPr/>
          <p:nvPr/>
        </p:nvSpPr>
        <p:spPr>
          <a:xfrm>
            <a:off x="2737519" y="1770962"/>
            <a:ext cx="85724" cy="857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E297C5B-830F-C135-ABC1-C494DA5259E3}"/>
              </a:ext>
            </a:extLst>
          </p:cNvPr>
          <p:cNvSpPr/>
          <p:nvPr/>
        </p:nvSpPr>
        <p:spPr>
          <a:xfrm>
            <a:off x="2889001" y="1729648"/>
            <a:ext cx="85724" cy="857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9DDB7C0-CD89-D716-F7D8-9452BE038A4B}"/>
              </a:ext>
            </a:extLst>
          </p:cNvPr>
          <p:cNvSpPr/>
          <p:nvPr/>
        </p:nvSpPr>
        <p:spPr>
          <a:xfrm>
            <a:off x="2971627" y="1571281"/>
            <a:ext cx="85724" cy="857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420F864-C98F-68D9-C0DD-8CF46FB0018D}"/>
              </a:ext>
            </a:extLst>
          </p:cNvPr>
          <p:cNvSpPr/>
          <p:nvPr/>
        </p:nvSpPr>
        <p:spPr>
          <a:xfrm>
            <a:off x="2847688" y="1440455"/>
            <a:ext cx="85724" cy="857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C5FD788-0823-2AEE-6BA3-2CDC0ADF140E}"/>
              </a:ext>
            </a:extLst>
          </p:cNvPr>
          <p:cNvSpPr/>
          <p:nvPr/>
        </p:nvSpPr>
        <p:spPr>
          <a:xfrm>
            <a:off x="3054254" y="1722762"/>
            <a:ext cx="85724" cy="857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6A0216E-D017-40DC-1A1D-02F2526E3192}"/>
              </a:ext>
            </a:extLst>
          </p:cNvPr>
          <p:cNvSpPr/>
          <p:nvPr/>
        </p:nvSpPr>
        <p:spPr>
          <a:xfrm>
            <a:off x="3205736" y="1523082"/>
            <a:ext cx="85724" cy="857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2F091D1-634B-EC94-CF73-FABFAEDD88D9}"/>
              </a:ext>
            </a:extLst>
          </p:cNvPr>
          <p:cNvSpPr/>
          <p:nvPr/>
        </p:nvSpPr>
        <p:spPr>
          <a:xfrm>
            <a:off x="3205735" y="1819160"/>
            <a:ext cx="85724" cy="857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B607FA4-26FF-5CF2-20BC-1F3FBF322506}"/>
              </a:ext>
            </a:extLst>
          </p:cNvPr>
          <p:cNvSpPr/>
          <p:nvPr/>
        </p:nvSpPr>
        <p:spPr>
          <a:xfrm>
            <a:off x="3412303" y="1660793"/>
            <a:ext cx="85724" cy="857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6F2B747-F4FA-CF92-5B4C-1A7AF608AC35}"/>
              </a:ext>
            </a:extLst>
          </p:cNvPr>
          <p:cNvSpPr/>
          <p:nvPr/>
        </p:nvSpPr>
        <p:spPr>
          <a:xfrm>
            <a:off x="3370989" y="1433570"/>
            <a:ext cx="85724" cy="857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F33A8806-7E92-EEF4-5004-7B4155B4ACE4}"/>
              </a:ext>
            </a:extLst>
          </p:cNvPr>
          <p:cNvSpPr/>
          <p:nvPr/>
        </p:nvSpPr>
        <p:spPr>
          <a:xfrm>
            <a:off x="3593306" y="1364456"/>
            <a:ext cx="128588" cy="1071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F4F2A348-B322-5B77-049E-A85D58BF2A52}"/>
              </a:ext>
            </a:extLst>
          </p:cNvPr>
          <p:cNvSpPr/>
          <p:nvPr/>
        </p:nvSpPr>
        <p:spPr>
          <a:xfrm>
            <a:off x="3304113" y="1536595"/>
            <a:ext cx="128588" cy="1071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CF1C2C5F-1DEB-F5B8-8A8F-A90FCDE42200}"/>
              </a:ext>
            </a:extLst>
          </p:cNvPr>
          <p:cNvSpPr/>
          <p:nvPr/>
        </p:nvSpPr>
        <p:spPr>
          <a:xfrm>
            <a:off x="3462481" y="1502167"/>
            <a:ext cx="128588" cy="1071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709FAB0-D471-4288-108B-3A1A1B2AFC13}"/>
              </a:ext>
            </a:extLst>
          </p:cNvPr>
          <p:cNvSpPr/>
          <p:nvPr/>
        </p:nvSpPr>
        <p:spPr>
          <a:xfrm>
            <a:off x="3221487" y="1646764"/>
            <a:ext cx="128588" cy="1071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9F3DF764-FB5D-C270-F9CB-8BB5567111E0}"/>
              </a:ext>
            </a:extLst>
          </p:cNvPr>
          <p:cNvSpPr/>
          <p:nvPr/>
        </p:nvSpPr>
        <p:spPr>
          <a:xfrm>
            <a:off x="3352312" y="1763818"/>
            <a:ext cx="128588" cy="1071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2BBE097C-E6CE-57A6-1A12-8422F0512103}"/>
              </a:ext>
            </a:extLst>
          </p:cNvPr>
          <p:cNvSpPr/>
          <p:nvPr/>
        </p:nvSpPr>
        <p:spPr>
          <a:xfrm>
            <a:off x="3531336" y="1660534"/>
            <a:ext cx="128588" cy="1071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EC0BE039-DA61-4CB4-D011-E3E09DA9112D}"/>
              </a:ext>
            </a:extLst>
          </p:cNvPr>
          <p:cNvSpPr/>
          <p:nvPr/>
        </p:nvSpPr>
        <p:spPr>
          <a:xfrm>
            <a:off x="3662161" y="1536595"/>
            <a:ext cx="128588" cy="1071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B31929AD-F37E-7E39-E884-4C9317265F25}"/>
              </a:ext>
            </a:extLst>
          </p:cNvPr>
          <p:cNvSpPr/>
          <p:nvPr/>
        </p:nvSpPr>
        <p:spPr>
          <a:xfrm>
            <a:off x="3731017" y="1729389"/>
            <a:ext cx="128588" cy="1071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1BACC502-BF3B-BE58-A92D-7F262DDC625F}"/>
              </a:ext>
            </a:extLst>
          </p:cNvPr>
          <p:cNvSpPr/>
          <p:nvPr/>
        </p:nvSpPr>
        <p:spPr>
          <a:xfrm>
            <a:off x="3593305" y="1839558"/>
            <a:ext cx="128588" cy="1071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4314F1EC-0DF2-CE76-D0ED-2AF1C7AD1EA8}"/>
              </a:ext>
            </a:extLst>
          </p:cNvPr>
          <p:cNvSpPr/>
          <p:nvPr/>
        </p:nvSpPr>
        <p:spPr>
          <a:xfrm>
            <a:off x="3861842" y="1584793"/>
            <a:ext cx="128588" cy="1071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050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12B2246D-0E5C-2E9B-5277-42279A99CEA0}"/>
              </a:ext>
            </a:extLst>
          </p:cNvPr>
          <p:cNvSpPr/>
          <p:nvPr/>
        </p:nvSpPr>
        <p:spPr>
          <a:xfrm>
            <a:off x="3813643" y="1385113"/>
            <a:ext cx="128588" cy="1071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7E2B860D-38DB-210B-B325-1DE310D13847}"/>
              </a:ext>
            </a:extLst>
          </p:cNvPr>
          <p:cNvSpPr/>
          <p:nvPr/>
        </p:nvSpPr>
        <p:spPr>
          <a:xfrm>
            <a:off x="4033981" y="1371342"/>
            <a:ext cx="128588" cy="1071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159C6E58-FA3E-79FF-8573-8362A6488554}"/>
              </a:ext>
            </a:extLst>
          </p:cNvPr>
          <p:cNvSpPr/>
          <p:nvPr/>
        </p:nvSpPr>
        <p:spPr>
          <a:xfrm>
            <a:off x="3090661" y="1584793"/>
            <a:ext cx="128588" cy="10715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3DB5915-AC62-4DE3-4F6D-144932FF300F}"/>
              </a:ext>
            </a:extLst>
          </p:cNvPr>
          <p:cNvSpPr/>
          <p:nvPr/>
        </p:nvSpPr>
        <p:spPr>
          <a:xfrm>
            <a:off x="3050123" y="1385629"/>
            <a:ext cx="562098" cy="56538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26F8A3E-200A-11E5-4E7E-A7FB062C91D7}"/>
              </a:ext>
            </a:extLst>
          </p:cNvPr>
          <p:cNvCxnSpPr/>
          <p:nvPr/>
        </p:nvCxnSpPr>
        <p:spPr>
          <a:xfrm flipH="1" flipV="1">
            <a:off x="3462049" y="1910394"/>
            <a:ext cx="413478" cy="7416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55F553F-1A71-84C0-7843-52B16F42E7BB}"/>
              </a:ext>
            </a:extLst>
          </p:cNvPr>
          <p:cNvSpPr txBox="1"/>
          <p:nvPr/>
        </p:nvSpPr>
        <p:spPr>
          <a:xfrm>
            <a:off x="3814246" y="2535600"/>
            <a:ext cx="205739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50" dirty="0">
                <a:ea typeface="Calibri"/>
                <a:cs typeface="Calibri"/>
              </a:rPr>
              <a:t>collisions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236359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F5BD67-AF44-DAB0-85CC-50E8E59A0E1C}"/>
              </a:ext>
            </a:extLst>
          </p:cNvPr>
          <p:cNvSpPr/>
          <p:nvPr/>
        </p:nvSpPr>
        <p:spPr>
          <a:xfrm>
            <a:off x="64840" y="1300572"/>
            <a:ext cx="2478680" cy="1704094"/>
          </a:xfrm>
          <a:prstGeom prst="rect">
            <a:avLst/>
          </a:prstGeom>
          <a:solidFill>
            <a:srgbClr val="4472C4">
              <a:alpha val="67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en-US" sz="900"/>
          </a:p>
        </p:txBody>
      </p:sp>
      <p:sp>
        <p:nvSpPr>
          <p:cNvPr id="6" name="Flowchart: Manual Operation 5">
            <a:extLst>
              <a:ext uri="{FF2B5EF4-FFF2-40B4-BE49-F238E27FC236}">
                <a16:creationId xmlns:a16="http://schemas.microsoft.com/office/drawing/2014/main" id="{31E244CA-95EB-CAC5-8A08-28F85E8A6F19}"/>
              </a:ext>
            </a:extLst>
          </p:cNvPr>
          <p:cNvSpPr/>
          <p:nvPr/>
        </p:nvSpPr>
        <p:spPr>
          <a:xfrm rot="16200000">
            <a:off x="2374903" y="1559909"/>
            <a:ext cx="1703618" cy="1192558"/>
          </a:xfrm>
          <a:prstGeom prst="flowChartManualOperation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en-US" sz="9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BF4F8B-64C6-1414-FFEE-91E833AAF2A1}"/>
              </a:ext>
            </a:extLst>
          </p:cNvPr>
          <p:cNvSpPr txBox="1"/>
          <p:nvPr/>
        </p:nvSpPr>
        <p:spPr>
          <a:xfrm>
            <a:off x="2710448" y="1990639"/>
            <a:ext cx="1324420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45720" tIns="22860" rIns="45720" bIns="228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1">
                <a:ea typeface="Calibri"/>
                <a:cs typeface="Calibri"/>
              </a:rPr>
              <a:t>ENCODER</a:t>
            </a:r>
            <a:endParaRPr lang="en-US" sz="1800" b="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562D18-A1E4-060E-2450-E3C9E90E792E}"/>
              </a:ext>
            </a:extLst>
          </p:cNvPr>
          <p:cNvSpPr/>
          <p:nvPr/>
        </p:nvSpPr>
        <p:spPr>
          <a:xfrm>
            <a:off x="5030680" y="1246238"/>
            <a:ext cx="268558" cy="168814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en-US" sz="9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57024A-1ADC-F436-5E58-4BFEB543E3C7}"/>
              </a:ext>
            </a:extLst>
          </p:cNvPr>
          <p:cNvSpPr txBox="1"/>
          <p:nvPr/>
        </p:nvSpPr>
        <p:spPr>
          <a:xfrm>
            <a:off x="4971312" y="2934146"/>
            <a:ext cx="388077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45720" tIns="22860" rIns="45720" bIns="228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100" b="1">
                <a:ea typeface="Calibri"/>
                <a:cs typeface="Calibri"/>
              </a:rPr>
              <a:t>Z </a:t>
            </a:r>
            <a:r>
              <a:rPr lang="en-US" sz="2400" b="1">
                <a:ea typeface="+mn-lt"/>
                <a:cs typeface="+mn-lt"/>
              </a:rPr>
              <a:t> </a:t>
            </a:r>
            <a:endParaRPr lang="en-US" sz="2400" b="1">
              <a:ea typeface="Calibri"/>
              <a:cs typeface="Calibri"/>
            </a:endParaRPr>
          </a:p>
        </p:txBody>
      </p:sp>
      <p:sp>
        <p:nvSpPr>
          <p:cNvPr id="11" name="Flowchart: Manual Operation 10">
            <a:extLst>
              <a:ext uri="{FF2B5EF4-FFF2-40B4-BE49-F238E27FC236}">
                <a16:creationId xmlns:a16="http://schemas.microsoft.com/office/drawing/2014/main" id="{78C5F5AA-8B93-4FD3-7711-ACA0B84513E8}"/>
              </a:ext>
            </a:extLst>
          </p:cNvPr>
          <p:cNvSpPr/>
          <p:nvPr/>
        </p:nvSpPr>
        <p:spPr>
          <a:xfrm rot="5400000">
            <a:off x="5158896" y="1541114"/>
            <a:ext cx="1703013" cy="1096238"/>
          </a:xfrm>
          <a:prstGeom prst="flowChartManualOperation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AB335B-67D1-18AD-95E0-796192644E66}"/>
              </a:ext>
            </a:extLst>
          </p:cNvPr>
          <p:cNvSpPr txBox="1"/>
          <p:nvPr/>
        </p:nvSpPr>
        <p:spPr>
          <a:xfrm>
            <a:off x="5436364" y="1913098"/>
            <a:ext cx="1189284" cy="6001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45720" tIns="22860" rIns="45720" bIns="228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1">
                <a:ea typeface="Calibri"/>
                <a:cs typeface="Calibri"/>
              </a:rPr>
              <a:t>DECODER</a:t>
            </a:r>
            <a:endParaRPr lang="en-US" sz="1800" b="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E78424-A33D-ACEA-CBB7-94850A5B8ECE}"/>
              </a:ext>
            </a:extLst>
          </p:cNvPr>
          <p:cNvSpPr/>
          <p:nvPr/>
        </p:nvSpPr>
        <p:spPr>
          <a:xfrm>
            <a:off x="6665986" y="1236358"/>
            <a:ext cx="2478680" cy="1704094"/>
          </a:xfrm>
          <a:prstGeom prst="rect">
            <a:avLst/>
          </a:prstGeom>
          <a:solidFill>
            <a:srgbClr val="4472C4">
              <a:alpha val="67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en-US" sz="900"/>
          </a:p>
        </p:txBody>
      </p:sp>
      <p:cxnSp>
        <p:nvCxnSpPr>
          <p:cNvPr id="2" name="Connector: Elbow 1">
            <a:extLst>
              <a:ext uri="{FF2B5EF4-FFF2-40B4-BE49-F238E27FC236}">
                <a16:creationId xmlns:a16="http://schemas.microsoft.com/office/drawing/2014/main" id="{15D3ECB6-1C3A-FBDA-26EE-17599623D0E3}"/>
              </a:ext>
            </a:extLst>
          </p:cNvPr>
          <p:cNvCxnSpPr/>
          <p:nvPr/>
        </p:nvCxnSpPr>
        <p:spPr>
          <a:xfrm flipV="1">
            <a:off x="3825303" y="1468021"/>
            <a:ext cx="653693" cy="617734"/>
          </a:xfrm>
          <a:prstGeom prst="bentConnector3">
            <a:avLst/>
          </a:prstGeom>
          <a:ln w="12700">
            <a:solidFill>
              <a:srgbClr val="F723C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0EA7E83E-3737-DE72-5ABA-CFD5EAB01EE4}"/>
              </a:ext>
            </a:extLst>
          </p:cNvPr>
          <p:cNvCxnSpPr>
            <a:cxnSpLocks/>
          </p:cNvCxnSpPr>
          <p:nvPr/>
        </p:nvCxnSpPr>
        <p:spPr>
          <a:xfrm>
            <a:off x="3823242" y="2085754"/>
            <a:ext cx="653693" cy="613104"/>
          </a:xfrm>
          <a:prstGeom prst="bentConnector3">
            <a:avLst/>
          </a:prstGeom>
          <a:ln w="12700">
            <a:solidFill>
              <a:srgbClr val="F723C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82E8BF1-AC0D-30D8-73C6-6D978A5565A4}"/>
              </a:ext>
            </a:extLst>
          </p:cNvPr>
          <p:cNvSpPr/>
          <p:nvPr/>
        </p:nvSpPr>
        <p:spPr>
          <a:xfrm>
            <a:off x="4510550" y="1226973"/>
            <a:ext cx="120867" cy="4873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en-US" sz="9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264597-D52C-F993-322F-6EC4D8172931}"/>
              </a:ext>
            </a:extLst>
          </p:cNvPr>
          <p:cNvSpPr/>
          <p:nvPr/>
        </p:nvSpPr>
        <p:spPr>
          <a:xfrm>
            <a:off x="4510550" y="2447029"/>
            <a:ext cx="120867" cy="4873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en-US" sz="9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1F7384-74ED-A196-B844-E5C6EF0ADC96}"/>
              </a:ext>
            </a:extLst>
          </p:cNvPr>
          <p:cNvSpPr txBox="1"/>
          <p:nvPr/>
        </p:nvSpPr>
        <p:spPr>
          <a:xfrm>
            <a:off x="4463246" y="891702"/>
            <a:ext cx="272265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50" b="1">
                <a:ea typeface="+mn-lt"/>
                <a:cs typeface="+mn-lt"/>
              </a:rPr>
              <a:t>μ</a:t>
            </a:r>
            <a:endParaRPr lang="en-US" sz="105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029C66-F832-0745-3D02-2C7645981B87}"/>
              </a:ext>
            </a:extLst>
          </p:cNvPr>
          <p:cNvSpPr txBox="1"/>
          <p:nvPr/>
        </p:nvSpPr>
        <p:spPr>
          <a:xfrm>
            <a:off x="4443982" y="2169550"/>
            <a:ext cx="272265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50" b="1">
                <a:ea typeface="+mn-lt"/>
                <a:cs typeface="+mn-lt"/>
              </a:rPr>
              <a:t>σ</a:t>
            </a:r>
            <a:endParaRPr lang="en-US" sz="105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283269F-8631-151A-163F-0F1E1829C4B5}"/>
              </a:ext>
            </a:extLst>
          </p:cNvPr>
          <p:cNvCxnSpPr>
            <a:cxnSpLocks/>
          </p:cNvCxnSpPr>
          <p:nvPr/>
        </p:nvCxnSpPr>
        <p:spPr>
          <a:xfrm>
            <a:off x="5060660" y="3268283"/>
            <a:ext cx="5191" cy="793880"/>
          </a:xfrm>
          <a:prstGeom prst="straightConnector1">
            <a:avLst/>
          </a:prstGeom>
          <a:ln>
            <a:solidFill>
              <a:srgbClr val="F723C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7DEBC32-EA73-098A-1165-7E54A5929889}"/>
                  </a:ext>
                </a:extLst>
              </p:cNvPr>
              <p:cNvSpPr txBox="1"/>
              <p:nvPr/>
            </p:nvSpPr>
            <p:spPr>
              <a:xfrm>
                <a:off x="4464932" y="4062574"/>
                <a:ext cx="1591025" cy="1022268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1" i="1">
                          <a:solidFill>
                            <a:srgbClr val="282828"/>
                          </a:solidFill>
                          <a:latin typeface="Cambria Math" panose="02040503050406030204" pitchFamily="18" charset="0"/>
                          <a:ea typeface="Calibri"/>
                        </a:rPr>
                        <m:t>𝒁</m:t>
                      </m:r>
                      <m:r>
                        <a:rPr lang="en-US" sz="1500" b="1" i="1">
                          <a:solidFill>
                            <a:srgbClr val="282828"/>
                          </a:solidFill>
                          <a:latin typeface="Cambria Math" panose="02040503050406030204" pitchFamily="18" charset="0"/>
                          <a:ea typeface="Calibri"/>
                        </a:rPr>
                        <m:t>= </m:t>
                      </m:r>
                      <m:r>
                        <a:rPr lang="en-US" sz="1500" b="1" i="1">
                          <a:solidFill>
                            <a:srgbClr val="28282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sz="1500" b="1" i="1">
                          <a:solidFill>
                            <a:srgbClr val="28282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1500" b="1" i="1">
                          <a:solidFill>
                            <a:srgbClr val="28282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𝝈𝝐</m:t>
                      </m:r>
                    </m:oMath>
                  </m:oMathPara>
                </a14:m>
                <a:endParaRPr lang="en-US" sz="1500" b="1" dirty="0">
                  <a:solidFill>
                    <a:srgbClr val="282828"/>
                  </a:solidFill>
                  <a:latin typeface="Calibri"/>
                  <a:ea typeface="Calibri"/>
                </a:endParaRPr>
              </a:p>
              <a:p>
                <a:r>
                  <a:rPr lang="en-US" sz="1500" b="1" dirty="0">
                    <a:solidFill>
                      <a:srgbClr val="282828"/>
                    </a:solidFill>
                    <a:latin typeface="Calibri"/>
                    <a:ea typeface="Calibri"/>
                  </a:rPr>
                  <a:t>Where: </a:t>
                </a:r>
              </a:p>
              <a:p>
                <a14:m>
                  <m:oMath xmlns:m="http://schemas.openxmlformats.org/officeDocument/2006/math">
                    <m:r>
                      <a:rPr lang="en-US" sz="1500" b="1" i="1">
                        <a:solidFill>
                          <a:srgbClr val="28282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𝝐</m:t>
                    </m:r>
                    <m:r>
                      <a:rPr lang="en-US" sz="1500" b="1" i="1">
                        <a:solidFill>
                          <a:srgbClr val="28282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~</m:t>
                    </m:r>
                    <m:r>
                      <a:rPr lang="en-US" sz="1500" b="1" i="1">
                        <a:solidFill>
                          <a:srgbClr val="28282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𝑵</m:t>
                    </m:r>
                    <m:r>
                      <a:rPr lang="en-US" sz="1500" b="1" i="1">
                        <a:solidFill>
                          <a:srgbClr val="28282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(</m:t>
                    </m:r>
                    <m:r>
                      <a:rPr lang="en-US" sz="1500" b="1" i="1">
                        <a:solidFill>
                          <a:srgbClr val="28282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𝝈</m:t>
                    </m:r>
                    <m:r>
                      <a:rPr lang="en-US" sz="1500" b="1" i="1">
                        <a:solidFill>
                          <a:srgbClr val="28282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, </m:t>
                    </m:r>
                    <m:r>
                      <a:rPr lang="en-US" sz="1500" b="1" i="1">
                        <a:solidFill>
                          <a:srgbClr val="28282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𝑰</m:t>
                    </m:r>
                    <m:r>
                      <a:rPr lang="en-US" sz="1500" b="1" i="1">
                        <a:solidFill>
                          <a:srgbClr val="28282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)</m:t>
                    </m:r>
                  </m:oMath>
                </a14:m>
                <a:r>
                  <a:rPr lang="en-US" sz="1500" b="1" dirty="0">
                    <a:solidFill>
                      <a:srgbClr val="282828"/>
                    </a:solidFill>
                    <a:ea typeface="Calibri"/>
                    <a:cs typeface="Calibri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1">
                          <a:solidFill>
                            <a:srgbClr val="28282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/>
                        </a:rPr>
                        <m:t>𝐙</m:t>
                      </m:r>
                      <m:r>
                        <a:rPr lang="en-US" sz="1500" b="1">
                          <a:solidFill>
                            <a:srgbClr val="28282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/>
                        </a:rPr>
                        <m:t>~</m:t>
                      </m:r>
                      <m:r>
                        <a:rPr lang="en-US" sz="1500" b="1" i="1">
                          <a:solidFill>
                            <a:srgbClr val="28282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/>
                        </a:rPr>
                        <m:t>𝑵</m:t>
                      </m:r>
                      <m:r>
                        <a:rPr lang="en-US" sz="1500" b="1" i="1">
                          <a:solidFill>
                            <a:srgbClr val="28282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/>
                        </a:rPr>
                        <m:t>(</m:t>
                      </m:r>
                      <m:r>
                        <a:rPr lang="en-US" sz="1500" b="1" i="1">
                          <a:solidFill>
                            <a:srgbClr val="28282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sz="1500" b="1" i="1">
                          <a:solidFill>
                            <a:srgbClr val="28282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1500" b="1" i="1">
                          <a:solidFill>
                            <a:srgbClr val="28282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𝒅𝒊𝒂𝒈</m:t>
                      </m:r>
                      <m:d>
                        <m:dPr>
                          <m:ctrlPr>
                            <a:rPr lang="en-US" sz="1500" b="1" i="1">
                              <a:solidFill>
                                <a:srgbClr val="282828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500" b="1" i="1">
                                  <a:solidFill>
                                    <a:srgbClr val="28282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500" b="1" i="1">
                                  <a:solidFill>
                                    <a:srgbClr val="28282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p>
                              <m:r>
                                <a:rPr lang="en-US" sz="1500" b="1" i="1">
                                  <a:solidFill>
                                    <a:srgbClr val="282828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en-US" sz="1500" b="1" i="1">
                          <a:solidFill>
                            <a:srgbClr val="28282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500" b="1" baseline="30000" dirty="0">
                  <a:solidFill>
                    <a:srgbClr val="282828"/>
                  </a:solidFill>
                  <a:ea typeface="Calibri"/>
                  <a:cs typeface="Calibri"/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7DEBC32-EA73-098A-1165-7E54A5929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932" y="4062574"/>
                <a:ext cx="1591025" cy="1022268"/>
              </a:xfrm>
              <a:prstGeom prst="rect">
                <a:avLst/>
              </a:prstGeom>
              <a:blipFill>
                <a:blip r:embed="rId2"/>
                <a:stretch>
                  <a:fillRect l="-3175" r="-8730"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07485E5-D773-B15D-5231-BE4DF7239591}"/>
              </a:ext>
            </a:extLst>
          </p:cNvPr>
          <p:cNvSpPr txBox="1"/>
          <p:nvPr/>
        </p:nvSpPr>
        <p:spPr>
          <a:xfrm>
            <a:off x="1092608" y="898562"/>
            <a:ext cx="635190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45720" tIns="22860" rIns="45720" bIns="228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ea typeface="Calibri"/>
                <a:cs typeface="Calibri"/>
              </a:rPr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4074314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473671" y="502487"/>
            <a:ext cx="782700" cy="1506900"/>
          </a:xfrm>
          <a:prstGeom prst="bracketPair">
            <a:avLst/>
          </a:prstGeom>
          <a:solidFill>
            <a:srgbClr val="D9D9D9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55707" y="50"/>
            <a:ext cx="17913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2"/>
                </a:solidFill>
              </a:rPr>
              <a:t>x</a:t>
            </a:r>
            <a:r>
              <a:rPr lang="en" sz="2000" b="1" baseline="30000">
                <a:solidFill>
                  <a:schemeClr val="dk2"/>
                </a:solidFill>
              </a:rPr>
              <a:t>(1)</a:t>
            </a:r>
            <a:endParaRPr sz="2000" b="1" baseline="30000">
              <a:solidFill>
                <a:schemeClr val="dk2"/>
              </a:solidFill>
            </a:endParaRPr>
          </a:p>
        </p:txBody>
      </p:sp>
      <p:sp>
        <p:nvSpPr>
          <p:cNvPr id="77" name="Google Shape;77;p16"/>
          <p:cNvSpPr/>
          <p:nvPr/>
        </p:nvSpPr>
        <p:spPr>
          <a:xfrm>
            <a:off x="2264946" y="502487"/>
            <a:ext cx="782700" cy="1506900"/>
          </a:xfrm>
          <a:prstGeom prst="bracketPair">
            <a:avLst/>
          </a:prstGeom>
          <a:solidFill>
            <a:srgbClr val="CCCCCC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1846982" y="50"/>
            <a:ext cx="17913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2"/>
                </a:solidFill>
              </a:rPr>
              <a:t>x</a:t>
            </a:r>
            <a:r>
              <a:rPr lang="en" sz="2000" b="1" baseline="30000">
                <a:solidFill>
                  <a:schemeClr val="dk2"/>
                </a:solidFill>
              </a:rPr>
              <a:t>(2)</a:t>
            </a:r>
            <a:endParaRPr sz="2000" b="1" baseline="30000">
              <a:solidFill>
                <a:schemeClr val="dk2"/>
              </a:solidFill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4056220" y="502487"/>
            <a:ext cx="782700" cy="1506900"/>
          </a:xfrm>
          <a:prstGeom prst="bracketPair">
            <a:avLst/>
          </a:prstGeom>
          <a:solidFill>
            <a:srgbClr val="CCCCCC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3551909" y="-15200"/>
            <a:ext cx="17913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2"/>
                </a:solidFill>
              </a:rPr>
              <a:t>x</a:t>
            </a:r>
            <a:r>
              <a:rPr lang="en" sz="2000" b="1" baseline="30000">
                <a:solidFill>
                  <a:schemeClr val="dk2"/>
                </a:solidFill>
              </a:rPr>
              <a:t>(3)</a:t>
            </a:r>
            <a:endParaRPr sz="2000" b="1" baseline="30000">
              <a:solidFill>
                <a:schemeClr val="dk2"/>
              </a:solidFill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5672189" y="1004724"/>
            <a:ext cx="13803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. . 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7227367" y="502487"/>
            <a:ext cx="782700" cy="1506900"/>
          </a:xfrm>
          <a:prstGeom prst="bracketPair">
            <a:avLst/>
          </a:prstGeom>
          <a:solidFill>
            <a:srgbClr val="CCCCCC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6723008" y="50"/>
            <a:ext cx="17913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2"/>
                </a:solidFill>
              </a:rPr>
              <a:t>x</a:t>
            </a:r>
            <a:r>
              <a:rPr lang="en" sz="2000" b="1" baseline="30000">
                <a:solidFill>
                  <a:schemeClr val="dk2"/>
                </a:solidFill>
              </a:rPr>
              <a:t>(n)</a:t>
            </a:r>
            <a:endParaRPr sz="2000" b="1" baseline="30000">
              <a:solidFill>
                <a:schemeClr val="dk2"/>
              </a:solidFill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473679" y="2346800"/>
            <a:ext cx="7537200" cy="6024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1226597" y="2396877"/>
            <a:ext cx="60303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SELF-ATTENTION LAYER</a:t>
            </a:r>
            <a:endParaRPr sz="2000">
              <a:solidFill>
                <a:schemeClr val="dk2"/>
              </a:solidFill>
            </a:endParaRPr>
          </a:p>
        </p:txBody>
      </p:sp>
      <p:cxnSp>
        <p:nvCxnSpPr>
          <p:cNvPr id="86" name="Google Shape;86;p16"/>
          <p:cNvCxnSpPr/>
          <p:nvPr/>
        </p:nvCxnSpPr>
        <p:spPr>
          <a:xfrm>
            <a:off x="861452" y="1990199"/>
            <a:ext cx="0" cy="35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" name="Google Shape;87;p16"/>
          <p:cNvCxnSpPr/>
          <p:nvPr/>
        </p:nvCxnSpPr>
        <p:spPr>
          <a:xfrm>
            <a:off x="2656336" y="1990199"/>
            <a:ext cx="0" cy="35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6"/>
          <p:cNvCxnSpPr/>
          <p:nvPr/>
        </p:nvCxnSpPr>
        <p:spPr>
          <a:xfrm>
            <a:off x="4447611" y="2024840"/>
            <a:ext cx="0" cy="35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Google Shape;89;p16"/>
          <p:cNvCxnSpPr/>
          <p:nvPr/>
        </p:nvCxnSpPr>
        <p:spPr>
          <a:xfrm>
            <a:off x="7618757" y="1990199"/>
            <a:ext cx="0" cy="35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6"/>
          <p:cNvSpPr/>
          <p:nvPr/>
        </p:nvSpPr>
        <p:spPr>
          <a:xfrm>
            <a:off x="470062" y="3245124"/>
            <a:ext cx="782700" cy="1506900"/>
          </a:xfrm>
          <a:prstGeom prst="bracketPair">
            <a:avLst/>
          </a:prstGeom>
          <a:solidFill>
            <a:srgbClr val="CCCCCC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6"/>
          <p:cNvSpPr txBox="1"/>
          <p:nvPr/>
        </p:nvSpPr>
        <p:spPr>
          <a:xfrm>
            <a:off x="-34275" y="4641250"/>
            <a:ext cx="17913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2"/>
                </a:solidFill>
              </a:rPr>
              <a:t>y</a:t>
            </a:r>
            <a:r>
              <a:rPr lang="en" sz="2000" b="1" baseline="30000">
                <a:solidFill>
                  <a:schemeClr val="dk2"/>
                </a:solidFill>
              </a:rPr>
              <a:t>(1)</a:t>
            </a:r>
            <a:endParaRPr sz="2000" b="1" baseline="30000">
              <a:solidFill>
                <a:schemeClr val="dk2"/>
              </a:solidFill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2166196" y="3245124"/>
            <a:ext cx="782700" cy="1506900"/>
          </a:xfrm>
          <a:prstGeom prst="bracketPair">
            <a:avLst/>
          </a:prstGeom>
          <a:solidFill>
            <a:srgbClr val="CCCCCC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6"/>
          <p:cNvSpPr txBox="1"/>
          <p:nvPr/>
        </p:nvSpPr>
        <p:spPr>
          <a:xfrm>
            <a:off x="1661833" y="4641250"/>
            <a:ext cx="17913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2"/>
                </a:solidFill>
              </a:rPr>
              <a:t>y</a:t>
            </a:r>
            <a:r>
              <a:rPr lang="en" sz="2000" b="1" baseline="30000">
                <a:solidFill>
                  <a:schemeClr val="dk2"/>
                </a:solidFill>
              </a:rPr>
              <a:t>(2)</a:t>
            </a:r>
            <a:endParaRPr sz="2000" b="1" baseline="30000">
              <a:solidFill>
                <a:schemeClr val="dk2"/>
              </a:solidFill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4055318" y="3245124"/>
            <a:ext cx="782700" cy="1506900"/>
          </a:xfrm>
          <a:prstGeom prst="bracketPair">
            <a:avLst/>
          </a:prstGeom>
          <a:solidFill>
            <a:srgbClr val="CCCCCC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6"/>
          <p:cNvSpPr txBox="1"/>
          <p:nvPr/>
        </p:nvSpPr>
        <p:spPr>
          <a:xfrm>
            <a:off x="3550965" y="4641250"/>
            <a:ext cx="17913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2"/>
                </a:solidFill>
              </a:rPr>
              <a:t>y</a:t>
            </a:r>
            <a:r>
              <a:rPr lang="en" sz="2000" b="1" baseline="30000">
                <a:solidFill>
                  <a:schemeClr val="dk2"/>
                </a:solidFill>
              </a:rPr>
              <a:t>(3)</a:t>
            </a:r>
            <a:endParaRPr sz="2000" b="1" baseline="30000">
              <a:solidFill>
                <a:schemeClr val="dk2"/>
              </a:solidFill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5672189" y="3789086"/>
            <a:ext cx="13803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. . 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7228242" y="3245124"/>
            <a:ext cx="782700" cy="1506900"/>
          </a:xfrm>
          <a:prstGeom prst="bracketPair">
            <a:avLst/>
          </a:prstGeom>
          <a:solidFill>
            <a:srgbClr val="CCCCCC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6"/>
          <p:cNvSpPr txBox="1"/>
          <p:nvPr/>
        </p:nvSpPr>
        <p:spPr>
          <a:xfrm>
            <a:off x="6723008" y="4641250"/>
            <a:ext cx="17913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2"/>
                </a:solidFill>
              </a:rPr>
              <a:t>y</a:t>
            </a:r>
            <a:r>
              <a:rPr lang="en" sz="2000" b="1" baseline="30000">
                <a:solidFill>
                  <a:schemeClr val="dk2"/>
                </a:solidFill>
              </a:rPr>
              <a:t>(n)</a:t>
            </a:r>
            <a:endParaRPr sz="2000" b="1" baseline="30000">
              <a:solidFill>
                <a:schemeClr val="dk2"/>
              </a:solidFill>
            </a:endParaRPr>
          </a:p>
        </p:txBody>
      </p:sp>
      <p:cxnSp>
        <p:nvCxnSpPr>
          <p:cNvPr id="99" name="Google Shape;99;p16"/>
          <p:cNvCxnSpPr/>
          <p:nvPr/>
        </p:nvCxnSpPr>
        <p:spPr>
          <a:xfrm>
            <a:off x="838200" y="2971800"/>
            <a:ext cx="0" cy="28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6"/>
          <p:cNvCxnSpPr/>
          <p:nvPr/>
        </p:nvCxnSpPr>
        <p:spPr>
          <a:xfrm>
            <a:off x="2514600" y="2971800"/>
            <a:ext cx="0" cy="26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6"/>
          <p:cNvCxnSpPr/>
          <p:nvPr/>
        </p:nvCxnSpPr>
        <p:spPr>
          <a:xfrm>
            <a:off x="4447611" y="2913054"/>
            <a:ext cx="0" cy="35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6"/>
          <p:cNvCxnSpPr/>
          <p:nvPr/>
        </p:nvCxnSpPr>
        <p:spPr>
          <a:xfrm flipH="1">
            <a:off x="7618800" y="2971800"/>
            <a:ext cx="1200" cy="26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" name="Google Shape;103;p16"/>
          <p:cNvSpPr txBox="1"/>
          <p:nvPr/>
        </p:nvSpPr>
        <p:spPr>
          <a:xfrm>
            <a:off x="8154325" y="1184825"/>
            <a:ext cx="1010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2"/>
                </a:solidFill>
              </a:rPr>
              <a:t>∈ℝ</a:t>
            </a:r>
            <a:r>
              <a:rPr lang="en" sz="3000" b="1" baseline="30000">
                <a:solidFill>
                  <a:schemeClr val="dk2"/>
                </a:solidFill>
              </a:rPr>
              <a:t>(n)</a:t>
            </a:r>
            <a:endParaRPr sz="3000" b="1">
              <a:solidFill>
                <a:schemeClr val="dk2"/>
              </a:solidFill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8154325" y="3675325"/>
            <a:ext cx="1010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2"/>
                </a:solidFill>
              </a:rPr>
              <a:t>∈ℝ</a:t>
            </a:r>
            <a:r>
              <a:rPr lang="en" sz="3000" b="1" baseline="30000">
                <a:solidFill>
                  <a:schemeClr val="dk2"/>
                </a:solidFill>
              </a:rPr>
              <a:t>(n)</a:t>
            </a:r>
            <a:endParaRPr sz="3000"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/>
        </p:nvSpPr>
        <p:spPr>
          <a:xfrm>
            <a:off x="2298900" y="291100"/>
            <a:ext cx="8241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2"/>
                </a:solidFill>
              </a:rPr>
              <a:t>xW</a:t>
            </a:r>
            <a:r>
              <a:rPr lang="en" sz="1600" b="1" baseline="30000">
                <a:solidFill>
                  <a:schemeClr val="dk2"/>
                </a:solidFill>
              </a:rPr>
              <a:t>(q)T</a:t>
            </a:r>
            <a:endParaRPr sz="1600" b="1" baseline="30000">
              <a:solidFill>
                <a:schemeClr val="dk2"/>
              </a:solidFill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1371600" y="417848"/>
            <a:ext cx="782700" cy="1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2"/>
                </a:solidFill>
              </a:rPr>
              <a:t>Query</a:t>
            </a:r>
            <a:endParaRPr sz="1200" b="1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</a:rPr>
              <a:t>W</a:t>
            </a:r>
            <a:r>
              <a:rPr lang="en" b="1" baseline="30000">
                <a:solidFill>
                  <a:schemeClr val="dk2"/>
                </a:solidFill>
              </a:rPr>
              <a:t>(q)</a:t>
            </a:r>
            <a:endParaRPr b="1" baseline="3000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baseline="30000">
                <a:solidFill>
                  <a:schemeClr val="dk2"/>
                </a:solidFill>
              </a:rPr>
              <a:t>rxd</a:t>
            </a:r>
            <a:endParaRPr sz="2400" b="1" baseline="30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2"/>
              </a:solidFill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444833" y="492314"/>
            <a:ext cx="782700" cy="703800"/>
          </a:xfrm>
          <a:prstGeom prst="bracketPair">
            <a:avLst/>
          </a:prstGeom>
          <a:solidFill>
            <a:srgbClr val="CCCCCC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12" name="Google Shape;112;p17"/>
          <p:cNvSpPr txBox="1"/>
          <p:nvPr/>
        </p:nvSpPr>
        <p:spPr>
          <a:xfrm>
            <a:off x="573813" y="164550"/>
            <a:ext cx="5043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2"/>
                </a:solidFill>
              </a:rPr>
              <a:t>x</a:t>
            </a:r>
            <a:endParaRPr sz="1600" b="1" baseline="30000">
              <a:solidFill>
                <a:schemeClr val="dk2"/>
              </a:solidFill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279275" y="1110120"/>
            <a:ext cx="1113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2"/>
                </a:solidFill>
                <a:highlight>
                  <a:srgbClr val="D9D2E9"/>
                </a:highlight>
              </a:rPr>
              <a:t>nxd</a:t>
            </a:r>
            <a:endParaRPr sz="1500" b="1">
              <a:highlight>
                <a:srgbClr val="D9D2E9"/>
              </a:highlight>
            </a:endParaRPr>
          </a:p>
        </p:txBody>
      </p:sp>
      <p:cxnSp>
        <p:nvCxnSpPr>
          <p:cNvPr id="114" name="Google Shape;114;p17"/>
          <p:cNvCxnSpPr/>
          <p:nvPr/>
        </p:nvCxnSpPr>
        <p:spPr>
          <a:xfrm>
            <a:off x="1423721" y="845285"/>
            <a:ext cx="644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5" name="Google Shape;115;p17"/>
          <p:cNvSpPr/>
          <p:nvPr/>
        </p:nvSpPr>
        <p:spPr>
          <a:xfrm>
            <a:off x="2302475" y="618873"/>
            <a:ext cx="782700" cy="577200"/>
          </a:xfrm>
          <a:prstGeom prst="bracketPair">
            <a:avLst/>
          </a:prstGeom>
          <a:solidFill>
            <a:srgbClr val="CCCCCC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7"/>
          <p:cNvSpPr txBox="1"/>
          <p:nvPr/>
        </p:nvSpPr>
        <p:spPr>
          <a:xfrm>
            <a:off x="2136922" y="1236669"/>
            <a:ext cx="1113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2"/>
                </a:solidFill>
                <a:highlight>
                  <a:srgbClr val="F4CCCC"/>
                </a:highlight>
              </a:rPr>
              <a:t>nxr</a:t>
            </a:r>
            <a:endParaRPr sz="1500" b="1">
              <a:highlight>
                <a:srgbClr val="F4CCCC"/>
              </a:highlight>
            </a:endParaRPr>
          </a:p>
        </p:txBody>
      </p:sp>
      <p:cxnSp>
        <p:nvCxnSpPr>
          <p:cNvPr id="117" name="Google Shape;117;p17"/>
          <p:cNvCxnSpPr/>
          <p:nvPr/>
        </p:nvCxnSpPr>
        <p:spPr>
          <a:xfrm>
            <a:off x="872672" y="1664329"/>
            <a:ext cx="9300" cy="2712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" name="Google Shape;118;p17"/>
          <p:cNvCxnSpPr/>
          <p:nvPr/>
        </p:nvCxnSpPr>
        <p:spPr>
          <a:xfrm rot="10800000" flipH="1">
            <a:off x="882125" y="2532647"/>
            <a:ext cx="1774500" cy="21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9" name="Google Shape;119;p17"/>
          <p:cNvCxnSpPr/>
          <p:nvPr/>
        </p:nvCxnSpPr>
        <p:spPr>
          <a:xfrm rot="10800000" flipH="1">
            <a:off x="886554" y="4366161"/>
            <a:ext cx="1774500" cy="21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0" name="Google Shape;120;p17"/>
          <p:cNvSpPr/>
          <p:nvPr/>
        </p:nvSpPr>
        <p:spPr>
          <a:xfrm>
            <a:off x="2884103" y="2207014"/>
            <a:ext cx="782700" cy="703800"/>
          </a:xfrm>
          <a:prstGeom prst="bracketPair">
            <a:avLst/>
          </a:prstGeom>
          <a:solidFill>
            <a:srgbClr val="CCCCCC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7"/>
          <p:cNvSpPr txBox="1"/>
          <p:nvPr/>
        </p:nvSpPr>
        <p:spPr>
          <a:xfrm>
            <a:off x="2777201" y="1879250"/>
            <a:ext cx="9597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2"/>
                </a:solidFill>
              </a:rPr>
              <a:t>W</a:t>
            </a:r>
            <a:r>
              <a:rPr lang="en" sz="1600" b="1" baseline="30000">
                <a:solidFill>
                  <a:schemeClr val="dk2"/>
                </a:solidFill>
              </a:rPr>
              <a:t>(k)</a:t>
            </a:r>
            <a:r>
              <a:rPr lang="en" sz="1600" b="1">
                <a:solidFill>
                  <a:schemeClr val="dk2"/>
                </a:solidFill>
              </a:rPr>
              <a:t>x</a:t>
            </a:r>
            <a:r>
              <a:rPr lang="en" sz="1600" b="1" baseline="30000">
                <a:solidFill>
                  <a:schemeClr val="dk2"/>
                </a:solidFill>
              </a:rPr>
              <a:t>T</a:t>
            </a:r>
            <a:endParaRPr sz="1600" b="1" baseline="30000">
              <a:solidFill>
                <a:schemeClr val="dk2"/>
              </a:solidFill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2566145" y="2824819"/>
            <a:ext cx="1113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2"/>
                </a:solidFill>
                <a:highlight>
                  <a:srgbClr val="F4CCCC"/>
                </a:highlight>
              </a:rPr>
              <a:t>	rxn</a:t>
            </a:r>
            <a:endParaRPr sz="1500" b="1">
              <a:highlight>
                <a:srgbClr val="F4CCCC"/>
              </a:highlight>
            </a:endParaRPr>
          </a:p>
        </p:txBody>
      </p:sp>
      <p:sp>
        <p:nvSpPr>
          <p:cNvPr id="123" name="Google Shape;123;p17"/>
          <p:cNvSpPr/>
          <p:nvPr/>
        </p:nvSpPr>
        <p:spPr>
          <a:xfrm>
            <a:off x="2943845" y="3861446"/>
            <a:ext cx="782700" cy="703800"/>
          </a:xfrm>
          <a:prstGeom prst="bracketPair">
            <a:avLst/>
          </a:prstGeom>
          <a:solidFill>
            <a:srgbClr val="CCCCCC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7"/>
          <p:cNvSpPr txBox="1"/>
          <p:nvPr/>
        </p:nvSpPr>
        <p:spPr>
          <a:xfrm>
            <a:off x="3072824" y="3533681"/>
            <a:ext cx="6444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2"/>
                </a:solidFill>
              </a:rPr>
              <a:t>W</a:t>
            </a:r>
            <a:r>
              <a:rPr lang="en" sz="1600" b="1" baseline="30000">
                <a:solidFill>
                  <a:schemeClr val="dk2"/>
                </a:solidFill>
              </a:rPr>
              <a:t>(v)</a:t>
            </a:r>
            <a:endParaRPr sz="1600" b="1" baseline="3000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aseline="30000">
              <a:solidFill>
                <a:schemeClr val="dk2"/>
              </a:solidFill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2778287" y="4479251"/>
            <a:ext cx="1113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2"/>
                </a:solidFill>
                <a:highlight>
                  <a:srgbClr val="D9D2E9"/>
                </a:highlight>
              </a:rPr>
              <a:t>nxd</a:t>
            </a:r>
            <a:endParaRPr sz="1500" b="1">
              <a:highlight>
                <a:srgbClr val="D9D2E9"/>
              </a:highlight>
            </a:endParaRPr>
          </a:p>
        </p:txBody>
      </p:sp>
      <p:cxnSp>
        <p:nvCxnSpPr>
          <p:cNvPr id="126" name="Google Shape;126;p17"/>
          <p:cNvCxnSpPr/>
          <p:nvPr/>
        </p:nvCxnSpPr>
        <p:spPr>
          <a:xfrm rot="10800000" flipH="1">
            <a:off x="3319713" y="832683"/>
            <a:ext cx="1449000" cy="10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" name="Google Shape;127;p17"/>
          <p:cNvCxnSpPr/>
          <p:nvPr/>
        </p:nvCxnSpPr>
        <p:spPr>
          <a:xfrm rot="10800000" flipH="1">
            <a:off x="3750320" y="2543293"/>
            <a:ext cx="879600" cy="3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8" name="Google Shape;128;p17"/>
          <p:cNvCxnSpPr>
            <a:endCxn id="129" idx="0"/>
          </p:cNvCxnSpPr>
          <p:nvPr/>
        </p:nvCxnSpPr>
        <p:spPr>
          <a:xfrm flipH="1">
            <a:off x="4759739" y="824233"/>
            <a:ext cx="1500" cy="1495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0" name="Google Shape;130;p17"/>
          <p:cNvCxnSpPr/>
          <p:nvPr/>
        </p:nvCxnSpPr>
        <p:spPr>
          <a:xfrm rot="10800000" flipH="1">
            <a:off x="4954445" y="2549934"/>
            <a:ext cx="795300" cy="2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1" name="Google Shape;131;p17"/>
          <p:cNvSpPr txBox="1"/>
          <p:nvPr/>
        </p:nvSpPr>
        <p:spPr>
          <a:xfrm>
            <a:off x="5978943" y="2844848"/>
            <a:ext cx="1113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2"/>
                </a:solidFill>
                <a:highlight>
                  <a:srgbClr val="FFF2CC"/>
                </a:highlight>
              </a:rPr>
              <a:t>nxn</a:t>
            </a:r>
            <a:endParaRPr sz="1500" b="1">
              <a:highlight>
                <a:srgbClr val="FFF2CC"/>
              </a:highlight>
            </a:endParaRPr>
          </a:p>
        </p:txBody>
      </p:sp>
      <p:cxnSp>
        <p:nvCxnSpPr>
          <p:cNvPr id="132" name="Google Shape;132;p17"/>
          <p:cNvCxnSpPr/>
          <p:nvPr/>
        </p:nvCxnSpPr>
        <p:spPr>
          <a:xfrm rot="10800000" flipH="1">
            <a:off x="3948945" y="4333407"/>
            <a:ext cx="2317200" cy="2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3" name="Google Shape;133;p17"/>
          <p:cNvCxnSpPr/>
          <p:nvPr/>
        </p:nvCxnSpPr>
        <p:spPr>
          <a:xfrm>
            <a:off x="6508515" y="3201817"/>
            <a:ext cx="0" cy="989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4" name="Google Shape;134;p17"/>
          <p:cNvCxnSpPr/>
          <p:nvPr/>
        </p:nvCxnSpPr>
        <p:spPr>
          <a:xfrm rot="10800000" flipH="1">
            <a:off x="6846920" y="4322267"/>
            <a:ext cx="931800" cy="12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5" name="Google Shape;135;p17"/>
          <p:cNvSpPr/>
          <p:nvPr/>
        </p:nvSpPr>
        <p:spPr>
          <a:xfrm>
            <a:off x="7967119" y="3898895"/>
            <a:ext cx="782700" cy="703800"/>
          </a:xfrm>
          <a:prstGeom prst="bracketPair">
            <a:avLst/>
          </a:prstGeom>
          <a:solidFill>
            <a:srgbClr val="CCCCCC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7"/>
          <p:cNvSpPr txBox="1"/>
          <p:nvPr/>
        </p:nvSpPr>
        <p:spPr>
          <a:xfrm>
            <a:off x="7801561" y="4516700"/>
            <a:ext cx="1113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2"/>
                </a:solidFill>
                <a:highlight>
                  <a:srgbClr val="D9D2E9"/>
                </a:highlight>
              </a:rPr>
              <a:t>nxd</a:t>
            </a:r>
            <a:endParaRPr sz="1500" b="1">
              <a:highlight>
                <a:srgbClr val="D9D2E9"/>
              </a:highlight>
            </a:endParaRPr>
          </a:p>
        </p:txBody>
      </p:sp>
      <p:sp>
        <p:nvSpPr>
          <p:cNvPr id="137" name="Google Shape;137;p17"/>
          <p:cNvSpPr txBox="1"/>
          <p:nvPr/>
        </p:nvSpPr>
        <p:spPr>
          <a:xfrm>
            <a:off x="1618797" y="3996207"/>
            <a:ext cx="683700" cy="1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2"/>
                </a:solidFill>
              </a:rPr>
              <a:t>Value</a:t>
            </a:r>
            <a:endParaRPr sz="1200" b="1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</a:rPr>
              <a:t>W</a:t>
            </a:r>
            <a:r>
              <a:rPr lang="en" b="1" baseline="30000">
                <a:solidFill>
                  <a:schemeClr val="dk2"/>
                </a:solidFill>
              </a:rPr>
              <a:t>(v)</a:t>
            </a:r>
            <a:endParaRPr b="1" baseline="30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138" name="Google Shape;138;p17"/>
          <p:cNvSpPr txBox="1"/>
          <p:nvPr/>
        </p:nvSpPr>
        <p:spPr>
          <a:xfrm>
            <a:off x="1588917" y="2185367"/>
            <a:ext cx="588600" cy="1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2"/>
                </a:solidFill>
              </a:rPr>
              <a:t>Key</a:t>
            </a:r>
            <a:endParaRPr sz="1200" b="1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</a:rPr>
              <a:t>W</a:t>
            </a:r>
            <a:r>
              <a:rPr lang="en" b="1" baseline="30000">
                <a:solidFill>
                  <a:schemeClr val="dk2"/>
                </a:solidFill>
              </a:rPr>
              <a:t>(k)</a:t>
            </a:r>
            <a:endParaRPr b="1" baseline="3000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baseline="30000">
                <a:solidFill>
                  <a:schemeClr val="dk2"/>
                </a:solidFill>
              </a:rPr>
              <a:t>rxd</a:t>
            </a:r>
            <a:endParaRPr sz="2400" b="1" baseline="30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139" name="Google Shape;139;p17"/>
          <p:cNvSpPr/>
          <p:nvPr/>
        </p:nvSpPr>
        <p:spPr>
          <a:xfrm>
            <a:off x="6424917" y="4232261"/>
            <a:ext cx="198900" cy="1965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7"/>
          <p:cNvSpPr txBox="1"/>
          <p:nvPr/>
        </p:nvSpPr>
        <p:spPr>
          <a:xfrm>
            <a:off x="6400800" y="4126500"/>
            <a:ext cx="19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2"/>
                </a:solidFill>
              </a:rPr>
              <a:t>x</a:t>
            </a:r>
            <a:endParaRPr sz="1200" b="1">
              <a:solidFill>
                <a:schemeClr val="dk2"/>
              </a:solidFill>
            </a:endParaRPr>
          </a:p>
        </p:txBody>
      </p:sp>
      <p:sp>
        <p:nvSpPr>
          <p:cNvPr id="141" name="Google Shape;141;p17"/>
          <p:cNvSpPr/>
          <p:nvPr/>
        </p:nvSpPr>
        <p:spPr>
          <a:xfrm>
            <a:off x="4677900" y="2467961"/>
            <a:ext cx="198900" cy="1965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7"/>
          <p:cNvSpPr txBox="1"/>
          <p:nvPr/>
        </p:nvSpPr>
        <p:spPr>
          <a:xfrm>
            <a:off x="4653783" y="2362200"/>
            <a:ext cx="19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2"/>
                </a:solidFill>
              </a:rPr>
              <a:t>x</a:t>
            </a:r>
            <a:endParaRPr sz="1200" b="1">
              <a:solidFill>
                <a:schemeClr val="dk2"/>
              </a:solidFill>
            </a:endParaRPr>
          </a:p>
        </p:txBody>
      </p:sp>
      <p:sp>
        <p:nvSpPr>
          <p:cNvPr id="143" name="Google Shape;143;p17"/>
          <p:cNvSpPr/>
          <p:nvPr/>
        </p:nvSpPr>
        <p:spPr>
          <a:xfrm>
            <a:off x="5984600" y="1879250"/>
            <a:ext cx="1102800" cy="1050300"/>
          </a:xfrm>
          <a:prstGeom prst="bracketPair">
            <a:avLst/>
          </a:prstGeom>
          <a:solidFill>
            <a:srgbClr val="CCCCCC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7"/>
          <p:cNvSpPr/>
          <p:nvPr/>
        </p:nvSpPr>
        <p:spPr>
          <a:xfrm>
            <a:off x="6059589" y="1981200"/>
            <a:ext cx="952200" cy="282600"/>
          </a:xfrm>
          <a:prstGeom prst="ellipse">
            <a:avLst/>
          </a:prstGeom>
          <a:solidFill>
            <a:srgbClr val="FFF2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7"/>
          <p:cNvSpPr txBox="1"/>
          <p:nvPr/>
        </p:nvSpPr>
        <p:spPr>
          <a:xfrm>
            <a:off x="6115800" y="1921200"/>
            <a:ext cx="1351800" cy="2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2"/>
                </a:solidFill>
              </a:rPr>
              <a:t>Softmax</a:t>
            </a:r>
            <a:endParaRPr sz="1300"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/>
          <p:nvPr/>
        </p:nvSpPr>
        <p:spPr>
          <a:xfrm>
            <a:off x="1162500" y="690925"/>
            <a:ext cx="625200" cy="614100"/>
          </a:xfrm>
          <a:prstGeom prst="cube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8"/>
          <p:cNvSpPr/>
          <p:nvPr/>
        </p:nvSpPr>
        <p:spPr>
          <a:xfrm>
            <a:off x="1314900" y="843325"/>
            <a:ext cx="625200" cy="614100"/>
          </a:xfrm>
          <a:prstGeom prst="cube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/>
          <p:nvPr/>
        </p:nvSpPr>
        <p:spPr>
          <a:xfrm>
            <a:off x="1371600" y="421733"/>
            <a:ext cx="793800" cy="1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2"/>
                </a:solidFill>
              </a:rPr>
              <a:t>Query</a:t>
            </a:r>
            <a:endParaRPr sz="1200" b="1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</a:rPr>
              <a:t>W</a:t>
            </a:r>
            <a:r>
              <a:rPr lang="en" b="1" baseline="30000">
                <a:solidFill>
                  <a:schemeClr val="dk2"/>
                </a:solidFill>
              </a:rPr>
              <a:t>(q)</a:t>
            </a:r>
            <a:endParaRPr b="1" baseline="3000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baseline="30000">
                <a:solidFill>
                  <a:schemeClr val="dk2"/>
                </a:solidFill>
              </a:rPr>
              <a:t>rxd</a:t>
            </a:r>
            <a:endParaRPr sz="2400" b="1" baseline="30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2"/>
              </a:solidFill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203348" y="1941859"/>
            <a:ext cx="514200" cy="10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2"/>
                </a:solidFill>
                <a:highlight>
                  <a:srgbClr val="C9DAF8"/>
                </a:highlight>
              </a:rPr>
              <a:t>z </a:t>
            </a:r>
            <a:endParaRPr sz="1600" b="1">
              <a:solidFill>
                <a:schemeClr val="dk2"/>
              </a:solidFill>
              <a:highlight>
                <a:srgbClr val="C9DAF8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  <a:highlight>
                  <a:srgbClr val="00FF00"/>
                </a:highlight>
              </a:rPr>
              <a:t> </a:t>
            </a:r>
            <a:endParaRPr b="1">
              <a:solidFill>
                <a:schemeClr val="dk2"/>
              </a:solidFill>
              <a:highlight>
                <a:srgbClr val="00FF00"/>
              </a:highlight>
            </a:endParaRPr>
          </a:p>
        </p:txBody>
      </p:sp>
      <p:sp>
        <p:nvSpPr>
          <p:cNvPr id="158" name="Google Shape;158;p19"/>
          <p:cNvSpPr txBox="1"/>
          <p:nvPr/>
        </p:nvSpPr>
        <p:spPr>
          <a:xfrm>
            <a:off x="584468" y="164550"/>
            <a:ext cx="5115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2"/>
                </a:solidFill>
              </a:rPr>
              <a:t>x</a:t>
            </a:r>
            <a:endParaRPr sz="1600" b="1" baseline="30000">
              <a:solidFill>
                <a:schemeClr val="dk2"/>
              </a:solidFill>
            </a:endParaRPr>
          </a:p>
        </p:txBody>
      </p:sp>
      <p:sp>
        <p:nvSpPr>
          <p:cNvPr id="159" name="Google Shape;159;p19"/>
          <p:cNvSpPr txBox="1"/>
          <p:nvPr/>
        </p:nvSpPr>
        <p:spPr>
          <a:xfrm>
            <a:off x="1613803" y="2216364"/>
            <a:ext cx="596700" cy="1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2"/>
                </a:solidFill>
              </a:rPr>
              <a:t>Key</a:t>
            </a:r>
            <a:endParaRPr sz="1200" b="1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</a:rPr>
              <a:t>W</a:t>
            </a:r>
            <a:r>
              <a:rPr lang="en" b="1" baseline="30000">
                <a:solidFill>
                  <a:schemeClr val="dk2"/>
                </a:solidFill>
              </a:rPr>
              <a:t>(k)</a:t>
            </a:r>
            <a:endParaRPr b="1" baseline="3000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baseline="30000">
                <a:solidFill>
                  <a:schemeClr val="dk2"/>
                </a:solidFill>
              </a:rPr>
              <a:t>rxd</a:t>
            </a:r>
            <a:endParaRPr sz="2400" b="1" baseline="30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2"/>
              </a:solidFill>
            </a:endParaRPr>
          </a:p>
        </p:txBody>
      </p:sp>
      <p:sp>
        <p:nvSpPr>
          <p:cNvPr id="160" name="Google Shape;160;p19"/>
          <p:cNvSpPr/>
          <p:nvPr/>
        </p:nvSpPr>
        <p:spPr>
          <a:xfrm>
            <a:off x="453680" y="497342"/>
            <a:ext cx="793800" cy="714600"/>
          </a:xfrm>
          <a:prstGeom prst="bracketPair">
            <a:avLst/>
          </a:prstGeom>
          <a:solidFill>
            <a:srgbClr val="CCCCCC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9"/>
          <p:cNvSpPr txBox="1"/>
          <p:nvPr/>
        </p:nvSpPr>
        <p:spPr>
          <a:xfrm>
            <a:off x="285801" y="1124624"/>
            <a:ext cx="11295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2"/>
                </a:solidFill>
              </a:rPr>
              <a:t>nxd</a:t>
            </a:r>
            <a:endParaRPr sz="1500" b="1"/>
          </a:p>
        </p:txBody>
      </p:sp>
      <p:cxnSp>
        <p:nvCxnSpPr>
          <p:cNvPr id="162" name="Google Shape;162;p19"/>
          <p:cNvCxnSpPr/>
          <p:nvPr/>
        </p:nvCxnSpPr>
        <p:spPr>
          <a:xfrm>
            <a:off x="1446292" y="855726"/>
            <a:ext cx="653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3" name="Google Shape;163;p19"/>
          <p:cNvSpPr/>
          <p:nvPr/>
        </p:nvSpPr>
        <p:spPr>
          <a:xfrm>
            <a:off x="2337375" y="625826"/>
            <a:ext cx="793800" cy="627300"/>
          </a:xfrm>
          <a:prstGeom prst="bracketPair">
            <a:avLst/>
          </a:prstGeom>
          <a:solidFill>
            <a:srgbClr val="CCCCCC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9"/>
          <p:cNvSpPr txBox="1"/>
          <p:nvPr/>
        </p:nvSpPr>
        <p:spPr>
          <a:xfrm>
            <a:off x="2333740" y="293041"/>
            <a:ext cx="8358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2"/>
                </a:solidFill>
              </a:rPr>
              <a:t>xW</a:t>
            </a:r>
            <a:r>
              <a:rPr lang="en" sz="1600" b="1" baseline="30000">
                <a:solidFill>
                  <a:schemeClr val="dk2"/>
                </a:solidFill>
              </a:rPr>
              <a:t>(q)T</a:t>
            </a:r>
            <a:endParaRPr sz="1600" b="1" baseline="30000">
              <a:solidFill>
                <a:schemeClr val="dk2"/>
              </a:solidFill>
            </a:endParaRPr>
          </a:p>
        </p:txBody>
      </p:sp>
      <p:sp>
        <p:nvSpPr>
          <p:cNvPr id="165" name="Google Shape;165;p19"/>
          <p:cNvSpPr txBox="1"/>
          <p:nvPr/>
        </p:nvSpPr>
        <p:spPr>
          <a:xfrm>
            <a:off x="2169491" y="1176914"/>
            <a:ext cx="11295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2"/>
                </a:solidFill>
              </a:rPr>
              <a:t>nxr</a:t>
            </a:r>
            <a:endParaRPr sz="1500" b="1"/>
          </a:p>
        </p:txBody>
      </p:sp>
      <p:cxnSp>
        <p:nvCxnSpPr>
          <p:cNvPr id="166" name="Google Shape;166;p19"/>
          <p:cNvCxnSpPr/>
          <p:nvPr/>
        </p:nvCxnSpPr>
        <p:spPr>
          <a:xfrm flipH="1">
            <a:off x="897188" y="2568922"/>
            <a:ext cx="5400" cy="1872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7" name="Google Shape;167;p19"/>
          <p:cNvCxnSpPr/>
          <p:nvPr/>
        </p:nvCxnSpPr>
        <p:spPr>
          <a:xfrm rot="10800000" flipH="1">
            <a:off x="793005" y="2568887"/>
            <a:ext cx="1903500" cy="13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8" name="Google Shape;168;p19"/>
          <p:cNvCxnSpPr/>
          <p:nvPr/>
        </p:nvCxnSpPr>
        <p:spPr>
          <a:xfrm rot="10800000" flipH="1">
            <a:off x="901593" y="4430636"/>
            <a:ext cx="1799400" cy="21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9" name="Google Shape;169;p19"/>
          <p:cNvSpPr/>
          <p:nvPr/>
        </p:nvSpPr>
        <p:spPr>
          <a:xfrm>
            <a:off x="2850950" y="2390747"/>
            <a:ext cx="793800" cy="415500"/>
          </a:xfrm>
          <a:prstGeom prst="bracketPair">
            <a:avLst/>
          </a:prstGeom>
          <a:solidFill>
            <a:srgbClr val="CCCCCC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9"/>
          <p:cNvSpPr txBox="1"/>
          <p:nvPr/>
        </p:nvSpPr>
        <p:spPr>
          <a:xfrm>
            <a:off x="2818746" y="1905552"/>
            <a:ext cx="9732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2"/>
                </a:solidFill>
              </a:rPr>
              <a:t>W</a:t>
            </a:r>
            <a:r>
              <a:rPr lang="en" sz="1600" b="1" baseline="30000">
                <a:solidFill>
                  <a:schemeClr val="dk2"/>
                </a:solidFill>
              </a:rPr>
              <a:t>(*)</a:t>
            </a:r>
            <a:r>
              <a:rPr lang="en" sz="1600" b="1">
                <a:solidFill>
                  <a:schemeClr val="dk2"/>
                </a:solidFill>
              </a:rPr>
              <a:t>x</a:t>
            </a:r>
            <a:r>
              <a:rPr lang="en" sz="1600" b="1" baseline="30000">
                <a:solidFill>
                  <a:schemeClr val="dk2"/>
                </a:solidFill>
              </a:rPr>
              <a:t>T</a:t>
            </a:r>
            <a:endParaRPr sz="1600" b="1" baseline="30000">
              <a:solidFill>
                <a:schemeClr val="dk2"/>
              </a:solidFill>
            </a:endParaRPr>
          </a:p>
        </p:txBody>
      </p:sp>
      <p:sp>
        <p:nvSpPr>
          <p:cNvPr id="171" name="Google Shape;171;p19"/>
          <p:cNvSpPr txBox="1"/>
          <p:nvPr/>
        </p:nvSpPr>
        <p:spPr>
          <a:xfrm>
            <a:off x="2759268" y="2865625"/>
            <a:ext cx="11295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2"/>
                </a:solidFill>
                <a:highlight>
                  <a:srgbClr val="C9DAF8"/>
                </a:highlight>
              </a:rPr>
              <a:t>rxm</a:t>
            </a:r>
            <a:endParaRPr sz="1500" b="1">
              <a:highlight>
                <a:srgbClr val="C9DAF8"/>
              </a:highlight>
            </a:endParaRPr>
          </a:p>
        </p:txBody>
      </p:sp>
      <p:sp>
        <p:nvSpPr>
          <p:cNvPr id="172" name="Google Shape;172;p19"/>
          <p:cNvSpPr/>
          <p:nvPr/>
        </p:nvSpPr>
        <p:spPr>
          <a:xfrm>
            <a:off x="2987727" y="3918153"/>
            <a:ext cx="793800" cy="714600"/>
          </a:xfrm>
          <a:prstGeom prst="bracketPair">
            <a:avLst/>
          </a:prstGeom>
          <a:solidFill>
            <a:srgbClr val="CCCCCC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9"/>
          <p:cNvSpPr txBox="1"/>
          <p:nvPr/>
        </p:nvSpPr>
        <p:spPr>
          <a:xfrm>
            <a:off x="2819848" y="4545434"/>
            <a:ext cx="11295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2"/>
                </a:solidFill>
                <a:highlight>
                  <a:srgbClr val="C9DAF8"/>
                </a:highlight>
              </a:rPr>
              <a:t>mxd</a:t>
            </a:r>
            <a:endParaRPr sz="1500" b="1">
              <a:highlight>
                <a:srgbClr val="C9DAF8"/>
              </a:highlight>
            </a:endParaRPr>
          </a:p>
        </p:txBody>
      </p:sp>
      <p:sp>
        <p:nvSpPr>
          <p:cNvPr id="174" name="Google Shape;174;p19"/>
          <p:cNvSpPr txBox="1"/>
          <p:nvPr/>
        </p:nvSpPr>
        <p:spPr>
          <a:xfrm>
            <a:off x="1644103" y="4054981"/>
            <a:ext cx="793800" cy="1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2"/>
                </a:solidFill>
              </a:rPr>
              <a:t>Value</a:t>
            </a:r>
            <a:endParaRPr sz="1200" b="1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</a:rPr>
              <a:t>W</a:t>
            </a:r>
            <a:r>
              <a:rPr lang="en" b="1" baseline="30000">
                <a:solidFill>
                  <a:schemeClr val="dk2"/>
                </a:solidFill>
              </a:rPr>
              <a:t>(v)</a:t>
            </a:r>
            <a:endParaRPr b="1" baseline="300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cxnSp>
        <p:nvCxnSpPr>
          <p:cNvPr id="175" name="Google Shape;175;p19"/>
          <p:cNvCxnSpPr/>
          <p:nvPr/>
        </p:nvCxnSpPr>
        <p:spPr>
          <a:xfrm rot="10800000" flipH="1">
            <a:off x="3368864" y="842792"/>
            <a:ext cx="1469400" cy="10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6" name="Google Shape;176;p19"/>
          <p:cNvCxnSpPr/>
          <p:nvPr/>
        </p:nvCxnSpPr>
        <p:spPr>
          <a:xfrm rot="10800000" flipH="1">
            <a:off x="3805508" y="2579841"/>
            <a:ext cx="891900" cy="3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7" name="Google Shape;177;p19"/>
          <p:cNvCxnSpPr>
            <a:endCxn id="178" idx="0"/>
          </p:cNvCxnSpPr>
          <p:nvPr/>
        </p:nvCxnSpPr>
        <p:spPr>
          <a:xfrm flipH="1">
            <a:off x="4828969" y="834187"/>
            <a:ext cx="1500" cy="1518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9" name="Google Shape;179;p19"/>
          <p:cNvCxnSpPr/>
          <p:nvPr/>
        </p:nvCxnSpPr>
        <p:spPr>
          <a:xfrm rot="10800000" flipH="1">
            <a:off x="5026514" y="2586560"/>
            <a:ext cx="806400" cy="2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0" name="Google Shape;180;p19"/>
          <p:cNvSpPr txBox="1"/>
          <p:nvPr/>
        </p:nvSpPr>
        <p:spPr>
          <a:xfrm>
            <a:off x="6065375" y="2885961"/>
            <a:ext cx="11295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2"/>
                </a:solidFill>
                <a:highlight>
                  <a:srgbClr val="C9DAF8"/>
                </a:highlight>
              </a:rPr>
              <a:t>nxm</a:t>
            </a:r>
            <a:endParaRPr sz="1500" b="1">
              <a:highlight>
                <a:srgbClr val="C9DAF8"/>
              </a:highlight>
            </a:endParaRPr>
          </a:p>
        </p:txBody>
      </p:sp>
      <p:cxnSp>
        <p:nvCxnSpPr>
          <p:cNvPr id="181" name="Google Shape;181;p19"/>
          <p:cNvCxnSpPr/>
          <p:nvPr/>
        </p:nvCxnSpPr>
        <p:spPr>
          <a:xfrm rot="10800000" flipH="1">
            <a:off x="4006917" y="4397390"/>
            <a:ext cx="2349600" cy="2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2" name="Google Shape;182;p19"/>
          <p:cNvCxnSpPr/>
          <p:nvPr/>
        </p:nvCxnSpPr>
        <p:spPr>
          <a:xfrm>
            <a:off x="6602372" y="3248405"/>
            <a:ext cx="0" cy="1004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3" name="Google Shape;183;p19"/>
          <p:cNvCxnSpPr/>
          <p:nvPr/>
        </p:nvCxnSpPr>
        <p:spPr>
          <a:xfrm rot="10800000" flipH="1">
            <a:off x="6934200" y="4385931"/>
            <a:ext cx="945000" cy="1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4" name="Google Shape;184;p19"/>
          <p:cNvSpPr/>
          <p:nvPr/>
        </p:nvSpPr>
        <p:spPr>
          <a:xfrm>
            <a:off x="8081424" y="3956176"/>
            <a:ext cx="793800" cy="714600"/>
          </a:xfrm>
          <a:prstGeom prst="bracketPair">
            <a:avLst/>
          </a:prstGeom>
          <a:solidFill>
            <a:srgbClr val="CCCCCC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85" name="Google Shape;185;p19"/>
          <p:cNvSpPr txBox="1"/>
          <p:nvPr/>
        </p:nvSpPr>
        <p:spPr>
          <a:xfrm>
            <a:off x="7913545" y="4583457"/>
            <a:ext cx="11295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2"/>
                </a:solidFill>
                <a:highlight>
                  <a:srgbClr val="C9DAF8"/>
                </a:highlight>
              </a:rPr>
              <a:t>nxd</a:t>
            </a:r>
            <a:endParaRPr sz="1500" b="1">
              <a:highlight>
                <a:srgbClr val="C9DAF8"/>
              </a:highlight>
            </a:endParaRPr>
          </a:p>
        </p:txBody>
      </p:sp>
      <p:sp>
        <p:nvSpPr>
          <p:cNvPr id="186" name="Google Shape;186;p19"/>
          <p:cNvSpPr/>
          <p:nvPr/>
        </p:nvSpPr>
        <p:spPr>
          <a:xfrm>
            <a:off x="260618" y="2274654"/>
            <a:ext cx="419400" cy="714600"/>
          </a:xfrm>
          <a:prstGeom prst="bracketPair">
            <a:avLst/>
          </a:prstGeom>
          <a:solidFill>
            <a:srgbClr val="CCCCCC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9"/>
          <p:cNvSpPr txBox="1"/>
          <p:nvPr/>
        </p:nvSpPr>
        <p:spPr>
          <a:xfrm>
            <a:off x="171925" y="2901942"/>
            <a:ext cx="5967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2"/>
                </a:solidFill>
              </a:rPr>
              <a:t>mxd</a:t>
            </a:r>
            <a:endParaRPr sz="1500" b="1"/>
          </a:p>
        </p:txBody>
      </p:sp>
      <p:sp>
        <p:nvSpPr>
          <p:cNvPr id="188" name="Google Shape;188;p19"/>
          <p:cNvSpPr txBox="1"/>
          <p:nvPr/>
        </p:nvSpPr>
        <p:spPr>
          <a:xfrm>
            <a:off x="2938566" y="3590906"/>
            <a:ext cx="8919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2"/>
                </a:solidFill>
              </a:rPr>
              <a:t>zW</a:t>
            </a:r>
            <a:r>
              <a:rPr lang="en" sz="1600" b="1" baseline="30000">
                <a:solidFill>
                  <a:schemeClr val="dk2"/>
                </a:solidFill>
              </a:rPr>
              <a:t>(*)</a:t>
            </a:r>
            <a:endParaRPr sz="1600" b="1">
              <a:solidFill>
                <a:schemeClr val="dk2"/>
              </a:solidFill>
            </a:endParaRPr>
          </a:p>
        </p:txBody>
      </p:sp>
      <p:sp>
        <p:nvSpPr>
          <p:cNvPr id="189" name="Google Shape;189;p19"/>
          <p:cNvSpPr/>
          <p:nvPr/>
        </p:nvSpPr>
        <p:spPr>
          <a:xfrm>
            <a:off x="4748517" y="2479661"/>
            <a:ext cx="198900" cy="196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9"/>
          <p:cNvSpPr txBox="1"/>
          <p:nvPr/>
        </p:nvSpPr>
        <p:spPr>
          <a:xfrm>
            <a:off x="4724400" y="2373900"/>
            <a:ext cx="19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2"/>
                </a:solidFill>
              </a:rPr>
              <a:t>x</a:t>
            </a:r>
            <a:endParaRPr sz="1200" b="1">
              <a:solidFill>
                <a:schemeClr val="dk2"/>
              </a:solidFill>
            </a:endParaRPr>
          </a:p>
        </p:txBody>
      </p:sp>
      <p:sp>
        <p:nvSpPr>
          <p:cNvPr id="191" name="Google Shape;191;p19"/>
          <p:cNvSpPr/>
          <p:nvPr/>
        </p:nvSpPr>
        <p:spPr>
          <a:xfrm>
            <a:off x="6506700" y="4296761"/>
            <a:ext cx="198900" cy="196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9"/>
          <p:cNvSpPr txBox="1"/>
          <p:nvPr/>
        </p:nvSpPr>
        <p:spPr>
          <a:xfrm>
            <a:off x="6482583" y="4191000"/>
            <a:ext cx="19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2"/>
                </a:solidFill>
              </a:rPr>
              <a:t>x</a:t>
            </a:r>
            <a:endParaRPr sz="1200" b="1">
              <a:solidFill>
                <a:schemeClr val="dk2"/>
              </a:solidFill>
            </a:endParaRPr>
          </a:p>
        </p:txBody>
      </p:sp>
      <p:sp>
        <p:nvSpPr>
          <p:cNvPr id="193" name="Google Shape;193;p19"/>
          <p:cNvSpPr/>
          <p:nvPr/>
        </p:nvSpPr>
        <p:spPr>
          <a:xfrm>
            <a:off x="5984600" y="1879250"/>
            <a:ext cx="1102800" cy="1050300"/>
          </a:xfrm>
          <a:prstGeom prst="bracketPair">
            <a:avLst/>
          </a:prstGeom>
          <a:solidFill>
            <a:srgbClr val="CCCCCC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9"/>
          <p:cNvSpPr/>
          <p:nvPr/>
        </p:nvSpPr>
        <p:spPr>
          <a:xfrm>
            <a:off x="6059589" y="1981200"/>
            <a:ext cx="952200" cy="282600"/>
          </a:xfrm>
          <a:prstGeom prst="ellipse">
            <a:avLst/>
          </a:prstGeom>
          <a:solidFill>
            <a:srgbClr val="FFF2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9"/>
          <p:cNvSpPr txBox="1"/>
          <p:nvPr/>
        </p:nvSpPr>
        <p:spPr>
          <a:xfrm>
            <a:off x="6115800" y="1921200"/>
            <a:ext cx="1351800" cy="2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2"/>
                </a:solidFill>
              </a:rPr>
              <a:t>Softmax</a:t>
            </a:r>
            <a:endParaRPr sz="1300"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0"/>
          <p:cNvSpPr/>
          <p:nvPr/>
        </p:nvSpPr>
        <p:spPr>
          <a:xfrm>
            <a:off x="238550" y="1552100"/>
            <a:ext cx="1629900" cy="9543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0"/>
          <p:cNvSpPr txBox="1"/>
          <p:nvPr/>
        </p:nvSpPr>
        <p:spPr>
          <a:xfrm>
            <a:off x="238550" y="1803950"/>
            <a:ext cx="1629900" cy="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Self-Attention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02" name="Google Shape;202;p20"/>
          <p:cNvSpPr/>
          <p:nvPr/>
        </p:nvSpPr>
        <p:spPr>
          <a:xfrm>
            <a:off x="2378850" y="1552100"/>
            <a:ext cx="1629900" cy="9543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0"/>
          <p:cNvSpPr txBox="1"/>
          <p:nvPr/>
        </p:nvSpPr>
        <p:spPr>
          <a:xfrm>
            <a:off x="2378850" y="1803950"/>
            <a:ext cx="1629900" cy="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Self-Attention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04" name="Google Shape;204;p20"/>
          <p:cNvSpPr txBox="1"/>
          <p:nvPr/>
        </p:nvSpPr>
        <p:spPr>
          <a:xfrm>
            <a:off x="1868439" y="1778161"/>
            <a:ext cx="13803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. . 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05" name="Google Shape;205;p20"/>
          <p:cNvSpPr/>
          <p:nvPr/>
        </p:nvSpPr>
        <p:spPr>
          <a:xfrm>
            <a:off x="5198350" y="1552100"/>
            <a:ext cx="1629900" cy="954300"/>
          </a:xfrm>
          <a:prstGeom prst="rect">
            <a:avLst/>
          </a:prstGeom>
          <a:solidFill>
            <a:srgbClr val="76A5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0"/>
          <p:cNvSpPr txBox="1"/>
          <p:nvPr/>
        </p:nvSpPr>
        <p:spPr>
          <a:xfrm>
            <a:off x="5032650" y="1803950"/>
            <a:ext cx="1954500" cy="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Cross-Attention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07" name="Google Shape;207;p20"/>
          <p:cNvSpPr txBox="1"/>
          <p:nvPr/>
        </p:nvSpPr>
        <p:spPr>
          <a:xfrm>
            <a:off x="6828239" y="1778161"/>
            <a:ext cx="13803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. . 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08" name="Google Shape;208;p20"/>
          <p:cNvSpPr/>
          <p:nvPr/>
        </p:nvSpPr>
        <p:spPr>
          <a:xfrm>
            <a:off x="7351800" y="1552100"/>
            <a:ext cx="1629900" cy="954300"/>
          </a:xfrm>
          <a:prstGeom prst="rect">
            <a:avLst/>
          </a:prstGeom>
          <a:solidFill>
            <a:srgbClr val="76A5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0"/>
          <p:cNvSpPr txBox="1"/>
          <p:nvPr/>
        </p:nvSpPr>
        <p:spPr>
          <a:xfrm>
            <a:off x="7189500" y="1803950"/>
            <a:ext cx="1954500" cy="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Cross-Attention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10" name="Google Shape;210;p20"/>
          <p:cNvSpPr/>
          <p:nvPr/>
        </p:nvSpPr>
        <p:spPr>
          <a:xfrm>
            <a:off x="238550" y="2897200"/>
            <a:ext cx="1629900" cy="9543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0"/>
          <p:cNvSpPr txBox="1"/>
          <p:nvPr/>
        </p:nvSpPr>
        <p:spPr>
          <a:xfrm>
            <a:off x="238550" y="3149050"/>
            <a:ext cx="1629900" cy="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Self-Attention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12" name="Google Shape;212;p20"/>
          <p:cNvSpPr/>
          <p:nvPr/>
        </p:nvSpPr>
        <p:spPr>
          <a:xfrm>
            <a:off x="2378850" y="2897200"/>
            <a:ext cx="1629900" cy="9543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0"/>
          <p:cNvSpPr txBox="1"/>
          <p:nvPr/>
        </p:nvSpPr>
        <p:spPr>
          <a:xfrm>
            <a:off x="2378850" y="3149050"/>
            <a:ext cx="1629900" cy="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Self-Attention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14" name="Google Shape;214;p20"/>
          <p:cNvSpPr txBox="1"/>
          <p:nvPr/>
        </p:nvSpPr>
        <p:spPr>
          <a:xfrm>
            <a:off x="1868439" y="3123261"/>
            <a:ext cx="13803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. . 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15" name="Google Shape;215;p20"/>
          <p:cNvSpPr/>
          <p:nvPr/>
        </p:nvSpPr>
        <p:spPr>
          <a:xfrm>
            <a:off x="5198350" y="2897200"/>
            <a:ext cx="1629900" cy="954300"/>
          </a:xfrm>
          <a:prstGeom prst="rect">
            <a:avLst/>
          </a:prstGeom>
          <a:solidFill>
            <a:srgbClr val="76A5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0"/>
          <p:cNvSpPr txBox="1"/>
          <p:nvPr/>
        </p:nvSpPr>
        <p:spPr>
          <a:xfrm>
            <a:off x="5032650" y="3149050"/>
            <a:ext cx="1954500" cy="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Cross-Attention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17" name="Google Shape;217;p20"/>
          <p:cNvSpPr txBox="1"/>
          <p:nvPr/>
        </p:nvSpPr>
        <p:spPr>
          <a:xfrm>
            <a:off x="6828239" y="3123261"/>
            <a:ext cx="13803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. . 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18" name="Google Shape;218;p20"/>
          <p:cNvSpPr/>
          <p:nvPr/>
        </p:nvSpPr>
        <p:spPr>
          <a:xfrm>
            <a:off x="7351800" y="2897200"/>
            <a:ext cx="1629900" cy="954300"/>
          </a:xfrm>
          <a:prstGeom prst="rect">
            <a:avLst/>
          </a:prstGeom>
          <a:solidFill>
            <a:srgbClr val="76A5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0"/>
          <p:cNvSpPr txBox="1"/>
          <p:nvPr/>
        </p:nvSpPr>
        <p:spPr>
          <a:xfrm>
            <a:off x="7189500" y="3149050"/>
            <a:ext cx="1954500" cy="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Cross-Attention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20" name="Google Shape;220;p20"/>
          <p:cNvSpPr txBox="1"/>
          <p:nvPr/>
        </p:nvSpPr>
        <p:spPr>
          <a:xfrm rot="5400000">
            <a:off x="1437589" y="2945461"/>
            <a:ext cx="13803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. . 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21" name="Google Shape;221;p20"/>
          <p:cNvSpPr txBox="1"/>
          <p:nvPr/>
        </p:nvSpPr>
        <p:spPr>
          <a:xfrm rot="-5400000">
            <a:off x="6389189" y="1991161"/>
            <a:ext cx="13803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. . 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22" name="Google Shape;222;p20"/>
          <p:cNvSpPr txBox="1"/>
          <p:nvPr/>
        </p:nvSpPr>
        <p:spPr>
          <a:xfrm>
            <a:off x="4234014" y="1778161"/>
            <a:ext cx="13803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. . 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23" name="Google Shape;223;p20"/>
          <p:cNvSpPr txBox="1"/>
          <p:nvPr/>
        </p:nvSpPr>
        <p:spPr>
          <a:xfrm>
            <a:off x="4234014" y="3123261"/>
            <a:ext cx="13803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. . 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24" name="Google Shape;224;p20"/>
          <p:cNvSpPr/>
          <p:nvPr/>
        </p:nvSpPr>
        <p:spPr>
          <a:xfrm>
            <a:off x="3883950" y="4242300"/>
            <a:ext cx="1473600" cy="901200"/>
          </a:xfrm>
          <a:prstGeom prst="trapezoid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Distribution of Next Word</a:t>
            </a:r>
            <a:endParaRPr/>
          </a:p>
        </p:txBody>
      </p:sp>
      <p:cxnSp>
        <p:nvCxnSpPr>
          <p:cNvPr id="225" name="Google Shape;225;p20"/>
          <p:cNvCxnSpPr>
            <a:stCxn id="210" idx="2"/>
            <a:endCxn id="224" idx="0"/>
          </p:cNvCxnSpPr>
          <p:nvPr/>
        </p:nvCxnSpPr>
        <p:spPr>
          <a:xfrm>
            <a:off x="1053500" y="3851500"/>
            <a:ext cx="3567300" cy="39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6" name="Google Shape;226;p20"/>
          <p:cNvCxnSpPr>
            <a:stCxn id="212" idx="2"/>
            <a:endCxn id="224" idx="0"/>
          </p:cNvCxnSpPr>
          <p:nvPr/>
        </p:nvCxnSpPr>
        <p:spPr>
          <a:xfrm>
            <a:off x="3193800" y="3851500"/>
            <a:ext cx="1427100" cy="39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7" name="Google Shape;227;p20"/>
          <p:cNvCxnSpPr>
            <a:stCxn id="215" idx="2"/>
            <a:endCxn id="224" idx="0"/>
          </p:cNvCxnSpPr>
          <p:nvPr/>
        </p:nvCxnSpPr>
        <p:spPr>
          <a:xfrm flipH="1">
            <a:off x="4620700" y="3851500"/>
            <a:ext cx="1392600" cy="39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8" name="Google Shape;228;p20"/>
          <p:cNvCxnSpPr>
            <a:stCxn id="218" idx="2"/>
            <a:endCxn id="224" idx="0"/>
          </p:cNvCxnSpPr>
          <p:nvPr/>
        </p:nvCxnSpPr>
        <p:spPr>
          <a:xfrm flipH="1">
            <a:off x="4620750" y="3851500"/>
            <a:ext cx="3546000" cy="39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9" name="Google Shape;229;p20"/>
          <p:cNvSpPr/>
          <p:nvPr/>
        </p:nvSpPr>
        <p:spPr>
          <a:xfrm rot="10800000">
            <a:off x="3883950" y="477000"/>
            <a:ext cx="1473600" cy="836700"/>
          </a:xfrm>
          <a:prstGeom prst="trapezoid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0"/>
          <p:cNvSpPr txBox="1"/>
          <p:nvPr/>
        </p:nvSpPr>
        <p:spPr>
          <a:xfrm>
            <a:off x="3883950" y="407250"/>
            <a:ext cx="14736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Input Text Vector Encoding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231" name="Google Shape;231;p20"/>
          <p:cNvCxnSpPr>
            <a:stCxn id="229" idx="0"/>
            <a:endCxn id="200" idx="0"/>
          </p:cNvCxnSpPr>
          <p:nvPr/>
        </p:nvCxnSpPr>
        <p:spPr>
          <a:xfrm flipH="1">
            <a:off x="1053450" y="1313700"/>
            <a:ext cx="3567300" cy="23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2" name="Google Shape;232;p20"/>
          <p:cNvCxnSpPr>
            <a:stCxn id="229" idx="0"/>
            <a:endCxn id="202" idx="0"/>
          </p:cNvCxnSpPr>
          <p:nvPr/>
        </p:nvCxnSpPr>
        <p:spPr>
          <a:xfrm flipH="1">
            <a:off x="3193950" y="1313700"/>
            <a:ext cx="1426800" cy="23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3" name="Google Shape;233;p20"/>
          <p:cNvCxnSpPr>
            <a:stCxn id="205" idx="0"/>
            <a:endCxn id="229" idx="0"/>
          </p:cNvCxnSpPr>
          <p:nvPr/>
        </p:nvCxnSpPr>
        <p:spPr>
          <a:xfrm rot="10800000">
            <a:off x="4620700" y="1313600"/>
            <a:ext cx="1392600" cy="23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4" name="Google Shape;234;p20"/>
          <p:cNvCxnSpPr>
            <a:stCxn id="208" idx="0"/>
            <a:endCxn id="229" idx="0"/>
          </p:cNvCxnSpPr>
          <p:nvPr/>
        </p:nvCxnSpPr>
        <p:spPr>
          <a:xfrm rot="10800000">
            <a:off x="4620750" y="1313600"/>
            <a:ext cx="3546000" cy="23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5" name="Google Shape;235;p20"/>
          <p:cNvCxnSpPr>
            <a:stCxn id="200" idx="2"/>
            <a:endCxn id="210" idx="0"/>
          </p:cNvCxnSpPr>
          <p:nvPr/>
        </p:nvCxnSpPr>
        <p:spPr>
          <a:xfrm>
            <a:off x="1053500" y="2506400"/>
            <a:ext cx="0" cy="39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" name="Google Shape;236;p20"/>
          <p:cNvCxnSpPr>
            <a:stCxn id="202" idx="2"/>
            <a:endCxn id="212" idx="0"/>
          </p:cNvCxnSpPr>
          <p:nvPr/>
        </p:nvCxnSpPr>
        <p:spPr>
          <a:xfrm>
            <a:off x="3193800" y="2506400"/>
            <a:ext cx="0" cy="39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7" name="Google Shape;237;p20"/>
          <p:cNvCxnSpPr>
            <a:stCxn id="205" idx="2"/>
            <a:endCxn id="215" idx="0"/>
          </p:cNvCxnSpPr>
          <p:nvPr/>
        </p:nvCxnSpPr>
        <p:spPr>
          <a:xfrm>
            <a:off x="6013300" y="2506400"/>
            <a:ext cx="0" cy="39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8" name="Google Shape;238;p20"/>
          <p:cNvCxnSpPr>
            <a:stCxn id="208" idx="2"/>
            <a:endCxn id="218" idx="0"/>
          </p:cNvCxnSpPr>
          <p:nvPr/>
        </p:nvCxnSpPr>
        <p:spPr>
          <a:xfrm>
            <a:off x="8166750" y="2506400"/>
            <a:ext cx="0" cy="39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CCF5837-3D57-8300-26C1-6F036C7E5AC4}"/>
              </a:ext>
            </a:extLst>
          </p:cNvPr>
          <p:cNvSpPr/>
          <p:nvPr/>
        </p:nvSpPr>
        <p:spPr>
          <a:xfrm>
            <a:off x="2132004" y="1314285"/>
            <a:ext cx="554532" cy="176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1D3CE44-C950-2FEC-2A14-FA3A36D4B3A5}"/>
              </a:ext>
            </a:extLst>
          </p:cNvPr>
          <p:cNvCxnSpPr/>
          <p:nvPr/>
        </p:nvCxnSpPr>
        <p:spPr>
          <a:xfrm>
            <a:off x="2134389" y="1684830"/>
            <a:ext cx="560218" cy="3761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C78A246-F3D6-C34F-9B0D-173000070AB3}"/>
              </a:ext>
            </a:extLst>
          </p:cNvPr>
          <p:cNvCxnSpPr>
            <a:cxnSpLocks/>
          </p:cNvCxnSpPr>
          <p:nvPr/>
        </p:nvCxnSpPr>
        <p:spPr>
          <a:xfrm>
            <a:off x="2131545" y="2034553"/>
            <a:ext cx="560218" cy="3761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A107C47-0E64-B133-325C-C078A7FC96E8}"/>
              </a:ext>
            </a:extLst>
          </p:cNvPr>
          <p:cNvCxnSpPr>
            <a:cxnSpLocks/>
          </p:cNvCxnSpPr>
          <p:nvPr/>
        </p:nvCxnSpPr>
        <p:spPr>
          <a:xfrm>
            <a:off x="2128702" y="2398494"/>
            <a:ext cx="560218" cy="3761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C028B22-58DA-2847-2FCD-0CC08DB9D862}"/>
              </a:ext>
            </a:extLst>
          </p:cNvPr>
          <p:cNvSpPr txBox="1"/>
          <p:nvPr/>
        </p:nvSpPr>
        <p:spPr>
          <a:xfrm>
            <a:off x="2313865" y="2400585"/>
            <a:ext cx="330958" cy="6924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45720" tIns="22860" rIns="45720" bIns="228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Calibri"/>
                <a:cs typeface="Calibri"/>
              </a:rPr>
              <a:t>.</a:t>
            </a:r>
          </a:p>
          <a:p>
            <a:r>
              <a:rPr lang="en-US" b="1">
                <a:ea typeface="Calibri"/>
                <a:cs typeface="Calibri"/>
              </a:rPr>
              <a:t>.</a:t>
            </a:r>
          </a:p>
          <a:p>
            <a:r>
              <a:rPr lang="en-US" b="1">
                <a:ea typeface="Calibri"/>
                <a:cs typeface="Calibri"/>
              </a:rPr>
              <a:t>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9C151B-46E9-1C04-99D0-FBB3615E2CAC}"/>
              </a:ext>
            </a:extLst>
          </p:cNvPr>
          <p:cNvSpPr/>
          <p:nvPr/>
        </p:nvSpPr>
        <p:spPr>
          <a:xfrm>
            <a:off x="5686109" y="1294382"/>
            <a:ext cx="554532" cy="176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538C17C-9F2F-6415-C473-FE1FFB048E1C}"/>
              </a:ext>
            </a:extLst>
          </p:cNvPr>
          <p:cNvCxnSpPr>
            <a:cxnSpLocks/>
          </p:cNvCxnSpPr>
          <p:nvPr/>
        </p:nvCxnSpPr>
        <p:spPr>
          <a:xfrm>
            <a:off x="5688494" y="1664926"/>
            <a:ext cx="560218" cy="3761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60AC453-88EA-7986-5F7C-0ED3B0F07B89}"/>
              </a:ext>
            </a:extLst>
          </p:cNvPr>
          <p:cNvCxnSpPr>
            <a:cxnSpLocks/>
          </p:cNvCxnSpPr>
          <p:nvPr/>
        </p:nvCxnSpPr>
        <p:spPr>
          <a:xfrm>
            <a:off x="5685650" y="2014651"/>
            <a:ext cx="560218" cy="3761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2437082-4A26-69E0-4910-6D2F404A5036}"/>
              </a:ext>
            </a:extLst>
          </p:cNvPr>
          <p:cNvCxnSpPr>
            <a:cxnSpLocks/>
          </p:cNvCxnSpPr>
          <p:nvPr/>
        </p:nvCxnSpPr>
        <p:spPr>
          <a:xfrm>
            <a:off x="5682807" y="2378590"/>
            <a:ext cx="560218" cy="3761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306146C-B896-1D75-BA03-478F30CD4646}"/>
              </a:ext>
            </a:extLst>
          </p:cNvPr>
          <p:cNvSpPr txBox="1"/>
          <p:nvPr/>
        </p:nvSpPr>
        <p:spPr>
          <a:xfrm>
            <a:off x="5867970" y="2380681"/>
            <a:ext cx="330958" cy="6924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45720" tIns="22860" rIns="45720" bIns="228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Calibri"/>
                <a:cs typeface="Calibri"/>
              </a:rPr>
              <a:t>.</a:t>
            </a:r>
          </a:p>
          <a:p>
            <a:r>
              <a:rPr lang="en-US" b="1">
                <a:ea typeface="Calibri"/>
                <a:cs typeface="Calibri"/>
              </a:rPr>
              <a:t>.</a:t>
            </a:r>
          </a:p>
          <a:p>
            <a:r>
              <a:rPr lang="en-US" b="1">
                <a:ea typeface="Calibri"/>
                <a:cs typeface="Calibri"/>
              </a:rPr>
              <a:t>.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431B6B8-3BB9-2EC1-62EF-4091EBE91061}"/>
              </a:ext>
            </a:extLst>
          </p:cNvPr>
          <p:cNvCxnSpPr/>
          <p:nvPr/>
        </p:nvCxnSpPr>
        <p:spPr>
          <a:xfrm>
            <a:off x="2685436" y="1459475"/>
            <a:ext cx="2839064" cy="491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CF00DC6-665E-B630-D950-1A89E290ADBB}"/>
              </a:ext>
            </a:extLst>
          </p:cNvPr>
          <p:cNvCxnSpPr>
            <a:cxnSpLocks/>
          </p:cNvCxnSpPr>
          <p:nvPr/>
        </p:nvCxnSpPr>
        <p:spPr>
          <a:xfrm>
            <a:off x="2645631" y="1496439"/>
            <a:ext cx="3018191" cy="3334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A5DCA50-07E7-A39D-9569-3EC097A65635}"/>
              </a:ext>
            </a:extLst>
          </p:cNvPr>
          <p:cNvCxnSpPr>
            <a:cxnSpLocks/>
          </p:cNvCxnSpPr>
          <p:nvPr/>
        </p:nvCxnSpPr>
        <p:spPr>
          <a:xfrm>
            <a:off x="2645629" y="1533401"/>
            <a:ext cx="3032408" cy="7031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191484E-6B5C-99C4-352F-6DDFA14550E3}"/>
              </a:ext>
            </a:extLst>
          </p:cNvPr>
          <p:cNvCxnSpPr>
            <a:cxnSpLocks/>
          </p:cNvCxnSpPr>
          <p:nvPr/>
        </p:nvCxnSpPr>
        <p:spPr>
          <a:xfrm>
            <a:off x="2657002" y="1556147"/>
            <a:ext cx="3021035" cy="11665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FDDCCEA-80FF-C6A9-453E-62C023CC2BB2}"/>
              </a:ext>
            </a:extLst>
          </p:cNvPr>
          <p:cNvCxnSpPr>
            <a:cxnSpLocks/>
          </p:cNvCxnSpPr>
          <p:nvPr/>
        </p:nvCxnSpPr>
        <p:spPr>
          <a:xfrm flipV="1">
            <a:off x="2657002" y="1596779"/>
            <a:ext cx="3009662" cy="2181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83F65F9-4353-294B-730D-CA62DA96DEAF}"/>
              </a:ext>
            </a:extLst>
          </p:cNvPr>
          <p:cNvCxnSpPr>
            <a:cxnSpLocks/>
          </p:cNvCxnSpPr>
          <p:nvPr/>
        </p:nvCxnSpPr>
        <p:spPr>
          <a:xfrm>
            <a:off x="2679748" y="1829103"/>
            <a:ext cx="3012506" cy="1287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8AFC82E-4A2F-57A1-C9CE-97740390CCD9}"/>
              </a:ext>
            </a:extLst>
          </p:cNvPr>
          <p:cNvCxnSpPr>
            <a:cxnSpLocks/>
          </p:cNvCxnSpPr>
          <p:nvPr/>
        </p:nvCxnSpPr>
        <p:spPr>
          <a:xfrm>
            <a:off x="2654159" y="1883125"/>
            <a:ext cx="3026721" cy="4216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4B176F9-146A-B2CD-AD4E-14CE19E3CF2A}"/>
              </a:ext>
            </a:extLst>
          </p:cNvPr>
          <p:cNvCxnSpPr>
            <a:cxnSpLocks/>
          </p:cNvCxnSpPr>
          <p:nvPr/>
        </p:nvCxnSpPr>
        <p:spPr>
          <a:xfrm>
            <a:off x="2696809" y="1911559"/>
            <a:ext cx="2984072" cy="9789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5ED3C22-C0A7-B057-259C-7C5EAD190022}"/>
              </a:ext>
            </a:extLst>
          </p:cNvPr>
          <p:cNvCxnSpPr>
            <a:cxnSpLocks/>
          </p:cNvCxnSpPr>
          <p:nvPr/>
        </p:nvCxnSpPr>
        <p:spPr>
          <a:xfrm flipV="1">
            <a:off x="2679748" y="1480204"/>
            <a:ext cx="2995446" cy="72137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9C23966-0FC6-5151-F479-F680808EED0C}"/>
              </a:ext>
            </a:extLst>
          </p:cNvPr>
          <p:cNvCxnSpPr>
            <a:cxnSpLocks/>
          </p:cNvCxnSpPr>
          <p:nvPr/>
        </p:nvCxnSpPr>
        <p:spPr>
          <a:xfrm flipV="1">
            <a:off x="2696808" y="1898166"/>
            <a:ext cx="3001133" cy="30625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E113E69-49E2-32B9-C52E-998463CD5CFE}"/>
              </a:ext>
            </a:extLst>
          </p:cNvPr>
          <p:cNvCxnSpPr>
            <a:cxnSpLocks/>
          </p:cNvCxnSpPr>
          <p:nvPr/>
        </p:nvCxnSpPr>
        <p:spPr>
          <a:xfrm>
            <a:off x="2699652" y="2190201"/>
            <a:ext cx="3015349" cy="9749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1ECECD1-368B-7F4B-6CC7-9D51A9F8B982}"/>
              </a:ext>
            </a:extLst>
          </p:cNvPr>
          <p:cNvCxnSpPr>
            <a:cxnSpLocks/>
          </p:cNvCxnSpPr>
          <p:nvPr/>
        </p:nvCxnSpPr>
        <p:spPr>
          <a:xfrm>
            <a:off x="2705339" y="2207260"/>
            <a:ext cx="2995445" cy="34770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1476240-4E34-BFF2-F88E-2DF710F934EE}"/>
              </a:ext>
            </a:extLst>
          </p:cNvPr>
          <p:cNvCxnSpPr>
            <a:cxnSpLocks/>
          </p:cNvCxnSpPr>
          <p:nvPr/>
        </p:nvCxnSpPr>
        <p:spPr>
          <a:xfrm flipV="1">
            <a:off x="2679749" y="1525697"/>
            <a:ext cx="2995445" cy="1036975"/>
          </a:xfrm>
          <a:prstGeom prst="straightConnector1">
            <a:avLst/>
          </a:prstGeom>
          <a:ln>
            <a:solidFill>
              <a:srgbClr val="F723CD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CD9F182-CF28-9FE8-ED23-493003E11A7F}"/>
              </a:ext>
            </a:extLst>
          </p:cNvPr>
          <p:cNvCxnSpPr>
            <a:cxnSpLocks/>
          </p:cNvCxnSpPr>
          <p:nvPr/>
        </p:nvCxnSpPr>
        <p:spPr>
          <a:xfrm flipV="1">
            <a:off x="2708182" y="1790122"/>
            <a:ext cx="2992601" cy="752647"/>
          </a:xfrm>
          <a:prstGeom prst="straightConnector1">
            <a:avLst/>
          </a:prstGeom>
          <a:ln>
            <a:solidFill>
              <a:srgbClr val="F723CD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5C1F6CF-CF49-781A-F912-7BE43C30DEE9}"/>
              </a:ext>
            </a:extLst>
          </p:cNvPr>
          <p:cNvCxnSpPr>
            <a:cxnSpLocks/>
          </p:cNvCxnSpPr>
          <p:nvPr/>
        </p:nvCxnSpPr>
        <p:spPr>
          <a:xfrm flipV="1">
            <a:off x="2711024" y="2156905"/>
            <a:ext cx="3001131" cy="402923"/>
          </a:xfrm>
          <a:prstGeom prst="straightConnector1">
            <a:avLst/>
          </a:prstGeom>
          <a:ln>
            <a:solidFill>
              <a:srgbClr val="F723CD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0F992F8-323B-30E0-618A-DAD4CF32D955}"/>
              </a:ext>
            </a:extLst>
          </p:cNvPr>
          <p:cNvCxnSpPr>
            <a:cxnSpLocks/>
          </p:cNvCxnSpPr>
          <p:nvPr/>
        </p:nvCxnSpPr>
        <p:spPr>
          <a:xfrm>
            <a:off x="2708181" y="2579731"/>
            <a:ext cx="2972698" cy="367607"/>
          </a:xfrm>
          <a:prstGeom prst="straightConnector1">
            <a:avLst/>
          </a:prstGeom>
          <a:ln>
            <a:solidFill>
              <a:srgbClr val="F723CD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250955B-93AE-C518-C647-0581496859E3}"/>
              </a:ext>
            </a:extLst>
          </p:cNvPr>
          <p:cNvSpPr txBox="1"/>
          <p:nvPr/>
        </p:nvSpPr>
        <p:spPr>
          <a:xfrm>
            <a:off x="3563019" y="1002900"/>
            <a:ext cx="1156322" cy="5386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45720" tIns="22860" rIns="45720" bIns="228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ea typeface="Calibri"/>
                <a:cs typeface="Calibri"/>
              </a:rPr>
              <a:t>Linear Layer</a:t>
            </a:r>
            <a:endParaRPr lang="en-US" sz="16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0D7DD0E-52DA-7739-CC57-6F758BDCC8EB}"/>
                  </a:ext>
                </a:extLst>
              </p:cNvPr>
              <p:cNvSpPr txBox="1"/>
              <p:nvPr/>
            </p:nvSpPr>
            <p:spPr>
              <a:xfrm>
                <a:off x="2292834" y="1417360"/>
                <a:ext cx="236221" cy="2308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500" b="1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0D7DD0E-52DA-7739-CC57-6F758BDCC8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2834" y="1417360"/>
                <a:ext cx="236221" cy="230832"/>
              </a:xfrm>
              <a:prstGeom prst="rect">
                <a:avLst/>
              </a:prstGeom>
              <a:blipFill>
                <a:blip r:embed="rId2"/>
                <a:stretch>
                  <a:fillRect l="-25000" r="-10000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0E3D357-81BF-0ADE-E37E-D20969BA8572}"/>
                  </a:ext>
                </a:extLst>
              </p:cNvPr>
              <p:cNvSpPr txBox="1"/>
              <p:nvPr/>
            </p:nvSpPr>
            <p:spPr>
              <a:xfrm>
                <a:off x="2300998" y="1743931"/>
                <a:ext cx="236221" cy="2308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5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0E3D357-81BF-0ADE-E37E-D20969BA85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998" y="1743931"/>
                <a:ext cx="236221" cy="230832"/>
              </a:xfrm>
              <a:prstGeom prst="rect">
                <a:avLst/>
              </a:prstGeom>
              <a:blipFill>
                <a:blip r:embed="rId3"/>
                <a:stretch>
                  <a:fillRect l="-20000" r="-15000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DAF1532-103E-6FE5-5418-9D46728CC6B3}"/>
                  </a:ext>
                </a:extLst>
              </p:cNvPr>
              <p:cNvSpPr txBox="1"/>
              <p:nvPr/>
            </p:nvSpPr>
            <p:spPr>
              <a:xfrm>
                <a:off x="2300997" y="2103158"/>
                <a:ext cx="236221" cy="2308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500" b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DAF1532-103E-6FE5-5418-9D46728CC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997" y="2103158"/>
                <a:ext cx="236221" cy="230832"/>
              </a:xfrm>
              <a:prstGeom prst="rect">
                <a:avLst/>
              </a:prstGeom>
              <a:blipFill>
                <a:blip r:embed="rId4"/>
                <a:stretch>
                  <a:fillRect l="-20000" r="-15000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A36A521-567F-3938-7A6B-326D4406BED0}"/>
                  </a:ext>
                </a:extLst>
              </p:cNvPr>
              <p:cNvSpPr txBox="1"/>
              <p:nvPr/>
            </p:nvSpPr>
            <p:spPr>
              <a:xfrm>
                <a:off x="5852716" y="1404762"/>
                <a:ext cx="194733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105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50" b="1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A36A521-567F-3938-7A6B-326D4406BE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2716" y="1404762"/>
                <a:ext cx="194733" cy="161583"/>
              </a:xfrm>
              <a:prstGeom prst="rect">
                <a:avLst/>
              </a:prstGeom>
              <a:blipFill>
                <a:blip r:embed="rId5"/>
                <a:stretch>
                  <a:fillRect l="-11765" r="-5882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6563A55-1844-DE52-6756-17662E0F2990}"/>
                  </a:ext>
                </a:extLst>
              </p:cNvPr>
              <p:cNvSpPr txBox="1"/>
              <p:nvPr/>
            </p:nvSpPr>
            <p:spPr>
              <a:xfrm>
                <a:off x="5834611" y="1706527"/>
                <a:ext cx="194733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105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50" b="1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6563A55-1844-DE52-6756-17662E0F29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611" y="1706527"/>
                <a:ext cx="194733" cy="161583"/>
              </a:xfrm>
              <a:prstGeom prst="rect">
                <a:avLst/>
              </a:prstGeom>
              <a:blipFill>
                <a:blip r:embed="rId6"/>
                <a:stretch>
                  <a:fillRect l="-18750" r="-6250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D4CA6EE-AC34-B7AC-A6A3-16477F526A90}"/>
                  </a:ext>
                </a:extLst>
              </p:cNvPr>
              <p:cNvSpPr txBox="1"/>
              <p:nvPr/>
            </p:nvSpPr>
            <p:spPr>
              <a:xfrm>
                <a:off x="5834610" y="2086326"/>
                <a:ext cx="194733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105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050" b="1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D4CA6EE-AC34-B7AC-A6A3-16477F526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610" y="2086326"/>
                <a:ext cx="194733" cy="161583"/>
              </a:xfrm>
              <a:prstGeom prst="rect">
                <a:avLst/>
              </a:prstGeom>
              <a:blipFill>
                <a:blip r:embed="rId7"/>
                <a:stretch>
                  <a:fillRect l="-18750" r="-6250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B1F4D11-11CD-641B-FAF5-AC176B357C77}"/>
                  </a:ext>
                </a:extLst>
              </p:cNvPr>
              <p:cNvSpPr txBox="1"/>
              <p:nvPr/>
            </p:nvSpPr>
            <p:spPr>
              <a:xfrm>
                <a:off x="2300997" y="3119541"/>
                <a:ext cx="119713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B1F4D11-11CD-641B-FAF5-AC176B357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997" y="3119541"/>
                <a:ext cx="119713" cy="161583"/>
              </a:xfrm>
              <a:prstGeom prst="rect">
                <a:avLst/>
              </a:prstGeom>
              <a:blipFill>
                <a:blip r:embed="rId8"/>
                <a:stretch>
                  <a:fillRect l="-9091" r="-18182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C3D8B26-CF55-B843-D4D1-780114387BB4}"/>
                  </a:ext>
                </a:extLst>
              </p:cNvPr>
              <p:cNvSpPr txBox="1"/>
              <p:nvPr/>
            </p:nvSpPr>
            <p:spPr>
              <a:xfrm>
                <a:off x="5901648" y="3119541"/>
                <a:ext cx="113301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05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1050" dirty="0"/>
                  <a:t>’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C3D8B26-CF55-B843-D4D1-780114387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1648" y="3119541"/>
                <a:ext cx="113301" cy="161583"/>
              </a:xfrm>
              <a:prstGeom prst="rect">
                <a:avLst/>
              </a:prstGeom>
              <a:blipFill>
                <a:blip r:embed="rId9"/>
                <a:stretch>
                  <a:fillRect l="-40000" t="-28571" r="-70000" b="-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FB0C045-3440-2CD4-CD1E-A6FBA0CB851A}"/>
                  </a:ext>
                </a:extLst>
              </p:cNvPr>
              <p:cNvSpPr txBox="1"/>
              <p:nvPr/>
            </p:nvSpPr>
            <p:spPr>
              <a:xfrm>
                <a:off x="3604539" y="2846407"/>
                <a:ext cx="784702" cy="1836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1050" i="1">
                          <a:latin typeface="Cambria Math" panose="02040503050406030204" pitchFamily="18" charset="0"/>
                        </a:rPr>
                        <m:t> ⊆ </m:t>
                      </m:r>
                      <m:sSup>
                        <m:sSupPr>
                          <m:ctrlPr>
                            <a:rPr lang="en-US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p>
                            <m:sSupPr>
                              <m:ctrlPr>
                                <a:rPr lang="en-US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10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0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FB0C045-3440-2CD4-CD1E-A6FBA0CB8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539" y="2846407"/>
                <a:ext cx="784702" cy="183640"/>
              </a:xfrm>
              <a:prstGeom prst="rect">
                <a:avLst/>
              </a:prstGeom>
              <a:blipFill>
                <a:blip r:embed="rId10"/>
                <a:stretch>
                  <a:fillRect l="-3175" t="-6667" r="-1587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043710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441</Words>
  <Application>Microsoft Macintosh PowerPoint</Application>
  <PresentationFormat>On-screen Show (16:9)</PresentationFormat>
  <Paragraphs>234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Cambria Math</vt:lpstr>
      <vt:lpstr>Segoe UI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Teal Witter</cp:lastModifiedBy>
  <cp:revision>1</cp:revision>
  <dcterms:modified xsi:type="dcterms:W3CDTF">2025-04-15T17:56:21Z</dcterms:modified>
</cp:coreProperties>
</file>