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3832800" cy="24688800"/>
  <p:notesSz cx="6858000" cy="9144000"/>
  <p:defaultTextStyle>
    <a:defPPr>
      <a:defRPr lang="en-US"/>
    </a:defPPr>
    <a:lvl1pPr algn="l" defTabSz="1871122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1871122" indent="-1413925" algn="l" defTabSz="1871122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3743453" indent="-2829059" algn="l" defTabSz="1871122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5615784" indent="-4245402" algn="l" defTabSz="1871122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7489325" indent="-5660536" algn="l" defTabSz="1871122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1741703" algn="l" defTabSz="69668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090044" algn="l" defTabSz="69668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2438385" algn="l" defTabSz="69668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2786725" algn="l" defTabSz="69668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85" userDrawn="1">
          <p15:clr>
            <a:srgbClr val="A4A3A4"/>
          </p15:clr>
        </p15:guide>
        <p15:guide id="2" pos="106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5"/>
    <p:restoredTop sz="94775"/>
  </p:normalViewPr>
  <p:slideViewPr>
    <p:cSldViewPr snapToGrid="0" snapToObjects="1">
      <p:cViewPr>
        <p:scale>
          <a:sx n="41" d="100"/>
          <a:sy n="41" d="100"/>
        </p:scale>
        <p:origin x="1264" y="240"/>
      </p:cViewPr>
      <p:guideLst>
        <p:guide orient="horz" pos="7785"/>
        <p:guide pos="106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461" y="7669534"/>
            <a:ext cx="28757880" cy="52920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4921" y="13990321"/>
            <a:ext cx="23682960" cy="6309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7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8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4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2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6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22DBE-AEFB-2DE6-3A1C-90CECC64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38A63-C7D2-A047-B86D-58E8C9C5BAC7}" type="datetimeFigureOut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57205-9FB9-DFED-77CD-42ADEA3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2F114-889E-008D-FEAF-1982DE89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A815A-3060-4148-8296-FE736931FF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5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6B069-BA44-8DE3-4C2E-629641B0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FE898-662E-044B-8DE2-9140D2749391}" type="datetimeFigureOut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5A1D-BF1B-8ACB-DC9A-76D6DA00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6318-1A1A-6363-31D9-A11A7857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21668-4495-DF4B-9650-4EDF79420E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28780" y="742950"/>
            <a:ext cx="7612380" cy="157962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1639" y="742950"/>
            <a:ext cx="22273261" cy="157962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C672-C398-F4B7-8F63-C7822F8F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E877C-ADC7-1144-AF3F-FE882BA633F2}" type="datetimeFigureOut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36BFC-942F-E085-BF65-1A2D3043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3529-ADA0-0575-3690-73BFF8D4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7E278-D490-1C4F-AD17-42B5E84F02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50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E020D-9A85-B8CD-08C7-E76F0227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A0067-1BEE-0B43-AC49-680EA8A8F7DB}" type="datetimeFigureOut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C005-6242-CBD3-8542-AF8FBEB9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4446-C79B-3BE1-E372-EF171B53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1C706-2B19-1249-A718-CA4C7B6C07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91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559" y="15864845"/>
            <a:ext cx="28757880" cy="4903469"/>
          </a:xfrm>
        </p:spPr>
        <p:txBody>
          <a:bodyPr anchor="t"/>
          <a:lstStyle>
            <a:lvl1pPr algn="l">
              <a:defRPr sz="1441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2559" y="10464168"/>
            <a:ext cx="28757880" cy="5400673"/>
          </a:xfrm>
        </p:spPr>
        <p:txBody>
          <a:bodyPr anchor="b"/>
          <a:lstStyle>
            <a:lvl1pPr marL="0" indent="0">
              <a:buNone/>
              <a:defRPr sz="7205">
                <a:solidFill>
                  <a:schemeClr val="tx1">
                    <a:tint val="75000"/>
                  </a:schemeClr>
                </a:solidFill>
              </a:defRPr>
            </a:lvl1pPr>
            <a:lvl2pPr marL="1645775" indent="0">
              <a:buNone/>
              <a:defRPr sz="6503">
                <a:solidFill>
                  <a:schemeClr val="tx1">
                    <a:tint val="75000"/>
                  </a:schemeClr>
                </a:solidFill>
              </a:defRPr>
            </a:lvl2pPr>
            <a:lvl3pPr marL="329155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3pPr>
            <a:lvl4pPr marL="4937325" indent="0">
              <a:buNone/>
              <a:defRPr sz="5009">
                <a:solidFill>
                  <a:schemeClr val="tx1">
                    <a:tint val="75000"/>
                  </a:schemeClr>
                </a:solidFill>
              </a:defRPr>
            </a:lvl4pPr>
            <a:lvl5pPr marL="6583100" indent="0">
              <a:buNone/>
              <a:defRPr sz="5009">
                <a:solidFill>
                  <a:schemeClr val="tx1">
                    <a:tint val="75000"/>
                  </a:schemeClr>
                </a:solidFill>
              </a:defRPr>
            </a:lvl5pPr>
            <a:lvl6pPr marL="8228874" indent="0">
              <a:buNone/>
              <a:defRPr sz="5009">
                <a:solidFill>
                  <a:schemeClr val="tx1">
                    <a:tint val="75000"/>
                  </a:schemeClr>
                </a:solidFill>
              </a:defRPr>
            </a:lvl6pPr>
            <a:lvl7pPr marL="9874649" indent="0">
              <a:buNone/>
              <a:defRPr sz="5009">
                <a:solidFill>
                  <a:schemeClr val="tx1">
                    <a:tint val="75000"/>
                  </a:schemeClr>
                </a:solidFill>
              </a:defRPr>
            </a:lvl7pPr>
            <a:lvl8pPr marL="11520424" indent="0">
              <a:buNone/>
              <a:defRPr sz="5009">
                <a:solidFill>
                  <a:schemeClr val="tx1">
                    <a:tint val="75000"/>
                  </a:schemeClr>
                </a:solidFill>
              </a:defRPr>
            </a:lvl8pPr>
            <a:lvl9pPr marL="13166198" indent="0">
              <a:buNone/>
              <a:defRPr sz="50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A311-82C4-99B6-6FD8-2E7A468E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8830C-5721-5640-9C8C-06C3D52192BB}" type="datetimeFigureOut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34D1E-1B71-087D-93EB-36AC25AD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7EFE-7AF8-8AA8-C09F-8F804D3E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FDF84-3B39-FB42-A09B-9F2A39E2F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49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1641" y="4320543"/>
            <a:ext cx="14942820" cy="12218669"/>
          </a:xfrm>
        </p:spPr>
        <p:txBody>
          <a:bodyPr/>
          <a:lstStyle>
            <a:lvl1pPr>
              <a:defRPr sz="10105"/>
            </a:lvl1pPr>
            <a:lvl2pPr>
              <a:defRPr sz="8612"/>
            </a:lvl2pPr>
            <a:lvl3pPr>
              <a:defRPr sz="7205"/>
            </a:lvl3pPr>
            <a:lvl4pPr>
              <a:defRPr sz="6503"/>
            </a:lvl4pPr>
            <a:lvl5pPr>
              <a:defRPr sz="6503"/>
            </a:lvl5pPr>
            <a:lvl6pPr>
              <a:defRPr sz="6503"/>
            </a:lvl6pPr>
            <a:lvl7pPr>
              <a:defRPr sz="6503"/>
            </a:lvl7pPr>
            <a:lvl8pPr>
              <a:defRPr sz="6503"/>
            </a:lvl8pPr>
            <a:lvl9pPr>
              <a:defRPr sz="6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98340" y="4320543"/>
            <a:ext cx="14942820" cy="12218669"/>
          </a:xfrm>
        </p:spPr>
        <p:txBody>
          <a:bodyPr/>
          <a:lstStyle>
            <a:lvl1pPr>
              <a:defRPr sz="10105"/>
            </a:lvl1pPr>
            <a:lvl2pPr>
              <a:defRPr sz="8612"/>
            </a:lvl2pPr>
            <a:lvl3pPr>
              <a:defRPr sz="7205"/>
            </a:lvl3pPr>
            <a:lvl4pPr>
              <a:defRPr sz="6503"/>
            </a:lvl4pPr>
            <a:lvl5pPr>
              <a:defRPr sz="6503"/>
            </a:lvl5pPr>
            <a:lvl6pPr>
              <a:defRPr sz="6503"/>
            </a:lvl6pPr>
            <a:lvl7pPr>
              <a:defRPr sz="6503"/>
            </a:lvl7pPr>
            <a:lvl8pPr>
              <a:defRPr sz="6503"/>
            </a:lvl8pPr>
            <a:lvl9pPr>
              <a:defRPr sz="6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5C2E29-235B-8298-D1E2-C54C2933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D8CAE-EE2F-2E49-83A2-495595744496}" type="datetimeFigureOut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7EF3D6-7110-018C-886C-9F2CD4DA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E204917-C707-06B3-735B-3835467E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25C9-078F-A64E-AA38-1AA65F263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67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1" y="988699"/>
            <a:ext cx="30449520" cy="41148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1641" y="5526409"/>
            <a:ext cx="14948696" cy="2303146"/>
          </a:xfrm>
        </p:spPr>
        <p:txBody>
          <a:bodyPr anchor="b"/>
          <a:lstStyle>
            <a:lvl1pPr marL="0" indent="0">
              <a:buNone/>
              <a:defRPr sz="8612" b="1"/>
            </a:lvl1pPr>
            <a:lvl2pPr marL="1645775" indent="0">
              <a:buNone/>
              <a:defRPr sz="7205" b="1"/>
            </a:lvl2pPr>
            <a:lvl3pPr marL="3291550" indent="0">
              <a:buNone/>
              <a:defRPr sz="6503" b="1"/>
            </a:lvl3pPr>
            <a:lvl4pPr marL="4937325" indent="0">
              <a:buNone/>
              <a:defRPr sz="5800" b="1"/>
            </a:lvl4pPr>
            <a:lvl5pPr marL="6583100" indent="0">
              <a:buNone/>
              <a:defRPr sz="5800" b="1"/>
            </a:lvl5pPr>
            <a:lvl6pPr marL="8228874" indent="0">
              <a:buNone/>
              <a:defRPr sz="5800" b="1"/>
            </a:lvl6pPr>
            <a:lvl7pPr marL="9874649" indent="0">
              <a:buNone/>
              <a:defRPr sz="5800" b="1"/>
            </a:lvl7pPr>
            <a:lvl8pPr marL="11520424" indent="0">
              <a:buNone/>
              <a:defRPr sz="5800" b="1"/>
            </a:lvl8pPr>
            <a:lvl9pPr marL="13166198" indent="0">
              <a:buNone/>
              <a:defRPr sz="5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1641" y="7829548"/>
            <a:ext cx="14948696" cy="14224637"/>
          </a:xfrm>
        </p:spPr>
        <p:txBody>
          <a:bodyPr/>
          <a:lstStyle>
            <a:lvl1pPr>
              <a:defRPr sz="8612"/>
            </a:lvl1pPr>
            <a:lvl2pPr>
              <a:defRPr sz="7205"/>
            </a:lvl2pPr>
            <a:lvl3pPr>
              <a:defRPr sz="6503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86598" y="5526409"/>
            <a:ext cx="14954568" cy="2303146"/>
          </a:xfrm>
        </p:spPr>
        <p:txBody>
          <a:bodyPr anchor="b"/>
          <a:lstStyle>
            <a:lvl1pPr marL="0" indent="0">
              <a:buNone/>
              <a:defRPr sz="8612" b="1"/>
            </a:lvl1pPr>
            <a:lvl2pPr marL="1645775" indent="0">
              <a:buNone/>
              <a:defRPr sz="7205" b="1"/>
            </a:lvl2pPr>
            <a:lvl3pPr marL="3291550" indent="0">
              <a:buNone/>
              <a:defRPr sz="6503" b="1"/>
            </a:lvl3pPr>
            <a:lvl4pPr marL="4937325" indent="0">
              <a:buNone/>
              <a:defRPr sz="5800" b="1"/>
            </a:lvl4pPr>
            <a:lvl5pPr marL="6583100" indent="0">
              <a:buNone/>
              <a:defRPr sz="5800" b="1"/>
            </a:lvl5pPr>
            <a:lvl6pPr marL="8228874" indent="0">
              <a:buNone/>
              <a:defRPr sz="5800" b="1"/>
            </a:lvl6pPr>
            <a:lvl7pPr marL="9874649" indent="0">
              <a:buNone/>
              <a:defRPr sz="5800" b="1"/>
            </a:lvl7pPr>
            <a:lvl8pPr marL="11520424" indent="0">
              <a:buNone/>
              <a:defRPr sz="5800" b="1"/>
            </a:lvl8pPr>
            <a:lvl9pPr marL="13166198" indent="0">
              <a:buNone/>
              <a:defRPr sz="5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186598" y="7829548"/>
            <a:ext cx="14954568" cy="14224637"/>
          </a:xfrm>
        </p:spPr>
        <p:txBody>
          <a:bodyPr/>
          <a:lstStyle>
            <a:lvl1pPr>
              <a:defRPr sz="8612"/>
            </a:lvl1pPr>
            <a:lvl2pPr>
              <a:defRPr sz="7205"/>
            </a:lvl2pPr>
            <a:lvl3pPr>
              <a:defRPr sz="6503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BED129D-58C7-750E-039D-4021E6D0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1914D-65E2-2B43-A5D5-FA9AB76A6975}" type="datetimeFigureOut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E7B129E-C73B-99A9-A9C1-032E383E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340205D-EA3C-7DD6-0E5F-FDE07AF9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857E4-1DF0-104E-B746-E279CA048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36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F19DFB7-D9DD-871A-56C8-9D088EFF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D9005-1601-DB48-AC41-4D67BDA35231}" type="datetimeFigureOut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EABC43C-5A31-9BB3-0E95-A5EA3EED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4EDDC4-D084-3350-5B2D-E4EB43B7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50B6C-1E89-BF48-B682-8D5750854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98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E340B8D-D179-30FC-607B-723B1071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AE683-09C5-0C42-B15A-39C61B071E15}" type="datetimeFigureOut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8AF2500-3893-91B5-763A-A6A34E72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816D114-A6A1-F508-DB2E-F0F6B5DE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596BB-6A3D-4542-84B6-6E39CBC952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16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6" y="982979"/>
            <a:ext cx="11130759" cy="4183382"/>
          </a:xfrm>
        </p:spPr>
        <p:txBody>
          <a:bodyPr anchor="b"/>
          <a:lstStyle>
            <a:lvl1pPr algn="l">
              <a:defRPr sz="7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7686" y="982985"/>
            <a:ext cx="18913476" cy="21071207"/>
          </a:xfrm>
        </p:spPr>
        <p:txBody>
          <a:bodyPr/>
          <a:lstStyle>
            <a:lvl1pPr>
              <a:defRPr sz="11511"/>
            </a:lvl1pPr>
            <a:lvl2pPr>
              <a:defRPr sz="10105"/>
            </a:lvl2pPr>
            <a:lvl3pPr>
              <a:defRPr sz="8612"/>
            </a:lvl3pPr>
            <a:lvl4pPr>
              <a:defRPr sz="7205"/>
            </a:lvl4pPr>
            <a:lvl5pPr>
              <a:defRPr sz="7205"/>
            </a:lvl5pPr>
            <a:lvl6pPr>
              <a:defRPr sz="7205"/>
            </a:lvl6pPr>
            <a:lvl7pPr>
              <a:defRPr sz="7205"/>
            </a:lvl7pPr>
            <a:lvl8pPr>
              <a:defRPr sz="7205"/>
            </a:lvl8pPr>
            <a:lvl9pPr>
              <a:defRPr sz="7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1646" y="5166368"/>
            <a:ext cx="11130759" cy="16887825"/>
          </a:xfrm>
        </p:spPr>
        <p:txBody>
          <a:bodyPr/>
          <a:lstStyle>
            <a:lvl1pPr marL="0" indent="0">
              <a:buNone/>
              <a:defRPr sz="5009"/>
            </a:lvl1pPr>
            <a:lvl2pPr marL="1645775" indent="0">
              <a:buNone/>
              <a:defRPr sz="4306"/>
            </a:lvl2pPr>
            <a:lvl3pPr marL="3291550" indent="0">
              <a:buNone/>
              <a:defRPr sz="3603"/>
            </a:lvl3pPr>
            <a:lvl4pPr marL="4937325" indent="0">
              <a:buNone/>
              <a:defRPr sz="3251"/>
            </a:lvl4pPr>
            <a:lvl5pPr marL="6583100" indent="0">
              <a:buNone/>
              <a:defRPr sz="3251"/>
            </a:lvl5pPr>
            <a:lvl6pPr marL="8228874" indent="0">
              <a:buNone/>
              <a:defRPr sz="3251"/>
            </a:lvl6pPr>
            <a:lvl7pPr marL="9874649" indent="0">
              <a:buNone/>
              <a:defRPr sz="3251"/>
            </a:lvl7pPr>
            <a:lvl8pPr marL="11520424" indent="0">
              <a:buNone/>
              <a:defRPr sz="3251"/>
            </a:lvl8pPr>
            <a:lvl9pPr marL="13166198" indent="0">
              <a:buNone/>
              <a:defRPr sz="32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74C8BC-7E42-2124-2478-3123E64B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0559-E114-1549-8DD5-23D225F46574}" type="datetimeFigureOut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4E803C4-2519-8512-4C38-E8AE5749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BF4C9E-4CBB-05BC-3475-B8D5A4E9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8F20A-FD41-AE4F-8AA3-04171C85B5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3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465" y="17282160"/>
            <a:ext cx="20299680" cy="2040260"/>
          </a:xfrm>
        </p:spPr>
        <p:txBody>
          <a:bodyPr anchor="b"/>
          <a:lstStyle>
            <a:lvl1pPr algn="l">
              <a:defRPr sz="7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1465" y="2205989"/>
            <a:ext cx="20299680" cy="14813280"/>
          </a:xfrm>
        </p:spPr>
        <p:txBody>
          <a:bodyPr rtlCol="0">
            <a:normAutofit/>
          </a:bodyPr>
          <a:lstStyle>
            <a:lvl1pPr marL="0" indent="0">
              <a:buNone/>
              <a:defRPr sz="11511"/>
            </a:lvl1pPr>
            <a:lvl2pPr marL="1645775" indent="0">
              <a:buNone/>
              <a:defRPr sz="10105"/>
            </a:lvl2pPr>
            <a:lvl3pPr marL="3291550" indent="0">
              <a:buNone/>
              <a:defRPr sz="8612"/>
            </a:lvl3pPr>
            <a:lvl4pPr marL="4937325" indent="0">
              <a:buNone/>
              <a:defRPr sz="7205"/>
            </a:lvl4pPr>
            <a:lvl5pPr marL="6583100" indent="0">
              <a:buNone/>
              <a:defRPr sz="7205"/>
            </a:lvl5pPr>
            <a:lvl6pPr marL="8228874" indent="0">
              <a:buNone/>
              <a:defRPr sz="7205"/>
            </a:lvl6pPr>
            <a:lvl7pPr marL="9874649" indent="0">
              <a:buNone/>
              <a:defRPr sz="7205"/>
            </a:lvl7pPr>
            <a:lvl8pPr marL="11520424" indent="0">
              <a:buNone/>
              <a:defRPr sz="7205"/>
            </a:lvl8pPr>
            <a:lvl9pPr marL="13166198" indent="0">
              <a:buNone/>
              <a:defRPr sz="720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31465" y="19322418"/>
            <a:ext cx="20299680" cy="2897506"/>
          </a:xfrm>
        </p:spPr>
        <p:txBody>
          <a:bodyPr/>
          <a:lstStyle>
            <a:lvl1pPr marL="0" indent="0">
              <a:buNone/>
              <a:defRPr sz="5009"/>
            </a:lvl1pPr>
            <a:lvl2pPr marL="1645775" indent="0">
              <a:buNone/>
              <a:defRPr sz="4306"/>
            </a:lvl2pPr>
            <a:lvl3pPr marL="3291550" indent="0">
              <a:buNone/>
              <a:defRPr sz="3603"/>
            </a:lvl3pPr>
            <a:lvl4pPr marL="4937325" indent="0">
              <a:buNone/>
              <a:defRPr sz="3251"/>
            </a:lvl4pPr>
            <a:lvl5pPr marL="6583100" indent="0">
              <a:buNone/>
              <a:defRPr sz="3251"/>
            </a:lvl5pPr>
            <a:lvl6pPr marL="8228874" indent="0">
              <a:buNone/>
              <a:defRPr sz="3251"/>
            </a:lvl6pPr>
            <a:lvl7pPr marL="9874649" indent="0">
              <a:buNone/>
              <a:defRPr sz="3251"/>
            </a:lvl7pPr>
            <a:lvl8pPr marL="11520424" indent="0">
              <a:buNone/>
              <a:defRPr sz="3251"/>
            </a:lvl8pPr>
            <a:lvl9pPr marL="13166198" indent="0">
              <a:buNone/>
              <a:defRPr sz="32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A2D325-0AE6-A2B0-7716-A1CF71D9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FA99-3EAE-594A-BBBF-F16F9E2942D5}" type="datetimeFigureOut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728FCE-B8DC-453E-F1DF-8E0D1A3D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142BF6-084A-357A-193F-FC44D8D4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D64BB-FE1F-994A-AAE3-20AC2C628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9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CC6F76F-B14C-ADAA-26C3-35293014F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91151" y="989410"/>
            <a:ext cx="30450499" cy="411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4593" tIns="187297" rIns="374593" bIns="1872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B733809-4A66-6357-5E3A-6F73D4CFE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91151" y="5761434"/>
            <a:ext cx="30450499" cy="1629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4593" tIns="187297" rIns="374593" bIns="187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9747-DFD0-C025-AA9B-174B5260A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91151" y="22882622"/>
            <a:ext cx="7894076" cy="1319213"/>
          </a:xfrm>
          <a:prstGeom prst="rect">
            <a:avLst/>
          </a:prstGeom>
        </p:spPr>
        <p:txBody>
          <a:bodyPr vert="horz" wrap="square" lIns="374593" tIns="187297" rIns="374593" bIns="187297" numCol="1" anchor="ctr" anchorCtr="0" compatLnSpc="1">
            <a:prstTxWarp prst="textNoShape">
              <a:avLst/>
            </a:prstTxWarp>
          </a:bodyPr>
          <a:lstStyle>
            <a:lvl1pPr defTabSz="1841997" eaLnBrk="1" hangingPunct="1">
              <a:defRPr sz="4306">
                <a:solidFill>
                  <a:srgbClr val="898989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19B18D8-EACB-1D42-AD89-01450CF4772B}" type="datetimeFigureOut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BF4AD-D735-95F0-006D-8B807C1BF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59051" y="22882622"/>
            <a:ext cx="10714699" cy="1319213"/>
          </a:xfrm>
          <a:prstGeom prst="rect">
            <a:avLst/>
          </a:prstGeom>
        </p:spPr>
        <p:txBody>
          <a:bodyPr vert="horz" lIns="374593" tIns="187297" rIns="374593" bIns="187297" rtlCol="0" anchor="ctr"/>
          <a:lstStyle>
            <a:lvl1pPr algn="ctr" defTabSz="1645775" eaLnBrk="1" fontAlgn="auto" hangingPunct="1">
              <a:spcBef>
                <a:spcPts val="0"/>
              </a:spcBef>
              <a:spcAft>
                <a:spcPts val="0"/>
              </a:spcAft>
              <a:defRPr sz="4306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0FB10-41A5-DBC7-3745-632B927C6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47575" y="22882622"/>
            <a:ext cx="7894075" cy="1319213"/>
          </a:xfrm>
          <a:prstGeom prst="rect">
            <a:avLst/>
          </a:prstGeom>
        </p:spPr>
        <p:txBody>
          <a:bodyPr vert="horz" wrap="square" lIns="374593" tIns="187297" rIns="374593" bIns="187297" numCol="1" anchor="ctr" anchorCtr="0" compatLnSpc="1">
            <a:prstTxWarp prst="textNoShape">
              <a:avLst/>
            </a:prstTxWarp>
          </a:bodyPr>
          <a:lstStyle>
            <a:lvl1pPr algn="r" defTabSz="1841997" eaLnBrk="1" hangingPunct="1">
              <a:defRPr sz="4306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8DFC812-0A72-EF41-A209-D1B6D081D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4254" rtl="0" eaLnBrk="0" fontAlgn="base" hangingPunct="0">
        <a:spcBef>
          <a:spcPct val="0"/>
        </a:spcBef>
        <a:spcAft>
          <a:spcPct val="0"/>
        </a:spcAft>
        <a:defRPr sz="1575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644254" rtl="0" eaLnBrk="0" fontAlgn="base" hangingPunct="0">
        <a:spcBef>
          <a:spcPct val="0"/>
        </a:spcBef>
        <a:spcAft>
          <a:spcPct val="0"/>
        </a:spcAft>
        <a:defRPr sz="1575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1644254" rtl="0" eaLnBrk="0" fontAlgn="base" hangingPunct="0">
        <a:spcBef>
          <a:spcPct val="0"/>
        </a:spcBef>
        <a:spcAft>
          <a:spcPct val="0"/>
        </a:spcAft>
        <a:defRPr sz="1575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1644254" rtl="0" eaLnBrk="0" fontAlgn="base" hangingPunct="0">
        <a:spcBef>
          <a:spcPct val="0"/>
        </a:spcBef>
        <a:spcAft>
          <a:spcPct val="0"/>
        </a:spcAft>
        <a:defRPr sz="1575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1644254" rtl="0" eaLnBrk="0" fontAlgn="base" hangingPunct="0">
        <a:spcBef>
          <a:spcPct val="0"/>
        </a:spcBef>
        <a:spcAft>
          <a:spcPct val="0"/>
        </a:spcAft>
        <a:defRPr sz="1575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1645775" algn="ctr" defTabSz="1645775" rtl="0" fontAlgn="base">
        <a:spcBef>
          <a:spcPct val="0"/>
        </a:spcBef>
        <a:spcAft>
          <a:spcPct val="0"/>
        </a:spcAft>
        <a:defRPr sz="1581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3291550" algn="ctr" defTabSz="1645775" rtl="0" fontAlgn="base">
        <a:spcBef>
          <a:spcPct val="0"/>
        </a:spcBef>
        <a:spcAft>
          <a:spcPct val="0"/>
        </a:spcAft>
        <a:defRPr sz="1581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937325" algn="ctr" defTabSz="1645775" rtl="0" fontAlgn="base">
        <a:spcBef>
          <a:spcPct val="0"/>
        </a:spcBef>
        <a:spcAft>
          <a:spcPct val="0"/>
        </a:spcAft>
        <a:defRPr sz="1581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6583100" algn="ctr" defTabSz="1645775" rtl="0" fontAlgn="base">
        <a:spcBef>
          <a:spcPct val="0"/>
        </a:spcBef>
        <a:spcAft>
          <a:spcPct val="0"/>
        </a:spcAft>
        <a:defRPr sz="1581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232297" indent="-1232297" algn="l" defTabSz="1644254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475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672954" indent="-1027510" algn="l" defTabSz="1644254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05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4113610" indent="-821531" algn="l" defTabSz="1644254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55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5759054" indent="-821531" algn="l" defTabSz="1644254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7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405688" indent="-821531" algn="l" defTabSz="1644254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7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9051761" indent="-822887" algn="l" defTabSz="1645775" rtl="0" eaLnBrk="1" latinLnBrk="0" hangingPunct="1">
        <a:spcBef>
          <a:spcPct val="20000"/>
        </a:spcBef>
        <a:buFont typeface="Arial"/>
        <a:buChar char="•"/>
        <a:defRPr sz="7205" kern="1200">
          <a:solidFill>
            <a:schemeClr val="tx1"/>
          </a:solidFill>
          <a:latin typeface="+mn-lt"/>
          <a:ea typeface="+mn-ea"/>
          <a:cs typeface="+mn-cs"/>
        </a:defRPr>
      </a:lvl6pPr>
      <a:lvl7pPr marL="10697537" indent="-822887" algn="l" defTabSz="1645775" rtl="0" eaLnBrk="1" latinLnBrk="0" hangingPunct="1">
        <a:spcBef>
          <a:spcPct val="20000"/>
        </a:spcBef>
        <a:buFont typeface="Arial"/>
        <a:buChar char="•"/>
        <a:defRPr sz="7205" kern="1200">
          <a:solidFill>
            <a:schemeClr val="tx1"/>
          </a:solidFill>
          <a:latin typeface="+mn-lt"/>
          <a:ea typeface="+mn-ea"/>
          <a:cs typeface="+mn-cs"/>
        </a:defRPr>
      </a:lvl7pPr>
      <a:lvl8pPr marL="12343311" indent="-822887" algn="l" defTabSz="1645775" rtl="0" eaLnBrk="1" latinLnBrk="0" hangingPunct="1">
        <a:spcBef>
          <a:spcPct val="20000"/>
        </a:spcBef>
        <a:buFont typeface="Arial"/>
        <a:buChar char="•"/>
        <a:defRPr sz="7205" kern="1200">
          <a:solidFill>
            <a:schemeClr val="tx1"/>
          </a:solidFill>
          <a:latin typeface="+mn-lt"/>
          <a:ea typeface="+mn-ea"/>
          <a:cs typeface="+mn-cs"/>
        </a:defRPr>
      </a:lvl8pPr>
      <a:lvl9pPr marL="13989086" indent="-822887" algn="l" defTabSz="1645775" rtl="0" eaLnBrk="1" latinLnBrk="0" hangingPunct="1">
        <a:spcBef>
          <a:spcPct val="20000"/>
        </a:spcBef>
        <a:buFont typeface="Arial"/>
        <a:buChar char="•"/>
        <a:defRPr sz="7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775" rtl="0" eaLnBrk="1" latinLnBrk="0" hangingPunct="1">
        <a:defRPr sz="6503" kern="1200">
          <a:solidFill>
            <a:schemeClr val="tx1"/>
          </a:solidFill>
          <a:latin typeface="+mn-lt"/>
          <a:ea typeface="+mn-ea"/>
          <a:cs typeface="+mn-cs"/>
        </a:defRPr>
      </a:lvl1pPr>
      <a:lvl2pPr marL="1645775" algn="l" defTabSz="1645775" rtl="0" eaLnBrk="1" latinLnBrk="0" hangingPunct="1">
        <a:defRPr sz="6503" kern="1200">
          <a:solidFill>
            <a:schemeClr val="tx1"/>
          </a:solidFill>
          <a:latin typeface="+mn-lt"/>
          <a:ea typeface="+mn-ea"/>
          <a:cs typeface="+mn-cs"/>
        </a:defRPr>
      </a:lvl2pPr>
      <a:lvl3pPr marL="3291550" algn="l" defTabSz="1645775" rtl="0" eaLnBrk="1" latinLnBrk="0" hangingPunct="1">
        <a:defRPr sz="6503" kern="1200">
          <a:solidFill>
            <a:schemeClr val="tx1"/>
          </a:solidFill>
          <a:latin typeface="+mn-lt"/>
          <a:ea typeface="+mn-ea"/>
          <a:cs typeface="+mn-cs"/>
        </a:defRPr>
      </a:lvl3pPr>
      <a:lvl4pPr marL="4937325" algn="l" defTabSz="1645775" rtl="0" eaLnBrk="1" latinLnBrk="0" hangingPunct="1">
        <a:defRPr sz="6503" kern="1200">
          <a:solidFill>
            <a:schemeClr val="tx1"/>
          </a:solidFill>
          <a:latin typeface="+mn-lt"/>
          <a:ea typeface="+mn-ea"/>
          <a:cs typeface="+mn-cs"/>
        </a:defRPr>
      </a:lvl4pPr>
      <a:lvl5pPr marL="6583100" algn="l" defTabSz="1645775" rtl="0" eaLnBrk="1" latinLnBrk="0" hangingPunct="1">
        <a:defRPr sz="6503" kern="1200">
          <a:solidFill>
            <a:schemeClr val="tx1"/>
          </a:solidFill>
          <a:latin typeface="+mn-lt"/>
          <a:ea typeface="+mn-ea"/>
          <a:cs typeface="+mn-cs"/>
        </a:defRPr>
      </a:lvl5pPr>
      <a:lvl6pPr marL="8228874" algn="l" defTabSz="1645775" rtl="0" eaLnBrk="1" latinLnBrk="0" hangingPunct="1">
        <a:defRPr sz="6503" kern="1200">
          <a:solidFill>
            <a:schemeClr val="tx1"/>
          </a:solidFill>
          <a:latin typeface="+mn-lt"/>
          <a:ea typeface="+mn-ea"/>
          <a:cs typeface="+mn-cs"/>
        </a:defRPr>
      </a:lvl6pPr>
      <a:lvl7pPr marL="9874649" algn="l" defTabSz="1645775" rtl="0" eaLnBrk="1" latinLnBrk="0" hangingPunct="1">
        <a:defRPr sz="6503" kern="1200">
          <a:solidFill>
            <a:schemeClr val="tx1"/>
          </a:solidFill>
          <a:latin typeface="+mn-lt"/>
          <a:ea typeface="+mn-ea"/>
          <a:cs typeface="+mn-cs"/>
        </a:defRPr>
      </a:lvl7pPr>
      <a:lvl8pPr marL="11520424" algn="l" defTabSz="1645775" rtl="0" eaLnBrk="1" latinLnBrk="0" hangingPunct="1">
        <a:defRPr sz="6503" kern="1200">
          <a:solidFill>
            <a:schemeClr val="tx1"/>
          </a:solidFill>
          <a:latin typeface="+mn-lt"/>
          <a:ea typeface="+mn-ea"/>
          <a:cs typeface="+mn-cs"/>
        </a:defRPr>
      </a:lvl8pPr>
      <a:lvl9pPr marL="13166198" algn="l" defTabSz="1645775" rtl="0" eaLnBrk="1" latinLnBrk="0" hangingPunct="1">
        <a:defRPr sz="65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5.png"/><Relationship Id="rId84" Type="http://schemas.openxmlformats.org/officeDocument/2006/relationships/image" Target="../media/image81.png"/><Relationship Id="rId89" Type="http://schemas.openxmlformats.org/officeDocument/2006/relationships/image" Target="../media/image85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1.png"/><Relationship Id="rId79" Type="http://schemas.openxmlformats.org/officeDocument/2006/relationships/image" Target="../media/image76.png"/><Relationship Id="rId5" Type="http://schemas.openxmlformats.org/officeDocument/2006/relationships/image" Target="../media/image4.png"/><Relationship Id="rId90" Type="http://schemas.openxmlformats.org/officeDocument/2006/relationships/image" Target="../media/image86.png"/><Relationship Id="rId95" Type="http://schemas.openxmlformats.org/officeDocument/2006/relationships/image" Target="../media/image91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6.png"/><Relationship Id="rId80" Type="http://schemas.openxmlformats.org/officeDocument/2006/relationships/image" Target="../media/image77.png"/><Relationship Id="rId85" Type="http://schemas.openxmlformats.org/officeDocument/2006/relationships/image" Target="../media/image82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30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7.png"/><Relationship Id="rId75" Type="http://schemas.openxmlformats.org/officeDocument/2006/relationships/image" Target="../media/image72.png"/><Relationship Id="rId83" Type="http://schemas.openxmlformats.org/officeDocument/2006/relationships/image" Target="../media/image80.png"/><Relationship Id="rId88" Type="http://schemas.openxmlformats.org/officeDocument/2006/relationships/image" Target="../media/image84.png"/><Relationship Id="rId91" Type="http://schemas.openxmlformats.org/officeDocument/2006/relationships/image" Target="../media/image87.emf"/><Relationship Id="rId96" Type="http://schemas.openxmlformats.org/officeDocument/2006/relationships/image" Target="../media/image9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0.png"/><Relationship Id="rId78" Type="http://schemas.openxmlformats.org/officeDocument/2006/relationships/image" Target="../media/image75.png"/><Relationship Id="rId81" Type="http://schemas.openxmlformats.org/officeDocument/2006/relationships/image" Target="../media/image78.png"/><Relationship Id="rId86" Type="http://schemas.openxmlformats.org/officeDocument/2006/relationships/image" Target="../media/image820.png"/><Relationship Id="rId94" Type="http://schemas.openxmlformats.org/officeDocument/2006/relationships/image" Target="../media/image9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3.png"/><Relationship Id="rId97" Type="http://schemas.openxmlformats.org/officeDocument/2006/relationships/image" Target="../media/image93.emf"/><Relationship Id="rId7" Type="http://schemas.openxmlformats.org/officeDocument/2006/relationships/image" Target="../media/image6.png"/><Relationship Id="rId71" Type="http://schemas.openxmlformats.org/officeDocument/2006/relationships/image" Target="../media/image68.png"/><Relationship Id="rId92" Type="http://schemas.openxmlformats.org/officeDocument/2006/relationships/image" Target="../media/image88.png"/><Relationship Id="rId2" Type="http://schemas.openxmlformats.org/officeDocument/2006/relationships/image" Target="../media/image1.png"/><Relationship Id="rId29" Type="http://schemas.openxmlformats.org/officeDocument/2006/relationships/image" Target="../media/image28.sv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20.png"/><Relationship Id="rId87" Type="http://schemas.openxmlformats.org/officeDocument/2006/relationships/image" Target="../media/image83.png"/><Relationship Id="rId61" Type="http://schemas.openxmlformats.org/officeDocument/2006/relationships/image" Target="../media/image60.png"/><Relationship Id="rId82" Type="http://schemas.openxmlformats.org/officeDocument/2006/relationships/image" Target="../media/image79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4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69.png"/><Relationship Id="rId93" Type="http://schemas.openxmlformats.org/officeDocument/2006/relationships/image" Target="../media/image89.png"/><Relationship Id="rId98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Rectangle 2">
            <a:extLst>
              <a:ext uri="{FF2B5EF4-FFF2-40B4-BE49-F238E27FC236}">
                <a16:creationId xmlns:a16="http://schemas.microsoft.com/office/drawing/2014/main" id="{0D5066BB-2A21-AD92-7C18-436C6122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9903" y="-48817"/>
            <a:ext cx="34558013" cy="2851720"/>
          </a:xfrm>
          <a:prstGeom prst="rect">
            <a:avLst/>
          </a:prstGeom>
          <a:solidFill>
            <a:srgbClr val="521D75"/>
          </a:solidFill>
          <a:ln>
            <a:noFill/>
          </a:ln>
        </p:spPr>
        <p:txBody>
          <a:bodyPr wrap="none" lIns="54234" tIns="27117" rIns="54234" bIns="27117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9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1841997" eaLnBrk="1" hangingPunct="1">
              <a:spcBef>
                <a:spcPct val="0"/>
              </a:spcBef>
              <a:buNone/>
              <a:defRPr/>
            </a:pPr>
            <a:endParaRPr lang="en-US" altLang="en-US" sz="1582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010BC8-CB99-E26A-EF97-6B1F105EA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91" y="3324225"/>
            <a:ext cx="9972675" cy="854869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329148" tIns="164574" rIns="329148" bIns="164574" anchor="ctr"/>
          <a:lstStyle/>
          <a:p>
            <a:pPr algn="ctr" defTabSz="1645775" eaLnBrk="1" hangingPunct="1">
              <a:lnSpc>
                <a:spcPct val="80000"/>
              </a:lnSpc>
              <a:defRPr/>
            </a:pPr>
            <a:r>
              <a:rPr lang="en-US" sz="3866" b="1" spc="263" dirty="0">
                <a:solidFill>
                  <a:srgbClr val="F2F2F2"/>
                </a:solidFill>
                <a:latin typeface="+mn-lt"/>
                <a:ea typeface="+mn-ea"/>
              </a:rPr>
              <a:t>Explainable AI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0142B-11E1-19ED-618B-D0072015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91" y="12348780"/>
            <a:ext cx="9960769" cy="853678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329148" tIns="164574" rIns="329148" bIns="164574" anchor="ctr"/>
          <a:lstStyle/>
          <a:p>
            <a:pPr algn="ctr" defTabSz="1645775" eaLnBrk="1" hangingPunct="1">
              <a:lnSpc>
                <a:spcPct val="80000"/>
              </a:lnSpc>
              <a:defRPr/>
            </a:pPr>
            <a:r>
              <a:rPr lang="en-US" sz="3866" b="1" spc="263" dirty="0">
                <a:solidFill>
                  <a:srgbClr val="F2F2F2"/>
                </a:solidFill>
                <a:latin typeface="+mn-lt"/>
                <a:ea typeface="+mn-ea"/>
              </a:rPr>
              <a:t>Shapley Values</a:t>
            </a:r>
            <a:endParaRPr lang="en-US" sz="4306" b="1" dirty="0">
              <a:solidFill>
                <a:srgbClr val="F2F2F2"/>
              </a:solidFill>
              <a:latin typeface="+mn-lt"/>
              <a:ea typeface="+mn-ea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AAE8AE-CB65-4D3C-742A-CB2B2C1D1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3324" y="3323393"/>
            <a:ext cx="9969104" cy="856059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329148" tIns="164574" rIns="329148" bIns="164574" anchor="ctr"/>
          <a:lstStyle/>
          <a:p>
            <a:pPr algn="ctr" defTabSz="1645775" eaLnBrk="1" hangingPunct="1">
              <a:lnSpc>
                <a:spcPct val="80000"/>
              </a:lnSpc>
              <a:defRPr/>
            </a:pPr>
            <a:r>
              <a:rPr lang="en-US" sz="3866" b="1" spc="263" dirty="0">
                <a:solidFill>
                  <a:srgbClr val="F2F2F2"/>
                </a:solidFill>
                <a:latin typeface="+mn-lt"/>
                <a:ea typeface="+mn-ea"/>
              </a:rPr>
              <a:t>Leverage Score Sampling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id="{CB4C231D-ED40-50FD-74C5-2C4CDB6A5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635" y="245796"/>
            <a:ext cx="27020043" cy="2318722"/>
          </a:xfrm>
          <a:prstGeom prst="rect">
            <a:avLst/>
          </a:prstGeom>
          <a:noFill/>
          <a:ln>
            <a:noFill/>
          </a:ln>
        </p:spPr>
        <p:txBody>
          <a:bodyPr wrap="square" lIns="167333" tIns="83666" rIns="167333" bIns="83666">
            <a:spAutoFit/>
          </a:bodyPr>
          <a:lstStyle>
            <a:lvl1pPr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903413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903413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903413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903413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527"/>
              </a:spcBef>
              <a:spcAft>
                <a:spcPts val="527"/>
              </a:spcAft>
              <a:defRPr/>
            </a:pPr>
            <a:r>
              <a:rPr lang="en-US" sz="5273" b="1" spc="88" dirty="0">
                <a:solidFill>
                  <a:schemeClr val="bg1"/>
                </a:solidFill>
                <a:latin typeface="+mj-lt"/>
              </a:rPr>
              <a:t>Provably Accurate Shapley Value Estimation via Leverage Score Sampling</a:t>
            </a:r>
            <a:r>
              <a:rPr lang="en-US" sz="5273" b="1" spc="88" baseline="30000" dirty="0">
                <a:solidFill>
                  <a:schemeClr val="bg1"/>
                </a:solidFill>
                <a:latin typeface="+mj-lt"/>
              </a:rPr>
              <a:t>1,2</a:t>
            </a:r>
            <a:endParaRPr lang="en-US" sz="5273" b="1" spc="88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spcBef>
                <a:spcPts val="527"/>
              </a:spcBef>
              <a:spcAft>
                <a:spcPts val="527"/>
              </a:spcAft>
              <a:defRPr/>
            </a:pPr>
            <a:r>
              <a:rPr lang="en-US" sz="3515" b="1" spc="176" dirty="0">
                <a:solidFill>
                  <a:schemeClr val="bg1"/>
                </a:solidFill>
                <a:latin typeface="+mj-lt"/>
              </a:rPr>
              <a:t>Christopher </a:t>
            </a:r>
            <a:r>
              <a:rPr lang="en-US" sz="3515" b="1" spc="176" dirty="0" err="1">
                <a:solidFill>
                  <a:schemeClr val="bg1"/>
                </a:solidFill>
                <a:latin typeface="+mj-lt"/>
              </a:rPr>
              <a:t>Musco</a:t>
            </a:r>
            <a:r>
              <a:rPr lang="en-US" sz="3515" b="1" spc="176" dirty="0">
                <a:solidFill>
                  <a:schemeClr val="bg1"/>
                </a:solidFill>
                <a:latin typeface="+mj-lt"/>
              </a:rPr>
              <a:t> and R. Teal Witter</a:t>
            </a:r>
            <a:endParaRPr lang="en-US" sz="3515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spcBef>
                <a:spcPts val="527"/>
              </a:spcBef>
              <a:spcAft>
                <a:spcPts val="527"/>
              </a:spcAft>
              <a:defRPr/>
            </a:pPr>
            <a:r>
              <a:rPr lang="en-US" sz="3515" dirty="0">
                <a:solidFill>
                  <a:schemeClr val="bg1"/>
                </a:solidFill>
                <a:latin typeface="+mj-lt"/>
              </a:rPr>
              <a:t>New York University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6A399C6-3DE2-4D49-EF7A-492BDA0F7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3712" y="8792118"/>
            <a:ext cx="9900047" cy="854869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329148" tIns="164574" rIns="329148" bIns="164574" anchor="ctr"/>
          <a:lstStyle/>
          <a:p>
            <a:pPr algn="ctr" defTabSz="1645775" eaLnBrk="1" hangingPunct="1">
              <a:lnSpc>
                <a:spcPct val="80000"/>
              </a:lnSpc>
              <a:defRPr/>
            </a:pPr>
            <a:r>
              <a:rPr lang="en-US" sz="3866" b="1" spc="263" dirty="0">
                <a:solidFill>
                  <a:srgbClr val="F2F2F2"/>
                </a:solidFill>
                <a:latin typeface="+mn-lt"/>
                <a:ea typeface="+mn-ea"/>
              </a:rPr>
              <a:t>Performance by…</a:t>
            </a:r>
          </a:p>
        </p:txBody>
      </p:sp>
      <p:pic>
        <p:nvPicPr>
          <p:cNvPr id="2069" name="Picture 16">
            <a:extLst>
              <a:ext uri="{FF2B5EF4-FFF2-40B4-BE49-F238E27FC236}">
                <a16:creationId xmlns:a16="http://schemas.microsoft.com/office/drawing/2014/main" id="{51D1E96E-A284-95DE-3032-29DC4011C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60806"/>
          <a:stretch/>
        </p:blipFill>
        <p:spPr bwMode="auto">
          <a:xfrm>
            <a:off x="1377553" y="1086798"/>
            <a:ext cx="3080147" cy="94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086E165F-63B8-D27A-B5AD-54BA9440F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6775" y="22158526"/>
            <a:ext cx="10015987" cy="1517302"/>
          </a:xfrm>
          <a:prstGeom prst="rect">
            <a:avLst/>
          </a:prstGeom>
          <a:noFill/>
          <a:ln>
            <a:noFill/>
          </a:ln>
        </p:spPr>
        <p:txBody>
          <a:bodyPr wrap="square" lIns="329148" tIns="164574" rIns="329148" bIns="164574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ts val="263"/>
              </a:spcBef>
              <a:spcAft>
                <a:spcPts val="263"/>
              </a:spcAft>
              <a:buNone/>
              <a:defRPr/>
            </a:pPr>
            <a:r>
              <a:rPr lang="en-US" altLang="en-US" sz="2400" baseline="30000" dirty="0">
                <a:cs typeface="Calibri" panose="020F0502020204030204" pitchFamily="34" charset="0"/>
              </a:rPr>
              <a:t>1</a:t>
            </a:r>
            <a:r>
              <a:rPr lang="en-US" altLang="en-US" sz="2400" dirty="0">
                <a:cs typeface="Calibri" panose="020F0502020204030204" pitchFamily="34" charset="0"/>
              </a:rPr>
              <a:t>Our work is available on </a:t>
            </a:r>
            <a:r>
              <a:rPr lang="en-US" altLang="en-US" sz="2400" dirty="0" err="1">
                <a:cs typeface="Calibri" panose="020F0502020204030204" pitchFamily="34" charset="0"/>
              </a:rPr>
              <a:t>arXiv</a:t>
            </a:r>
            <a:r>
              <a:rPr lang="en-US" altLang="en-US" sz="2400" dirty="0">
                <a:cs typeface="Calibri" panose="020F0502020204030204" pitchFamily="34" charset="0"/>
              </a:rPr>
              <a:t> at https://</a:t>
            </a:r>
            <a:r>
              <a:rPr lang="en-US" altLang="en-US" sz="2400" dirty="0" err="1">
                <a:cs typeface="Calibri" panose="020F0502020204030204" pitchFamily="34" charset="0"/>
              </a:rPr>
              <a:t>arxiv.org</a:t>
            </a:r>
            <a:r>
              <a:rPr lang="en-US" altLang="en-US" sz="2400" dirty="0">
                <a:cs typeface="Calibri" panose="020F0502020204030204" pitchFamily="34" charset="0"/>
              </a:rPr>
              <a:t>/abs/2410.01917</a:t>
            </a:r>
          </a:p>
          <a:p>
            <a:pPr marL="0" indent="0" eaLnBrk="1" hangingPunct="1">
              <a:spcBef>
                <a:spcPts val="263"/>
              </a:spcBef>
              <a:spcAft>
                <a:spcPts val="263"/>
              </a:spcAft>
              <a:buNone/>
              <a:defRPr/>
            </a:pPr>
            <a:r>
              <a:rPr lang="en-US" altLang="en-US" sz="2400" baseline="30000" dirty="0">
                <a:cs typeface="Calibri" panose="020F0502020204030204" pitchFamily="34" charset="0"/>
              </a:rPr>
              <a:t>2</a:t>
            </a:r>
            <a:r>
              <a:rPr lang="en-US" sz="2400" dirty="0">
                <a:cs typeface="Calibri" panose="020F0502020204030204" pitchFamily="34" charset="0"/>
              </a:rPr>
              <a:t>This work was supported by the National Science Foundation under Grant No. 2045590 and Graduate Research Fellowship Grant No. DGE-2234660</a:t>
            </a:r>
            <a:endParaRPr lang="en-US" altLang="en-US" sz="2400" dirty="0"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E479E8-1752-5202-0645-1A5B98FEBA98}"/>
              </a:ext>
            </a:extLst>
          </p:cNvPr>
          <p:cNvSpPr txBox="1"/>
          <p:nvPr/>
        </p:nvSpPr>
        <p:spPr>
          <a:xfrm>
            <a:off x="11991891" y="4380670"/>
            <a:ext cx="942831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263"/>
              </a:spcBef>
              <a:spcAft>
                <a:spcPts val="263"/>
              </a:spcAft>
              <a:defRPr/>
            </a:pPr>
            <a:r>
              <a:rPr lang="en-US" altLang="en-US" sz="2700" dirty="0"/>
              <a:t>If the regression problem is too large, how should we sample?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0AF54CD-9016-616D-F1DA-1838BFD99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7979" y="3323393"/>
            <a:ext cx="9969104" cy="856059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329148" tIns="164574" rIns="329148" bIns="164574" anchor="ctr"/>
          <a:lstStyle/>
          <a:p>
            <a:pPr algn="ctr" defTabSz="1645775" eaLnBrk="1" hangingPunct="1">
              <a:lnSpc>
                <a:spcPct val="80000"/>
              </a:lnSpc>
              <a:defRPr/>
            </a:pPr>
            <a:r>
              <a:rPr lang="en-US" sz="3866" b="1" spc="263" dirty="0">
                <a:solidFill>
                  <a:srgbClr val="F2F2F2"/>
                </a:solidFill>
                <a:latin typeface="+mn-lt"/>
                <a:ea typeface="+mn-ea"/>
              </a:rPr>
              <a:t>Theoretical Guarantees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3E0B2F-FCB9-A047-FBE4-E7BFBB2483A3}"/>
              </a:ext>
            </a:extLst>
          </p:cNvPr>
          <p:cNvGrpSpPr/>
          <p:nvPr/>
        </p:nvGrpSpPr>
        <p:grpSpPr>
          <a:xfrm>
            <a:off x="2652820" y="5152241"/>
            <a:ext cx="5679440" cy="2280984"/>
            <a:chOff x="2398643" y="1713740"/>
            <a:chExt cx="7825408" cy="3142851"/>
          </a:xfrm>
        </p:grpSpPr>
        <p:pic>
          <p:nvPicPr>
            <p:cNvPr id="7" name="Graphic 6" descr="Filing Box Archive with solid fill">
              <a:extLst>
                <a:ext uri="{FF2B5EF4-FFF2-40B4-BE49-F238E27FC236}">
                  <a16:creationId xmlns:a16="http://schemas.microsoft.com/office/drawing/2014/main" id="{2AF36AEE-5CAB-2875-FC0F-A9BB556EE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12635" y="2345635"/>
              <a:ext cx="2166730" cy="216673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649CEDF-B76F-4243-30E4-1104AA95F0B1}"/>
                    </a:ext>
                  </a:extLst>
                </p:cNvPr>
                <p:cNvSpPr txBox="1"/>
                <p:nvPr/>
              </p:nvSpPr>
              <p:spPr>
                <a:xfrm>
                  <a:off x="2398644" y="1771271"/>
                  <a:ext cx="702365" cy="763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oMath>
                    </m:oMathPara>
                  </a14:m>
                  <a:endParaRPr lang="en-US" sz="3000" b="1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649CEDF-B76F-4243-30E4-1104AA95F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644" y="1771271"/>
                  <a:ext cx="702365" cy="7633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30DF95A3-29DC-FB0B-3BBE-72CCFAFCCD0F}"/>
                </a:ext>
              </a:extLst>
            </p:cNvPr>
            <p:cNvSpPr/>
            <p:nvPr/>
          </p:nvSpPr>
          <p:spPr>
            <a:xfrm>
              <a:off x="2398644" y="2544415"/>
              <a:ext cx="117679" cy="2305879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0E64A973-1080-4364-BE7C-8267CD9BE9AD}"/>
                </a:ext>
              </a:extLst>
            </p:cNvPr>
            <p:cNvSpPr/>
            <p:nvPr/>
          </p:nvSpPr>
          <p:spPr>
            <a:xfrm>
              <a:off x="2983330" y="2544416"/>
              <a:ext cx="117679" cy="2305879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E03BA96-6075-CD01-2F6F-3B6509CEAD2F}"/>
                    </a:ext>
                  </a:extLst>
                </p:cNvPr>
                <p:cNvSpPr txBox="1"/>
                <p:nvPr/>
              </p:nvSpPr>
              <p:spPr>
                <a:xfrm>
                  <a:off x="2398644" y="2479156"/>
                  <a:ext cx="702365" cy="763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000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E03BA96-6075-CD01-2F6F-3B6509CEA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644" y="2479156"/>
                  <a:ext cx="702365" cy="763325"/>
                </a:xfrm>
                <a:prstGeom prst="rect">
                  <a:avLst/>
                </a:prstGeom>
                <a:blipFill>
                  <a:blip r:embed="rId6"/>
                  <a:stretch>
                    <a:fillRect r="-4762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07A3E97-75ED-7103-8176-45071B4602C2}"/>
                    </a:ext>
                  </a:extLst>
                </p:cNvPr>
                <p:cNvSpPr txBox="1"/>
                <p:nvPr/>
              </p:nvSpPr>
              <p:spPr>
                <a:xfrm>
                  <a:off x="2411897" y="2989468"/>
                  <a:ext cx="702365" cy="763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000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07A3E97-75ED-7103-8176-45071B460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97" y="2989468"/>
                  <a:ext cx="702365" cy="763325"/>
                </a:xfrm>
                <a:prstGeom prst="rect">
                  <a:avLst/>
                </a:prstGeom>
                <a:blipFill>
                  <a:blip r:embed="rId7"/>
                  <a:stretch>
                    <a:fillRect r="-7317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C89E7BD-5A1E-9726-D45F-FC8D2ACC51E0}"/>
                    </a:ext>
                  </a:extLst>
                </p:cNvPr>
                <p:cNvSpPr txBox="1"/>
                <p:nvPr/>
              </p:nvSpPr>
              <p:spPr>
                <a:xfrm>
                  <a:off x="2411897" y="3532805"/>
                  <a:ext cx="702365" cy="763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⋮</m:t>
                        </m:r>
                      </m:oMath>
                    </m:oMathPara>
                  </a14:m>
                  <a:endParaRPr lang="en-US" sz="3000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C89E7BD-5A1E-9726-D45F-FC8D2ACC5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97" y="3532805"/>
                  <a:ext cx="702365" cy="76332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7994C69-790F-80B6-F192-AF1CDB8B6C30}"/>
                    </a:ext>
                  </a:extLst>
                </p:cNvPr>
                <p:cNvSpPr txBox="1"/>
                <p:nvPr/>
              </p:nvSpPr>
              <p:spPr>
                <a:xfrm>
                  <a:off x="2398643" y="4093266"/>
                  <a:ext cx="702365" cy="763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000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7994C69-790F-80B6-F192-AF1CDB8B6C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643" y="4093266"/>
                  <a:ext cx="702365" cy="763325"/>
                </a:xfrm>
                <a:prstGeom prst="rect">
                  <a:avLst/>
                </a:prstGeom>
                <a:blipFill>
                  <a:blip r:embed="rId9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94CFD4E9-89C3-FC09-E762-24251703BE9C}"/>
                </a:ext>
              </a:extLst>
            </p:cNvPr>
            <p:cNvSpPr/>
            <p:nvPr/>
          </p:nvSpPr>
          <p:spPr>
            <a:xfrm>
              <a:off x="3581268" y="3343411"/>
              <a:ext cx="1086148" cy="4846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B9A27136-C7EF-43B3-5065-65CE192D62FF}"/>
                </a:ext>
              </a:extLst>
            </p:cNvPr>
            <p:cNvSpPr/>
            <p:nvPr/>
          </p:nvSpPr>
          <p:spPr>
            <a:xfrm>
              <a:off x="7524584" y="3343411"/>
              <a:ext cx="1086148" cy="4846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8EC7AD8-9A1C-D719-5875-1247B318A679}"/>
                    </a:ext>
                  </a:extLst>
                </p:cNvPr>
                <p:cNvSpPr txBox="1"/>
                <p:nvPr/>
              </p:nvSpPr>
              <p:spPr>
                <a:xfrm>
                  <a:off x="9090991" y="3187042"/>
                  <a:ext cx="1133060" cy="763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3000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8EC7AD8-9A1C-D719-5875-1247B318A6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991" y="3187042"/>
                  <a:ext cx="1133060" cy="763325"/>
                </a:xfrm>
                <a:prstGeom prst="rect">
                  <a:avLst/>
                </a:prstGeom>
                <a:blipFill>
                  <a:blip r:embed="rId10"/>
                  <a:stretch>
                    <a:fillRect l="-10606" r="-24242" b="-20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87850FF-F124-6254-1F54-8972375DE5C2}"/>
                    </a:ext>
                  </a:extLst>
                </p:cNvPr>
                <p:cNvSpPr txBox="1"/>
                <p:nvPr/>
              </p:nvSpPr>
              <p:spPr>
                <a:xfrm>
                  <a:off x="5466523" y="1713740"/>
                  <a:ext cx="1133060" cy="763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oMath>
                    </m:oMathPara>
                  </a14:m>
                  <a:endParaRPr lang="en-US" sz="3000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87850FF-F124-6254-1F54-8972375DE5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523" y="1713740"/>
                  <a:ext cx="1133060" cy="763325"/>
                </a:xfrm>
                <a:prstGeom prst="rect">
                  <a:avLst/>
                </a:prstGeom>
                <a:blipFill>
                  <a:blip r:embed="rId11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64A663C-9734-B402-DCDD-3D47CAE5FE4F}"/>
              </a:ext>
            </a:extLst>
          </p:cNvPr>
          <p:cNvSpPr txBox="1"/>
          <p:nvPr/>
        </p:nvSpPr>
        <p:spPr>
          <a:xfrm>
            <a:off x="928834" y="4464811"/>
            <a:ext cx="903844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263"/>
              </a:spcBef>
              <a:spcAft>
                <a:spcPts val="263"/>
              </a:spcAft>
              <a:defRPr/>
            </a:pPr>
            <a:r>
              <a:rPr lang="en-US" altLang="en-US" sz="2700" b="1" dirty="0"/>
              <a:t>Goal: </a:t>
            </a:r>
            <a:r>
              <a:rPr lang="en-US" altLang="en-US" sz="2700" dirty="0"/>
              <a:t>Explain the output of an opaque function.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DF0F5C-BA7A-D04F-D43E-4275DDA1382F}"/>
              </a:ext>
            </a:extLst>
          </p:cNvPr>
          <p:cNvSpPr txBox="1"/>
          <p:nvPr/>
        </p:nvSpPr>
        <p:spPr>
          <a:xfrm>
            <a:off x="928835" y="7744075"/>
            <a:ext cx="9038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263"/>
              </a:spcBef>
              <a:spcAft>
                <a:spcPts val="263"/>
              </a:spcAft>
              <a:defRPr/>
            </a:pPr>
            <a:r>
              <a:rPr lang="en-US" altLang="en-US" sz="2700" b="1" dirty="0"/>
              <a:t>Example:</a:t>
            </a:r>
            <a:r>
              <a:rPr lang="en-US" altLang="en-US" sz="2700" dirty="0"/>
              <a:t> How does changing traffic (an input feature) change the enjoyment of a bike ride (the output)?</a:t>
            </a:r>
          </a:p>
        </p:txBody>
      </p:sp>
      <p:grpSp>
        <p:nvGrpSpPr>
          <p:cNvPr id="2086" name="Group 2085">
            <a:extLst>
              <a:ext uri="{FF2B5EF4-FFF2-40B4-BE49-F238E27FC236}">
                <a16:creationId xmlns:a16="http://schemas.microsoft.com/office/drawing/2014/main" id="{2E61E512-2434-BE7B-E9E2-19795377C9D8}"/>
              </a:ext>
            </a:extLst>
          </p:cNvPr>
          <p:cNvGrpSpPr/>
          <p:nvPr/>
        </p:nvGrpSpPr>
        <p:grpSpPr>
          <a:xfrm>
            <a:off x="1455083" y="9021571"/>
            <a:ext cx="7556951" cy="2424407"/>
            <a:chOff x="841566" y="3184557"/>
            <a:chExt cx="10075935" cy="3232543"/>
          </a:xfrm>
        </p:grpSpPr>
        <p:pic>
          <p:nvPicPr>
            <p:cNvPr id="2087" name="Graphic 2086" descr="Helicopter with solid fill">
              <a:extLst>
                <a:ext uri="{FF2B5EF4-FFF2-40B4-BE49-F238E27FC236}">
                  <a16:creationId xmlns:a16="http://schemas.microsoft.com/office/drawing/2014/main" id="{06C8274D-ADF1-4CA4-FBF7-A415D2D2C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70984" y="3280858"/>
              <a:ext cx="457200" cy="457200"/>
            </a:xfrm>
            <a:prstGeom prst="rect">
              <a:avLst/>
            </a:prstGeom>
          </p:spPr>
        </p:pic>
        <p:pic>
          <p:nvPicPr>
            <p:cNvPr id="2088" name="Graphic 2087" descr="Windy with solid fill">
              <a:extLst>
                <a:ext uri="{FF2B5EF4-FFF2-40B4-BE49-F238E27FC236}">
                  <a16:creationId xmlns:a16="http://schemas.microsoft.com/office/drawing/2014/main" id="{D79F5B62-7B8E-C2CD-ABDC-D6AB84E03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12426" y="3283702"/>
              <a:ext cx="457200" cy="457200"/>
            </a:xfrm>
            <a:prstGeom prst="rect">
              <a:avLst/>
            </a:prstGeom>
          </p:spPr>
        </p:pic>
        <p:sp>
          <p:nvSpPr>
            <p:cNvPr id="2089" name="Left Bracket 2088">
              <a:extLst>
                <a:ext uri="{FF2B5EF4-FFF2-40B4-BE49-F238E27FC236}">
                  <a16:creationId xmlns:a16="http://schemas.microsoft.com/office/drawing/2014/main" id="{306DA3DC-601E-2B6A-9C2F-DD860D2B833F}"/>
                </a:ext>
              </a:extLst>
            </p:cNvPr>
            <p:cNvSpPr/>
            <p:nvPr/>
          </p:nvSpPr>
          <p:spPr>
            <a:xfrm>
              <a:off x="2712506" y="3406322"/>
              <a:ext cx="117679" cy="2305879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090" name="Right Bracket 2089">
              <a:extLst>
                <a:ext uri="{FF2B5EF4-FFF2-40B4-BE49-F238E27FC236}">
                  <a16:creationId xmlns:a16="http://schemas.microsoft.com/office/drawing/2014/main" id="{A58CA63F-BEA2-3B8E-3F6B-C0252B3C0C0D}"/>
                </a:ext>
              </a:extLst>
            </p:cNvPr>
            <p:cNvSpPr/>
            <p:nvPr/>
          </p:nvSpPr>
          <p:spPr>
            <a:xfrm>
              <a:off x="3297192" y="3406323"/>
              <a:ext cx="117679" cy="2305879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1" name="TextBox 2090">
                  <a:extLst>
                    <a:ext uri="{FF2B5EF4-FFF2-40B4-BE49-F238E27FC236}">
                      <a16:creationId xmlns:a16="http://schemas.microsoft.com/office/drawing/2014/main" id="{E5B00FCB-9CAE-C4A6-5C2E-3C92439AE92C}"/>
                    </a:ext>
                  </a:extLst>
                </p:cNvPr>
                <p:cNvSpPr txBox="1"/>
                <p:nvPr/>
              </p:nvSpPr>
              <p:spPr>
                <a:xfrm>
                  <a:off x="2712505" y="3436106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73°</m:t>
                        </m:r>
                      </m:oMath>
                    </m:oMathPara>
                  </a14:m>
                  <a:endParaRPr lang="en-US" sz="1500" dirty="0">
                    <a:solidFill>
                      <a:srgbClr val="00B05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091" name="TextBox 2090">
                  <a:extLst>
                    <a:ext uri="{FF2B5EF4-FFF2-40B4-BE49-F238E27FC236}">
                      <a16:creationId xmlns:a16="http://schemas.microsoft.com/office/drawing/2014/main" id="{E5B00FCB-9CAE-C4A6-5C2E-3C92439AE9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05" y="3436106"/>
                  <a:ext cx="702365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2" name="TextBox 2091">
                  <a:extLst>
                    <a:ext uri="{FF2B5EF4-FFF2-40B4-BE49-F238E27FC236}">
                      <a16:creationId xmlns:a16="http://schemas.microsoft.com/office/drawing/2014/main" id="{2C352F16-FE78-E278-78AB-513482C33FD3}"/>
                    </a:ext>
                  </a:extLst>
                </p:cNvPr>
                <p:cNvSpPr txBox="1"/>
                <p:nvPr/>
              </p:nvSpPr>
              <p:spPr>
                <a:xfrm>
                  <a:off x="2699586" y="5261829"/>
                  <a:ext cx="702365" cy="584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⋮</m:t>
                        </m:r>
                      </m:oMath>
                    </m:oMathPara>
                  </a14:m>
                  <a:endParaRPr lang="en-US" sz="2250" dirty="0">
                    <a:solidFill>
                      <a:srgbClr val="00B05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092" name="TextBox 2091">
                  <a:extLst>
                    <a:ext uri="{FF2B5EF4-FFF2-40B4-BE49-F238E27FC236}">
                      <a16:creationId xmlns:a16="http://schemas.microsoft.com/office/drawing/2014/main" id="{2C352F16-FE78-E278-78AB-513482C33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586" y="5261829"/>
                  <a:ext cx="702365" cy="58477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3" name="TextBox 2092">
                  <a:extLst>
                    <a:ext uri="{FF2B5EF4-FFF2-40B4-BE49-F238E27FC236}">
                      <a16:creationId xmlns:a16="http://schemas.microsoft.com/office/drawing/2014/main" id="{B8C0A917-7905-B067-5E1C-C62DF8C56737}"/>
                    </a:ext>
                  </a:extLst>
                </p:cNvPr>
                <p:cNvSpPr txBox="1"/>
                <p:nvPr/>
              </p:nvSpPr>
              <p:spPr>
                <a:xfrm>
                  <a:off x="2635114" y="3831348"/>
                  <a:ext cx="837405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125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11</m:t>
                      </m:r>
                    </m:oMath>
                  </a14:m>
                  <a:r>
                    <a:rPr lang="en-US" sz="1125" dirty="0">
                      <a:solidFill>
                        <a:srgbClr val="00B050"/>
                      </a:solidFill>
                      <a:cs typeface="Calibri" panose="020F0502020204030204" pitchFamily="34" charset="0"/>
                    </a:rPr>
                    <a:t>mph</a:t>
                  </a:r>
                </a:p>
              </p:txBody>
            </p:sp>
          </mc:Choice>
          <mc:Fallback>
            <p:sp>
              <p:nvSpPr>
                <p:cNvPr id="2093" name="TextBox 2092">
                  <a:extLst>
                    <a:ext uri="{FF2B5EF4-FFF2-40B4-BE49-F238E27FC236}">
                      <a16:creationId xmlns:a16="http://schemas.microsoft.com/office/drawing/2014/main" id="{B8C0A917-7905-B067-5E1C-C62DF8C567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114" y="3831348"/>
                  <a:ext cx="837405" cy="353943"/>
                </a:xfrm>
                <a:prstGeom prst="rect">
                  <a:avLst/>
                </a:prstGeom>
                <a:blipFill>
                  <a:blip r:embed="rId18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4" name="TextBox 2093">
                  <a:extLst>
                    <a:ext uri="{FF2B5EF4-FFF2-40B4-BE49-F238E27FC236}">
                      <a16:creationId xmlns:a16="http://schemas.microsoft.com/office/drawing/2014/main" id="{D85E12CD-94D9-2902-78B9-8B2AD50C2E2B}"/>
                    </a:ext>
                  </a:extLst>
                </p:cNvPr>
                <p:cNvSpPr txBox="1"/>
                <p:nvPr/>
              </p:nvSpPr>
              <p:spPr>
                <a:xfrm>
                  <a:off x="2731487" y="4199550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30%</m:t>
                        </m:r>
                      </m:oMath>
                    </m:oMathPara>
                  </a14:m>
                  <a:endParaRPr lang="en-US" sz="1500" dirty="0">
                    <a:solidFill>
                      <a:srgbClr val="00B05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094" name="TextBox 2093">
                  <a:extLst>
                    <a:ext uri="{FF2B5EF4-FFF2-40B4-BE49-F238E27FC236}">
                      <a16:creationId xmlns:a16="http://schemas.microsoft.com/office/drawing/2014/main" id="{D85E12CD-94D9-2902-78B9-8B2AD50C2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487" y="4199550"/>
                  <a:ext cx="702365" cy="430887"/>
                </a:xfrm>
                <a:prstGeom prst="rect">
                  <a:avLst/>
                </a:prstGeom>
                <a:blipFill>
                  <a:blip r:embed="rId19"/>
                  <a:stretch>
                    <a:fillRect l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5" name="TextBox 2094">
                  <a:extLst>
                    <a:ext uri="{FF2B5EF4-FFF2-40B4-BE49-F238E27FC236}">
                      <a16:creationId xmlns:a16="http://schemas.microsoft.com/office/drawing/2014/main" id="{2C037DE4-C5A2-75DD-721E-77B6BF261CF3}"/>
                    </a:ext>
                  </a:extLst>
                </p:cNvPr>
                <p:cNvSpPr txBox="1"/>
                <p:nvPr/>
              </p:nvSpPr>
              <p:spPr>
                <a:xfrm>
                  <a:off x="2713759" y="4588829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oMath>
                    </m:oMathPara>
                  </a14:m>
                  <a:endParaRPr lang="en-US" sz="1500" dirty="0">
                    <a:solidFill>
                      <a:srgbClr val="00B05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095" name="TextBox 2094">
                  <a:extLst>
                    <a:ext uri="{FF2B5EF4-FFF2-40B4-BE49-F238E27FC236}">
                      <a16:creationId xmlns:a16="http://schemas.microsoft.com/office/drawing/2014/main" id="{2C037DE4-C5A2-75DD-721E-77B6BF261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759" y="4588829"/>
                  <a:ext cx="702365" cy="43088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6" name="TextBox 2095">
                  <a:extLst>
                    <a:ext uri="{FF2B5EF4-FFF2-40B4-BE49-F238E27FC236}">
                      <a16:creationId xmlns:a16="http://schemas.microsoft.com/office/drawing/2014/main" id="{CC16749B-94CE-3F3A-F09B-D24390388542}"/>
                    </a:ext>
                  </a:extLst>
                </p:cNvPr>
                <p:cNvSpPr txBox="1"/>
                <p:nvPr/>
              </p:nvSpPr>
              <p:spPr>
                <a:xfrm>
                  <a:off x="2705879" y="4943889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oMath>
                    </m:oMathPara>
                  </a14:m>
                  <a:endParaRPr lang="en-US" sz="1500" dirty="0">
                    <a:solidFill>
                      <a:srgbClr val="00B05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096" name="TextBox 2095">
                  <a:extLst>
                    <a:ext uri="{FF2B5EF4-FFF2-40B4-BE49-F238E27FC236}">
                      <a16:creationId xmlns:a16="http://schemas.microsoft.com/office/drawing/2014/main" id="{CC16749B-94CE-3F3A-F09B-D24390388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879" y="4943889"/>
                  <a:ext cx="702365" cy="43088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97" name="Left Bracket 2096">
              <a:extLst>
                <a:ext uri="{FF2B5EF4-FFF2-40B4-BE49-F238E27FC236}">
                  <a16:creationId xmlns:a16="http://schemas.microsoft.com/office/drawing/2014/main" id="{72904DAF-CEEE-87C5-EE79-0B5DB99EF9B2}"/>
                </a:ext>
              </a:extLst>
            </p:cNvPr>
            <p:cNvSpPr/>
            <p:nvPr/>
          </p:nvSpPr>
          <p:spPr>
            <a:xfrm>
              <a:off x="4541541" y="3418747"/>
              <a:ext cx="117679" cy="2305879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98" name="Right Bracket 2097">
              <a:extLst>
                <a:ext uri="{FF2B5EF4-FFF2-40B4-BE49-F238E27FC236}">
                  <a16:creationId xmlns:a16="http://schemas.microsoft.com/office/drawing/2014/main" id="{D97E1931-4FAD-095B-137F-01469E93456E}"/>
                </a:ext>
              </a:extLst>
            </p:cNvPr>
            <p:cNvSpPr/>
            <p:nvPr/>
          </p:nvSpPr>
          <p:spPr>
            <a:xfrm>
              <a:off x="5126227" y="3418748"/>
              <a:ext cx="117679" cy="2305879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9" name="TextBox 2098">
                  <a:extLst>
                    <a:ext uri="{FF2B5EF4-FFF2-40B4-BE49-F238E27FC236}">
                      <a16:creationId xmlns:a16="http://schemas.microsoft.com/office/drawing/2014/main" id="{EC1201E0-8E8B-F71A-2710-DA2BD392EB64}"/>
                    </a:ext>
                  </a:extLst>
                </p:cNvPr>
                <p:cNvSpPr txBox="1"/>
                <p:nvPr/>
              </p:nvSpPr>
              <p:spPr>
                <a:xfrm>
                  <a:off x="4541539" y="3448532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89°</m:t>
                        </m:r>
                      </m:oMath>
                    </m:oMathPara>
                  </a14:m>
                  <a:endParaRPr lang="en-US" sz="1500" dirty="0">
                    <a:solidFill>
                      <a:srgbClr val="0070C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099" name="TextBox 2098">
                  <a:extLst>
                    <a:ext uri="{FF2B5EF4-FFF2-40B4-BE49-F238E27FC236}">
                      <a16:creationId xmlns:a16="http://schemas.microsoft.com/office/drawing/2014/main" id="{EC1201E0-8E8B-F71A-2710-DA2BD392E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539" y="3448532"/>
                  <a:ext cx="702365" cy="43088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0" name="TextBox 2099">
                  <a:extLst>
                    <a:ext uri="{FF2B5EF4-FFF2-40B4-BE49-F238E27FC236}">
                      <a16:creationId xmlns:a16="http://schemas.microsoft.com/office/drawing/2014/main" id="{3366BD01-4D4F-0945-7C9C-972BABAD2CE3}"/>
                    </a:ext>
                  </a:extLst>
                </p:cNvPr>
                <p:cNvSpPr txBox="1"/>
                <p:nvPr/>
              </p:nvSpPr>
              <p:spPr>
                <a:xfrm>
                  <a:off x="4528621" y="5274255"/>
                  <a:ext cx="702365" cy="584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⋮</m:t>
                        </m:r>
                      </m:oMath>
                    </m:oMathPara>
                  </a14:m>
                  <a:endParaRPr lang="en-US" sz="2250" dirty="0">
                    <a:solidFill>
                      <a:srgbClr val="0070C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100" name="TextBox 2099">
                  <a:extLst>
                    <a:ext uri="{FF2B5EF4-FFF2-40B4-BE49-F238E27FC236}">
                      <a16:creationId xmlns:a16="http://schemas.microsoft.com/office/drawing/2014/main" id="{3366BD01-4D4F-0945-7C9C-972BABAD2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621" y="5274255"/>
                  <a:ext cx="702365" cy="58477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1" name="TextBox 2100">
                  <a:extLst>
                    <a:ext uri="{FF2B5EF4-FFF2-40B4-BE49-F238E27FC236}">
                      <a16:creationId xmlns:a16="http://schemas.microsoft.com/office/drawing/2014/main" id="{735C7AB9-2A3C-96F0-ECC7-EFAF7347D71E}"/>
                    </a:ext>
                  </a:extLst>
                </p:cNvPr>
                <p:cNvSpPr txBox="1"/>
                <p:nvPr/>
              </p:nvSpPr>
              <p:spPr>
                <a:xfrm>
                  <a:off x="4464149" y="3843773"/>
                  <a:ext cx="837405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125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r>
                    <a:rPr lang="en-US" sz="1125" dirty="0">
                      <a:solidFill>
                        <a:srgbClr val="0070C0"/>
                      </a:solidFill>
                      <a:cs typeface="Calibri" panose="020F0502020204030204" pitchFamily="34" charset="0"/>
                    </a:rPr>
                    <a:t>mph</a:t>
                  </a:r>
                </a:p>
              </p:txBody>
            </p:sp>
          </mc:Choice>
          <mc:Fallback>
            <p:sp>
              <p:nvSpPr>
                <p:cNvPr id="2101" name="TextBox 2100">
                  <a:extLst>
                    <a:ext uri="{FF2B5EF4-FFF2-40B4-BE49-F238E27FC236}">
                      <a16:creationId xmlns:a16="http://schemas.microsoft.com/office/drawing/2014/main" id="{735C7AB9-2A3C-96F0-ECC7-EFAF7347D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149" y="3843773"/>
                  <a:ext cx="837405" cy="353943"/>
                </a:xfrm>
                <a:prstGeom prst="rect">
                  <a:avLst/>
                </a:prstGeom>
                <a:blipFill>
                  <a:blip r:embed="rId24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2" name="TextBox 2101">
                  <a:extLst>
                    <a:ext uri="{FF2B5EF4-FFF2-40B4-BE49-F238E27FC236}">
                      <a16:creationId xmlns:a16="http://schemas.microsoft.com/office/drawing/2014/main" id="{9099A816-7363-F21F-B38C-A77E8224F25C}"/>
                    </a:ext>
                  </a:extLst>
                </p:cNvPr>
                <p:cNvSpPr txBox="1"/>
                <p:nvPr/>
              </p:nvSpPr>
              <p:spPr>
                <a:xfrm>
                  <a:off x="4560523" y="4211976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0%</m:t>
                        </m:r>
                      </m:oMath>
                    </m:oMathPara>
                  </a14:m>
                  <a:endParaRPr lang="en-US" sz="1500" dirty="0">
                    <a:solidFill>
                      <a:srgbClr val="0070C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102" name="TextBox 2101">
                  <a:extLst>
                    <a:ext uri="{FF2B5EF4-FFF2-40B4-BE49-F238E27FC236}">
                      <a16:creationId xmlns:a16="http://schemas.microsoft.com/office/drawing/2014/main" id="{9099A816-7363-F21F-B38C-A77E8224F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0523" y="4211976"/>
                  <a:ext cx="702365" cy="43088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3" name="TextBox 2102">
                  <a:extLst>
                    <a:ext uri="{FF2B5EF4-FFF2-40B4-BE49-F238E27FC236}">
                      <a16:creationId xmlns:a16="http://schemas.microsoft.com/office/drawing/2014/main" id="{D894E0FC-DFBA-728B-582A-68024DB1B20B}"/>
                    </a:ext>
                  </a:extLst>
                </p:cNvPr>
                <p:cNvSpPr txBox="1"/>
                <p:nvPr/>
              </p:nvSpPr>
              <p:spPr>
                <a:xfrm>
                  <a:off x="4542794" y="4601254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oMath>
                    </m:oMathPara>
                  </a14:m>
                  <a:endParaRPr lang="en-US" sz="1500" dirty="0">
                    <a:solidFill>
                      <a:srgbClr val="0070C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103" name="TextBox 2102">
                  <a:extLst>
                    <a:ext uri="{FF2B5EF4-FFF2-40B4-BE49-F238E27FC236}">
                      <a16:creationId xmlns:a16="http://schemas.microsoft.com/office/drawing/2014/main" id="{D894E0FC-DFBA-728B-582A-68024DB1B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794" y="4601254"/>
                  <a:ext cx="702365" cy="43088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4" name="TextBox 2103">
                  <a:extLst>
                    <a:ext uri="{FF2B5EF4-FFF2-40B4-BE49-F238E27FC236}">
                      <a16:creationId xmlns:a16="http://schemas.microsoft.com/office/drawing/2014/main" id="{4AB0B23A-69BF-8108-1E72-7FB405CD6B5C}"/>
                    </a:ext>
                  </a:extLst>
                </p:cNvPr>
                <p:cNvSpPr txBox="1"/>
                <p:nvPr/>
              </p:nvSpPr>
              <p:spPr>
                <a:xfrm>
                  <a:off x="4554371" y="4956315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oMath>
                    </m:oMathPara>
                  </a14:m>
                  <a:endParaRPr lang="en-US" sz="1500" dirty="0">
                    <a:solidFill>
                      <a:srgbClr val="0070C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104" name="TextBox 2103">
                  <a:extLst>
                    <a:ext uri="{FF2B5EF4-FFF2-40B4-BE49-F238E27FC236}">
                      <a16:creationId xmlns:a16="http://schemas.microsoft.com/office/drawing/2014/main" id="{4AB0B23A-69BF-8108-1E72-7FB405CD6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4371" y="4956315"/>
                  <a:ext cx="702365" cy="43088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5" name="Content Placeholder 2">
              <a:extLst>
                <a:ext uri="{FF2B5EF4-FFF2-40B4-BE49-F238E27FC236}">
                  <a16:creationId xmlns:a16="http://schemas.microsoft.com/office/drawing/2014/main" id="{19EBB8E7-8EBD-EFE7-B40D-03F49FC59925}"/>
                </a:ext>
              </a:extLst>
            </p:cNvPr>
            <p:cNvSpPr txBox="1">
              <a:spLocks/>
            </p:cNvSpPr>
            <p:nvPr/>
          </p:nvSpPr>
          <p:spPr>
            <a:xfrm>
              <a:off x="2308177" y="5815827"/>
              <a:ext cx="1485181" cy="601273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100" dirty="0" err="1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Explicand</a:t>
              </a:r>
              <a:endParaRPr lang="en-US" sz="187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06" name="Content Placeholder 2">
              <a:extLst>
                <a:ext uri="{FF2B5EF4-FFF2-40B4-BE49-F238E27FC236}">
                  <a16:creationId xmlns:a16="http://schemas.microsoft.com/office/drawing/2014/main" id="{66468643-8B97-14D9-805D-89FE83895532}"/>
                </a:ext>
              </a:extLst>
            </p:cNvPr>
            <p:cNvSpPr txBox="1">
              <a:spLocks/>
            </p:cNvSpPr>
            <p:nvPr/>
          </p:nvSpPr>
          <p:spPr>
            <a:xfrm>
              <a:off x="4137212" y="5815826"/>
              <a:ext cx="1485181" cy="601273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1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Baseline</a:t>
              </a:r>
              <a:endParaRPr lang="en-US" sz="187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07" name="TextBox 2106">
              <a:extLst>
                <a:ext uri="{FF2B5EF4-FFF2-40B4-BE49-F238E27FC236}">
                  <a16:creationId xmlns:a16="http://schemas.microsoft.com/office/drawing/2014/main" id="{8F6BE418-B17F-84D5-11A6-4337C02ACFCE}"/>
                </a:ext>
              </a:extLst>
            </p:cNvPr>
            <p:cNvSpPr txBox="1"/>
            <p:nvPr/>
          </p:nvSpPr>
          <p:spPr>
            <a:xfrm>
              <a:off x="853346" y="3808677"/>
              <a:ext cx="16005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8080"/>
                  </a:solidFill>
                  <a:cs typeface="Calibri" panose="020F0502020204030204" pitchFamily="34" charset="0"/>
                </a:rPr>
                <a:t>Wind speed</a:t>
              </a:r>
            </a:p>
          </p:txBody>
        </p:sp>
        <p:sp>
          <p:nvSpPr>
            <p:cNvPr id="2108" name="TextBox 2107">
              <a:extLst>
                <a:ext uri="{FF2B5EF4-FFF2-40B4-BE49-F238E27FC236}">
                  <a16:creationId xmlns:a16="http://schemas.microsoft.com/office/drawing/2014/main" id="{4031A15E-69BE-F130-575F-5238F78BB976}"/>
                </a:ext>
              </a:extLst>
            </p:cNvPr>
            <p:cNvSpPr txBox="1"/>
            <p:nvPr/>
          </p:nvSpPr>
          <p:spPr>
            <a:xfrm>
              <a:off x="853346" y="3424130"/>
              <a:ext cx="16005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8080"/>
                  </a:solidFill>
                  <a:cs typeface="Calibri" panose="020F0502020204030204" pitchFamily="34" charset="0"/>
                </a:rPr>
                <a:t>Temperature</a:t>
              </a:r>
            </a:p>
          </p:txBody>
        </p:sp>
        <p:sp>
          <p:nvSpPr>
            <p:cNvPr id="2109" name="TextBox 2108">
              <a:extLst>
                <a:ext uri="{FF2B5EF4-FFF2-40B4-BE49-F238E27FC236}">
                  <a16:creationId xmlns:a16="http://schemas.microsoft.com/office/drawing/2014/main" id="{2355DF92-E152-EC1C-DCC3-54255DF0992A}"/>
                </a:ext>
              </a:extLst>
            </p:cNvPr>
            <p:cNvSpPr txBox="1"/>
            <p:nvPr/>
          </p:nvSpPr>
          <p:spPr>
            <a:xfrm>
              <a:off x="848187" y="4216573"/>
              <a:ext cx="172470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8080"/>
                  </a:solidFill>
                  <a:cs typeface="Calibri" panose="020F0502020204030204" pitchFamily="34" charset="0"/>
                </a:rPr>
                <a:t>Chance of rain</a:t>
              </a:r>
            </a:p>
          </p:txBody>
        </p:sp>
        <p:sp>
          <p:nvSpPr>
            <p:cNvPr id="2110" name="TextBox 2109">
              <a:extLst>
                <a:ext uri="{FF2B5EF4-FFF2-40B4-BE49-F238E27FC236}">
                  <a16:creationId xmlns:a16="http://schemas.microsoft.com/office/drawing/2014/main" id="{F95735F7-6CDF-E4CE-AF8D-3151E40191C9}"/>
                </a:ext>
              </a:extLst>
            </p:cNvPr>
            <p:cNvSpPr txBox="1"/>
            <p:nvPr/>
          </p:nvSpPr>
          <p:spPr>
            <a:xfrm>
              <a:off x="846723" y="4593333"/>
              <a:ext cx="16005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8080"/>
                  </a:solidFill>
                  <a:cs typeface="Calibri" panose="020F0502020204030204" pitchFamily="34" charset="0"/>
                </a:rPr>
                <a:t>Helicopters</a:t>
              </a:r>
            </a:p>
          </p:txBody>
        </p:sp>
        <p:sp>
          <p:nvSpPr>
            <p:cNvPr id="2111" name="TextBox 2110">
              <a:extLst>
                <a:ext uri="{FF2B5EF4-FFF2-40B4-BE49-F238E27FC236}">
                  <a16:creationId xmlns:a16="http://schemas.microsoft.com/office/drawing/2014/main" id="{CB9A55B8-7239-8300-32F0-6C676D543966}"/>
                </a:ext>
              </a:extLst>
            </p:cNvPr>
            <p:cNvSpPr txBox="1"/>
            <p:nvPr/>
          </p:nvSpPr>
          <p:spPr>
            <a:xfrm>
              <a:off x="841566" y="5001229"/>
              <a:ext cx="17247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8080"/>
                  </a:solidFill>
                  <a:cs typeface="Calibri" panose="020F0502020204030204" pitchFamily="34" charset="0"/>
                </a:rPr>
                <a:t>Traffic</a:t>
              </a:r>
            </a:p>
          </p:txBody>
        </p:sp>
        <p:pic>
          <p:nvPicPr>
            <p:cNvPr id="13312" name="Graphic 13311" descr="Thermometer with solid fill">
              <a:extLst>
                <a:ext uri="{FF2B5EF4-FFF2-40B4-BE49-F238E27FC236}">
                  <a16:creationId xmlns:a16="http://schemas.microsoft.com/office/drawing/2014/main" id="{4B748E27-A322-E4C5-AE99-E00AF3644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949580" y="3283702"/>
              <a:ext cx="457200" cy="457200"/>
            </a:xfrm>
            <a:prstGeom prst="rect">
              <a:avLst/>
            </a:prstGeom>
          </p:spPr>
        </p:pic>
        <p:pic>
          <p:nvPicPr>
            <p:cNvPr id="13313" name="Graphic 13312" descr="Car with solid fill">
              <a:extLst>
                <a:ext uri="{FF2B5EF4-FFF2-40B4-BE49-F238E27FC236}">
                  <a16:creationId xmlns:a16="http://schemas.microsoft.com/office/drawing/2014/main" id="{42EBFF32-EDC0-41F6-320B-09F08591F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9107840" y="3294242"/>
              <a:ext cx="457200" cy="457200"/>
            </a:xfrm>
            <a:prstGeom prst="rect">
              <a:avLst/>
            </a:prstGeom>
          </p:spPr>
        </p:pic>
        <p:pic>
          <p:nvPicPr>
            <p:cNvPr id="13314" name="Graphic 13313" descr="Rain with solid fill">
              <a:extLst>
                <a:ext uri="{FF2B5EF4-FFF2-40B4-BE49-F238E27FC236}">
                  <a16:creationId xmlns:a16="http://schemas.microsoft.com/office/drawing/2014/main" id="{FE311590-1471-7376-4278-5D91AF76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8051433" y="3278762"/>
              <a:ext cx="457200" cy="4572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15" name="TextBox 13314">
                  <a:extLst>
                    <a:ext uri="{FF2B5EF4-FFF2-40B4-BE49-F238E27FC236}">
                      <a16:creationId xmlns:a16="http://schemas.microsoft.com/office/drawing/2014/main" id="{188DAB24-C68F-5C73-4943-473FCB4B680E}"/>
                    </a:ext>
                  </a:extLst>
                </p:cNvPr>
                <p:cNvSpPr txBox="1"/>
                <p:nvPr/>
              </p:nvSpPr>
              <p:spPr>
                <a:xfrm>
                  <a:off x="9784441" y="3184557"/>
                  <a:ext cx="1133060" cy="5553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1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sup>
                        </m:sSup>
                        <m:r>
                          <a:rPr lang="en-US" sz="21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100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15" name="TextBox 13314">
                  <a:extLst>
                    <a:ext uri="{FF2B5EF4-FFF2-40B4-BE49-F238E27FC236}">
                      <a16:creationId xmlns:a16="http://schemas.microsoft.com/office/drawing/2014/main" id="{188DAB24-C68F-5C73-4943-473FCB4B6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441" y="3184557"/>
                  <a:ext cx="1133060" cy="555365"/>
                </a:xfrm>
                <a:prstGeom prst="rect">
                  <a:avLst/>
                </a:prstGeom>
                <a:blipFill>
                  <a:blip r:embed="rId34"/>
                  <a:stretch>
                    <a:fillRect l="-4412" r="-441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16" name="TextBox 13315">
                  <a:extLst>
                    <a:ext uri="{FF2B5EF4-FFF2-40B4-BE49-F238E27FC236}">
                      <a16:creationId xmlns:a16="http://schemas.microsoft.com/office/drawing/2014/main" id="{D69476FD-71E4-17E8-5E1F-4F98E81B3BD8}"/>
                    </a:ext>
                  </a:extLst>
                </p:cNvPr>
                <p:cNvSpPr txBox="1"/>
                <p:nvPr/>
              </p:nvSpPr>
              <p:spPr>
                <a:xfrm>
                  <a:off x="6901104" y="3792376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89°</m:t>
                        </m:r>
                      </m:oMath>
                    </m:oMathPara>
                  </a14:m>
                  <a:endParaRPr lang="en-US" sz="1500" dirty="0">
                    <a:solidFill>
                      <a:srgbClr val="0070C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16" name="TextBox 13315">
                  <a:extLst>
                    <a:ext uri="{FF2B5EF4-FFF2-40B4-BE49-F238E27FC236}">
                      <a16:creationId xmlns:a16="http://schemas.microsoft.com/office/drawing/2014/main" id="{D69476FD-71E4-17E8-5E1F-4F98E81B3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1104" y="3792376"/>
                  <a:ext cx="702365" cy="43088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17" name="TextBox 13316">
                  <a:extLst>
                    <a:ext uri="{FF2B5EF4-FFF2-40B4-BE49-F238E27FC236}">
                      <a16:creationId xmlns:a16="http://schemas.microsoft.com/office/drawing/2014/main" id="{06DBB306-A4D1-F3DE-861A-DAF3E611E117}"/>
                    </a:ext>
                  </a:extLst>
                </p:cNvPr>
                <p:cNvSpPr txBox="1"/>
                <p:nvPr/>
              </p:nvSpPr>
              <p:spPr>
                <a:xfrm>
                  <a:off x="7332052" y="3821560"/>
                  <a:ext cx="837405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125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11</m:t>
                      </m:r>
                    </m:oMath>
                  </a14:m>
                  <a:r>
                    <a:rPr lang="en-US" sz="1125" dirty="0">
                      <a:solidFill>
                        <a:srgbClr val="00B050"/>
                      </a:solidFill>
                      <a:cs typeface="Calibri" panose="020F0502020204030204" pitchFamily="34" charset="0"/>
                    </a:rPr>
                    <a:t>mph</a:t>
                  </a:r>
                </a:p>
              </p:txBody>
            </p:sp>
          </mc:Choice>
          <mc:Fallback>
            <p:sp>
              <p:nvSpPr>
                <p:cNvPr id="13317" name="TextBox 13316">
                  <a:extLst>
                    <a:ext uri="{FF2B5EF4-FFF2-40B4-BE49-F238E27FC236}">
                      <a16:creationId xmlns:a16="http://schemas.microsoft.com/office/drawing/2014/main" id="{06DBB306-A4D1-F3DE-861A-DAF3E611E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052" y="3821560"/>
                  <a:ext cx="837405" cy="353943"/>
                </a:xfrm>
                <a:prstGeom prst="rect">
                  <a:avLst/>
                </a:prstGeom>
                <a:blipFill>
                  <a:blip r:embed="rId36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18" name="TextBox 13317">
                  <a:extLst>
                    <a:ext uri="{FF2B5EF4-FFF2-40B4-BE49-F238E27FC236}">
                      <a16:creationId xmlns:a16="http://schemas.microsoft.com/office/drawing/2014/main" id="{837B1083-9C8A-E1F0-0BD3-0FA1CAEE23A5}"/>
                    </a:ext>
                  </a:extLst>
                </p:cNvPr>
                <p:cNvSpPr txBox="1"/>
                <p:nvPr/>
              </p:nvSpPr>
              <p:spPr>
                <a:xfrm>
                  <a:off x="8024169" y="3794472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30%</m:t>
                        </m:r>
                      </m:oMath>
                    </m:oMathPara>
                  </a14:m>
                  <a:endParaRPr lang="en-US" sz="1500" dirty="0">
                    <a:solidFill>
                      <a:srgbClr val="00B05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18" name="TextBox 13317">
                  <a:extLst>
                    <a:ext uri="{FF2B5EF4-FFF2-40B4-BE49-F238E27FC236}">
                      <a16:creationId xmlns:a16="http://schemas.microsoft.com/office/drawing/2014/main" id="{837B1083-9C8A-E1F0-0BD3-0FA1CAEE2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4169" y="3794472"/>
                  <a:ext cx="702365" cy="430887"/>
                </a:xfrm>
                <a:prstGeom prst="rect">
                  <a:avLst/>
                </a:prstGeom>
                <a:blipFill>
                  <a:blip r:embed="rId37"/>
                  <a:stretch>
                    <a:fillRect l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19" name="TextBox 13318">
                  <a:extLst>
                    <a:ext uri="{FF2B5EF4-FFF2-40B4-BE49-F238E27FC236}">
                      <a16:creationId xmlns:a16="http://schemas.microsoft.com/office/drawing/2014/main" id="{B87AA3C8-ADAC-311D-5B15-237C6F61340D}"/>
                    </a:ext>
                  </a:extLst>
                </p:cNvPr>
                <p:cNvSpPr txBox="1"/>
                <p:nvPr/>
              </p:nvSpPr>
              <p:spPr>
                <a:xfrm>
                  <a:off x="8510392" y="3793722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oMath>
                    </m:oMathPara>
                  </a14:m>
                  <a:endParaRPr lang="en-US" sz="1500" dirty="0">
                    <a:solidFill>
                      <a:srgbClr val="0070C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19" name="TextBox 13318">
                  <a:extLst>
                    <a:ext uri="{FF2B5EF4-FFF2-40B4-BE49-F238E27FC236}">
                      <a16:creationId xmlns:a16="http://schemas.microsoft.com/office/drawing/2014/main" id="{B87AA3C8-ADAC-311D-5B15-237C6F6134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392" y="3793722"/>
                  <a:ext cx="702365" cy="430887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20" name="TextBox 13319">
                  <a:extLst>
                    <a:ext uri="{FF2B5EF4-FFF2-40B4-BE49-F238E27FC236}">
                      <a16:creationId xmlns:a16="http://schemas.microsoft.com/office/drawing/2014/main" id="{6F7ED854-3371-905E-6A19-850B4F3FB1B4}"/>
                    </a:ext>
                  </a:extLst>
                </p:cNvPr>
                <p:cNvSpPr txBox="1"/>
                <p:nvPr/>
              </p:nvSpPr>
              <p:spPr>
                <a:xfrm>
                  <a:off x="9784441" y="3816052"/>
                  <a:ext cx="11330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5/10</m:t>
                        </m:r>
                      </m:oMath>
                    </m:oMathPara>
                  </a14:m>
                  <a:endParaRPr lang="en-US" sz="1500" dirty="0">
                    <a:solidFill>
                      <a:srgbClr val="00808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20" name="TextBox 13319">
                  <a:extLst>
                    <a:ext uri="{FF2B5EF4-FFF2-40B4-BE49-F238E27FC236}">
                      <a16:creationId xmlns:a16="http://schemas.microsoft.com/office/drawing/2014/main" id="{6F7ED854-3371-905E-6A19-850B4F3FB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441" y="3816052"/>
                  <a:ext cx="1133060" cy="430887"/>
                </a:xfrm>
                <a:prstGeom prst="rect">
                  <a:avLst/>
                </a:prstGeom>
                <a:blipFill>
                  <a:blip r:embed="rId39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21" name="TextBox 13320">
                  <a:extLst>
                    <a:ext uri="{FF2B5EF4-FFF2-40B4-BE49-F238E27FC236}">
                      <a16:creationId xmlns:a16="http://schemas.microsoft.com/office/drawing/2014/main" id="{AB49830B-CFDE-DFC7-9652-B1391089B289}"/>
                    </a:ext>
                  </a:extLst>
                </p:cNvPr>
                <p:cNvSpPr txBox="1"/>
                <p:nvPr/>
              </p:nvSpPr>
              <p:spPr>
                <a:xfrm>
                  <a:off x="6899800" y="4177850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89°</m:t>
                        </m:r>
                      </m:oMath>
                    </m:oMathPara>
                  </a14:m>
                  <a:endParaRPr lang="en-US" sz="1500" dirty="0">
                    <a:solidFill>
                      <a:srgbClr val="0070C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21" name="TextBox 13320">
                  <a:extLst>
                    <a:ext uri="{FF2B5EF4-FFF2-40B4-BE49-F238E27FC236}">
                      <a16:creationId xmlns:a16="http://schemas.microsoft.com/office/drawing/2014/main" id="{AB49830B-CFDE-DFC7-9652-B1391089B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800" y="4177850"/>
                  <a:ext cx="702365" cy="430887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22" name="TextBox 13321">
                  <a:extLst>
                    <a:ext uri="{FF2B5EF4-FFF2-40B4-BE49-F238E27FC236}">
                      <a16:creationId xmlns:a16="http://schemas.microsoft.com/office/drawing/2014/main" id="{30CB141B-FC2C-CECB-4EA0-0389CA878C81}"/>
                    </a:ext>
                  </a:extLst>
                </p:cNvPr>
                <p:cNvSpPr txBox="1"/>
                <p:nvPr/>
              </p:nvSpPr>
              <p:spPr>
                <a:xfrm>
                  <a:off x="7330746" y="4226490"/>
                  <a:ext cx="837405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125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11</m:t>
                      </m:r>
                    </m:oMath>
                  </a14:m>
                  <a:r>
                    <a:rPr lang="en-US" sz="1125" dirty="0">
                      <a:solidFill>
                        <a:srgbClr val="00B050"/>
                      </a:solidFill>
                      <a:cs typeface="Calibri" panose="020F0502020204030204" pitchFamily="34" charset="0"/>
                    </a:rPr>
                    <a:t>mph</a:t>
                  </a:r>
                </a:p>
              </p:txBody>
            </p:sp>
          </mc:Choice>
          <mc:Fallback>
            <p:sp>
              <p:nvSpPr>
                <p:cNvPr id="13322" name="TextBox 13321">
                  <a:extLst>
                    <a:ext uri="{FF2B5EF4-FFF2-40B4-BE49-F238E27FC236}">
                      <a16:creationId xmlns:a16="http://schemas.microsoft.com/office/drawing/2014/main" id="{30CB141B-FC2C-CECB-4EA0-0389CA878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746" y="4226490"/>
                  <a:ext cx="837405" cy="353943"/>
                </a:xfrm>
                <a:prstGeom prst="rect">
                  <a:avLst/>
                </a:prstGeom>
                <a:blipFill>
                  <a:blip r:embed="rId36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24" name="TextBox 13323">
                  <a:extLst>
                    <a:ext uri="{FF2B5EF4-FFF2-40B4-BE49-F238E27FC236}">
                      <a16:creationId xmlns:a16="http://schemas.microsoft.com/office/drawing/2014/main" id="{B7C02247-E54F-1AA8-7D44-F4B9C7AC6967}"/>
                    </a:ext>
                  </a:extLst>
                </p:cNvPr>
                <p:cNvSpPr txBox="1"/>
                <p:nvPr/>
              </p:nvSpPr>
              <p:spPr>
                <a:xfrm>
                  <a:off x="8022864" y="4179946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30%</m:t>
                        </m:r>
                      </m:oMath>
                    </m:oMathPara>
                  </a14:m>
                  <a:endParaRPr lang="en-US" sz="1500" dirty="0">
                    <a:solidFill>
                      <a:srgbClr val="00B05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24" name="TextBox 13323">
                  <a:extLst>
                    <a:ext uri="{FF2B5EF4-FFF2-40B4-BE49-F238E27FC236}">
                      <a16:creationId xmlns:a16="http://schemas.microsoft.com/office/drawing/2014/main" id="{B7C02247-E54F-1AA8-7D44-F4B9C7AC69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864" y="4179946"/>
                  <a:ext cx="702365" cy="430887"/>
                </a:xfrm>
                <a:prstGeom prst="rect">
                  <a:avLst/>
                </a:prstGeom>
                <a:blipFill>
                  <a:blip r:embed="rId41"/>
                  <a:stretch>
                    <a:fillRect l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25" name="TextBox 13324">
                  <a:extLst>
                    <a:ext uri="{FF2B5EF4-FFF2-40B4-BE49-F238E27FC236}">
                      <a16:creationId xmlns:a16="http://schemas.microsoft.com/office/drawing/2014/main" id="{E8C5FEB7-AC39-CFD9-BCAD-B9D579B5E3E0}"/>
                    </a:ext>
                  </a:extLst>
                </p:cNvPr>
                <p:cNvSpPr txBox="1"/>
                <p:nvPr/>
              </p:nvSpPr>
              <p:spPr>
                <a:xfrm>
                  <a:off x="9028469" y="4165814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oMath>
                    </m:oMathPara>
                  </a14:m>
                  <a:endParaRPr lang="en-US" sz="1500" dirty="0">
                    <a:solidFill>
                      <a:srgbClr val="00B05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25" name="TextBox 13324">
                  <a:extLst>
                    <a:ext uri="{FF2B5EF4-FFF2-40B4-BE49-F238E27FC236}">
                      <a16:creationId xmlns:a16="http://schemas.microsoft.com/office/drawing/2014/main" id="{E8C5FEB7-AC39-CFD9-BCAD-B9D579B5E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469" y="4165814"/>
                  <a:ext cx="702365" cy="430887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26" name="TextBox 13325">
                  <a:extLst>
                    <a:ext uri="{FF2B5EF4-FFF2-40B4-BE49-F238E27FC236}">
                      <a16:creationId xmlns:a16="http://schemas.microsoft.com/office/drawing/2014/main" id="{015510C3-78A5-2DFE-4B0B-2346448E3163}"/>
                    </a:ext>
                  </a:extLst>
                </p:cNvPr>
                <p:cNvSpPr txBox="1"/>
                <p:nvPr/>
              </p:nvSpPr>
              <p:spPr>
                <a:xfrm>
                  <a:off x="9783136" y="4180510"/>
                  <a:ext cx="11330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  <m:r>
                          <a:rPr lang="en-US" sz="1500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/10</m:t>
                        </m:r>
                      </m:oMath>
                    </m:oMathPara>
                  </a14:m>
                  <a:endParaRPr lang="en-US" sz="1500" dirty="0">
                    <a:solidFill>
                      <a:srgbClr val="00808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26" name="TextBox 13325">
                  <a:extLst>
                    <a:ext uri="{FF2B5EF4-FFF2-40B4-BE49-F238E27FC236}">
                      <a16:creationId xmlns:a16="http://schemas.microsoft.com/office/drawing/2014/main" id="{015510C3-78A5-2DFE-4B0B-2346448E3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3136" y="4180510"/>
                  <a:ext cx="1133060" cy="430887"/>
                </a:xfrm>
                <a:prstGeom prst="rect">
                  <a:avLst/>
                </a:prstGeom>
                <a:blipFill>
                  <a:blip r:embed="rId4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27" name="TextBox 13326">
                  <a:extLst>
                    <a:ext uri="{FF2B5EF4-FFF2-40B4-BE49-F238E27FC236}">
                      <a16:creationId xmlns:a16="http://schemas.microsoft.com/office/drawing/2014/main" id="{FA90C742-8603-DABC-DC44-BBCD594ED9B8}"/>
                    </a:ext>
                  </a:extLst>
                </p:cNvPr>
                <p:cNvSpPr txBox="1"/>
                <p:nvPr/>
              </p:nvSpPr>
              <p:spPr>
                <a:xfrm>
                  <a:off x="6899800" y="4808817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73°</m:t>
                        </m:r>
                      </m:oMath>
                    </m:oMathPara>
                  </a14:m>
                  <a:endParaRPr lang="en-US" sz="1500" dirty="0">
                    <a:solidFill>
                      <a:srgbClr val="00B05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27" name="TextBox 13326">
                  <a:extLst>
                    <a:ext uri="{FF2B5EF4-FFF2-40B4-BE49-F238E27FC236}">
                      <a16:creationId xmlns:a16="http://schemas.microsoft.com/office/drawing/2014/main" id="{FA90C742-8603-DABC-DC44-BBCD594ED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800" y="4808817"/>
                  <a:ext cx="702365" cy="430887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28" name="TextBox 13327">
                  <a:extLst>
                    <a:ext uri="{FF2B5EF4-FFF2-40B4-BE49-F238E27FC236}">
                      <a16:creationId xmlns:a16="http://schemas.microsoft.com/office/drawing/2014/main" id="{F8AAD677-F2FB-9DC5-6104-AAF83DB1202B}"/>
                    </a:ext>
                  </a:extLst>
                </p:cNvPr>
                <p:cNvSpPr txBox="1"/>
                <p:nvPr/>
              </p:nvSpPr>
              <p:spPr>
                <a:xfrm>
                  <a:off x="7330746" y="4856579"/>
                  <a:ext cx="837405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125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r>
                    <a:rPr lang="en-US" sz="1125" dirty="0">
                      <a:solidFill>
                        <a:srgbClr val="0070C0"/>
                      </a:solidFill>
                      <a:cs typeface="Calibri" panose="020F0502020204030204" pitchFamily="34" charset="0"/>
                    </a:rPr>
                    <a:t>mph</a:t>
                  </a:r>
                </a:p>
              </p:txBody>
            </p:sp>
          </mc:Choice>
          <mc:Fallback>
            <p:sp>
              <p:nvSpPr>
                <p:cNvPr id="13328" name="TextBox 13327">
                  <a:extLst>
                    <a:ext uri="{FF2B5EF4-FFF2-40B4-BE49-F238E27FC236}">
                      <a16:creationId xmlns:a16="http://schemas.microsoft.com/office/drawing/2014/main" id="{F8AAD677-F2FB-9DC5-6104-AAF83DB12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746" y="4856579"/>
                  <a:ext cx="837405" cy="353943"/>
                </a:xfrm>
                <a:prstGeom prst="rect">
                  <a:avLst/>
                </a:prstGeom>
                <a:blipFill>
                  <a:blip r:embed="rId45"/>
                  <a:stretch>
                    <a:fillRect t="-4762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29" name="TextBox 13328">
                  <a:extLst>
                    <a:ext uri="{FF2B5EF4-FFF2-40B4-BE49-F238E27FC236}">
                      <a16:creationId xmlns:a16="http://schemas.microsoft.com/office/drawing/2014/main" id="{08BE43B5-F330-FF7F-6339-054AD1161598}"/>
                    </a:ext>
                  </a:extLst>
                </p:cNvPr>
                <p:cNvSpPr txBox="1"/>
                <p:nvPr/>
              </p:nvSpPr>
              <p:spPr>
                <a:xfrm>
                  <a:off x="8022864" y="4808817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0%</m:t>
                        </m:r>
                      </m:oMath>
                    </m:oMathPara>
                  </a14:m>
                  <a:endParaRPr lang="en-US" sz="1500" dirty="0">
                    <a:solidFill>
                      <a:srgbClr val="0070C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29" name="TextBox 13328">
                  <a:extLst>
                    <a:ext uri="{FF2B5EF4-FFF2-40B4-BE49-F238E27FC236}">
                      <a16:creationId xmlns:a16="http://schemas.microsoft.com/office/drawing/2014/main" id="{08BE43B5-F330-FF7F-6339-054AD11615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864" y="4808817"/>
                  <a:ext cx="702365" cy="430887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30" name="TextBox 13329">
                  <a:extLst>
                    <a:ext uri="{FF2B5EF4-FFF2-40B4-BE49-F238E27FC236}">
                      <a16:creationId xmlns:a16="http://schemas.microsoft.com/office/drawing/2014/main" id="{052A73BB-38FD-EC08-AFF8-2709D9629F3F}"/>
                    </a:ext>
                  </a:extLst>
                </p:cNvPr>
                <p:cNvSpPr txBox="1"/>
                <p:nvPr/>
              </p:nvSpPr>
              <p:spPr>
                <a:xfrm>
                  <a:off x="8518816" y="4803320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oMath>
                    </m:oMathPara>
                  </a14:m>
                  <a:endParaRPr lang="en-US" sz="1500" dirty="0">
                    <a:solidFill>
                      <a:srgbClr val="0070C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30" name="TextBox 13329">
                  <a:extLst>
                    <a:ext uri="{FF2B5EF4-FFF2-40B4-BE49-F238E27FC236}">
                      <a16:creationId xmlns:a16="http://schemas.microsoft.com/office/drawing/2014/main" id="{052A73BB-38FD-EC08-AFF8-2709D9629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816" y="4803320"/>
                  <a:ext cx="702365" cy="430887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31" name="TextBox 13330">
                  <a:extLst>
                    <a:ext uri="{FF2B5EF4-FFF2-40B4-BE49-F238E27FC236}">
                      <a16:creationId xmlns:a16="http://schemas.microsoft.com/office/drawing/2014/main" id="{6032DF20-EB09-0BAB-A284-813784217123}"/>
                    </a:ext>
                  </a:extLst>
                </p:cNvPr>
                <p:cNvSpPr txBox="1"/>
                <p:nvPr/>
              </p:nvSpPr>
              <p:spPr>
                <a:xfrm>
                  <a:off x="8515940" y="4157217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oMath>
                    </m:oMathPara>
                  </a14:m>
                  <a:endParaRPr lang="en-US" sz="1500" dirty="0">
                    <a:solidFill>
                      <a:srgbClr val="0070C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31" name="TextBox 13330">
                  <a:extLst>
                    <a:ext uri="{FF2B5EF4-FFF2-40B4-BE49-F238E27FC236}">
                      <a16:creationId xmlns:a16="http://schemas.microsoft.com/office/drawing/2014/main" id="{6032DF20-EB09-0BAB-A284-813784217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5940" y="4157217"/>
                  <a:ext cx="702365" cy="430887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32" name="TextBox 13331">
                  <a:extLst>
                    <a:ext uri="{FF2B5EF4-FFF2-40B4-BE49-F238E27FC236}">
                      <a16:creationId xmlns:a16="http://schemas.microsoft.com/office/drawing/2014/main" id="{E90C6CF0-8C86-3692-6F78-AB51C124C023}"/>
                    </a:ext>
                  </a:extLst>
                </p:cNvPr>
                <p:cNvSpPr txBox="1"/>
                <p:nvPr/>
              </p:nvSpPr>
              <p:spPr>
                <a:xfrm>
                  <a:off x="9027164" y="3807106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oMath>
                    </m:oMathPara>
                  </a14:m>
                  <a:endParaRPr lang="en-US" sz="1500" dirty="0">
                    <a:solidFill>
                      <a:srgbClr val="0070C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32" name="TextBox 13331">
                  <a:extLst>
                    <a:ext uri="{FF2B5EF4-FFF2-40B4-BE49-F238E27FC236}">
                      <a16:creationId xmlns:a16="http://schemas.microsoft.com/office/drawing/2014/main" id="{E90C6CF0-8C86-3692-6F78-AB51C124C0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164" y="3807106"/>
                  <a:ext cx="702365" cy="430887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33" name="TextBox 13332">
                  <a:extLst>
                    <a:ext uri="{FF2B5EF4-FFF2-40B4-BE49-F238E27FC236}">
                      <a16:creationId xmlns:a16="http://schemas.microsoft.com/office/drawing/2014/main" id="{E1544533-05CD-2601-F0C6-0A17A6F71979}"/>
                    </a:ext>
                  </a:extLst>
                </p:cNvPr>
                <p:cNvSpPr txBox="1"/>
                <p:nvPr/>
              </p:nvSpPr>
              <p:spPr>
                <a:xfrm>
                  <a:off x="9028469" y="5205171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oMath>
                    </m:oMathPara>
                  </a14:m>
                  <a:endParaRPr lang="en-US" sz="1500" dirty="0">
                    <a:solidFill>
                      <a:srgbClr val="00B05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33" name="TextBox 13332">
                  <a:extLst>
                    <a:ext uri="{FF2B5EF4-FFF2-40B4-BE49-F238E27FC236}">
                      <a16:creationId xmlns:a16="http://schemas.microsoft.com/office/drawing/2014/main" id="{E1544533-05CD-2601-F0C6-0A17A6F71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469" y="5205171"/>
                  <a:ext cx="702365" cy="430887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34" name="TextBox 13333">
                  <a:extLst>
                    <a:ext uri="{FF2B5EF4-FFF2-40B4-BE49-F238E27FC236}">
                      <a16:creationId xmlns:a16="http://schemas.microsoft.com/office/drawing/2014/main" id="{998E39C7-9E23-C52A-3DDD-655B0DC3C84C}"/>
                    </a:ext>
                  </a:extLst>
                </p:cNvPr>
                <p:cNvSpPr txBox="1"/>
                <p:nvPr/>
              </p:nvSpPr>
              <p:spPr>
                <a:xfrm>
                  <a:off x="9027164" y="4797822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oMath>
                    </m:oMathPara>
                  </a14:m>
                  <a:endParaRPr lang="en-US" sz="1500" dirty="0">
                    <a:solidFill>
                      <a:srgbClr val="0070C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34" name="TextBox 13333">
                  <a:extLst>
                    <a:ext uri="{FF2B5EF4-FFF2-40B4-BE49-F238E27FC236}">
                      <a16:creationId xmlns:a16="http://schemas.microsoft.com/office/drawing/2014/main" id="{998E39C7-9E23-C52A-3DDD-655B0DC3C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164" y="4797822"/>
                  <a:ext cx="702365" cy="430887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35" name="TextBox 13334">
                  <a:extLst>
                    <a:ext uri="{FF2B5EF4-FFF2-40B4-BE49-F238E27FC236}">
                      <a16:creationId xmlns:a16="http://schemas.microsoft.com/office/drawing/2014/main" id="{BC7100DA-D134-4B1F-5D8E-B1D88A3CCF23}"/>
                    </a:ext>
                  </a:extLst>
                </p:cNvPr>
                <p:cNvSpPr txBox="1"/>
                <p:nvPr/>
              </p:nvSpPr>
              <p:spPr>
                <a:xfrm>
                  <a:off x="6905812" y="5214424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73°</m:t>
                        </m:r>
                      </m:oMath>
                    </m:oMathPara>
                  </a14:m>
                  <a:endParaRPr lang="en-US" sz="1500" dirty="0">
                    <a:solidFill>
                      <a:srgbClr val="00B05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35" name="TextBox 13334">
                  <a:extLst>
                    <a:ext uri="{FF2B5EF4-FFF2-40B4-BE49-F238E27FC236}">
                      <a16:creationId xmlns:a16="http://schemas.microsoft.com/office/drawing/2014/main" id="{BC7100DA-D134-4B1F-5D8E-B1D88A3CC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812" y="5214424"/>
                  <a:ext cx="702365" cy="430887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36" name="TextBox 13335">
                  <a:extLst>
                    <a:ext uri="{FF2B5EF4-FFF2-40B4-BE49-F238E27FC236}">
                      <a16:creationId xmlns:a16="http://schemas.microsoft.com/office/drawing/2014/main" id="{155CF7F6-A83B-FC58-21BB-684E507332DF}"/>
                    </a:ext>
                  </a:extLst>
                </p:cNvPr>
                <p:cNvSpPr txBox="1"/>
                <p:nvPr/>
              </p:nvSpPr>
              <p:spPr>
                <a:xfrm>
                  <a:off x="7336760" y="5262185"/>
                  <a:ext cx="837405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125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r>
                    <a:rPr lang="en-US" sz="1125" dirty="0">
                      <a:solidFill>
                        <a:srgbClr val="0070C0"/>
                      </a:solidFill>
                      <a:cs typeface="Calibri" panose="020F0502020204030204" pitchFamily="34" charset="0"/>
                    </a:rPr>
                    <a:t>mph</a:t>
                  </a:r>
                </a:p>
              </p:txBody>
            </p:sp>
          </mc:Choice>
          <mc:Fallback>
            <p:sp>
              <p:nvSpPr>
                <p:cNvPr id="13336" name="TextBox 13335">
                  <a:extLst>
                    <a:ext uri="{FF2B5EF4-FFF2-40B4-BE49-F238E27FC236}">
                      <a16:creationId xmlns:a16="http://schemas.microsoft.com/office/drawing/2014/main" id="{155CF7F6-A83B-FC58-21BB-684E50733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6760" y="5262185"/>
                  <a:ext cx="837405" cy="353943"/>
                </a:xfrm>
                <a:prstGeom prst="rect">
                  <a:avLst/>
                </a:prstGeom>
                <a:blipFill>
                  <a:blip r:embed="rId53"/>
                  <a:stretch>
                    <a:fillRect t="-4762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37" name="TextBox 13336">
                  <a:extLst>
                    <a:ext uri="{FF2B5EF4-FFF2-40B4-BE49-F238E27FC236}">
                      <a16:creationId xmlns:a16="http://schemas.microsoft.com/office/drawing/2014/main" id="{893B0FE5-5D4B-AF71-CFE7-0DF16CFF3F50}"/>
                    </a:ext>
                  </a:extLst>
                </p:cNvPr>
                <p:cNvSpPr txBox="1"/>
                <p:nvPr/>
              </p:nvSpPr>
              <p:spPr>
                <a:xfrm>
                  <a:off x="8028876" y="5214424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0%</m:t>
                        </m:r>
                      </m:oMath>
                    </m:oMathPara>
                  </a14:m>
                  <a:endParaRPr lang="en-US" sz="1500" dirty="0">
                    <a:solidFill>
                      <a:srgbClr val="0070C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37" name="TextBox 13336">
                  <a:extLst>
                    <a:ext uri="{FF2B5EF4-FFF2-40B4-BE49-F238E27FC236}">
                      <a16:creationId xmlns:a16="http://schemas.microsoft.com/office/drawing/2014/main" id="{893B0FE5-5D4B-AF71-CFE7-0DF16CFF3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876" y="5214424"/>
                  <a:ext cx="702365" cy="430887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38" name="TextBox 13337">
                  <a:extLst>
                    <a:ext uri="{FF2B5EF4-FFF2-40B4-BE49-F238E27FC236}">
                      <a16:creationId xmlns:a16="http://schemas.microsoft.com/office/drawing/2014/main" id="{F931D77D-7FD9-EC4F-5583-A7CE28419426}"/>
                    </a:ext>
                  </a:extLst>
                </p:cNvPr>
                <p:cNvSpPr txBox="1"/>
                <p:nvPr/>
              </p:nvSpPr>
              <p:spPr>
                <a:xfrm>
                  <a:off x="8524828" y="5208927"/>
                  <a:ext cx="70236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oMath>
                    </m:oMathPara>
                  </a14:m>
                  <a:endParaRPr lang="en-US" sz="1500" dirty="0">
                    <a:solidFill>
                      <a:srgbClr val="0070C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38" name="TextBox 13337">
                  <a:extLst>
                    <a:ext uri="{FF2B5EF4-FFF2-40B4-BE49-F238E27FC236}">
                      <a16:creationId xmlns:a16="http://schemas.microsoft.com/office/drawing/2014/main" id="{F931D77D-7FD9-EC4F-5583-A7CE284194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4828" y="5208927"/>
                  <a:ext cx="702365" cy="430887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39" name="TextBox 13338">
                  <a:extLst>
                    <a:ext uri="{FF2B5EF4-FFF2-40B4-BE49-F238E27FC236}">
                      <a16:creationId xmlns:a16="http://schemas.microsoft.com/office/drawing/2014/main" id="{CFD14C90-14FA-35E6-2874-B5726A29B3BF}"/>
                    </a:ext>
                  </a:extLst>
                </p:cNvPr>
                <p:cNvSpPr txBox="1"/>
                <p:nvPr/>
              </p:nvSpPr>
              <p:spPr>
                <a:xfrm>
                  <a:off x="9783136" y="4810865"/>
                  <a:ext cx="11330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  <m:r>
                          <a:rPr lang="en-US" sz="1500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/10</m:t>
                        </m:r>
                      </m:oMath>
                    </m:oMathPara>
                  </a14:m>
                  <a:endParaRPr lang="en-US" sz="1500" dirty="0">
                    <a:solidFill>
                      <a:srgbClr val="00808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39" name="TextBox 13338">
                  <a:extLst>
                    <a:ext uri="{FF2B5EF4-FFF2-40B4-BE49-F238E27FC236}">
                      <a16:creationId xmlns:a16="http://schemas.microsoft.com/office/drawing/2014/main" id="{CFD14C90-14FA-35E6-2874-B5726A29B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3136" y="4810865"/>
                  <a:ext cx="1133060" cy="430887"/>
                </a:xfrm>
                <a:prstGeom prst="rect">
                  <a:avLst/>
                </a:prstGeom>
                <a:blipFill>
                  <a:blip r:embed="rId5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40" name="TextBox 13339">
                  <a:extLst>
                    <a:ext uri="{FF2B5EF4-FFF2-40B4-BE49-F238E27FC236}">
                      <a16:creationId xmlns:a16="http://schemas.microsoft.com/office/drawing/2014/main" id="{471A8BC8-450A-EE7C-31B5-498E0FE3BDAE}"/>
                    </a:ext>
                  </a:extLst>
                </p:cNvPr>
                <p:cNvSpPr txBox="1"/>
                <p:nvPr/>
              </p:nvSpPr>
              <p:spPr>
                <a:xfrm>
                  <a:off x="9781832" y="5204507"/>
                  <a:ext cx="11330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8/10</m:t>
                        </m:r>
                      </m:oMath>
                    </m:oMathPara>
                  </a14:m>
                  <a:endParaRPr lang="en-US" sz="1500" dirty="0">
                    <a:solidFill>
                      <a:srgbClr val="008080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40" name="TextBox 13339">
                  <a:extLst>
                    <a:ext uri="{FF2B5EF4-FFF2-40B4-BE49-F238E27FC236}">
                      <a16:creationId xmlns:a16="http://schemas.microsoft.com/office/drawing/2014/main" id="{471A8BC8-450A-EE7C-31B5-498E0FE3B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832" y="5204507"/>
                  <a:ext cx="1133060" cy="430887"/>
                </a:xfrm>
                <a:prstGeom prst="rect">
                  <a:avLst/>
                </a:prstGeom>
                <a:blipFill>
                  <a:blip r:embed="rId5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41" name="TextBox 13340">
                  <a:extLst>
                    <a:ext uri="{FF2B5EF4-FFF2-40B4-BE49-F238E27FC236}">
                      <a16:creationId xmlns:a16="http://schemas.microsoft.com/office/drawing/2014/main" id="{40DC0849-6E5B-E88A-1D2C-E0817347730A}"/>
                    </a:ext>
                  </a:extLst>
                </p:cNvPr>
                <p:cNvSpPr txBox="1"/>
                <p:nvPr/>
              </p:nvSpPr>
              <p:spPr>
                <a:xfrm>
                  <a:off x="5899161" y="3283702"/>
                  <a:ext cx="1133060" cy="55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100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41" name="TextBox 13340">
                  <a:extLst>
                    <a:ext uri="{FF2B5EF4-FFF2-40B4-BE49-F238E27FC236}">
                      <a16:creationId xmlns:a16="http://schemas.microsoft.com/office/drawing/2014/main" id="{40DC0849-6E5B-E88A-1D2C-E08173477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9161" y="3283702"/>
                  <a:ext cx="1133060" cy="553997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42" name="TextBox 13341">
                  <a:extLst>
                    <a:ext uri="{FF2B5EF4-FFF2-40B4-BE49-F238E27FC236}">
                      <a16:creationId xmlns:a16="http://schemas.microsoft.com/office/drawing/2014/main" id="{640EF0CB-AD96-7F7B-2B3A-C15E206334AC}"/>
                    </a:ext>
                  </a:extLst>
                </p:cNvPr>
                <p:cNvSpPr txBox="1"/>
                <p:nvPr/>
              </p:nvSpPr>
              <p:spPr>
                <a:xfrm>
                  <a:off x="5926838" y="3778442"/>
                  <a:ext cx="11330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{2,3}</m:t>
                        </m:r>
                      </m:oMath>
                    </m:oMathPara>
                  </a14:m>
                  <a:endParaRPr lang="en-US" sz="1500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42" name="TextBox 13341">
                  <a:extLst>
                    <a:ext uri="{FF2B5EF4-FFF2-40B4-BE49-F238E27FC236}">
                      <a16:creationId xmlns:a16="http://schemas.microsoft.com/office/drawing/2014/main" id="{640EF0CB-AD96-7F7B-2B3A-C15E20633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838" y="3778442"/>
                  <a:ext cx="1133060" cy="430887"/>
                </a:xfrm>
                <a:prstGeom prst="rect">
                  <a:avLst/>
                </a:prstGeom>
                <a:blipFill>
                  <a:blip r:embed="rId59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43" name="TextBox 13342">
                  <a:extLst>
                    <a:ext uri="{FF2B5EF4-FFF2-40B4-BE49-F238E27FC236}">
                      <a16:creationId xmlns:a16="http://schemas.microsoft.com/office/drawing/2014/main" id="{5493DE67-8C31-6857-1BB2-E9CDD47B6B6F}"/>
                    </a:ext>
                  </a:extLst>
                </p:cNvPr>
                <p:cNvSpPr txBox="1"/>
                <p:nvPr/>
              </p:nvSpPr>
              <p:spPr>
                <a:xfrm>
                  <a:off x="5938321" y="4165666"/>
                  <a:ext cx="11330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{2,3,5}</m:t>
                        </m:r>
                      </m:oMath>
                    </m:oMathPara>
                  </a14:m>
                  <a:endParaRPr lang="en-US" sz="1500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43" name="TextBox 13342">
                  <a:extLst>
                    <a:ext uri="{FF2B5EF4-FFF2-40B4-BE49-F238E27FC236}">
                      <a16:creationId xmlns:a16="http://schemas.microsoft.com/office/drawing/2014/main" id="{5493DE67-8C31-6857-1BB2-E9CDD47B6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321" y="4165666"/>
                  <a:ext cx="1133060" cy="430887"/>
                </a:xfrm>
                <a:prstGeom prst="rect">
                  <a:avLst/>
                </a:prstGeom>
                <a:blipFill>
                  <a:blip r:embed="rId60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44" name="TextBox 13343">
                  <a:extLst>
                    <a:ext uri="{FF2B5EF4-FFF2-40B4-BE49-F238E27FC236}">
                      <a16:creationId xmlns:a16="http://schemas.microsoft.com/office/drawing/2014/main" id="{EAF96D34-C404-05CA-184D-68670EF27DB4}"/>
                    </a:ext>
                  </a:extLst>
                </p:cNvPr>
                <p:cNvSpPr txBox="1"/>
                <p:nvPr/>
              </p:nvSpPr>
              <p:spPr>
                <a:xfrm>
                  <a:off x="5926838" y="4808817"/>
                  <a:ext cx="11330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{1}</m:t>
                        </m:r>
                      </m:oMath>
                    </m:oMathPara>
                  </a14:m>
                  <a:endParaRPr lang="en-US" sz="1500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44" name="TextBox 13343">
                  <a:extLst>
                    <a:ext uri="{FF2B5EF4-FFF2-40B4-BE49-F238E27FC236}">
                      <a16:creationId xmlns:a16="http://schemas.microsoft.com/office/drawing/2014/main" id="{EAF96D34-C404-05CA-184D-68670EF27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838" y="4808817"/>
                  <a:ext cx="1133060" cy="430887"/>
                </a:xfrm>
                <a:prstGeom prst="rect">
                  <a:avLst/>
                </a:prstGeom>
                <a:blipFill>
                  <a:blip r:embed="rId61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45" name="TextBox 13344">
                  <a:extLst>
                    <a:ext uri="{FF2B5EF4-FFF2-40B4-BE49-F238E27FC236}">
                      <a16:creationId xmlns:a16="http://schemas.microsoft.com/office/drawing/2014/main" id="{4D7118A9-40D3-096E-71E4-418658538B8A}"/>
                    </a:ext>
                  </a:extLst>
                </p:cNvPr>
                <p:cNvSpPr txBox="1"/>
                <p:nvPr/>
              </p:nvSpPr>
              <p:spPr>
                <a:xfrm>
                  <a:off x="5938321" y="5204507"/>
                  <a:ext cx="11330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{1,5}</m:t>
                        </m:r>
                      </m:oMath>
                    </m:oMathPara>
                  </a14:m>
                  <a:endParaRPr lang="en-US" sz="1500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45" name="TextBox 13344">
                  <a:extLst>
                    <a:ext uri="{FF2B5EF4-FFF2-40B4-BE49-F238E27FC236}">
                      <a16:creationId xmlns:a16="http://schemas.microsoft.com/office/drawing/2014/main" id="{4D7118A9-40D3-096E-71E4-418658538B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321" y="5204507"/>
                  <a:ext cx="1133060" cy="430887"/>
                </a:xfrm>
                <a:prstGeom prst="rect">
                  <a:avLst/>
                </a:prstGeom>
                <a:blipFill>
                  <a:blip r:embed="rId62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46" name="Content Placeholder 2">
                <a:extLst>
                  <a:ext uri="{FF2B5EF4-FFF2-40B4-BE49-F238E27FC236}">
                    <a16:creationId xmlns:a16="http://schemas.microsoft.com/office/drawing/2014/main" id="{8272F5DD-55E1-922B-DE3B-2150D753B2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8835" y="13486249"/>
                <a:ext cx="7886700" cy="128666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a set function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2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sup>
                    </m:sSup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en-US" sz="2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2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2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Shapley value is</a:t>
                </a:r>
              </a:p>
            </p:txBody>
          </p:sp>
        </mc:Choice>
        <mc:Fallback>
          <p:sp>
            <p:nvSpPr>
              <p:cNvPr id="13346" name="Content Placeholder 2">
                <a:extLst>
                  <a:ext uri="{FF2B5EF4-FFF2-40B4-BE49-F238E27FC236}">
                    <a16:creationId xmlns:a16="http://schemas.microsoft.com/office/drawing/2014/main" id="{8272F5DD-55E1-922B-DE3B-2150D753B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35" y="13486249"/>
                <a:ext cx="7886700" cy="1286660"/>
              </a:xfrm>
              <a:prstGeom prst="rect">
                <a:avLst/>
              </a:prstGeom>
              <a:blipFill>
                <a:blip r:embed="rId63"/>
                <a:stretch>
                  <a:fillRect l="-1605" t="-5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52" name="TextBox 13351">
            <a:extLst>
              <a:ext uri="{FF2B5EF4-FFF2-40B4-BE49-F238E27FC236}">
                <a16:creationId xmlns:a16="http://schemas.microsoft.com/office/drawing/2014/main" id="{E9A37ADA-D7CA-EA71-6020-EB2A6CAEA744}"/>
              </a:ext>
            </a:extLst>
          </p:cNvPr>
          <p:cNvSpPr txBox="1"/>
          <p:nvPr/>
        </p:nvSpPr>
        <p:spPr>
          <a:xfrm>
            <a:off x="928835" y="11553219"/>
            <a:ext cx="97570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263"/>
              </a:spcBef>
              <a:spcAft>
                <a:spcPts val="263"/>
              </a:spcAft>
              <a:defRPr/>
            </a:pPr>
            <a:r>
              <a:rPr lang="en-US" altLang="en-US" sz="2700" dirty="0"/>
              <a:t>Our answer will attribute the model output to each input using…</a:t>
            </a:r>
          </a:p>
        </p:txBody>
      </p:sp>
      <p:grpSp>
        <p:nvGrpSpPr>
          <p:cNvPr id="13353" name="Group 13352">
            <a:extLst>
              <a:ext uri="{FF2B5EF4-FFF2-40B4-BE49-F238E27FC236}">
                <a16:creationId xmlns:a16="http://schemas.microsoft.com/office/drawing/2014/main" id="{82184389-41FB-61D9-A976-9C6676DF1C9E}"/>
              </a:ext>
            </a:extLst>
          </p:cNvPr>
          <p:cNvGrpSpPr/>
          <p:nvPr/>
        </p:nvGrpSpPr>
        <p:grpSpPr>
          <a:xfrm>
            <a:off x="1642974" y="14191409"/>
            <a:ext cx="7269350" cy="3034975"/>
            <a:chOff x="1317321" y="2819988"/>
            <a:chExt cx="9692467" cy="40466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5B7B379F-B352-5C87-4805-9455E5F0487F}"/>
                    </a:ext>
                  </a:extLst>
                </p:cNvPr>
                <p:cNvSpPr txBox="1"/>
                <p:nvPr/>
              </p:nvSpPr>
              <p:spPr>
                <a:xfrm>
                  <a:off x="1317321" y="2819988"/>
                  <a:ext cx="7845287" cy="138790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2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2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5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22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sz="22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sz="22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  <m:r>
                              <a:rPr lang="en-US" sz="22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5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25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2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∖{</m:t>
                            </m:r>
                            <m:r>
                              <a:rPr lang="en-US" sz="22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2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225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25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sz="225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5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𝑆</m:t>
                                    </m:r>
                                    <m:r>
                                      <a:rPr lang="en-US" sz="225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∪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25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5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25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225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sz="225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5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𝑆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𝑆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sz="1500" i="1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5B7B379F-B352-5C87-4805-9455E5F04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321" y="2819988"/>
                  <a:ext cx="7845287" cy="1387901"/>
                </a:xfrm>
                <a:prstGeom prst="rect">
                  <a:avLst/>
                </a:prstGeom>
                <a:blipFill>
                  <a:blip r:embed="rId64"/>
                  <a:stretch>
                    <a:fillRect t="-119277" b="-154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5" name="TextBox 13354">
                  <a:extLst>
                    <a:ext uri="{FF2B5EF4-FFF2-40B4-BE49-F238E27FC236}">
                      <a16:creationId xmlns:a16="http://schemas.microsoft.com/office/drawing/2014/main" id="{49645C39-4638-2A39-0EE8-3FF2D84C6691}"/>
                    </a:ext>
                  </a:extLst>
                </p:cNvPr>
                <p:cNvSpPr txBox="1"/>
                <p:nvPr/>
              </p:nvSpPr>
              <p:spPr>
                <a:xfrm>
                  <a:off x="1649140" y="4344280"/>
                  <a:ext cx="9360648" cy="11069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75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75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75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75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sz="1875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sz="1875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1875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∈[</m:t>
                            </m:r>
                            <m:r>
                              <a:rPr lang="en-US" sz="1875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75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−1]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1875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875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sz="1875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sz="1875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75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875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sz="1875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𝑘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75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875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𝑆</m:t>
                                </m:r>
                                <m:r>
                                  <a:rPr lang="en-US" sz="1875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⊆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75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75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875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75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75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875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: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875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75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1875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r>
                                  <a:rPr lang="en-US" sz="1875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r>
                                  <a:rPr lang="en-US" sz="1875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sz="1875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75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𝑆</m:t>
                                    </m:r>
                                    <m:r>
                                      <a:rPr lang="en-US" sz="1875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∪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875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75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75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1875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  <m:r>
                                  <a:rPr lang="en-US" sz="1875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875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𝑆</m:t>
                                </m:r>
                                <m:r>
                                  <a:rPr lang="en-US" sz="1875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1875" i="1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55" name="TextBox 13354">
                  <a:extLst>
                    <a:ext uri="{FF2B5EF4-FFF2-40B4-BE49-F238E27FC236}">
                      <a16:creationId xmlns:a16="http://schemas.microsoft.com/office/drawing/2014/main" id="{49645C39-4638-2A39-0EE8-3FF2D84C6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9140" y="4344280"/>
                  <a:ext cx="9360648" cy="1106969"/>
                </a:xfrm>
                <a:prstGeom prst="rect">
                  <a:avLst/>
                </a:prstGeom>
                <a:blipFill>
                  <a:blip r:embed="rId65"/>
                  <a:stretch>
                    <a:fillRect t="-119697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6" name="Left Brace 13355">
              <a:extLst>
                <a:ext uri="{FF2B5EF4-FFF2-40B4-BE49-F238E27FC236}">
                  <a16:creationId xmlns:a16="http://schemas.microsoft.com/office/drawing/2014/main" id="{0D6B4670-95AE-5A99-2F99-4A10943A6F35}"/>
                </a:ext>
              </a:extLst>
            </p:cNvPr>
            <p:cNvSpPr/>
            <p:nvPr/>
          </p:nvSpPr>
          <p:spPr>
            <a:xfrm rot="16200000">
              <a:off x="6959327" y="3236506"/>
              <a:ext cx="228756" cy="467543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7" name="Content Placeholder 2">
                  <a:extLst>
                    <a:ext uri="{FF2B5EF4-FFF2-40B4-BE49-F238E27FC236}">
                      <a16:creationId xmlns:a16="http://schemas.microsoft.com/office/drawing/2014/main" id="{117EBDA1-B8E6-37D2-F8BF-9C70F3E6BC7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563857" y="5699480"/>
                  <a:ext cx="3019695" cy="495970"/>
                </a:xfrm>
                <a:prstGeom prst="rect">
                  <a:avLst/>
                </a:prstGeom>
              </p:spPr>
              <p:txBody>
                <a:bodyPr vert="horz" lIns="68580" tIns="34290" rIns="68580" bIns="3429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5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Average over sets of size </a:t>
                  </a:r>
                  <a14:m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</m:oMath>
                  </a14:m>
                  <a:endParaRPr lang="en-US" sz="15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indent="0" algn="ctr">
                    <a:buNone/>
                  </a:pPr>
                  <a:endParaRPr lang="en-US" sz="15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indent="0" algn="ctr">
                    <a:buNone/>
                  </a:pPr>
                  <a:endParaRPr lang="en-US" sz="15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57" name="Content Placeholder 2">
                  <a:extLst>
                    <a:ext uri="{FF2B5EF4-FFF2-40B4-BE49-F238E27FC236}">
                      <a16:creationId xmlns:a16="http://schemas.microsoft.com/office/drawing/2014/main" id="{117EBDA1-B8E6-37D2-F8BF-9C70F3E6B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857" y="5699480"/>
                  <a:ext cx="3019695" cy="495970"/>
                </a:xfrm>
                <a:prstGeom prst="rect">
                  <a:avLst/>
                </a:prstGeom>
                <a:blipFill>
                  <a:blip r:embed="rId66"/>
                  <a:stretch>
                    <a:fillRect l="-418" t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8" name="Left Brace 13357">
              <a:extLst>
                <a:ext uri="{FF2B5EF4-FFF2-40B4-BE49-F238E27FC236}">
                  <a16:creationId xmlns:a16="http://schemas.microsoft.com/office/drawing/2014/main" id="{9E5FD391-C5BF-EC6F-79D6-2F29EB35659E}"/>
                </a:ext>
              </a:extLst>
            </p:cNvPr>
            <p:cNvSpPr/>
            <p:nvPr/>
          </p:nvSpPr>
          <p:spPr>
            <a:xfrm rot="16200000">
              <a:off x="6310908" y="3240030"/>
              <a:ext cx="228756" cy="5972267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9" name="Content Placeholder 2">
                  <a:extLst>
                    <a:ext uri="{FF2B5EF4-FFF2-40B4-BE49-F238E27FC236}">
                      <a16:creationId xmlns:a16="http://schemas.microsoft.com/office/drawing/2014/main" id="{AA3264D6-5422-92E3-69F0-47A3CBAB30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496648" y="6370651"/>
                  <a:ext cx="3857276" cy="495970"/>
                </a:xfrm>
                <a:prstGeom prst="rect">
                  <a:avLst/>
                </a:prstGeom>
              </p:spPr>
              <p:txBody>
                <a:bodyPr vert="horz" lIns="68580" tIns="34290" rIns="68580" bIns="3429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5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Average over all sizes </a:t>
                  </a:r>
                  <a14:m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</m:oMath>
                  </a14:m>
                  <a:endParaRPr lang="en-US" sz="15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indent="0" algn="ctr">
                    <a:buNone/>
                  </a:pPr>
                  <a:endParaRPr lang="en-US" sz="15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indent="0" algn="ctr">
                    <a:buNone/>
                  </a:pPr>
                  <a:endParaRPr lang="en-US" sz="15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59" name="Content Placeholder 2">
                  <a:extLst>
                    <a:ext uri="{FF2B5EF4-FFF2-40B4-BE49-F238E27FC236}">
                      <a16:creationId xmlns:a16="http://schemas.microsoft.com/office/drawing/2014/main" id="{AA3264D6-5422-92E3-69F0-47A3CBAB3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648" y="6370651"/>
                  <a:ext cx="3857276" cy="495970"/>
                </a:xfrm>
                <a:prstGeom prst="rect">
                  <a:avLst/>
                </a:prstGeom>
                <a:blipFill>
                  <a:blip r:embed="rId67"/>
                  <a:stretch>
                    <a:fillRect t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60" name="Content Placeholder 2">
                <a:extLst>
                  <a:ext uri="{FF2B5EF4-FFF2-40B4-BE49-F238E27FC236}">
                    <a16:creationId xmlns:a16="http://schemas.microsoft.com/office/drawing/2014/main" id="{2557BD3A-0D42-68EE-FE73-A4B8C2F527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0037" y="17448383"/>
                <a:ext cx="7886700" cy="128666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will set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  <m:r>
                      <a:rPr lang="en-US" sz="2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7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7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sup>
                    </m:sSup>
                    <m:r>
                      <a:rPr lang="en-US" sz="2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3360" name="Content Placeholder 2">
                <a:extLst>
                  <a:ext uri="{FF2B5EF4-FFF2-40B4-BE49-F238E27FC236}">
                    <a16:creationId xmlns:a16="http://schemas.microsoft.com/office/drawing/2014/main" id="{2557BD3A-0D42-68EE-FE73-A4B8C2F52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37" y="17448383"/>
                <a:ext cx="7886700" cy="1286660"/>
              </a:xfrm>
              <a:prstGeom prst="rect">
                <a:avLst/>
              </a:prstGeom>
              <a:blipFill>
                <a:blip r:embed="rId68"/>
                <a:stretch>
                  <a:fillRect l="-1768" t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61" name="Rounded Rectangle 13360">
            <a:extLst>
              <a:ext uri="{FF2B5EF4-FFF2-40B4-BE49-F238E27FC236}">
                <a16:creationId xmlns:a16="http://schemas.microsoft.com/office/drawing/2014/main" id="{7B01810F-F334-3278-C51A-46748A19D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91" y="18933680"/>
            <a:ext cx="9960769" cy="853678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329148" tIns="164574" rIns="329148" bIns="164574" anchor="ctr"/>
          <a:lstStyle/>
          <a:p>
            <a:pPr algn="ctr" defTabSz="1645775" eaLnBrk="1" hangingPunct="1">
              <a:lnSpc>
                <a:spcPct val="80000"/>
              </a:lnSpc>
              <a:defRPr/>
            </a:pPr>
            <a:r>
              <a:rPr lang="en-US" sz="3866" b="1" spc="263" dirty="0">
                <a:solidFill>
                  <a:srgbClr val="F2F2F2"/>
                </a:solidFill>
                <a:latin typeface="+mn-lt"/>
                <a:ea typeface="+mn-ea"/>
              </a:rPr>
              <a:t>Regression Formulation</a:t>
            </a:r>
            <a:endParaRPr lang="en-US" sz="4306" b="1" dirty="0">
              <a:solidFill>
                <a:srgbClr val="F2F2F2"/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62" name="Content Placeholder 2">
                <a:extLst>
                  <a:ext uri="{FF2B5EF4-FFF2-40B4-BE49-F238E27FC236}">
                    <a16:creationId xmlns:a16="http://schemas.microsoft.com/office/drawing/2014/main" id="{95B35DF1-96D2-0CA1-C224-B209CA38BB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8835" y="20111077"/>
                <a:ext cx="9757025" cy="128666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sz="2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 matrix </a:t>
                </a:r>
                <a14:m>
                  <m:oMath xmlns:m="http://schemas.openxmlformats.org/officeDocument/2006/math">
                    <m:r>
                      <a:rPr lang="en-US" sz="27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sz="27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−2 ×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7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𝒃</m:t>
                    </m:r>
                    <m:r>
                      <a:rPr lang="en-US" sz="27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−2 </m:t>
                        </m:r>
                      </m:sup>
                    </m:sSup>
                  </m:oMath>
                </a14:m>
                <a:r>
                  <a:rPr lang="en-US" sz="27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 that</a:t>
                </a:r>
                <a:endParaRPr lang="en-US" sz="27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362" name="Content Placeholder 2">
                <a:extLst>
                  <a:ext uri="{FF2B5EF4-FFF2-40B4-BE49-F238E27FC236}">
                    <a16:creationId xmlns:a16="http://schemas.microsoft.com/office/drawing/2014/main" id="{95B35DF1-96D2-0CA1-C224-B209CA38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35" y="20111077"/>
                <a:ext cx="9757025" cy="1286660"/>
              </a:xfrm>
              <a:prstGeom prst="rect">
                <a:avLst/>
              </a:prstGeom>
              <a:blipFill>
                <a:blip r:embed="rId69"/>
                <a:stretch>
                  <a:fillRect l="-1299" t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63" name="TextBox 13362">
                <a:extLst>
                  <a:ext uri="{FF2B5EF4-FFF2-40B4-BE49-F238E27FC236}">
                    <a16:creationId xmlns:a16="http://schemas.microsoft.com/office/drawing/2014/main" id="{E56B5721-4B3F-7D89-366A-50B8F8AC51DD}"/>
                  </a:ext>
                </a:extLst>
              </p:cNvPr>
              <p:cNvSpPr txBox="1"/>
              <p:nvPr/>
            </p:nvSpPr>
            <p:spPr>
              <a:xfrm>
                <a:off x="2647388" y="21239317"/>
                <a:ext cx="7168935" cy="1003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70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𝝓</m:t>
                      </m:r>
                      <m:r>
                        <a:rPr lang="en-US" sz="27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7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arg</m:t>
                              </m:r>
                              <m:r>
                                <a:rPr lang="en-US" sz="27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7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7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7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lit/>
                                </m:rPr>
                                <a:rPr lang="en-US" sz="27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||</m:t>
                              </m:r>
                              <m:r>
                                <a:rPr lang="en-US" sz="27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𝑨</m:t>
                              </m:r>
                              <m:r>
                                <a:rPr lang="en-US" sz="27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𝜷</m:t>
                              </m:r>
                              <m:r>
                                <a:rPr lang="en-US" sz="27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27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𝒃</m:t>
                              </m:r>
                              <m:r>
                                <m:rPr>
                                  <m:lit/>
                                </m:rPr>
                                <a:rPr lang="en-US" sz="27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||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27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70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𝟏</m:t>
                      </m:r>
                      <m:f>
                        <m:fPr>
                          <m:ctrlP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(∅)</m:t>
                          </m:r>
                        </m:num>
                        <m:den>
                          <m: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700" i="1" dirty="0"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363" name="TextBox 13362">
                <a:extLst>
                  <a:ext uri="{FF2B5EF4-FFF2-40B4-BE49-F238E27FC236}">
                    <a16:creationId xmlns:a16="http://schemas.microsoft.com/office/drawing/2014/main" id="{E56B5721-4B3F-7D89-366A-50B8F8AC5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388" y="21239317"/>
                <a:ext cx="7168935" cy="1003736"/>
              </a:xfrm>
              <a:prstGeom prst="rect">
                <a:avLst/>
              </a:prstGeom>
              <a:blipFill>
                <a:blip r:embed="rId7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76" name="Group 13375">
            <a:extLst>
              <a:ext uri="{FF2B5EF4-FFF2-40B4-BE49-F238E27FC236}">
                <a16:creationId xmlns:a16="http://schemas.microsoft.com/office/drawing/2014/main" id="{D01B3E62-66DD-9D17-F879-5E71340B1F01}"/>
              </a:ext>
            </a:extLst>
          </p:cNvPr>
          <p:cNvGrpSpPr/>
          <p:nvPr/>
        </p:nvGrpSpPr>
        <p:grpSpPr>
          <a:xfrm>
            <a:off x="2140615" y="20903968"/>
            <a:ext cx="536714" cy="1778354"/>
            <a:chOff x="2398643" y="2479156"/>
            <a:chExt cx="715618" cy="2371139"/>
          </a:xfrm>
        </p:grpSpPr>
        <p:sp>
          <p:nvSpPr>
            <p:cNvPr id="13377" name="Left Bracket 13376">
              <a:extLst>
                <a:ext uri="{FF2B5EF4-FFF2-40B4-BE49-F238E27FC236}">
                  <a16:creationId xmlns:a16="http://schemas.microsoft.com/office/drawing/2014/main" id="{A7D36277-A111-5FE3-021C-13C51AAD1E97}"/>
                </a:ext>
              </a:extLst>
            </p:cNvPr>
            <p:cNvSpPr/>
            <p:nvPr/>
          </p:nvSpPr>
          <p:spPr>
            <a:xfrm>
              <a:off x="2398644" y="2544415"/>
              <a:ext cx="117679" cy="2305879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78" name="Right Bracket 13377">
              <a:extLst>
                <a:ext uri="{FF2B5EF4-FFF2-40B4-BE49-F238E27FC236}">
                  <a16:creationId xmlns:a16="http://schemas.microsoft.com/office/drawing/2014/main" id="{CC85AABF-F07A-8DFE-6C6E-C3390F5AA49D}"/>
                </a:ext>
              </a:extLst>
            </p:cNvPr>
            <p:cNvSpPr/>
            <p:nvPr/>
          </p:nvSpPr>
          <p:spPr>
            <a:xfrm>
              <a:off x="2983330" y="2544416"/>
              <a:ext cx="117679" cy="2305879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79" name="TextBox 13378">
                  <a:extLst>
                    <a:ext uri="{FF2B5EF4-FFF2-40B4-BE49-F238E27FC236}">
                      <a16:creationId xmlns:a16="http://schemas.microsoft.com/office/drawing/2014/main" id="{3D39C6A9-1FF5-0E1D-5E77-DC384449AE8E}"/>
                    </a:ext>
                  </a:extLst>
                </p:cNvPr>
                <p:cNvSpPr txBox="1"/>
                <p:nvPr/>
              </p:nvSpPr>
              <p:spPr>
                <a:xfrm>
                  <a:off x="2398644" y="2479156"/>
                  <a:ext cx="702365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000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79" name="TextBox 13378">
                  <a:extLst>
                    <a:ext uri="{FF2B5EF4-FFF2-40B4-BE49-F238E27FC236}">
                      <a16:creationId xmlns:a16="http://schemas.microsoft.com/office/drawing/2014/main" id="{3D39C6A9-1FF5-0E1D-5E77-DC384449A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644" y="2479156"/>
                  <a:ext cx="702365" cy="738664"/>
                </a:xfrm>
                <a:prstGeom prst="rect">
                  <a:avLst/>
                </a:prstGeom>
                <a:blipFill>
                  <a:blip r:embed="rId71"/>
                  <a:stretch>
                    <a:fillRect l="-13953" r="-11628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80" name="TextBox 13379">
                  <a:extLst>
                    <a:ext uri="{FF2B5EF4-FFF2-40B4-BE49-F238E27FC236}">
                      <a16:creationId xmlns:a16="http://schemas.microsoft.com/office/drawing/2014/main" id="{7412A728-6BA1-6E23-9AE7-4DA8F09BBC01}"/>
                    </a:ext>
                  </a:extLst>
                </p:cNvPr>
                <p:cNvSpPr txBox="1"/>
                <p:nvPr/>
              </p:nvSpPr>
              <p:spPr>
                <a:xfrm>
                  <a:off x="2411896" y="2989468"/>
                  <a:ext cx="702365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000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80" name="TextBox 13379">
                  <a:extLst>
                    <a:ext uri="{FF2B5EF4-FFF2-40B4-BE49-F238E27FC236}">
                      <a16:creationId xmlns:a16="http://schemas.microsoft.com/office/drawing/2014/main" id="{7412A728-6BA1-6E23-9AE7-4DA8F09BB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96" y="2989468"/>
                  <a:ext cx="702365" cy="738664"/>
                </a:xfrm>
                <a:prstGeom prst="rect">
                  <a:avLst/>
                </a:prstGeom>
                <a:blipFill>
                  <a:blip r:embed="rId72"/>
                  <a:stretch>
                    <a:fillRect l="-16667" r="-14286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81" name="TextBox 13380">
                  <a:extLst>
                    <a:ext uri="{FF2B5EF4-FFF2-40B4-BE49-F238E27FC236}">
                      <a16:creationId xmlns:a16="http://schemas.microsoft.com/office/drawing/2014/main" id="{7EB6C743-22DC-93A8-330B-E9699F1887AA}"/>
                    </a:ext>
                  </a:extLst>
                </p:cNvPr>
                <p:cNvSpPr txBox="1"/>
                <p:nvPr/>
              </p:nvSpPr>
              <p:spPr>
                <a:xfrm>
                  <a:off x="2411896" y="3532805"/>
                  <a:ext cx="702365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⋮</m:t>
                        </m:r>
                      </m:oMath>
                    </m:oMathPara>
                  </a14:m>
                  <a:endParaRPr lang="en-US" sz="3000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81" name="TextBox 13380">
                  <a:extLst>
                    <a:ext uri="{FF2B5EF4-FFF2-40B4-BE49-F238E27FC236}">
                      <a16:creationId xmlns:a16="http://schemas.microsoft.com/office/drawing/2014/main" id="{7EB6C743-22DC-93A8-330B-E9699F188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96" y="3532805"/>
                  <a:ext cx="702365" cy="738664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82" name="TextBox 13381">
                  <a:extLst>
                    <a:ext uri="{FF2B5EF4-FFF2-40B4-BE49-F238E27FC236}">
                      <a16:creationId xmlns:a16="http://schemas.microsoft.com/office/drawing/2014/main" id="{980D0CD6-F28F-AEE7-A2F7-A645D0ADF07B}"/>
                    </a:ext>
                  </a:extLst>
                </p:cNvPr>
                <p:cNvSpPr txBox="1"/>
                <p:nvPr/>
              </p:nvSpPr>
              <p:spPr>
                <a:xfrm>
                  <a:off x="2398643" y="4093267"/>
                  <a:ext cx="702365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000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82" name="TextBox 13381">
                  <a:extLst>
                    <a:ext uri="{FF2B5EF4-FFF2-40B4-BE49-F238E27FC236}">
                      <a16:creationId xmlns:a16="http://schemas.microsoft.com/office/drawing/2014/main" id="{980D0CD6-F28F-AEE7-A2F7-A645D0ADF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643" y="4093267"/>
                  <a:ext cx="702365" cy="738664"/>
                </a:xfrm>
                <a:prstGeom prst="rect">
                  <a:avLst/>
                </a:prstGeom>
                <a:blipFill>
                  <a:blip r:embed="rId74"/>
                  <a:stretch>
                    <a:fillRect l="-13953" r="-1162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383" name="TextBox 13382">
            <a:extLst>
              <a:ext uri="{FF2B5EF4-FFF2-40B4-BE49-F238E27FC236}">
                <a16:creationId xmlns:a16="http://schemas.microsoft.com/office/drawing/2014/main" id="{9B77C794-C6CF-0DC2-E280-8E6294A01D89}"/>
              </a:ext>
            </a:extLst>
          </p:cNvPr>
          <p:cNvSpPr txBox="1"/>
          <p:nvPr/>
        </p:nvSpPr>
        <p:spPr>
          <a:xfrm>
            <a:off x="928834" y="23093538"/>
            <a:ext cx="1087449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263"/>
              </a:spcBef>
              <a:spcAft>
                <a:spcPts val="263"/>
              </a:spcAft>
              <a:defRPr/>
            </a:pPr>
            <a:r>
              <a:rPr lang="en-US" altLang="en-US" sz="2700" dirty="0"/>
              <a:t>We can compute Shapley values by solving a regression problem!</a:t>
            </a:r>
          </a:p>
        </p:txBody>
      </p:sp>
      <p:grpSp>
        <p:nvGrpSpPr>
          <p:cNvPr id="13384" name="Group 13383">
            <a:extLst>
              <a:ext uri="{FF2B5EF4-FFF2-40B4-BE49-F238E27FC236}">
                <a16:creationId xmlns:a16="http://schemas.microsoft.com/office/drawing/2014/main" id="{42ABEE87-8B6D-2E1F-DC6C-B40E145322D7}"/>
              </a:ext>
            </a:extLst>
          </p:cNvPr>
          <p:cNvGrpSpPr/>
          <p:nvPr/>
        </p:nvGrpSpPr>
        <p:grpSpPr>
          <a:xfrm>
            <a:off x="12554609" y="11515558"/>
            <a:ext cx="8407277" cy="2855526"/>
            <a:chOff x="545263" y="2349625"/>
            <a:chExt cx="11209702" cy="3807368"/>
          </a:xfrm>
        </p:grpSpPr>
        <p:sp>
          <p:nvSpPr>
            <p:cNvPr id="13385" name="Left Bracket 13384">
              <a:extLst>
                <a:ext uri="{FF2B5EF4-FFF2-40B4-BE49-F238E27FC236}">
                  <a16:creationId xmlns:a16="http://schemas.microsoft.com/office/drawing/2014/main" id="{EF2B4B3B-EBBB-4C7B-A2B1-E3E63CE7293C}"/>
                </a:ext>
              </a:extLst>
            </p:cNvPr>
            <p:cNvSpPr/>
            <p:nvPr/>
          </p:nvSpPr>
          <p:spPr>
            <a:xfrm>
              <a:off x="838200" y="2969845"/>
              <a:ext cx="91175" cy="3187148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86" name="Right Bracket 13385">
              <a:extLst>
                <a:ext uri="{FF2B5EF4-FFF2-40B4-BE49-F238E27FC236}">
                  <a16:creationId xmlns:a16="http://schemas.microsoft.com/office/drawing/2014/main" id="{E54899BB-846D-E941-2259-F80A741093A1}"/>
                </a:ext>
              </a:extLst>
            </p:cNvPr>
            <p:cNvSpPr/>
            <p:nvPr/>
          </p:nvSpPr>
          <p:spPr>
            <a:xfrm>
              <a:off x="2311742" y="2969845"/>
              <a:ext cx="91175" cy="3187148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87" name="Left Bracket 13386">
              <a:extLst>
                <a:ext uri="{FF2B5EF4-FFF2-40B4-BE49-F238E27FC236}">
                  <a16:creationId xmlns:a16="http://schemas.microsoft.com/office/drawing/2014/main" id="{D6C11D4D-DFBF-087C-AC21-FC8B78F730E1}"/>
                </a:ext>
              </a:extLst>
            </p:cNvPr>
            <p:cNvSpPr/>
            <p:nvPr/>
          </p:nvSpPr>
          <p:spPr>
            <a:xfrm>
              <a:off x="4095020" y="2969845"/>
              <a:ext cx="91175" cy="3187148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88" name="Right Bracket 13387">
              <a:extLst>
                <a:ext uri="{FF2B5EF4-FFF2-40B4-BE49-F238E27FC236}">
                  <a16:creationId xmlns:a16="http://schemas.microsoft.com/office/drawing/2014/main" id="{C7DD9DD1-BC95-3AFD-4872-A5FA990BF305}"/>
                </a:ext>
              </a:extLst>
            </p:cNvPr>
            <p:cNvSpPr/>
            <p:nvPr/>
          </p:nvSpPr>
          <p:spPr>
            <a:xfrm>
              <a:off x="4361246" y="2969845"/>
              <a:ext cx="91175" cy="3187148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89" name="TextBox 13388">
                  <a:extLst>
                    <a:ext uri="{FF2B5EF4-FFF2-40B4-BE49-F238E27FC236}">
                      <a16:creationId xmlns:a16="http://schemas.microsoft.com/office/drawing/2014/main" id="{9C66092C-2480-D679-652B-8433CF6229A5}"/>
                    </a:ext>
                  </a:extLst>
                </p:cNvPr>
                <p:cNvSpPr txBox="1"/>
                <p:nvPr/>
              </p:nvSpPr>
              <p:spPr>
                <a:xfrm>
                  <a:off x="2953890" y="3068102"/>
                  <a:ext cx="1090703" cy="584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≈</m:t>
                        </m:r>
                      </m:oMath>
                    </m:oMathPara>
                  </a14:m>
                  <a:endParaRPr lang="en-US" sz="2250" i="1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89" name="TextBox 13388">
                  <a:extLst>
                    <a:ext uri="{FF2B5EF4-FFF2-40B4-BE49-F238E27FC236}">
                      <a16:creationId xmlns:a16="http://schemas.microsoft.com/office/drawing/2014/main" id="{9C66092C-2480-D679-652B-8433CF6229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890" y="3068102"/>
                  <a:ext cx="1090703" cy="584776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90" name="Rectangle 13389">
              <a:extLst>
                <a:ext uri="{FF2B5EF4-FFF2-40B4-BE49-F238E27FC236}">
                  <a16:creationId xmlns:a16="http://schemas.microsoft.com/office/drawing/2014/main" id="{FE1A66E4-FD6D-12AF-8944-F6D46B21563B}"/>
                </a:ext>
              </a:extLst>
            </p:cNvPr>
            <p:cNvSpPr/>
            <p:nvPr/>
          </p:nvSpPr>
          <p:spPr>
            <a:xfrm>
              <a:off x="911272" y="3106573"/>
              <a:ext cx="1400469" cy="215900"/>
            </a:xfrm>
            <a:prstGeom prst="rect">
              <a:avLst/>
            </a:prstGeom>
            <a:solidFill>
              <a:srgbClr val="76D6FF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1" name="Rectangle 13390">
              <a:extLst>
                <a:ext uri="{FF2B5EF4-FFF2-40B4-BE49-F238E27FC236}">
                  <a16:creationId xmlns:a16="http://schemas.microsoft.com/office/drawing/2014/main" id="{F3553098-7564-7EBA-D307-F695317C79BF}"/>
                </a:ext>
              </a:extLst>
            </p:cNvPr>
            <p:cNvSpPr/>
            <p:nvPr/>
          </p:nvSpPr>
          <p:spPr>
            <a:xfrm>
              <a:off x="920323" y="4025624"/>
              <a:ext cx="1400469" cy="215900"/>
            </a:xfrm>
            <a:prstGeom prst="rect">
              <a:avLst/>
            </a:prstGeom>
            <a:solidFill>
              <a:srgbClr val="FFD579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2" name="Rectangle 13391">
              <a:extLst>
                <a:ext uri="{FF2B5EF4-FFF2-40B4-BE49-F238E27FC236}">
                  <a16:creationId xmlns:a16="http://schemas.microsoft.com/office/drawing/2014/main" id="{3FF836E0-D5ED-8478-204D-9D57E5E3520B}"/>
                </a:ext>
              </a:extLst>
            </p:cNvPr>
            <p:cNvSpPr/>
            <p:nvPr/>
          </p:nvSpPr>
          <p:spPr>
            <a:xfrm>
              <a:off x="920323" y="4836725"/>
              <a:ext cx="1400469" cy="2159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3" name="Rectangle 13392">
              <a:extLst>
                <a:ext uri="{FF2B5EF4-FFF2-40B4-BE49-F238E27FC236}">
                  <a16:creationId xmlns:a16="http://schemas.microsoft.com/office/drawing/2014/main" id="{777A0D3F-C53A-8E46-2C9E-8FE4699D89C6}"/>
                </a:ext>
              </a:extLst>
            </p:cNvPr>
            <p:cNvSpPr/>
            <p:nvPr/>
          </p:nvSpPr>
          <p:spPr>
            <a:xfrm>
              <a:off x="916183" y="5233136"/>
              <a:ext cx="1400469" cy="215900"/>
            </a:xfrm>
            <a:prstGeom prst="rect">
              <a:avLst/>
            </a:prstGeom>
            <a:solidFill>
              <a:srgbClr val="008F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4" name="Rectangle 13393">
              <a:extLst>
                <a:ext uri="{FF2B5EF4-FFF2-40B4-BE49-F238E27FC236}">
                  <a16:creationId xmlns:a16="http://schemas.microsoft.com/office/drawing/2014/main" id="{0A70B607-F85F-3BF7-0E4E-F3C264F6DFE6}"/>
                </a:ext>
              </a:extLst>
            </p:cNvPr>
            <p:cNvSpPr/>
            <p:nvPr/>
          </p:nvSpPr>
          <p:spPr>
            <a:xfrm>
              <a:off x="4136398" y="3106573"/>
              <a:ext cx="265594" cy="203477"/>
            </a:xfrm>
            <a:prstGeom prst="rect">
              <a:avLst/>
            </a:prstGeom>
            <a:solidFill>
              <a:srgbClr val="76D6FF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5" name="Rectangle 13394">
              <a:extLst>
                <a:ext uri="{FF2B5EF4-FFF2-40B4-BE49-F238E27FC236}">
                  <a16:creationId xmlns:a16="http://schemas.microsoft.com/office/drawing/2014/main" id="{D8FE9510-FC19-C49B-7F7A-5D833C826AC7}"/>
                </a:ext>
              </a:extLst>
            </p:cNvPr>
            <p:cNvSpPr/>
            <p:nvPr/>
          </p:nvSpPr>
          <p:spPr>
            <a:xfrm>
              <a:off x="4145449" y="4025624"/>
              <a:ext cx="265594" cy="203477"/>
            </a:xfrm>
            <a:prstGeom prst="rect">
              <a:avLst/>
            </a:prstGeom>
            <a:solidFill>
              <a:srgbClr val="FFD579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6" name="Rectangle 13395">
              <a:extLst>
                <a:ext uri="{FF2B5EF4-FFF2-40B4-BE49-F238E27FC236}">
                  <a16:creationId xmlns:a16="http://schemas.microsoft.com/office/drawing/2014/main" id="{2A97FE40-386C-3165-AA89-4128857FE5F7}"/>
                </a:ext>
              </a:extLst>
            </p:cNvPr>
            <p:cNvSpPr/>
            <p:nvPr/>
          </p:nvSpPr>
          <p:spPr>
            <a:xfrm>
              <a:off x="4145449" y="4836725"/>
              <a:ext cx="265594" cy="203477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7" name="Rectangle 13396">
              <a:extLst>
                <a:ext uri="{FF2B5EF4-FFF2-40B4-BE49-F238E27FC236}">
                  <a16:creationId xmlns:a16="http://schemas.microsoft.com/office/drawing/2014/main" id="{FB3F8097-E1C2-9D94-925D-3F62C0C158EA}"/>
                </a:ext>
              </a:extLst>
            </p:cNvPr>
            <p:cNvSpPr/>
            <p:nvPr/>
          </p:nvSpPr>
          <p:spPr>
            <a:xfrm>
              <a:off x="4141309" y="5233136"/>
              <a:ext cx="265594" cy="203477"/>
            </a:xfrm>
            <a:prstGeom prst="rect">
              <a:avLst/>
            </a:prstGeom>
            <a:solidFill>
              <a:srgbClr val="008F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8" name="Left Bracket 13397">
              <a:extLst>
                <a:ext uri="{FF2B5EF4-FFF2-40B4-BE49-F238E27FC236}">
                  <a16:creationId xmlns:a16="http://schemas.microsoft.com/office/drawing/2014/main" id="{6E6BA709-5C51-D296-CA36-E9F3101ACDE7}"/>
                </a:ext>
              </a:extLst>
            </p:cNvPr>
            <p:cNvSpPr/>
            <p:nvPr/>
          </p:nvSpPr>
          <p:spPr>
            <a:xfrm>
              <a:off x="6676095" y="2969844"/>
              <a:ext cx="49797" cy="157985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9" name="Right Bracket 13398">
              <a:extLst>
                <a:ext uri="{FF2B5EF4-FFF2-40B4-BE49-F238E27FC236}">
                  <a16:creationId xmlns:a16="http://schemas.microsoft.com/office/drawing/2014/main" id="{F00DC3A6-72DE-760E-AC75-8D0F6C989DA8}"/>
                </a:ext>
              </a:extLst>
            </p:cNvPr>
            <p:cNvSpPr/>
            <p:nvPr/>
          </p:nvSpPr>
          <p:spPr>
            <a:xfrm>
              <a:off x="8157321" y="2969844"/>
              <a:ext cx="49797" cy="1579853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0" name="Left Bracket 13399">
              <a:extLst>
                <a:ext uri="{FF2B5EF4-FFF2-40B4-BE49-F238E27FC236}">
                  <a16:creationId xmlns:a16="http://schemas.microsoft.com/office/drawing/2014/main" id="{A83764C0-01D3-41CB-C157-F24DC913161E}"/>
                </a:ext>
              </a:extLst>
            </p:cNvPr>
            <p:cNvSpPr/>
            <p:nvPr/>
          </p:nvSpPr>
          <p:spPr>
            <a:xfrm>
              <a:off x="9932915" y="2969844"/>
              <a:ext cx="49797" cy="157985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1" name="Right Bracket 13400">
              <a:extLst>
                <a:ext uri="{FF2B5EF4-FFF2-40B4-BE49-F238E27FC236}">
                  <a16:creationId xmlns:a16="http://schemas.microsoft.com/office/drawing/2014/main" id="{E74595D1-3C18-5DA0-7F85-1CAA082737A0}"/>
                </a:ext>
              </a:extLst>
            </p:cNvPr>
            <p:cNvSpPr/>
            <p:nvPr/>
          </p:nvSpPr>
          <p:spPr>
            <a:xfrm>
              <a:off x="10199141" y="2969844"/>
              <a:ext cx="49797" cy="1579853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2" name="Left Bracket 13401">
              <a:extLst>
                <a:ext uri="{FF2B5EF4-FFF2-40B4-BE49-F238E27FC236}">
                  <a16:creationId xmlns:a16="http://schemas.microsoft.com/office/drawing/2014/main" id="{1D3FC4DC-AF0F-C1F7-5235-4DA9421F3655}"/>
                </a:ext>
              </a:extLst>
            </p:cNvPr>
            <p:cNvSpPr/>
            <p:nvPr/>
          </p:nvSpPr>
          <p:spPr>
            <a:xfrm>
              <a:off x="8459373" y="2969844"/>
              <a:ext cx="62106" cy="1498441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03" name="TextBox 13402">
                  <a:extLst>
                    <a:ext uri="{FF2B5EF4-FFF2-40B4-BE49-F238E27FC236}">
                      <a16:creationId xmlns:a16="http://schemas.microsoft.com/office/drawing/2014/main" id="{E66132EA-D5D4-5160-EC74-B0A8A494245F}"/>
                    </a:ext>
                  </a:extLst>
                </p:cNvPr>
                <p:cNvSpPr txBox="1"/>
                <p:nvPr/>
              </p:nvSpPr>
              <p:spPr>
                <a:xfrm>
                  <a:off x="8746351" y="3077342"/>
                  <a:ext cx="1090703" cy="584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≈</m:t>
                        </m:r>
                      </m:oMath>
                    </m:oMathPara>
                  </a14:m>
                  <a:endParaRPr lang="en-US" sz="2250" i="1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03" name="TextBox 13402">
                  <a:extLst>
                    <a:ext uri="{FF2B5EF4-FFF2-40B4-BE49-F238E27FC236}">
                      <a16:creationId xmlns:a16="http://schemas.microsoft.com/office/drawing/2014/main" id="{E66132EA-D5D4-5160-EC74-B0A8A4942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6351" y="3077342"/>
                  <a:ext cx="1090703" cy="584776"/>
                </a:xfrm>
                <a:prstGeom prst="rect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04" name="Rectangle 13403">
              <a:extLst>
                <a:ext uri="{FF2B5EF4-FFF2-40B4-BE49-F238E27FC236}">
                  <a16:creationId xmlns:a16="http://schemas.microsoft.com/office/drawing/2014/main" id="{E2FB4554-8DE0-8396-75FC-4C93C28F576F}"/>
                </a:ext>
              </a:extLst>
            </p:cNvPr>
            <p:cNvSpPr/>
            <p:nvPr/>
          </p:nvSpPr>
          <p:spPr>
            <a:xfrm>
              <a:off x="6740613" y="3071885"/>
              <a:ext cx="1400469" cy="215900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5" name="Rectangle 13404">
              <a:extLst>
                <a:ext uri="{FF2B5EF4-FFF2-40B4-BE49-F238E27FC236}">
                  <a16:creationId xmlns:a16="http://schemas.microsoft.com/office/drawing/2014/main" id="{BC83ADE0-EDD4-4868-284B-80892EBBE012}"/>
                </a:ext>
              </a:extLst>
            </p:cNvPr>
            <p:cNvSpPr/>
            <p:nvPr/>
          </p:nvSpPr>
          <p:spPr>
            <a:xfrm>
              <a:off x="6740612" y="3345101"/>
              <a:ext cx="1400469" cy="215900"/>
            </a:xfrm>
            <a:prstGeom prst="rect">
              <a:avLst/>
            </a:prstGeom>
            <a:solidFill>
              <a:srgbClr val="FFD5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6" name="Rectangle 13405">
              <a:extLst>
                <a:ext uri="{FF2B5EF4-FFF2-40B4-BE49-F238E27FC236}">
                  <a16:creationId xmlns:a16="http://schemas.microsoft.com/office/drawing/2014/main" id="{8F348205-491A-A260-7819-2C622757C957}"/>
                </a:ext>
              </a:extLst>
            </p:cNvPr>
            <p:cNvSpPr/>
            <p:nvPr/>
          </p:nvSpPr>
          <p:spPr>
            <a:xfrm>
              <a:off x="6739878" y="3631340"/>
              <a:ext cx="1409759" cy="234781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7" name="Rectangle 13406">
              <a:extLst>
                <a:ext uri="{FF2B5EF4-FFF2-40B4-BE49-F238E27FC236}">
                  <a16:creationId xmlns:a16="http://schemas.microsoft.com/office/drawing/2014/main" id="{D4EA8442-CD23-8406-D4FE-A2BE6ACBB248}"/>
                </a:ext>
              </a:extLst>
            </p:cNvPr>
            <p:cNvSpPr/>
            <p:nvPr/>
          </p:nvSpPr>
          <p:spPr>
            <a:xfrm>
              <a:off x="6740940" y="3937828"/>
              <a:ext cx="1407635" cy="215900"/>
            </a:xfrm>
            <a:prstGeom prst="rect">
              <a:avLst/>
            </a:prstGeom>
            <a:solidFill>
              <a:srgbClr val="008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8" name="Rectangle 13407">
              <a:extLst>
                <a:ext uri="{FF2B5EF4-FFF2-40B4-BE49-F238E27FC236}">
                  <a16:creationId xmlns:a16="http://schemas.microsoft.com/office/drawing/2014/main" id="{183C6660-0151-E534-59D3-F0C1C71C7805}"/>
                </a:ext>
              </a:extLst>
            </p:cNvPr>
            <p:cNvSpPr/>
            <p:nvPr/>
          </p:nvSpPr>
          <p:spPr>
            <a:xfrm>
              <a:off x="920323" y="5879767"/>
              <a:ext cx="1400469" cy="215900"/>
            </a:xfrm>
            <a:prstGeom prst="rect">
              <a:avLst/>
            </a:prstGeom>
            <a:solidFill>
              <a:schemeClr val="accent2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9" name="Rectangle 13408">
              <a:extLst>
                <a:ext uri="{FF2B5EF4-FFF2-40B4-BE49-F238E27FC236}">
                  <a16:creationId xmlns:a16="http://schemas.microsoft.com/office/drawing/2014/main" id="{7FC5D1FB-F303-CA24-4667-6220454FF528}"/>
                </a:ext>
              </a:extLst>
            </p:cNvPr>
            <p:cNvSpPr/>
            <p:nvPr/>
          </p:nvSpPr>
          <p:spPr>
            <a:xfrm>
              <a:off x="4136398" y="5892189"/>
              <a:ext cx="265594" cy="203478"/>
            </a:xfrm>
            <a:prstGeom prst="rect">
              <a:avLst/>
            </a:prstGeom>
            <a:solidFill>
              <a:schemeClr val="accent2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0" name="Rectangle 13409">
              <a:extLst>
                <a:ext uri="{FF2B5EF4-FFF2-40B4-BE49-F238E27FC236}">
                  <a16:creationId xmlns:a16="http://schemas.microsoft.com/office/drawing/2014/main" id="{0C7007C7-F0AA-5E74-EACE-83452CDAEE37}"/>
                </a:ext>
              </a:extLst>
            </p:cNvPr>
            <p:cNvSpPr/>
            <p:nvPr/>
          </p:nvSpPr>
          <p:spPr>
            <a:xfrm>
              <a:off x="6739878" y="4223296"/>
              <a:ext cx="1407635" cy="215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1" name="Rectangle 13410">
              <a:extLst>
                <a:ext uri="{FF2B5EF4-FFF2-40B4-BE49-F238E27FC236}">
                  <a16:creationId xmlns:a16="http://schemas.microsoft.com/office/drawing/2014/main" id="{37E6C60B-8D56-E5C6-B5E8-33B049362EFE}"/>
                </a:ext>
              </a:extLst>
            </p:cNvPr>
            <p:cNvSpPr/>
            <p:nvPr/>
          </p:nvSpPr>
          <p:spPr>
            <a:xfrm>
              <a:off x="9978504" y="3071885"/>
              <a:ext cx="220638" cy="215900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2" name="Rectangle 13411">
              <a:extLst>
                <a:ext uri="{FF2B5EF4-FFF2-40B4-BE49-F238E27FC236}">
                  <a16:creationId xmlns:a16="http://schemas.microsoft.com/office/drawing/2014/main" id="{B627A549-B253-3F34-1FE3-74D4E677F1D0}"/>
                </a:ext>
              </a:extLst>
            </p:cNvPr>
            <p:cNvSpPr/>
            <p:nvPr/>
          </p:nvSpPr>
          <p:spPr>
            <a:xfrm>
              <a:off x="9978503" y="3345101"/>
              <a:ext cx="220638" cy="215900"/>
            </a:xfrm>
            <a:prstGeom prst="rect">
              <a:avLst/>
            </a:prstGeom>
            <a:solidFill>
              <a:srgbClr val="FFD5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3" name="Rectangle 13412">
              <a:extLst>
                <a:ext uri="{FF2B5EF4-FFF2-40B4-BE49-F238E27FC236}">
                  <a16:creationId xmlns:a16="http://schemas.microsoft.com/office/drawing/2014/main" id="{2EE0AE28-7FBF-262C-ED4E-47323100731C}"/>
                </a:ext>
              </a:extLst>
            </p:cNvPr>
            <p:cNvSpPr/>
            <p:nvPr/>
          </p:nvSpPr>
          <p:spPr>
            <a:xfrm>
              <a:off x="9977769" y="3631340"/>
              <a:ext cx="222102" cy="234781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4" name="Rectangle 13413">
              <a:extLst>
                <a:ext uri="{FF2B5EF4-FFF2-40B4-BE49-F238E27FC236}">
                  <a16:creationId xmlns:a16="http://schemas.microsoft.com/office/drawing/2014/main" id="{8856B51B-A3DA-2F48-FBFA-5744869B0B23}"/>
                </a:ext>
              </a:extLst>
            </p:cNvPr>
            <p:cNvSpPr/>
            <p:nvPr/>
          </p:nvSpPr>
          <p:spPr>
            <a:xfrm>
              <a:off x="9978831" y="3937828"/>
              <a:ext cx="221934" cy="215900"/>
            </a:xfrm>
            <a:prstGeom prst="rect">
              <a:avLst/>
            </a:prstGeom>
            <a:solidFill>
              <a:srgbClr val="008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5" name="Rectangle 13414">
              <a:extLst>
                <a:ext uri="{FF2B5EF4-FFF2-40B4-BE49-F238E27FC236}">
                  <a16:creationId xmlns:a16="http://schemas.microsoft.com/office/drawing/2014/main" id="{3952EC1A-B5CC-077C-46BA-7A4DC35C1536}"/>
                </a:ext>
              </a:extLst>
            </p:cNvPr>
            <p:cNvSpPr/>
            <p:nvPr/>
          </p:nvSpPr>
          <p:spPr>
            <a:xfrm>
              <a:off x="9977769" y="4223296"/>
              <a:ext cx="221934" cy="215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6" name="Right Bracket 13415">
              <a:extLst>
                <a:ext uri="{FF2B5EF4-FFF2-40B4-BE49-F238E27FC236}">
                  <a16:creationId xmlns:a16="http://schemas.microsoft.com/office/drawing/2014/main" id="{F50332FE-DAC1-A2B3-B9D6-49AC372F0BDC}"/>
                </a:ext>
              </a:extLst>
            </p:cNvPr>
            <p:cNvSpPr/>
            <p:nvPr/>
          </p:nvSpPr>
          <p:spPr>
            <a:xfrm>
              <a:off x="8641892" y="2969845"/>
              <a:ext cx="83708" cy="1498440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7" name="Left Bracket 13416">
              <a:extLst>
                <a:ext uri="{FF2B5EF4-FFF2-40B4-BE49-F238E27FC236}">
                  <a16:creationId xmlns:a16="http://schemas.microsoft.com/office/drawing/2014/main" id="{A7B114A8-8033-0C8E-F40B-454745EFCF84}"/>
                </a:ext>
              </a:extLst>
            </p:cNvPr>
            <p:cNvSpPr/>
            <p:nvPr/>
          </p:nvSpPr>
          <p:spPr>
            <a:xfrm>
              <a:off x="2637771" y="2969844"/>
              <a:ext cx="62106" cy="1498441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8" name="Right Bracket 13417">
              <a:extLst>
                <a:ext uri="{FF2B5EF4-FFF2-40B4-BE49-F238E27FC236}">
                  <a16:creationId xmlns:a16="http://schemas.microsoft.com/office/drawing/2014/main" id="{F7012DA7-72F6-CEA2-88D2-2905E77BEBF6}"/>
                </a:ext>
              </a:extLst>
            </p:cNvPr>
            <p:cNvSpPr/>
            <p:nvPr/>
          </p:nvSpPr>
          <p:spPr>
            <a:xfrm>
              <a:off x="2820290" y="2969845"/>
              <a:ext cx="83708" cy="1498440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9" name="Right Arrow 13418">
              <a:extLst>
                <a:ext uri="{FF2B5EF4-FFF2-40B4-BE49-F238E27FC236}">
                  <a16:creationId xmlns:a16="http://schemas.microsoft.com/office/drawing/2014/main" id="{7B250338-74B2-C5B8-915E-7B73C57190C0}"/>
                </a:ext>
              </a:extLst>
            </p:cNvPr>
            <p:cNvSpPr/>
            <p:nvPr/>
          </p:nvSpPr>
          <p:spPr>
            <a:xfrm>
              <a:off x="5021184" y="3506414"/>
              <a:ext cx="1086148" cy="4846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20" name="TextBox 13419">
                  <a:extLst>
                    <a:ext uri="{FF2B5EF4-FFF2-40B4-BE49-F238E27FC236}">
                      <a16:creationId xmlns:a16="http://schemas.microsoft.com/office/drawing/2014/main" id="{E80B0067-3744-DD1F-24C3-6ED8DFC50D2F}"/>
                    </a:ext>
                  </a:extLst>
                </p:cNvPr>
                <p:cNvSpPr txBox="1"/>
                <p:nvPr/>
              </p:nvSpPr>
              <p:spPr>
                <a:xfrm>
                  <a:off x="545263" y="2419596"/>
                  <a:ext cx="2042617" cy="5875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25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ℝ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 ×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1500" i="1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20" name="TextBox 13419">
                  <a:extLst>
                    <a:ext uri="{FF2B5EF4-FFF2-40B4-BE49-F238E27FC236}">
                      <a16:creationId xmlns:a16="http://schemas.microsoft.com/office/drawing/2014/main" id="{E80B0067-3744-DD1F-24C3-6ED8DFC50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263" y="2419596"/>
                  <a:ext cx="2042617" cy="587597"/>
                </a:xfrm>
                <a:prstGeom prst="rect">
                  <a:avLst/>
                </a:prstGeom>
                <a:blipFill>
                  <a:blip r:embed="rId77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21" name="TextBox 13420">
                  <a:extLst>
                    <a:ext uri="{FF2B5EF4-FFF2-40B4-BE49-F238E27FC236}">
                      <a16:creationId xmlns:a16="http://schemas.microsoft.com/office/drawing/2014/main" id="{7D5E5AD3-A717-3A28-409B-8E78124759D9}"/>
                    </a:ext>
                  </a:extLst>
                </p:cNvPr>
                <p:cNvSpPr txBox="1"/>
                <p:nvPr/>
              </p:nvSpPr>
              <p:spPr>
                <a:xfrm>
                  <a:off x="3948052" y="2370648"/>
                  <a:ext cx="1917911" cy="615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25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𝒃</m:t>
                      </m:r>
                    </m:oMath>
                  </a14:m>
                  <a:r>
                    <a:rPr lang="en-US" sz="2400" b="1" dirty="0"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−2 </m:t>
                          </m:r>
                        </m:sup>
                      </m:sSup>
                    </m:oMath>
                  </a14:m>
                  <a:endParaRPr lang="en-US" sz="1500" b="1" i="1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21" name="TextBox 13420">
                  <a:extLst>
                    <a:ext uri="{FF2B5EF4-FFF2-40B4-BE49-F238E27FC236}">
                      <a16:creationId xmlns:a16="http://schemas.microsoft.com/office/drawing/2014/main" id="{7D5E5AD3-A717-3A28-409B-8E7812475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052" y="2370648"/>
                  <a:ext cx="1917911" cy="615553"/>
                </a:xfrm>
                <a:prstGeom prst="rect">
                  <a:avLst/>
                </a:prstGeom>
                <a:blipFill>
                  <a:blip r:embed="rId78"/>
                  <a:stretch>
                    <a:fillRect l="-3509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22" name="TextBox 13421">
                  <a:extLst>
                    <a:ext uri="{FF2B5EF4-FFF2-40B4-BE49-F238E27FC236}">
                      <a16:creationId xmlns:a16="http://schemas.microsoft.com/office/drawing/2014/main" id="{E05550EA-311A-AA94-92C2-7A8AC4F7BD45}"/>
                    </a:ext>
                  </a:extLst>
                </p:cNvPr>
                <p:cNvSpPr txBox="1"/>
                <p:nvPr/>
              </p:nvSpPr>
              <p:spPr>
                <a:xfrm>
                  <a:off x="2462534" y="2397418"/>
                  <a:ext cx="1582059" cy="615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25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𝜷</m:t>
                      </m:r>
                    </m:oMath>
                  </a14:m>
                  <a:r>
                    <a:rPr lang="en-US" sz="2400" b="1" dirty="0"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sz="1500" b="1" i="1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22" name="TextBox 13421">
                  <a:extLst>
                    <a:ext uri="{FF2B5EF4-FFF2-40B4-BE49-F238E27FC236}">
                      <a16:creationId xmlns:a16="http://schemas.microsoft.com/office/drawing/2014/main" id="{E05550EA-311A-AA94-92C2-7A8AC4F7B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534" y="2397418"/>
                  <a:ext cx="1582059" cy="615553"/>
                </a:xfrm>
                <a:prstGeom prst="rect">
                  <a:avLst/>
                </a:prstGeom>
                <a:blipFill>
                  <a:blip r:embed="rId79"/>
                  <a:stretch>
                    <a:fillRect l="-4211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23" name="TextBox 13422">
                  <a:extLst>
                    <a:ext uri="{FF2B5EF4-FFF2-40B4-BE49-F238E27FC236}">
                      <a16:creationId xmlns:a16="http://schemas.microsoft.com/office/drawing/2014/main" id="{14E59D94-C9C4-14A3-C86F-24D6CABA3FBF}"/>
                    </a:ext>
                  </a:extLst>
                </p:cNvPr>
                <p:cNvSpPr txBox="1"/>
                <p:nvPr/>
              </p:nvSpPr>
              <p:spPr>
                <a:xfrm>
                  <a:off x="6434264" y="2398573"/>
                  <a:ext cx="2042617" cy="5976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sz="225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25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𝑨</m:t>
                            </m:r>
                          </m:e>
                        </m:acc>
                        <m:r>
                          <a:rPr lang="en-US" sz="15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×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1500" i="1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23" name="TextBox 13422">
                  <a:extLst>
                    <a:ext uri="{FF2B5EF4-FFF2-40B4-BE49-F238E27FC236}">
                      <a16:creationId xmlns:a16="http://schemas.microsoft.com/office/drawing/2014/main" id="{14E59D94-C9C4-14A3-C86F-24D6CABA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264" y="2398573"/>
                  <a:ext cx="2042617" cy="597600"/>
                </a:xfrm>
                <a:prstGeom prst="rect">
                  <a:avLst/>
                </a:prstGeom>
                <a:blipFill>
                  <a:blip r:embed="rId80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24" name="TextBox 13423">
                  <a:extLst>
                    <a:ext uri="{FF2B5EF4-FFF2-40B4-BE49-F238E27FC236}">
                      <a16:creationId xmlns:a16="http://schemas.microsoft.com/office/drawing/2014/main" id="{8F0BEF48-A659-7EAB-C849-C443D0563FDA}"/>
                    </a:ext>
                  </a:extLst>
                </p:cNvPr>
                <p:cNvSpPr txBox="1"/>
                <p:nvPr/>
              </p:nvSpPr>
              <p:spPr>
                <a:xfrm>
                  <a:off x="9837054" y="2349625"/>
                  <a:ext cx="1917911" cy="615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25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225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𝒃</m:t>
                          </m:r>
                        </m:e>
                      </m:acc>
                    </m:oMath>
                  </a14:m>
                  <a:r>
                    <a:rPr lang="en-US" sz="2400" b="1" dirty="0"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</m:oMath>
                  </a14:m>
                  <a:endParaRPr lang="en-US" sz="1500" b="1" i="1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24" name="TextBox 13423">
                  <a:extLst>
                    <a:ext uri="{FF2B5EF4-FFF2-40B4-BE49-F238E27FC236}">
                      <a16:creationId xmlns:a16="http://schemas.microsoft.com/office/drawing/2014/main" id="{8F0BEF48-A659-7EAB-C849-C443D0563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7054" y="2349625"/>
                  <a:ext cx="1917911" cy="615553"/>
                </a:xfrm>
                <a:prstGeom prst="rect">
                  <a:avLst/>
                </a:prstGeom>
                <a:blipFill>
                  <a:blip r:embed="rId81"/>
                  <a:stretch>
                    <a:fillRect l="-4386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25" name="TextBox 13424">
                  <a:extLst>
                    <a:ext uri="{FF2B5EF4-FFF2-40B4-BE49-F238E27FC236}">
                      <a16:creationId xmlns:a16="http://schemas.microsoft.com/office/drawing/2014/main" id="{2A174F96-11AE-85EB-E586-C90F085301E6}"/>
                    </a:ext>
                  </a:extLst>
                </p:cNvPr>
                <p:cNvSpPr txBox="1"/>
                <p:nvPr/>
              </p:nvSpPr>
              <p:spPr>
                <a:xfrm>
                  <a:off x="8351535" y="2376396"/>
                  <a:ext cx="1582059" cy="615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25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𝜷</m:t>
                      </m:r>
                    </m:oMath>
                  </a14:m>
                  <a:r>
                    <a:rPr lang="en-US" sz="2400" b="1" dirty="0"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sz="1500" b="1" i="1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25" name="TextBox 13424">
                  <a:extLst>
                    <a:ext uri="{FF2B5EF4-FFF2-40B4-BE49-F238E27FC236}">
                      <a16:creationId xmlns:a16="http://schemas.microsoft.com/office/drawing/2014/main" id="{2A174F96-11AE-85EB-E586-C90F08530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535" y="2376396"/>
                  <a:ext cx="1582059" cy="615553"/>
                </a:xfrm>
                <a:prstGeom prst="rect">
                  <a:avLst/>
                </a:prstGeom>
                <a:blipFill>
                  <a:blip r:embed="rId82"/>
                  <a:stretch>
                    <a:fillRect l="-5263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47" name="Group 13446">
            <a:extLst>
              <a:ext uri="{FF2B5EF4-FFF2-40B4-BE49-F238E27FC236}">
                <a16:creationId xmlns:a16="http://schemas.microsoft.com/office/drawing/2014/main" id="{35217140-A20B-9DD2-18BB-910BB88885C7}"/>
              </a:ext>
            </a:extLst>
          </p:cNvPr>
          <p:cNvGrpSpPr/>
          <p:nvPr/>
        </p:nvGrpSpPr>
        <p:grpSpPr>
          <a:xfrm>
            <a:off x="13122910" y="5153341"/>
            <a:ext cx="7694642" cy="2987668"/>
            <a:chOff x="838200" y="1791512"/>
            <a:chExt cx="10259522" cy="3983557"/>
          </a:xfrm>
        </p:grpSpPr>
        <p:sp>
          <p:nvSpPr>
            <p:cNvPr id="13448" name="Left Bracket 13447">
              <a:extLst>
                <a:ext uri="{FF2B5EF4-FFF2-40B4-BE49-F238E27FC236}">
                  <a16:creationId xmlns:a16="http://schemas.microsoft.com/office/drawing/2014/main" id="{8B7849FC-C2A4-CCCC-ABBB-FFBE29444CB4}"/>
                </a:ext>
              </a:extLst>
            </p:cNvPr>
            <p:cNvSpPr/>
            <p:nvPr/>
          </p:nvSpPr>
          <p:spPr>
            <a:xfrm>
              <a:off x="983694" y="2339766"/>
              <a:ext cx="91175" cy="3187148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49" name="Right Bracket 13448">
              <a:extLst>
                <a:ext uri="{FF2B5EF4-FFF2-40B4-BE49-F238E27FC236}">
                  <a16:creationId xmlns:a16="http://schemas.microsoft.com/office/drawing/2014/main" id="{187C0F95-E458-AD14-4BDE-22169EEE19F4}"/>
                </a:ext>
              </a:extLst>
            </p:cNvPr>
            <p:cNvSpPr/>
            <p:nvPr/>
          </p:nvSpPr>
          <p:spPr>
            <a:xfrm>
              <a:off x="2457236" y="2339766"/>
              <a:ext cx="91175" cy="3187148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52" name="TextBox 13451">
                  <a:extLst>
                    <a:ext uri="{FF2B5EF4-FFF2-40B4-BE49-F238E27FC236}">
                      <a16:creationId xmlns:a16="http://schemas.microsoft.com/office/drawing/2014/main" id="{4F348CD8-0F31-2730-21FF-AF66DBFEC4E5}"/>
                    </a:ext>
                  </a:extLst>
                </p:cNvPr>
                <p:cNvSpPr txBox="1"/>
                <p:nvPr/>
              </p:nvSpPr>
              <p:spPr>
                <a:xfrm>
                  <a:off x="3099383" y="2448183"/>
                  <a:ext cx="1090703" cy="584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US" sz="2250" i="1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52" name="TextBox 13451">
                  <a:extLst>
                    <a:ext uri="{FF2B5EF4-FFF2-40B4-BE49-F238E27FC236}">
                      <a16:creationId xmlns:a16="http://schemas.microsoft.com/office/drawing/2014/main" id="{4F348CD8-0F31-2730-21FF-AF66DBFEC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383" y="2448183"/>
                  <a:ext cx="1090703" cy="584776"/>
                </a:xfrm>
                <a:prstGeom prst="rect">
                  <a:avLst/>
                </a:prstGeom>
                <a:blipFill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53" name="Left Bracket 13452">
              <a:extLst>
                <a:ext uri="{FF2B5EF4-FFF2-40B4-BE49-F238E27FC236}">
                  <a16:creationId xmlns:a16="http://schemas.microsoft.com/office/drawing/2014/main" id="{050D2FD2-27E0-D143-67CF-DAE8EA02FC0B}"/>
                </a:ext>
              </a:extLst>
            </p:cNvPr>
            <p:cNvSpPr/>
            <p:nvPr/>
          </p:nvSpPr>
          <p:spPr>
            <a:xfrm>
              <a:off x="2783265" y="2349925"/>
              <a:ext cx="62106" cy="1498441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54" name="Right Bracket 13453">
              <a:extLst>
                <a:ext uri="{FF2B5EF4-FFF2-40B4-BE49-F238E27FC236}">
                  <a16:creationId xmlns:a16="http://schemas.microsoft.com/office/drawing/2014/main" id="{92D8C7BB-FF14-8320-1104-91A920F4514F}"/>
                </a:ext>
              </a:extLst>
            </p:cNvPr>
            <p:cNvSpPr/>
            <p:nvPr/>
          </p:nvSpPr>
          <p:spPr>
            <a:xfrm>
              <a:off x="2965784" y="2349926"/>
              <a:ext cx="83708" cy="1498440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55" name="TextBox 13454">
                  <a:extLst>
                    <a:ext uri="{FF2B5EF4-FFF2-40B4-BE49-F238E27FC236}">
                      <a16:creationId xmlns:a16="http://schemas.microsoft.com/office/drawing/2014/main" id="{4F0DE68A-C19E-40C1-6EFF-B325EC11AB33}"/>
                    </a:ext>
                  </a:extLst>
                </p:cNvPr>
                <p:cNvSpPr txBox="1"/>
                <p:nvPr/>
              </p:nvSpPr>
              <p:spPr>
                <a:xfrm>
                  <a:off x="1370607" y="1851811"/>
                  <a:ext cx="639467" cy="584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25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</m:oMath>
                    </m:oMathPara>
                  </a14:m>
                  <a:endParaRPr lang="en-US" sz="2250" i="1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55" name="TextBox 13454">
                  <a:extLst>
                    <a:ext uri="{FF2B5EF4-FFF2-40B4-BE49-F238E27FC236}">
                      <a16:creationId xmlns:a16="http://schemas.microsoft.com/office/drawing/2014/main" id="{4F0DE68A-C19E-40C1-6EFF-B325EC11AB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607" y="1851811"/>
                  <a:ext cx="639467" cy="584776"/>
                </a:xfrm>
                <a:prstGeom prst="rect">
                  <a:avLst/>
                </a:prstGeom>
                <a:blipFill>
                  <a:blip r:embed="rId84"/>
                  <a:stretch>
                    <a:fillRect l="-769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56" name="TextBox 13455">
                  <a:extLst>
                    <a:ext uri="{FF2B5EF4-FFF2-40B4-BE49-F238E27FC236}">
                      <a16:creationId xmlns:a16="http://schemas.microsoft.com/office/drawing/2014/main" id="{BF585C68-9CD6-77CB-85F5-E48246F5BE95}"/>
                    </a:ext>
                  </a:extLst>
                </p:cNvPr>
                <p:cNvSpPr txBox="1"/>
                <p:nvPr/>
              </p:nvSpPr>
              <p:spPr>
                <a:xfrm>
                  <a:off x="4057112" y="1822515"/>
                  <a:ext cx="639467" cy="584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25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𝑨𝒙</m:t>
                        </m:r>
                      </m:oMath>
                    </m:oMathPara>
                  </a14:m>
                  <a:endParaRPr lang="en-US" sz="2250" i="1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56" name="TextBox 13455">
                  <a:extLst>
                    <a:ext uri="{FF2B5EF4-FFF2-40B4-BE49-F238E27FC236}">
                      <a16:creationId xmlns:a16="http://schemas.microsoft.com/office/drawing/2014/main" id="{BF585C68-9CD6-77CB-85F5-E48246F5B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112" y="1822515"/>
                  <a:ext cx="639467" cy="584776"/>
                </a:xfrm>
                <a:prstGeom prst="rect">
                  <a:avLst/>
                </a:prstGeom>
                <a:blipFill>
                  <a:blip r:embed="rId85"/>
                  <a:stretch>
                    <a:fillRect l="-13158" r="-28947" b="-19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57" name="Oval 13456">
              <a:extLst>
                <a:ext uri="{FF2B5EF4-FFF2-40B4-BE49-F238E27FC236}">
                  <a16:creationId xmlns:a16="http://schemas.microsoft.com/office/drawing/2014/main" id="{3B491AF8-8B5E-587B-A0E8-5907C8E38E83}"/>
                </a:ext>
              </a:extLst>
            </p:cNvPr>
            <p:cNvSpPr/>
            <p:nvPr/>
          </p:nvSpPr>
          <p:spPr>
            <a:xfrm>
              <a:off x="838200" y="3945944"/>
              <a:ext cx="1871202" cy="284480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3458" name="Straight Arrow Connector 13457">
              <a:extLst>
                <a:ext uri="{FF2B5EF4-FFF2-40B4-BE49-F238E27FC236}">
                  <a16:creationId xmlns:a16="http://schemas.microsoft.com/office/drawing/2014/main" id="{21F47B21-511A-96A0-C8BC-AD08C2AC67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8496" y="4222403"/>
              <a:ext cx="287288" cy="339111"/>
            </a:xfrm>
            <a:prstGeom prst="straightConnector1">
              <a:avLst/>
            </a:prstGeom>
            <a:ln w="254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59" name="Rectangle 13458">
                  <a:extLst>
                    <a:ext uri="{FF2B5EF4-FFF2-40B4-BE49-F238E27FC236}">
                      <a16:creationId xmlns:a16="http://schemas.microsoft.com/office/drawing/2014/main" id="{AA4057AB-44CE-41C6-E426-175508B9794F}"/>
                    </a:ext>
                  </a:extLst>
                </p:cNvPr>
                <p:cNvSpPr/>
                <p:nvPr/>
              </p:nvSpPr>
              <p:spPr>
                <a:xfrm>
                  <a:off x="2562071" y="4697662"/>
                  <a:ext cx="1635838" cy="8292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75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How useful is row </a:t>
                  </a:r>
                  <a14:m>
                    <m:oMath xmlns:m="http://schemas.openxmlformats.org/officeDocument/2006/math">
                      <m:r>
                        <a:rPr lang="en-US" sz="1875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𝒛</m:t>
                      </m:r>
                    </m:oMath>
                  </a14:m>
                  <a:r>
                    <a:rPr lang="en-US" sz="1875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13459" name="Rectangle 13458">
                  <a:extLst>
                    <a:ext uri="{FF2B5EF4-FFF2-40B4-BE49-F238E27FC236}">
                      <a16:creationId xmlns:a16="http://schemas.microsoft.com/office/drawing/2014/main" id="{AA4057AB-44CE-41C6-E426-175508B97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071" y="4697662"/>
                  <a:ext cx="1635838" cy="829252"/>
                </a:xfrm>
                <a:prstGeom prst="rect">
                  <a:avLst/>
                </a:prstGeom>
                <a:blipFill>
                  <a:blip r:embed="rId86"/>
                  <a:stretch>
                    <a:fillRect l="-6154" t="-7463" r="-10000" b="-179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60" name="TextBox 13459">
                  <a:extLst>
                    <a:ext uri="{FF2B5EF4-FFF2-40B4-BE49-F238E27FC236}">
                      <a16:creationId xmlns:a16="http://schemas.microsoft.com/office/drawing/2014/main" id="{AC591FC4-8853-9636-A1A6-2C511997DB04}"/>
                    </a:ext>
                  </a:extLst>
                </p:cNvPr>
                <p:cNvSpPr txBox="1"/>
                <p:nvPr/>
              </p:nvSpPr>
              <p:spPr>
                <a:xfrm>
                  <a:off x="6245003" y="2212593"/>
                  <a:ext cx="4852719" cy="20920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250" dirty="0">
                      <a:cs typeface="Calibri" panose="020F0502020204030204" pitchFamily="34" charset="0"/>
                    </a:rPr>
                    <a:t>Row </a:t>
                  </a:r>
                  <a14:m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𝒛</m:t>
                      </m:r>
                    </m:oMath>
                  </a14:m>
                  <a:r>
                    <a:rPr lang="en-US" sz="2250" dirty="0">
                      <a:cs typeface="Calibri" panose="020F0502020204030204" pitchFamily="34" charset="0"/>
                    </a:rPr>
                    <a:t> has “leverage”:</a:t>
                  </a:r>
                  <a:endParaRPr lang="en-US" sz="2250" b="1" i="1" dirty="0">
                    <a:cs typeface="Calibri" panose="020F050202020403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5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25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25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225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2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25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25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250" b="1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𝒙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25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25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225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50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50" b="1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𝑨𝒙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5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sz="2250" b="1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25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||</m:t>
                                </m:r>
                                <m:r>
                                  <a:rPr lang="en-US" sz="2250" b="1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𝑨𝒙</m:t>
                                </m:r>
                                <m:r>
                                  <a:rPr lang="en-US" sz="225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|</m:t>
                                </m:r>
                                <m:sSubSup>
                                  <m:sSubSupPr>
                                    <m:ctrlPr>
                                      <a:rPr lang="en-US" sz="225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sz="225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5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225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25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250" b="1" i="1" dirty="0">
                    <a:cs typeface="Calibri" panose="020F0502020204030204" pitchFamily="34" charset="0"/>
                  </a:endParaRPr>
                </a:p>
                <a:p>
                  <a:endParaRPr lang="en-US" sz="2250" b="1" i="1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60" name="TextBox 13459">
                  <a:extLst>
                    <a:ext uri="{FF2B5EF4-FFF2-40B4-BE49-F238E27FC236}">
                      <a16:creationId xmlns:a16="http://schemas.microsoft.com/office/drawing/2014/main" id="{AC591FC4-8853-9636-A1A6-2C511997D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003" y="2212593"/>
                  <a:ext cx="4852719" cy="2092025"/>
                </a:xfrm>
                <a:prstGeom prst="rect">
                  <a:avLst/>
                </a:prstGeom>
                <a:blipFill>
                  <a:blip r:embed="rId87"/>
                  <a:stretch>
                    <a:fillRect l="-2431" t="-2400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61" name="TextBox 13460">
                  <a:extLst>
                    <a:ext uri="{FF2B5EF4-FFF2-40B4-BE49-F238E27FC236}">
                      <a16:creationId xmlns:a16="http://schemas.microsoft.com/office/drawing/2014/main" id="{493ACB65-E278-C7BA-0640-B8653A7238A6}"/>
                    </a:ext>
                  </a:extLst>
                </p:cNvPr>
                <p:cNvSpPr txBox="1"/>
                <p:nvPr/>
              </p:nvSpPr>
              <p:spPr>
                <a:xfrm>
                  <a:off x="2562071" y="1791512"/>
                  <a:ext cx="639467" cy="584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25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oMath>
                    </m:oMathPara>
                  </a14:m>
                  <a:endParaRPr lang="en-US" sz="2250" i="1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61" name="TextBox 13460">
                  <a:extLst>
                    <a:ext uri="{FF2B5EF4-FFF2-40B4-BE49-F238E27FC236}">
                      <a16:creationId xmlns:a16="http://schemas.microsoft.com/office/drawing/2014/main" id="{493ACB65-E278-C7BA-0640-B8653A723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071" y="1791512"/>
                  <a:ext cx="639467" cy="584776"/>
                </a:xfrm>
                <a:prstGeom prst="rect">
                  <a:avLst/>
                </a:prstGeom>
                <a:blipFill>
                  <a:blip r:embed="rId88"/>
                  <a:stretch>
                    <a:fillRect l="-5263" b="-19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62" name="Rectangle 13461">
              <a:extLst>
                <a:ext uri="{FF2B5EF4-FFF2-40B4-BE49-F238E27FC236}">
                  <a16:creationId xmlns:a16="http://schemas.microsoft.com/office/drawing/2014/main" id="{BD1D9F0A-057F-77EE-C3C4-AF0B2D7590E2}"/>
                </a:ext>
              </a:extLst>
            </p:cNvPr>
            <p:cNvSpPr/>
            <p:nvPr/>
          </p:nvSpPr>
          <p:spPr>
            <a:xfrm>
              <a:off x="4266178" y="3980234"/>
              <a:ext cx="302648" cy="24216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63" name="Rectangle 13462">
              <a:extLst>
                <a:ext uri="{FF2B5EF4-FFF2-40B4-BE49-F238E27FC236}">
                  <a16:creationId xmlns:a16="http://schemas.microsoft.com/office/drawing/2014/main" id="{9F283559-9C2C-F790-97B3-AF797C2EEC7F}"/>
                </a:ext>
              </a:extLst>
            </p:cNvPr>
            <p:cNvSpPr/>
            <p:nvPr/>
          </p:nvSpPr>
          <p:spPr>
            <a:xfrm>
              <a:off x="4266178" y="3606197"/>
              <a:ext cx="302648" cy="2421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64" name="Rectangle 13463">
              <a:extLst>
                <a:ext uri="{FF2B5EF4-FFF2-40B4-BE49-F238E27FC236}">
                  <a16:creationId xmlns:a16="http://schemas.microsoft.com/office/drawing/2014/main" id="{A944E621-4A6C-6C74-CB66-4A2E5162DACB}"/>
                </a:ext>
              </a:extLst>
            </p:cNvPr>
            <p:cNvSpPr/>
            <p:nvPr/>
          </p:nvSpPr>
          <p:spPr>
            <a:xfrm>
              <a:off x="4266178" y="2869845"/>
              <a:ext cx="302648" cy="2421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65" name="Rectangle 13464">
              <a:extLst>
                <a:ext uri="{FF2B5EF4-FFF2-40B4-BE49-F238E27FC236}">
                  <a16:creationId xmlns:a16="http://schemas.microsoft.com/office/drawing/2014/main" id="{9827CC47-E899-82B1-87CC-0AFCD47DC323}"/>
                </a:ext>
              </a:extLst>
            </p:cNvPr>
            <p:cNvSpPr/>
            <p:nvPr/>
          </p:nvSpPr>
          <p:spPr>
            <a:xfrm>
              <a:off x="4266178" y="4874158"/>
              <a:ext cx="302648" cy="2421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66" name="Straight Arrow Connector 13465">
              <a:extLst>
                <a:ext uri="{FF2B5EF4-FFF2-40B4-BE49-F238E27FC236}">
                  <a16:creationId xmlns:a16="http://schemas.microsoft.com/office/drawing/2014/main" id="{0FE8D150-CD86-A057-F534-03A2CBD1E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9342" y="4231080"/>
              <a:ext cx="287288" cy="339111"/>
            </a:xfrm>
            <a:prstGeom prst="straightConnector1">
              <a:avLst/>
            </a:prstGeom>
            <a:ln w="254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67" name="Rectangle 13466">
                  <a:extLst>
                    <a:ext uri="{FF2B5EF4-FFF2-40B4-BE49-F238E27FC236}">
                      <a16:creationId xmlns:a16="http://schemas.microsoft.com/office/drawing/2014/main" id="{5689810D-BA08-1DB3-5591-F8215FC9A018}"/>
                    </a:ext>
                  </a:extLst>
                </p:cNvPr>
                <p:cNvSpPr/>
                <p:nvPr/>
              </p:nvSpPr>
              <p:spPr>
                <a:xfrm>
                  <a:off x="4789342" y="4449506"/>
                  <a:ext cx="3381755" cy="1325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75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If there is an </a:t>
                  </a:r>
                  <a14:m>
                    <m:oMath xmlns:m="http://schemas.openxmlformats.org/officeDocument/2006/math">
                      <m:r>
                        <a:rPr lang="en-US" sz="1875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𝑨𝒙</m:t>
                      </m:r>
                    </m:oMath>
                  </a14:m>
                  <a:r>
                    <a:rPr lang="en-US" sz="1875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like this, then we </a:t>
                  </a:r>
                  <a:r>
                    <a:rPr lang="en-US" sz="1875" i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need</a:t>
                  </a:r>
                  <a:r>
                    <a:rPr lang="en-US" sz="1875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row </a:t>
                  </a:r>
                  <a14:m>
                    <m:oMath xmlns:m="http://schemas.openxmlformats.org/officeDocument/2006/math">
                      <m:r>
                        <a:rPr lang="en-US" sz="1875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𝒛</m:t>
                      </m:r>
                    </m:oMath>
                  </a14:m>
                  <a:r>
                    <a:rPr lang="en-US" sz="1875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3467" name="Rectangle 13466">
                  <a:extLst>
                    <a:ext uri="{FF2B5EF4-FFF2-40B4-BE49-F238E27FC236}">
                      <a16:creationId xmlns:a16="http://schemas.microsoft.com/office/drawing/2014/main" id="{5689810D-BA08-1DB3-5591-F8215FC9A0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9342" y="4449506"/>
                  <a:ext cx="3381755" cy="1325563"/>
                </a:xfrm>
                <a:prstGeom prst="rect">
                  <a:avLst/>
                </a:prstGeom>
                <a:blipFill>
                  <a:blip r:embed="rId89"/>
                  <a:stretch>
                    <a:fillRect l="-2985" r="-48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50" name="Left Bracket 13449">
              <a:extLst>
                <a:ext uri="{FF2B5EF4-FFF2-40B4-BE49-F238E27FC236}">
                  <a16:creationId xmlns:a16="http://schemas.microsoft.com/office/drawing/2014/main" id="{79633B19-3294-83B0-E2D8-4C9F11C5E93A}"/>
                </a:ext>
              </a:extLst>
            </p:cNvPr>
            <p:cNvSpPr/>
            <p:nvPr/>
          </p:nvSpPr>
          <p:spPr>
            <a:xfrm>
              <a:off x="4240514" y="2339766"/>
              <a:ext cx="91175" cy="3187148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51" name="Right Bracket 13450">
              <a:extLst>
                <a:ext uri="{FF2B5EF4-FFF2-40B4-BE49-F238E27FC236}">
                  <a16:creationId xmlns:a16="http://schemas.microsoft.com/office/drawing/2014/main" id="{245D71DB-30C7-A938-82E2-86E4E3487ADB}"/>
                </a:ext>
              </a:extLst>
            </p:cNvPr>
            <p:cNvSpPr/>
            <p:nvPr/>
          </p:nvSpPr>
          <p:spPr>
            <a:xfrm>
              <a:off x="4506740" y="2339766"/>
              <a:ext cx="91175" cy="3187148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69" name="Rounded Rectangle 13468">
            <a:extLst>
              <a:ext uri="{FF2B5EF4-FFF2-40B4-BE49-F238E27FC236}">
                <a16:creationId xmlns:a16="http://schemas.microsoft.com/office/drawing/2014/main" id="{19766BFC-9924-5265-BA40-9DAA16345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3324" y="8785271"/>
            <a:ext cx="9969104" cy="856059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329148" tIns="164574" rIns="329148" bIns="164574" anchor="ctr"/>
          <a:lstStyle/>
          <a:p>
            <a:pPr algn="ctr" defTabSz="1645775" eaLnBrk="1" hangingPunct="1">
              <a:lnSpc>
                <a:spcPct val="80000"/>
              </a:lnSpc>
              <a:defRPr/>
            </a:pPr>
            <a:r>
              <a:rPr lang="en-US" sz="3866" b="1" spc="263" dirty="0">
                <a:solidFill>
                  <a:srgbClr val="F2F2F2"/>
                </a:solidFill>
                <a:latin typeface="+mn-lt"/>
                <a:ea typeface="+mn-ea"/>
              </a:rPr>
              <a:t>Leverage SHAP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70" name="TextBox 13469">
                <a:extLst>
                  <a:ext uri="{FF2B5EF4-FFF2-40B4-BE49-F238E27FC236}">
                    <a16:creationId xmlns:a16="http://schemas.microsoft.com/office/drawing/2014/main" id="{AF96B377-9073-484A-0AB7-0F0F76EED14F}"/>
                  </a:ext>
                </a:extLst>
              </p:cNvPr>
              <p:cNvSpPr txBox="1"/>
              <p:nvPr/>
            </p:nvSpPr>
            <p:spPr>
              <a:xfrm>
                <a:off x="11989124" y="9889936"/>
                <a:ext cx="9770694" cy="12108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ts val="263"/>
                  </a:spcBef>
                  <a:spcAft>
                    <a:spcPts val="263"/>
                  </a:spcAft>
                  <a:defRPr/>
                </a:pPr>
                <a:r>
                  <a:rPr lang="en-US" altLang="en-US" sz="2700" b="1" dirty="0"/>
                  <a:t>Algorithm: </a:t>
                </a:r>
                <a:r>
                  <a:rPr lang="en-US" altLang="en-US" sz="2700" i="1" dirty="0"/>
                  <a:t>Leverage SHAP </a:t>
                </a:r>
                <a:r>
                  <a:rPr lang="en-US" altLang="en-US" sz="2700" dirty="0"/>
                  <a:t>estimates Shapley values by solving a regression problem sampled via leverage scores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e>
                      <m:sub>
                        <m:r>
                          <a:rPr lang="en-US" sz="27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𝒛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7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7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m:rPr>
                                    <m:lit/>
                                  </m:rPr>
                                  <a:rPr lang="en-US" sz="27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7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n-US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7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700" b="1" i="1" dirty="0">
                  <a:solidFill>
                    <a:srgbClr val="00B050"/>
                  </a:solidFill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470" name="TextBox 13469">
                <a:extLst>
                  <a:ext uri="{FF2B5EF4-FFF2-40B4-BE49-F238E27FC236}">
                    <a16:creationId xmlns:a16="http://schemas.microsoft.com/office/drawing/2014/main" id="{AF96B377-9073-484A-0AB7-0F0F76EED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9124" y="9889936"/>
                <a:ext cx="9770694" cy="1210844"/>
              </a:xfrm>
              <a:prstGeom prst="rect">
                <a:avLst/>
              </a:prstGeom>
              <a:blipFill>
                <a:blip r:embed="rId90"/>
                <a:stretch>
                  <a:fillRect l="-1169" t="-4124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72" name="Group 13471">
            <a:extLst>
              <a:ext uri="{FF2B5EF4-FFF2-40B4-BE49-F238E27FC236}">
                <a16:creationId xmlns:a16="http://schemas.microsoft.com/office/drawing/2014/main" id="{430BC6DD-F6F7-0D11-8135-64AA877B0882}"/>
              </a:ext>
            </a:extLst>
          </p:cNvPr>
          <p:cNvGrpSpPr/>
          <p:nvPr/>
        </p:nvGrpSpPr>
        <p:grpSpPr>
          <a:xfrm>
            <a:off x="12341101" y="17051932"/>
            <a:ext cx="8561657" cy="2742405"/>
            <a:chOff x="388228" y="2011938"/>
            <a:chExt cx="11415543" cy="3656540"/>
          </a:xfrm>
        </p:grpSpPr>
        <p:pic>
          <p:nvPicPr>
            <p:cNvPr id="13473" name="Picture 13472">
              <a:extLst>
                <a:ext uri="{FF2B5EF4-FFF2-40B4-BE49-F238E27FC236}">
                  <a16:creationId xmlns:a16="http://schemas.microsoft.com/office/drawing/2014/main" id="{8845860E-5383-4668-6C45-D6356C6E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/>
            <a:stretch>
              <a:fillRect/>
            </a:stretch>
          </p:blipFill>
          <p:spPr>
            <a:xfrm>
              <a:off x="388228" y="2011938"/>
              <a:ext cx="11415543" cy="3656540"/>
            </a:xfrm>
            <a:prstGeom prst="rect">
              <a:avLst/>
            </a:prstGeom>
          </p:spPr>
        </p:pic>
        <p:cxnSp>
          <p:nvCxnSpPr>
            <p:cNvPr id="13474" name="Straight Arrow Connector 13473">
              <a:extLst>
                <a:ext uri="{FF2B5EF4-FFF2-40B4-BE49-F238E27FC236}">
                  <a16:creationId xmlns:a16="http://schemas.microsoft.com/office/drawing/2014/main" id="{5484F690-892B-EFBE-E175-6A7B51DF8A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3364" y="4227077"/>
              <a:ext cx="293125" cy="4392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75" name="Rectangle 13474">
              <a:extLst>
                <a:ext uri="{FF2B5EF4-FFF2-40B4-BE49-F238E27FC236}">
                  <a16:creationId xmlns:a16="http://schemas.microsoft.com/office/drawing/2014/main" id="{0A7A871F-D81B-73D5-48F4-06CEBBE71386}"/>
                </a:ext>
              </a:extLst>
            </p:cNvPr>
            <p:cNvSpPr/>
            <p:nvPr/>
          </p:nvSpPr>
          <p:spPr>
            <a:xfrm>
              <a:off x="3482440" y="4548327"/>
              <a:ext cx="2392506" cy="829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5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 sample</a:t>
              </a:r>
            </a:p>
          </p:txBody>
        </p:sp>
        <p:cxnSp>
          <p:nvCxnSpPr>
            <p:cNvPr id="13476" name="Straight Arrow Connector 13475">
              <a:extLst>
                <a:ext uri="{FF2B5EF4-FFF2-40B4-BE49-F238E27FC236}">
                  <a16:creationId xmlns:a16="http://schemas.microsoft.com/office/drawing/2014/main" id="{3E78816F-AF61-AE7A-9F61-1D07FD6F3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5978" y="3089273"/>
              <a:ext cx="560450" cy="1850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77" name="Rectangle 13476">
              <a:extLst>
                <a:ext uri="{FF2B5EF4-FFF2-40B4-BE49-F238E27FC236}">
                  <a16:creationId xmlns:a16="http://schemas.microsoft.com/office/drawing/2014/main" id="{430E0CED-097A-2B35-AFCA-194D55C7CF87}"/>
                </a:ext>
              </a:extLst>
            </p:cNvPr>
            <p:cNvSpPr/>
            <p:nvPr/>
          </p:nvSpPr>
          <p:spPr>
            <a:xfrm>
              <a:off x="5692138" y="2385117"/>
              <a:ext cx="1987772" cy="829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5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Over sample</a:t>
              </a:r>
            </a:p>
          </p:txBody>
        </p:sp>
      </p:grpSp>
      <p:pic>
        <p:nvPicPr>
          <p:cNvPr id="13479" name="Picture 13478" descr="A screenshot of a data sheet&#10;&#10;Description automatically generated">
            <a:extLst>
              <a:ext uri="{FF2B5EF4-FFF2-40B4-BE49-F238E27FC236}">
                <a16:creationId xmlns:a16="http://schemas.microsoft.com/office/drawing/2014/main" id="{8B060FED-ACE8-58CC-62DB-CFF924AB7A09}"/>
              </a:ext>
            </a:extLst>
          </p:cNvPr>
          <p:cNvPicPr>
            <a:picLocks noChangeAspect="1"/>
          </p:cNvPicPr>
          <p:nvPr/>
        </p:nvPicPr>
        <p:blipFill>
          <a:blip r:embed="rId92"/>
          <a:srcRect b="24594"/>
          <a:stretch/>
        </p:blipFill>
        <p:spPr>
          <a:xfrm>
            <a:off x="13034622" y="20704044"/>
            <a:ext cx="7768660" cy="2811086"/>
          </a:xfrm>
          <a:prstGeom prst="rect">
            <a:avLst/>
          </a:prstGeom>
        </p:spPr>
      </p:pic>
      <p:sp>
        <p:nvSpPr>
          <p:cNvPr id="13480" name="Rounded Rectangle 13479">
            <a:extLst>
              <a:ext uri="{FF2B5EF4-FFF2-40B4-BE49-F238E27FC236}">
                <a16:creationId xmlns:a16="http://schemas.microsoft.com/office/drawing/2014/main" id="{5E7DDF7C-922A-D061-65FA-848BDDE3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3324" y="15106099"/>
            <a:ext cx="9969104" cy="856059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329148" tIns="164574" rIns="329148" bIns="164574" anchor="ctr"/>
          <a:lstStyle/>
          <a:p>
            <a:pPr algn="ctr" defTabSz="1645775" eaLnBrk="1" hangingPunct="1">
              <a:lnSpc>
                <a:spcPct val="80000"/>
              </a:lnSpc>
              <a:defRPr/>
            </a:pPr>
            <a:r>
              <a:rPr lang="en-US" sz="3866" b="1" spc="263" dirty="0">
                <a:solidFill>
                  <a:srgbClr val="F2F2F2"/>
                </a:solidFill>
                <a:latin typeface="+mn-lt"/>
                <a:ea typeface="+mn-ea"/>
              </a:rPr>
              <a:t>Leverage SHAP vs Kernel SHAP</a:t>
            </a:r>
          </a:p>
        </p:txBody>
      </p:sp>
      <p:sp>
        <p:nvSpPr>
          <p:cNvPr id="13481" name="TextBox 13480">
            <a:extLst>
              <a:ext uri="{FF2B5EF4-FFF2-40B4-BE49-F238E27FC236}">
                <a16:creationId xmlns:a16="http://schemas.microsoft.com/office/drawing/2014/main" id="{12EE9266-7A00-23B9-EAFA-659E715022DA}"/>
              </a:ext>
            </a:extLst>
          </p:cNvPr>
          <p:cNvSpPr txBox="1"/>
          <p:nvPr/>
        </p:nvSpPr>
        <p:spPr>
          <a:xfrm>
            <a:off x="13558492" y="20002955"/>
            <a:ext cx="645876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263"/>
              </a:spcBef>
              <a:spcAft>
                <a:spcPts val="263"/>
              </a:spcAft>
              <a:defRPr/>
            </a:pPr>
            <a:r>
              <a:rPr lang="en-US" altLang="en-US" sz="3900" dirty="0"/>
              <a:t>Error Over 100 Runs</a:t>
            </a:r>
          </a:p>
        </p:txBody>
      </p:sp>
      <p:sp>
        <p:nvSpPr>
          <p:cNvPr id="13482" name="TextBox 13481">
            <a:extLst>
              <a:ext uri="{FF2B5EF4-FFF2-40B4-BE49-F238E27FC236}">
                <a16:creationId xmlns:a16="http://schemas.microsoft.com/office/drawing/2014/main" id="{BD481CB1-C25C-20A0-4E3C-1392BD27EF32}"/>
              </a:ext>
            </a:extLst>
          </p:cNvPr>
          <p:cNvSpPr txBox="1"/>
          <p:nvPr/>
        </p:nvSpPr>
        <p:spPr>
          <a:xfrm>
            <a:off x="12637992" y="16256473"/>
            <a:ext cx="8472959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263"/>
              </a:spcBef>
              <a:spcAft>
                <a:spcPts val="263"/>
              </a:spcAft>
              <a:defRPr/>
            </a:pPr>
            <a:r>
              <a:rPr lang="en-US" altLang="en-US" sz="3900" dirty="0"/>
              <a:t>Distribution Over Sampled Subset Size</a:t>
            </a:r>
          </a:p>
        </p:txBody>
      </p:sp>
      <p:grpSp>
        <p:nvGrpSpPr>
          <p:cNvPr id="13483" name="Group 13482">
            <a:extLst>
              <a:ext uri="{FF2B5EF4-FFF2-40B4-BE49-F238E27FC236}">
                <a16:creationId xmlns:a16="http://schemas.microsoft.com/office/drawing/2014/main" id="{B80304B6-630A-E601-A86F-73D1294F3A6E}"/>
              </a:ext>
            </a:extLst>
          </p:cNvPr>
          <p:cNvGrpSpPr/>
          <p:nvPr/>
        </p:nvGrpSpPr>
        <p:grpSpPr>
          <a:xfrm>
            <a:off x="23156469" y="4489551"/>
            <a:ext cx="9793440" cy="3833807"/>
            <a:chOff x="838200" y="1537252"/>
            <a:chExt cx="10180846" cy="5111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84" name="Content Placeholder 2">
                  <a:extLst>
                    <a:ext uri="{FF2B5EF4-FFF2-40B4-BE49-F238E27FC236}">
                      <a16:creationId xmlns:a16="http://schemas.microsoft.com/office/drawing/2014/main" id="{A0CB4730-1418-AB39-F299-A7D78232D32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38200" y="1537252"/>
                  <a:ext cx="10180846" cy="5111742"/>
                </a:xfrm>
                <a:prstGeom prst="rect">
                  <a:avLst/>
                </a:prstGeom>
              </p:spPr>
              <p:txBody>
                <a:bodyPr vert="horz" lIns="68580" tIns="34290" rIns="68580" bIns="3429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700" dirty="0">
                      <a:cs typeface="Calibri" panose="020F0502020204030204" pitchFamily="34" charset="0"/>
                    </a:rPr>
                    <a:t>With </a:t>
                  </a:r>
                  <a14:m>
                    <m:oMath xmlns:m="http://schemas.openxmlformats.org/officeDocument/2006/math">
                      <m:r>
                        <a:rPr lang="en-US" sz="27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7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sz="2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samples,  the Leverage SHAP solution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7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27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𝝓</m:t>
                          </m:r>
                        </m:e>
                      </m:acc>
                    </m:oMath>
                  </a14:m>
                  <a:r>
                    <a:rPr lang="en-US" sz="2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, with probability 9/10, satisfies</a:t>
                  </a:r>
                </a:p>
                <a:p>
                  <a:pPr marL="0" indent="0">
                    <a:buNone/>
                  </a:pPr>
                  <a:endParaRPr lang="en-US" sz="2700" i="1" dirty="0"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  <a:p>
                  <a:pPr marL="0" indent="0">
                    <a:buNone/>
                  </a:pPr>
                  <a:endParaRPr lang="en-US" sz="2700" i="1" dirty="0"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  <a:p>
                  <a:pPr marL="0" indent="0">
                    <a:buNone/>
                  </a:pPr>
                  <a:r>
                    <a:rPr lang="en-US" sz="2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and, for </a:t>
                  </a:r>
                  <a14:m>
                    <m:oMath xmlns:m="http://schemas.openxmlformats.org/officeDocument/2006/math">
                      <m:r>
                        <a:rPr lang="en-US" sz="27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𝛾</m:t>
                      </m:r>
                      <m:r>
                        <a:rPr lang="en-US" sz="27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||</m:t>
                          </m:r>
                          <m:r>
                            <a:rPr lang="en-US" sz="27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𝑨</m:t>
                          </m:r>
                          <m:r>
                            <a:rPr lang="en-US" sz="27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7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𝝓</m:t>
                          </m:r>
                          <m:r>
                            <a:rPr lang="en-US" sz="27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27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𝒃</m:t>
                          </m:r>
                          <m:r>
                            <m:rPr>
                              <m:lit/>
                            </m:rP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lit/>
                                </m:rPr>
                                <a:rPr lang="en-US" sz="27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lit/>
                            </m:rP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||</m:t>
                          </m:r>
                          <m:r>
                            <a:rPr lang="en-US" sz="27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𝑨</m:t>
                          </m:r>
                          <m:r>
                            <a:rPr lang="en-US" sz="27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7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𝝓</m:t>
                          </m:r>
                          <m:r>
                            <m:rPr>
                              <m:lit/>
                            </m:rP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lit/>
                                </m:rPr>
                                <a:rPr lang="en-US" sz="27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a14:m>
                  <a:r>
                    <a:rPr lang="en-US" sz="2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,</a:t>
                  </a:r>
                </a:p>
                <a:p>
                  <a:pPr marL="0" indent="0">
                    <a:buNone/>
                  </a:pPr>
                  <a:endParaRPr lang="en-US" sz="2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indent="0">
                    <a:buNone/>
                  </a:pPr>
                  <a:endParaRPr lang="en-US" sz="2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484" name="Content Placeholder 2">
                  <a:extLst>
                    <a:ext uri="{FF2B5EF4-FFF2-40B4-BE49-F238E27FC236}">
                      <a16:creationId xmlns:a16="http://schemas.microsoft.com/office/drawing/2014/main" id="{A0CB4730-1418-AB39-F299-A7D78232D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537252"/>
                  <a:ext cx="10180846" cy="5111742"/>
                </a:xfrm>
                <a:prstGeom prst="rect">
                  <a:avLst/>
                </a:prstGeom>
                <a:blipFill>
                  <a:blip r:embed="rId93"/>
                  <a:stretch>
                    <a:fillRect l="-1458" t="-4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85" name="TextBox 13484">
                  <a:extLst>
                    <a:ext uri="{FF2B5EF4-FFF2-40B4-BE49-F238E27FC236}">
                      <a16:creationId xmlns:a16="http://schemas.microsoft.com/office/drawing/2014/main" id="{5FF5DA65-B601-831C-7CEC-B19D8172AA7A}"/>
                    </a:ext>
                  </a:extLst>
                </p:cNvPr>
                <p:cNvSpPr txBox="1"/>
                <p:nvPr/>
              </p:nvSpPr>
              <p:spPr>
                <a:xfrm>
                  <a:off x="2990088" y="3156942"/>
                  <a:ext cx="6100996" cy="70190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||</m:t>
                        </m:r>
                        <m:r>
                          <a:rPr lang="en-US" sz="27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  <m:acc>
                          <m:accPr>
                            <m:chr m:val="̃"/>
                            <m:ctrlPr>
                              <a:rPr lang="en-US" sz="27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7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𝝓</m:t>
                            </m:r>
                          </m:e>
                        </m:acc>
                        <m:r>
                          <a:rPr lang="en-US" sz="27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7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𝒃</m:t>
                        </m:r>
                        <m:r>
                          <m:rPr>
                            <m:lit/>
                          </m:rP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27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sz="27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7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≤(1+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𝜖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lit/>
                          </m:rP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||</m:t>
                        </m:r>
                        <m:r>
                          <a:rPr lang="en-US" sz="27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  <m:r>
                          <a:rPr lang="en-US" sz="27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𝝓</m:t>
                        </m:r>
                        <m:r>
                          <a:rPr lang="en-US" sz="27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7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𝒃</m:t>
                        </m:r>
                        <m:r>
                          <m:rPr>
                            <m:lit/>
                          </m:rP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27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sz="27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7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700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85" name="TextBox 13484">
                  <a:extLst>
                    <a:ext uri="{FF2B5EF4-FFF2-40B4-BE49-F238E27FC236}">
                      <a16:creationId xmlns:a16="http://schemas.microsoft.com/office/drawing/2014/main" id="{5FF5DA65-B601-831C-7CEC-B19D8172A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088" y="3156942"/>
                  <a:ext cx="6100996" cy="701901"/>
                </a:xfrm>
                <a:prstGeom prst="rect">
                  <a:avLst/>
                </a:prstGeom>
                <a:blipFill>
                  <a:blip r:embed="rId94"/>
                  <a:stretch>
                    <a:fillRect t="-2381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86" name="TextBox 13485">
                  <a:extLst>
                    <a:ext uri="{FF2B5EF4-FFF2-40B4-BE49-F238E27FC236}">
                      <a16:creationId xmlns:a16="http://schemas.microsoft.com/office/drawing/2014/main" id="{F3A96810-3262-DBFF-932D-FBB3ECFF8090}"/>
                    </a:ext>
                  </a:extLst>
                </p:cNvPr>
                <p:cNvSpPr txBox="1"/>
                <p:nvPr/>
              </p:nvSpPr>
              <p:spPr>
                <a:xfrm>
                  <a:off x="2334555" y="5456347"/>
                  <a:ext cx="6100996" cy="70190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sz="27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||</m:t>
                      </m:r>
                      <m:acc>
                        <m:accPr>
                          <m:chr m:val="̃"/>
                          <m:ctrlPr>
                            <a:rPr lang="en-US" sz="27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27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𝝓</m:t>
                          </m:r>
                        </m:e>
                      </m:acc>
                      <m:r>
                        <a:rPr lang="en-US" sz="270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270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𝝓</m:t>
                      </m:r>
                      <m:r>
                        <m:rPr>
                          <m:lit/>
                        </m:rPr>
                        <a:rPr lang="en-US" sz="27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sSubSup>
                        <m:sSubSupPr>
                          <m:ctrlP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7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sz="27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𝜖</m:t>
                      </m:r>
                      <m:r>
                        <a:rPr lang="en-US" sz="27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7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𝛾</m:t>
                      </m:r>
                      <m:r>
                        <m:rPr>
                          <m:lit/>
                        </m:rPr>
                        <a:rPr lang="en-US" sz="27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||</m:t>
                      </m:r>
                      <m:r>
                        <a:rPr lang="en-US" sz="270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𝝓</m:t>
                      </m:r>
                      <m:r>
                        <m:rPr>
                          <m:lit/>
                        </m:rPr>
                        <a:rPr lang="en-US" sz="27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sSubSup>
                        <m:sSubSupPr>
                          <m:ctrlP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27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sz="2700" dirty="0">
                      <a:cs typeface="Calibri" panose="020F0502020204030204" pitchFamily="34" charset="0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13486" name="TextBox 13485">
                  <a:extLst>
                    <a:ext uri="{FF2B5EF4-FFF2-40B4-BE49-F238E27FC236}">
                      <a16:creationId xmlns:a16="http://schemas.microsoft.com/office/drawing/2014/main" id="{F3A96810-3262-DBFF-932D-FBB3ECFF8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4555" y="5456347"/>
                  <a:ext cx="6100996" cy="701901"/>
                </a:xfrm>
                <a:prstGeom prst="rect">
                  <a:avLst/>
                </a:prstGeom>
                <a:blipFill>
                  <a:blip r:embed="rId95"/>
                  <a:stretch>
                    <a:fillRect t="-7143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487" name="Picture 13486">
            <a:extLst>
              <a:ext uri="{FF2B5EF4-FFF2-40B4-BE49-F238E27FC236}">
                <a16:creationId xmlns:a16="http://schemas.microsoft.com/office/drawing/2014/main" id="{2E894E17-17D9-868F-CDF9-2E8EC54B52B0}"/>
              </a:ext>
            </a:extLst>
          </p:cNvPr>
          <p:cNvPicPr>
            <a:picLocks noChangeAspect="1"/>
          </p:cNvPicPr>
          <p:nvPr/>
        </p:nvPicPr>
        <p:blipFill>
          <a:blip r:embed="rId96"/>
          <a:stretch>
            <a:fillRect/>
          </a:stretch>
        </p:blipFill>
        <p:spPr>
          <a:xfrm>
            <a:off x="23423656" y="10780967"/>
            <a:ext cx="8578838" cy="3897645"/>
          </a:xfrm>
          <a:prstGeom prst="rect">
            <a:avLst/>
          </a:prstGeom>
        </p:spPr>
      </p:pic>
      <p:sp>
        <p:nvSpPr>
          <p:cNvPr id="13488" name="TextBox 13487">
            <a:extLst>
              <a:ext uri="{FF2B5EF4-FFF2-40B4-BE49-F238E27FC236}">
                <a16:creationId xmlns:a16="http://schemas.microsoft.com/office/drawing/2014/main" id="{D35E860E-B3C6-0560-C92E-BA1FC924B98F}"/>
              </a:ext>
            </a:extLst>
          </p:cNvPr>
          <p:cNvSpPr txBox="1"/>
          <p:nvPr/>
        </p:nvSpPr>
        <p:spPr>
          <a:xfrm>
            <a:off x="23082304" y="9811226"/>
            <a:ext cx="9578345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263"/>
              </a:spcBef>
              <a:spcAft>
                <a:spcPts val="263"/>
              </a:spcAft>
              <a:defRPr/>
            </a:pPr>
            <a:r>
              <a:rPr lang="en-US" altLang="en-US" sz="3900" dirty="0"/>
              <a:t>Sample Size</a:t>
            </a:r>
          </a:p>
        </p:txBody>
      </p:sp>
      <p:pic>
        <p:nvPicPr>
          <p:cNvPr id="13490" name="Picture 13489">
            <a:extLst>
              <a:ext uri="{FF2B5EF4-FFF2-40B4-BE49-F238E27FC236}">
                <a16:creationId xmlns:a16="http://schemas.microsoft.com/office/drawing/2014/main" id="{A4771B66-B6C4-3224-9E4D-4899CF42729F}"/>
              </a:ext>
            </a:extLst>
          </p:cNvPr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>
            <a:off x="23345057" y="15664411"/>
            <a:ext cx="8313467" cy="37912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491" name="TextBox 13490">
                <a:extLst>
                  <a:ext uri="{FF2B5EF4-FFF2-40B4-BE49-F238E27FC236}">
                    <a16:creationId xmlns:a16="http://schemas.microsoft.com/office/drawing/2014/main" id="{E9BA367D-1EDA-F324-6EE0-82B7E0D15CAD}"/>
                  </a:ext>
                </a:extLst>
              </p:cNvPr>
              <p:cNvSpPr txBox="1"/>
              <p:nvPr/>
            </p:nvSpPr>
            <p:spPr>
              <a:xfrm>
                <a:off x="23155414" y="19674298"/>
                <a:ext cx="9578345" cy="95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ts val="263"/>
                  </a:spcBef>
                  <a:spcAft>
                    <a:spcPts val="263"/>
                  </a:spcAft>
                  <a:defRPr/>
                </a:pPr>
                <a:r>
                  <a:rPr lang="en-US" altLang="en-US" sz="2700" dirty="0"/>
                  <a:t>Noise is relevant because set functions can often only be approximated e.g.,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  <m:r>
                      <a:rPr lang="en-US" sz="2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sz="2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sup>
                        </m:sSup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2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7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7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7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sup>
                        </m:sSup>
                      </m:e>
                    </m:d>
                    <m:r>
                      <a:rPr lang="en-US" sz="2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2700" i="1" dirty="0">
                    <a:cs typeface="Calibri" panose="020F0502020204030204" pitchFamily="34" charset="0"/>
                  </a:rPr>
                  <a:t> </a:t>
                </a:r>
                <a:endParaRPr lang="en-US" altLang="en-US" sz="2700" dirty="0"/>
              </a:p>
            </p:txBody>
          </p:sp>
        </mc:Choice>
        <mc:Fallback>
          <p:sp>
            <p:nvSpPr>
              <p:cNvPr id="13491" name="TextBox 13490">
                <a:extLst>
                  <a:ext uri="{FF2B5EF4-FFF2-40B4-BE49-F238E27FC236}">
                    <a16:creationId xmlns:a16="http://schemas.microsoft.com/office/drawing/2014/main" id="{E9BA367D-1EDA-F324-6EE0-82B7E0D15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5414" y="19674298"/>
                <a:ext cx="9578345" cy="954941"/>
              </a:xfrm>
              <a:prstGeom prst="rect">
                <a:avLst/>
              </a:prstGeom>
              <a:blipFill>
                <a:blip r:embed="rId98"/>
                <a:stretch>
                  <a:fillRect l="-1192" t="-5195" b="-1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93" name="TextBox 13492">
            <a:extLst>
              <a:ext uri="{FF2B5EF4-FFF2-40B4-BE49-F238E27FC236}">
                <a16:creationId xmlns:a16="http://schemas.microsoft.com/office/drawing/2014/main" id="{C0397A4C-037F-CF9F-4AE3-03D1F005D03D}"/>
              </a:ext>
            </a:extLst>
          </p:cNvPr>
          <p:cNvSpPr txBox="1"/>
          <p:nvPr/>
        </p:nvSpPr>
        <p:spPr>
          <a:xfrm>
            <a:off x="23155414" y="14872520"/>
            <a:ext cx="9578345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263"/>
              </a:spcBef>
              <a:spcAft>
                <a:spcPts val="263"/>
              </a:spcAft>
              <a:defRPr/>
            </a:pPr>
            <a:r>
              <a:rPr lang="en-US" altLang="en-US" sz="3900" dirty="0"/>
              <a:t>Noise</a:t>
            </a:r>
          </a:p>
        </p:txBody>
      </p:sp>
      <p:sp>
        <p:nvSpPr>
          <p:cNvPr id="13494" name="Rounded Rectangle 13493">
            <a:extLst>
              <a:ext uri="{FF2B5EF4-FFF2-40B4-BE49-F238E27FC236}">
                <a16:creationId xmlns:a16="http://schemas.microsoft.com/office/drawing/2014/main" id="{0145CC94-8FA6-BFF7-DC42-8168D7B30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7979" y="21139658"/>
            <a:ext cx="9969104" cy="856059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329148" tIns="164574" rIns="329148" bIns="164574" anchor="ctr"/>
          <a:lstStyle/>
          <a:p>
            <a:pPr algn="ctr" defTabSz="1645775" eaLnBrk="1" hangingPunct="1">
              <a:lnSpc>
                <a:spcPct val="80000"/>
              </a:lnSpc>
              <a:defRPr/>
            </a:pPr>
            <a:r>
              <a:rPr lang="en-US" sz="3866" b="1" spc="263" dirty="0">
                <a:solidFill>
                  <a:srgbClr val="F2F2F2"/>
                </a:solidFill>
                <a:latin typeface="+mn-lt"/>
                <a:ea typeface="+mn-ea"/>
              </a:rPr>
              <a:t>Notes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</TotalTime>
  <Words>480</Words>
  <Application>Microsoft Macintosh PowerPoint</Application>
  <PresentationFormat>Custom</PresentationFormat>
  <Paragraphs>117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ePosterBoards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Phillippe</dc:creator>
  <cp:lastModifiedBy>Witter, Teal</cp:lastModifiedBy>
  <cp:revision>52</cp:revision>
  <dcterms:created xsi:type="dcterms:W3CDTF">2013-03-04T18:11:28Z</dcterms:created>
  <dcterms:modified xsi:type="dcterms:W3CDTF">2024-10-15T20:44:59Z</dcterms:modified>
</cp:coreProperties>
</file>