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3832800" cy="24688800"/>
  <p:notesSz cx="6858000" cy="9144000"/>
  <p:defaultTextStyle>
    <a:defPPr>
      <a:defRPr lang="en-US"/>
    </a:defPPr>
    <a:lvl1pPr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1871122" indent="-1413925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3743453" indent="-2829059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5615784" indent="-4245402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7489325" indent="-5660536" algn="l" defTabSz="1871122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1741703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090044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2438385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2786725" algn="l" defTabSz="69668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85" userDrawn="1">
          <p15:clr>
            <a:srgbClr val="A4A3A4"/>
          </p15:clr>
        </p15:guide>
        <p15:guide id="2" pos="106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521D75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2"/>
    <p:restoredTop sz="94775"/>
  </p:normalViewPr>
  <p:slideViewPr>
    <p:cSldViewPr snapToGrid="0" snapToObjects="1">
      <p:cViewPr>
        <p:scale>
          <a:sx n="38" d="100"/>
          <a:sy n="38" d="100"/>
        </p:scale>
        <p:origin x="1320" y="456"/>
      </p:cViewPr>
      <p:guideLst>
        <p:guide orient="horz" pos="7785"/>
        <p:guide pos="106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7A614-1A11-FD47-BFA9-4B59DD83BFE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143000"/>
            <a:ext cx="422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30804-0A2A-5446-B093-AD6C13CF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30804-0A2A-5446-B093-AD6C13CF43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461" y="7669534"/>
            <a:ext cx="28757880" cy="52920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921" y="13990321"/>
            <a:ext cx="23682960" cy="6309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4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6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DBE-AEFB-2DE6-3A1C-90CECC6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8A63-C7D2-A047-B86D-58E8C9C5BAC7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7205-9FB9-DFED-77CD-42ADEA3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F114-889E-008D-FEAF-1982DE89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15A-3060-4148-8296-FE736931F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B069-BA44-8DE3-4C2E-629641B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E898-662E-044B-8DE2-9140D2749391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A1D-BF1B-8ACB-DC9A-76D6DA0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318-1A1A-6363-31D9-A11A785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21668-4495-DF4B-9650-4EDF794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42950"/>
            <a:ext cx="7612380" cy="15796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39" y="742950"/>
            <a:ext cx="22273261" cy="15796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C672-C398-F4B7-8F63-C7822F8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877C-ADC7-1144-AF3F-FE882BA633F2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6BFC-942F-E085-BF65-1A2D304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3529-ADA0-0575-3690-73BFF8D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278-D490-1C4F-AD17-42B5E84F0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020D-9A85-B8CD-08C7-E76F022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0067-1BEE-0B43-AC49-680EA8A8F7DB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C005-6242-CBD3-8542-AF8FBEB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446-C79B-3BE1-E372-EF171B5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1C706-2B19-1249-A718-CA4C7B6C0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559" y="15864845"/>
            <a:ext cx="28757880" cy="4903469"/>
          </a:xfrm>
        </p:spPr>
        <p:txBody>
          <a:bodyPr anchor="t"/>
          <a:lstStyle>
            <a:lvl1pPr algn="l">
              <a:defRPr sz="1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559" y="10464168"/>
            <a:ext cx="28757880" cy="5400673"/>
          </a:xfrm>
        </p:spPr>
        <p:txBody>
          <a:bodyPr anchor="b"/>
          <a:lstStyle>
            <a:lvl1pPr marL="0" indent="0">
              <a:buNone/>
              <a:defRPr sz="7205">
                <a:solidFill>
                  <a:schemeClr val="tx1">
                    <a:tint val="75000"/>
                  </a:schemeClr>
                </a:solidFill>
              </a:defRPr>
            </a:lvl1pPr>
            <a:lvl2pPr marL="1645775" indent="0">
              <a:buNone/>
              <a:defRPr sz="6503">
                <a:solidFill>
                  <a:schemeClr val="tx1">
                    <a:tint val="75000"/>
                  </a:schemeClr>
                </a:solidFill>
              </a:defRPr>
            </a:lvl2pPr>
            <a:lvl3pPr marL="329155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325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4pPr>
            <a:lvl5pPr marL="6583100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5pPr>
            <a:lvl6pPr marL="8228874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6pPr>
            <a:lvl7pPr marL="9874649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7pPr>
            <a:lvl8pPr marL="11520424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8pPr>
            <a:lvl9pPr marL="13166198" indent="0">
              <a:buNone/>
              <a:defRPr sz="50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A311-82C4-99B6-6FD8-2E7A468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830C-5721-5640-9C8C-06C3D52192BB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4D1E-1B71-087D-93EB-36AC25AD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EFE-7AF8-8AA8-C09F-8F804D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DF84-3B39-FB42-A09B-9F2A39E2F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4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1" y="4320543"/>
            <a:ext cx="14942820" cy="12218669"/>
          </a:xfrm>
        </p:spPr>
        <p:txBody>
          <a:bodyPr/>
          <a:lstStyle>
            <a:lvl1pPr>
              <a:defRPr sz="10105"/>
            </a:lvl1pPr>
            <a:lvl2pPr>
              <a:defRPr sz="8612"/>
            </a:lvl2pPr>
            <a:lvl3pPr>
              <a:defRPr sz="7205"/>
            </a:lvl3pPr>
            <a:lvl4pPr>
              <a:defRPr sz="6503"/>
            </a:lvl4pPr>
            <a:lvl5pPr>
              <a:defRPr sz="6503"/>
            </a:lvl5pPr>
            <a:lvl6pPr>
              <a:defRPr sz="6503"/>
            </a:lvl6pPr>
            <a:lvl7pPr>
              <a:defRPr sz="6503"/>
            </a:lvl7pPr>
            <a:lvl8pPr>
              <a:defRPr sz="6503"/>
            </a:lvl8pPr>
            <a:lvl9pPr>
              <a:defRPr sz="6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98340" y="4320543"/>
            <a:ext cx="14942820" cy="12218669"/>
          </a:xfrm>
        </p:spPr>
        <p:txBody>
          <a:bodyPr/>
          <a:lstStyle>
            <a:lvl1pPr>
              <a:defRPr sz="10105"/>
            </a:lvl1pPr>
            <a:lvl2pPr>
              <a:defRPr sz="8612"/>
            </a:lvl2pPr>
            <a:lvl3pPr>
              <a:defRPr sz="7205"/>
            </a:lvl3pPr>
            <a:lvl4pPr>
              <a:defRPr sz="6503"/>
            </a:lvl4pPr>
            <a:lvl5pPr>
              <a:defRPr sz="6503"/>
            </a:lvl5pPr>
            <a:lvl6pPr>
              <a:defRPr sz="6503"/>
            </a:lvl6pPr>
            <a:lvl7pPr>
              <a:defRPr sz="6503"/>
            </a:lvl7pPr>
            <a:lvl8pPr>
              <a:defRPr sz="6503"/>
            </a:lvl8pPr>
            <a:lvl9pPr>
              <a:defRPr sz="6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5C2E29-235B-8298-D1E2-C54C293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8CAE-EE2F-2E49-83A2-495595744496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7EF3D6-7110-018C-886C-9F2CD4DA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04917-C707-06B3-735B-3835467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5C9-078F-A64E-AA38-1AA65F26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1" y="988699"/>
            <a:ext cx="30449520" cy="41148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41" y="5526409"/>
            <a:ext cx="14948696" cy="2303146"/>
          </a:xfrm>
        </p:spPr>
        <p:txBody>
          <a:bodyPr anchor="b"/>
          <a:lstStyle>
            <a:lvl1pPr marL="0" indent="0">
              <a:buNone/>
              <a:defRPr sz="8612" b="1"/>
            </a:lvl1pPr>
            <a:lvl2pPr marL="1645775" indent="0">
              <a:buNone/>
              <a:defRPr sz="7205" b="1"/>
            </a:lvl2pPr>
            <a:lvl3pPr marL="3291550" indent="0">
              <a:buNone/>
              <a:defRPr sz="6503" b="1"/>
            </a:lvl3pPr>
            <a:lvl4pPr marL="4937325" indent="0">
              <a:buNone/>
              <a:defRPr sz="5800" b="1"/>
            </a:lvl4pPr>
            <a:lvl5pPr marL="6583100" indent="0">
              <a:buNone/>
              <a:defRPr sz="5800" b="1"/>
            </a:lvl5pPr>
            <a:lvl6pPr marL="8228874" indent="0">
              <a:buNone/>
              <a:defRPr sz="5800" b="1"/>
            </a:lvl6pPr>
            <a:lvl7pPr marL="9874649" indent="0">
              <a:buNone/>
              <a:defRPr sz="5800" b="1"/>
            </a:lvl7pPr>
            <a:lvl8pPr marL="11520424" indent="0">
              <a:buNone/>
              <a:defRPr sz="5800" b="1"/>
            </a:lvl8pPr>
            <a:lvl9pPr marL="13166198" indent="0">
              <a:buNone/>
              <a:defRPr sz="5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1" y="7829548"/>
            <a:ext cx="14948696" cy="14224637"/>
          </a:xfrm>
        </p:spPr>
        <p:txBody>
          <a:bodyPr/>
          <a:lstStyle>
            <a:lvl1pPr>
              <a:defRPr sz="8612"/>
            </a:lvl1pPr>
            <a:lvl2pPr>
              <a:defRPr sz="7205"/>
            </a:lvl2pPr>
            <a:lvl3pPr>
              <a:defRPr sz="6503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6598" y="5526409"/>
            <a:ext cx="14954568" cy="2303146"/>
          </a:xfrm>
        </p:spPr>
        <p:txBody>
          <a:bodyPr anchor="b"/>
          <a:lstStyle>
            <a:lvl1pPr marL="0" indent="0">
              <a:buNone/>
              <a:defRPr sz="8612" b="1"/>
            </a:lvl1pPr>
            <a:lvl2pPr marL="1645775" indent="0">
              <a:buNone/>
              <a:defRPr sz="7205" b="1"/>
            </a:lvl2pPr>
            <a:lvl3pPr marL="3291550" indent="0">
              <a:buNone/>
              <a:defRPr sz="6503" b="1"/>
            </a:lvl3pPr>
            <a:lvl4pPr marL="4937325" indent="0">
              <a:buNone/>
              <a:defRPr sz="5800" b="1"/>
            </a:lvl4pPr>
            <a:lvl5pPr marL="6583100" indent="0">
              <a:buNone/>
              <a:defRPr sz="5800" b="1"/>
            </a:lvl5pPr>
            <a:lvl6pPr marL="8228874" indent="0">
              <a:buNone/>
              <a:defRPr sz="5800" b="1"/>
            </a:lvl6pPr>
            <a:lvl7pPr marL="9874649" indent="0">
              <a:buNone/>
              <a:defRPr sz="5800" b="1"/>
            </a:lvl7pPr>
            <a:lvl8pPr marL="11520424" indent="0">
              <a:buNone/>
              <a:defRPr sz="5800" b="1"/>
            </a:lvl8pPr>
            <a:lvl9pPr marL="13166198" indent="0">
              <a:buNone/>
              <a:defRPr sz="5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6598" y="7829548"/>
            <a:ext cx="14954568" cy="14224637"/>
          </a:xfrm>
        </p:spPr>
        <p:txBody>
          <a:bodyPr/>
          <a:lstStyle>
            <a:lvl1pPr>
              <a:defRPr sz="8612"/>
            </a:lvl1pPr>
            <a:lvl2pPr>
              <a:defRPr sz="7205"/>
            </a:lvl2pPr>
            <a:lvl3pPr>
              <a:defRPr sz="6503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ED129D-58C7-750E-039D-4021E6D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1914D-65E2-2B43-A5D5-FA9AB76A6975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7B129E-C73B-99A9-A9C1-032E383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40205D-EA3C-7DD6-0E5F-FDE07AF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57E4-1DF0-104E-B746-E279CA048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19DFB7-D9DD-871A-56C8-9D088EF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9005-1601-DB48-AC41-4D67BDA35231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BC43C-5A31-9BB3-0E95-A5EA3EED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4EDDC4-D084-3350-5B2D-E4EB43B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0B6C-1E89-BF48-B682-8D5750854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9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340B8D-D179-30FC-607B-723B107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AE683-09C5-0C42-B15A-39C61B071E15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AF2500-3893-91B5-763A-A6A34E72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16D114-A6A1-F508-DB2E-F0F6B5D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96BB-6A3D-4542-84B6-6E39CBC9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1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6" y="982979"/>
            <a:ext cx="11130759" cy="4183382"/>
          </a:xfrm>
        </p:spPr>
        <p:txBody>
          <a:bodyPr anchor="b"/>
          <a:lstStyle>
            <a:lvl1pPr algn="l">
              <a:defRPr sz="7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7686" y="982985"/>
            <a:ext cx="18913476" cy="21071207"/>
          </a:xfrm>
        </p:spPr>
        <p:txBody>
          <a:bodyPr/>
          <a:lstStyle>
            <a:lvl1pPr>
              <a:defRPr sz="11511"/>
            </a:lvl1pPr>
            <a:lvl2pPr>
              <a:defRPr sz="10105"/>
            </a:lvl2pPr>
            <a:lvl3pPr>
              <a:defRPr sz="8612"/>
            </a:lvl3pPr>
            <a:lvl4pPr>
              <a:defRPr sz="7205"/>
            </a:lvl4pPr>
            <a:lvl5pPr>
              <a:defRPr sz="7205"/>
            </a:lvl5pPr>
            <a:lvl6pPr>
              <a:defRPr sz="7205"/>
            </a:lvl6pPr>
            <a:lvl7pPr>
              <a:defRPr sz="7205"/>
            </a:lvl7pPr>
            <a:lvl8pPr>
              <a:defRPr sz="7205"/>
            </a:lvl8pPr>
            <a:lvl9pPr>
              <a:defRPr sz="7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1646" y="5166368"/>
            <a:ext cx="11130759" cy="16887825"/>
          </a:xfrm>
        </p:spPr>
        <p:txBody>
          <a:bodyPr/>
          <a:lstStyle>
            <a:lvl1pPr marL="0" indent="0">
              <a:buNone/>
              <a:defRPr sz="5009"/>
            </a:lvl1pPr>
            <a:lvl2pPr marL="1645775" indent="0">
              <a:buNone/>
              <a:defRPr sz="4306"/>
            </a:lvl2pPr>
            <a:lvl3pPr marL="3291550" indent="0">
              <a:buNone/>
              <a:defRPr sz="3603"/>
            </a:lvl3pPr>
            <a:lvl4pPr marL="4937325" indent="0">
              <a:buNone/>
              <a:defRPr sz="3251"/>
            </a:lvl4pPr>
            <a:lvl5pPr marL="6583100" indent="0">
              <a:buNone/>
              <a:defRPr sz="3251"/>
            </a:lvl5pPr>
            <a:lvl6pPr marL="8228874" indent="0">
              <a:buNone/>
              <a:defRPr sz="3251"/>
            </a:lvl6pPr>
            <a:lvl7pPr marL="9874649" indent="0">
              <a:buNone/>
              <a:defRPr sz="3251"/>
            </a:lvl7pPr>
            <a:lvl8pPr marL="11520424" indent="0">
              <a:buNone/>
              <a:defRPr sz="3251"/>
            </a:lvl8pPr>
            <a:lvl9pPr marL="13166198" indent="0">
              <a:buNone/>
              <a:defRPr sz="32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4C8BC-7E42-2124-2478-3123E64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0559-E114-1549-8DD5-23D225F46574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E803C4-2519-8512-4C38-E8AE574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BF4C9E-4CBB-05BC-3475-B8D5A4E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F20A-FD41-AE4F-8AA3-04171C85B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465" y="17282160"/>
            <a:ext cx="20299680" cy="2040260"/>
          </a:xfrm>
        </p:spPr>
        <p:txBody>
          <a:bodyPr anchor="b"/>
          <a:lstStyle>
            <a:lvl1pPr algn="l">
              <a:defRPr sz="7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1465" y="2205989"/>
            <a:ext cx="20299680" cy="14813280"/>
          </a:xfrm>
        </p:spPr>
        <p:txBody>
          <a:bodyPr rtlCol="0">
            <a:normAutofit/>
          </a:bodyPr>
          <a:lstStyle>
            <a:lvl1pPr marL="0" indent="0">
              <a:buNone/>
              <a:defRPr sz="11511"/>
            </a:lvl1pPr>
            <a:lvl2pPr marL="1645775" indent="0">
              <a:buNone/>
              <a:defRPr sz="10105"/>
            </a:lvl2pPr>
            <a:lvl3pPr marL="3291550" indent="0">
              <a:buNone/>
              <a:defRPr sz="8612"/>
            </a:lvl3pPr>
            <a:lvl4pPr marL="4937325" indent="0">
              <a:buNone/>
              <a:defRPr sz="7205"/>
            </a:lvl4pPr>
            <a:lvl5pPr marL="6583100" indent="0">
              <a:buNone/>
              <a:defRPr sz="7205"/>
            </a:lvl5pPr>
            <a:lvl6pPr marL="8228874" indent="0">
              <a:buNone/>
              <a:defRPr sz="7205"/>
            </a:lvl6pPr>
            <a:lvl7pPr marL="9874649" indent="0">
              <a:buNone/>
              <a:defRPr sz="7205"/>
            </a:lvl7pPr>
            <a:lvl8pPr marL="11520424" indent="0">
              <a:buNone/>
              <a:defRPr sz="7205"/>
            </a:lvl8pPr>
            <a:lvl9pPr marL="13166198" indent="0">
              <a:buNone/>
              <a:defRPr sz="720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1465" y="19322418"/>
            <a:ext cx="20299680" cy="2897506"/>
          </a:xfrm>
        </p:spPr>
        <p:txBody>
          <a:bodyPr/>
          <a:lstStyle>
            <a:lvl1pPr marL="0" indent="0">
              <a:buNone/>
              <a:defRPr sz="5009"/>
            </a:lvl1pPr>
            <a:lvl2pPr marL="1645775" indent="0">
              <a:buNone/>
              <a:defRPr sz="4306"/>
            </a:lvl2pPr>
            <a:lvl3pPr marL="3291550" indent="0">
              <a:buNone/>
              <a:defRPr sz="3603"/>
            </a:lvl3pPr>
            <a:lvl4pPr marL="4937325" indent="0">
              <a:buNone/>
              <a:defRPr sz="3251"/>
            </a:lvl4pPr>
            <a:lvl5pPr marL="6583100" indent="0">
              <a:buNone/>
              <a:defRPr sz="3251"/>
            </a:lvl5pPr>
            <a:lvl6pPr marL="8228874" indent="0">
              <a:buNone/>
              <a:defRPr sz="3251"/>
            </a:lvl6pPr>
            <a:lvl7pPr marL="9874649" indent="0">
              <a:buNone/>
              <a:defRPr sz="3251"/>
            </a:lvl7pPr>
            <a:lvl8pPr marL="11520424" indent="0">
              <a:buNone/>
              <a:defRPr sz="3251"/>
            </a:lvl8pPr>
            <a:lvl9pPr marL="13166198" indent="0">
              <a:buNone/>
              <a:defRPr sz="32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A2D325-0AE6-A2B0-7716-A1CF71D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FA99-3EAE-594A-BBBF-F16F9E2942D5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728FCE-B8DC-453E-F1DF-8E0D1A3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142BF6-084A-357A-193F-FC44D8D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D64BB-FE1F-994A-AAE3-20AC2C628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6F76F-B14C-ADAA-26C3-35293014F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1151" y="989410"/>
            <a:ext cx="30450499" cy="411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733809-4A66-6357-5E3A-6F73D4CF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1151" y="5761434"/>
            <a:ext cx="30450499" cy="1629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9747-DFD0-C025-AA9B-174B5260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1151" y="22882622"/>
            <a:ext cx="7894076" cy="1319213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defTabSz="1841997" eaLnBrk="1" hangingPunct="1">
              <a:defRPr sz="4306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19B18D8-EACB-1D42-AD89-01450CF4772B}" type="datetimeFigureOut">
              <a:rPr lang="en-US"/>
              <a:pPr>
                <a:defRPr/>
              </a:pPr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F4AD-D735-95F0-006D-8B807C1B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59051" y="22882622"/>
            <a:ext cx="10714699" cy="1319213"/>
          </a:xfrm>
          <a:prstGeom prst="rect">
            <a:avLst/>
          </a:prstGeom>
        </p:spPr>
        <p:txBody>
          <a:bodyPr vert="horz" lIns="374593" tIns="187297" rIns="374593" bIns="187297" rtlCol="0" anchor="ctr"/>
          <a:lstStyle>
            <a:lvl1pPr algn="ctr" defTabSz="1645775" eaLnBrk="1" fontAlgn="auto" hangingPunct="1">
              <a:spcBef>
                <a:spcPts val="0"/>
              </a:spcBef>
              <a:spcAft>
                <a:spcPts val="0"/>
              </a:spcAft>
              <a:defRPr sz="43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FB10-41A5-DBC7-3745-632B927C6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47575" y="22882622"/>
            <a:ext cx="7894075" cy="1319213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algn="r" defTabSz="1841997" eaLnBrk="1" hangingPunct="1">
              <a:defRPr sz="4306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DFC812-0A72-EF41-A209-D1B6D081D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4254" rtl="0" eaLnBrk="0" fontAlgn="base" hangingPunct="0">
        <a:spcBef>
          <a:spcPct val="0"/>
        </a:spcBef>
        <a:spcAft>
          <a:spcPct val="0"/>
        </a:spcAft>
        <a:defRPr sz="157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644254" rtl="0" eaLnBrk="0" fontAlgn="base" hangingPunct="0">
        <a:spcBef>
          <a:spcPct val="0"/>
        </a:spcBef>
        <a:spcAft>
          <a:spcPct val="0"/>
        </a:spcAft>
        <a:defRPr sz="1575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1645775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3291550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937325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6583100" algn="ctr" defTabSz="1645775" rtl="0" fontAlgn="base">
        <a:spcBef>
          <a:spcPct val="0"/>
        </a:spcBef>
        <a:spcAft>
          <a:spcPct val="0"/>
        </a:spcAft>
        <a:defRPr sz="1581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232297" indent="-1232297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475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72954" indent="-1027510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5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113610" indent="-821531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55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759054" indent="-821531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405688" indent="-821531" algn="l" defTabSz="164425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051761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6pPr>
      <a:lvl7pPr marL="10697537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7pPr>
      <a:lvl8pPr marL="12343311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8pPr>
      <a:lvl9pPr marL="13989086" indent="-822887" algn="l" defTabSz="1645775" rtl="0" eaLnBrk="1" latinLnBrk="0" hangingPunct="1">
        <a:spcBef>
          <a:spcPct val="20000"/>
        </a:spcBef>
        <a:buFont typeface="Arial"/>
        <a:buChar char="•"/>
        <a:defRPr sz="7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1pPr>
      <a:lvl2pPr marL="1645775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2pPr>
      <a:lvl3pPr marL="3291550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3pPr>
      <a:lvl4pPr marL="4937325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4pPr>
      <a:lvl5pPr marL="6583100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5pPr>
      <a:lvl6pPr marL="8228874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6pPr>
      <a:lvl7pPr marL="9874649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7pPr>
      <a:lvl8pPr marL="11520424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8pPr>
      <a:lvl9pPr marL="13166198" algn="l" defTabSz="1645775" rtl="0" eaLnBrk="1" latinLnBrk="0" hangingPunct="1">
        <a:defRPr sz="6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>
            <a:extLst>
              <a:ext uri="{FF2B5EF4-FFF2-40B4-BE49-F238E27FC236}">
                <a16:creationId xmlns:a16="http://schemas.microsoft.com/office/drawing/2014/main" id="{0D5066BB-2A21-AD92-7C18-436C6122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" y="-25957"/>
            <a:ext cx="33855660" cy="2851720"/>
          </a:xfrm>
          <a:prstGeom prst="rect">
            <a:avLst/>
          </a:prstGeom>
          <a:solidFill>
            <a:srgbClr val="521D75"/>
          </a:solidFill>
          <a:ln w="38100">
            <a:solidFill>
              <a:srgbClr val="521D75"/>
            </a:solidFill>
          </a:ln>
        </p:spPr>
        <p:txBody>
          <a:bodyPr wrap="none" lIns="54234" tIns="27117" rIns="54234" bIns="2711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1841997" eaLnBrk="1" hangingPunct="1">
              <a:spcBef>
                <a:spcPct val="0"/>
              </a:spcBef>
              <a:buNone/>
              <a:defRPr/>
            </a:pPr>
            <a:endParaRPr lang="en-US" altLang="en-US" sz="1582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10BC8-CB99-E26A-EF97-6B1F105E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1" y="3324225"/>
            <a:ext cx="9972675" cy="85486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Treatment Effect Estimation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0142B-11E1-19ED-618B-D0072015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1" y="9246109"/>
            <a:ext cx="9960769" cy="853678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A Novel Treatment Effect Dataset</a:t>
            </a:r>
            <a:endParaRPr lang="en-US" sz="4306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AAE8AE-CB65-4D3C-742A-CB2B2C1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24" y="3323393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Benchmark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CB4C231D-ED40-50FD-74C5-2C4CDB6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635" y="245796"/>
            <a:ext cx="27020043" cy="2318722"/>
          </a:xfrm>
          <a:prstGeom prst="rect">
            <a:avLst/>
          </a:prstGeom>
          <a:noFill/>
          <a:ln>
            <a:noFill/>
          </a:ln>
        </p:spPr>
        <p:txBody>
          <a:bodyPr wrap="square" lIns="167333" tIns="83666" rIns="167333" bIns="83666">
            <a:spAutoFit/>
          </a:bodyPr>
          <a:lstStyle>
            <a:lvl1pPr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527"/>
              </a:spcBef>
              <a:spcAft>
                <a:spcPts val="527"/>
              </a:spcAft>
              <a:defRPr/>
            </a:pPr>
            <a:r>
              <a:rPr lang="en-US" sz="5273" b="1" spc="88" dirty="0">
                <a:solidFill>
                  <a:schemeClr val="bg1"/>
                </a:solidFill>
                <a:latin typeface="+mj-lt"/>
              </a:rPr>
              <a:t>Benchmarking Estimators for Natural Experiments</a:t>
            </a:r>
            <a:r>
              <a:rPr lang="en-US" sz="5273" b="1" spc="88" baseline="30000" dirty="0">
                <a:solidFill>
                  <a:schemeClr val="bg1"/>
                </a:solidFill>
                <a:latin typeface="+mj-lt"/>
              </a:rPr>
              <a:t>1,2,3</a:t>
            </a:r>
            <a:endParaRPr lang="en-US" sz="5273" b="1" spc="88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527"/>
              </a:spcBef>
              <a:spcAft>
                <a:spcPts val="527"/>
              </a:spcAft>
              <a:defRPr/>
            </a:pPr>
            <a:r>
              <a:rPr lang="en-US" sz="3515" b="1" spc="176" dirty="0">
                <a:solidFill>
                  <a:schemeClr val="bg1"/>
                </a:solidFill>
                <a:latin typeface="+mj-lt"/>
              </a:rPr>
              <a:t>R. </a:t>
            </a:r>
            <a:r>
              <a:rPr lang="en-US" sz="3515" b="1" spc="176" dirty="0">
                <a:solidFill>
                  <a:srgbClr val="008080"/>
                </a:solidFill>
                <a:latin typeface="+mj-lt"/>
              </a:rPr>
              <a:t>Teal</a:t>
            </a:r>
            <a:r>
              <a:rPr lang="en-US" sz="3515" b="1" spc="176" dirty="0">
                <a:solidFill>
                  <a:schemeClr val="bg1"/>
                </a:solidFill>
                <a:latin typeface="+mj-lt"/>
              </a:rPr>
              <a:t> Witter and Christopher Musco</a:t>
            </a:r>
            <a:endParaRPr lang="en-US" sz="3515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527"/>
              </a:spcBef>
              <a:spcAft>
                <a:spcPts val="527"/>
              </a:spcAft>
              <a:defRPr/>
            </a:pPr>
            <a:r>
              <a:rPr lang="en-US" sz="3515" dirty="0">
                <a:solidFill>
                  <a:schemeClr val="bg1"/>
                </a:solidFill>
                <a:latin typeface="+mj-lt"/>
              </a:rPr>
              <a:t>New York University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A399C6-3DE2-4D49-EF7A-492BDA0F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79" y="9626868"/>
            <a:ext cx="9900047" cy="85486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Performance by Sample Size</a:t>
            </a:r>
          </a:p>
        </p:txBody>
      </p:sp>
      <p:pic>
        <p:nvPicPr>
          <p:cNvPr id="2069" name="Picture 16">
            <a:extLst>
              <a:ext uri="{FF2B5EF4-FFF2-40B4-BE49-F238E27FC236}">
                <a16:creationId xmlns:a16="http://schemas.microsoft.com/office/drawing/2014/main" id="{51D1E96E-A284-95DE-3032-29DC4011C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r="60806"/>
          <a:stretch/>
        </p:blipFill>
        <p:spPr bwMode="auto">
          <a:xfrm>
            <a:off x="1377553" y="1086798"/>
            <a:ext cx="3080147" cy="94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086E165F-63B8-D27A-B5AD-54BA9440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054947"/>
            <a:ext cx="26305234" cy="1594246"/>
          </a:xfrm>
          <a:prstGeom prst="rect">
            <a:avLst/>
          </a:prstGeom>
          <a:noFill/>
          <a:ln>
            <a:noFill/>
          </a:ln>
        </p:spPr>
        <p:txBody>
          <a:bodyPr wrap="square" lIns="329148" tIns="164574" rIns="329148" bIns="164574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263"/>
              </a:spcBef>
              <a:spcAft>
                <a:spcPts val="263"/>
              </a:spcAft>
              <a:buNone/>
              <a:defRPr/>
            </a:pPr>
            <a:r>
              <a:rPr lang="en-US" altLang="en-US" sz="2400" baseline="30000" dirty="0">
                <a:cs typeface="Calibri" panose="020F0502020204030204" pitchFamily="34" charset="0"/>
              </a:rPr>
              <a:t>1</a:t>
            </a:r>
            <a:r>
              <a:rPr lang="en-US" altLang="en-US" sz="2400" dirty="0">
                <a:cs typeface="Calibri" panose="020F0502020204030204" pitchFamily="34" charset="0"/>
              </a:rPr>
              <a:t>The datasets and code are available at </a:t>
            </a:r>
            <a:r>
              <a:rPr lang="en-US" altLang="en-US" sz="2400" dirty="0" err="1">
                <a:cs typeface="Calibri" panose="020F0502020204030204" pitchFamily="34" charset="0"/>
              </a:rPr>
              <a:t>github.com</a:t>
            </a:r>
            <a:r>
              <a:rPr lang="en-US" altLang="en-US" sz="2400" dirty="0">
                <a:cs typeface="Calibri" panose="020F0502020204030204" pitchFamily="34" charset="0"/>
              </a:rPr>
              <a:t>/</a:t>
            </a:r>
            <a:r>
              <a:rPr lang="en-US" altLang="en-US" sz="2400" dirty="0" err="1">
                <a:cs typeface="Calibri" panose="020F0502020204030204" pitchFamily="34" charset="0"/>
              </a:rPr>
              <a:t>rtealwitter</a:t>
            </a:r>
            <a:r>
              <a:rPr lang="en-US" altLang="en-US" sz="2400" dirty="0">
                <a:cs typeface="Calibri" panose="020F0502020204030204" pitchFamily="34" charset="0"/>
              </a:rPr>
              <a:t>/</a:t>
            </a:r>
            <a:r>
              <a:rPr lang="en-US" altLang="en-US" sz="2400" dirty="0" err="1">
                <a:cs typeface="Calibri" panose="020F0502020204030204" pitchFamily="34" charset="0"/>
              </a:rPr>
              <a:t>naturalexperiments</a:t>
            </a:r>
            <a:endParaRPr lang="en-US" altLang="en-US" sz="2400" baseline="30000" dirty="0"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263"/>
              </a:spcBef>
              <a:spcAft>
                <a:spcPts val="263"/>
              </a:spcAft>
              <a:buNone/>
              <a:defRPr/>
            </a:pPr>
            <a:r>
              <a:rPr lang="en-US" altLang="en-US" sz="2400" baseline="30000" dirty="0"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cs typeface="Calibri" panose="020F0502020204030204" pitchFamily="34" charset="0"/>
              </a:rPr>
              <a:t>Our work is available on </a:t>
            </a:r>
            <a:r>
              <a:rPr lang="en-US" altLang="en-US" sz="2400" dirty="0" err="1">
                <a:cs typeface="Calibri" panose="020F0502020204030204" pitchFamily="34" charset="0"/>
              </a:rPr>
              <a:t>arXiv</a:t>
            </a:r>
            <a:r>
              <a:rPr lang="en-US" altLang="en-US" sz="2400" dirty="0">
                <a:cs typeface="Calibri" panose="020F0502020204030204" pitchFamily="34" charset="0"/>
              </a:rPr>
              <a:t> at </a:t>
            </a:r>
            <a:r>
              <a:rPr lang="en-US" altLang="en-US" sz="2400" dirty="0" err="1">
                <a:cs typeface="Calibri" panose="020F0502020204030204" pitchFamily="34" charset="0"/>
              </a:rPr>
              <a:t>arxiv.org</a:t>
            </a:r>
            <a:r>
              <a:rPr lang="en-US" altLang="en-US" sz="2400" dirty="0">
                <a:cs typeface="Calibri" panose="020F0502020204030204" pitchFamily="34" charset="0"/>
              </a:rPr>
              <a:t>/abs/2409.04500</a:t>
            </a:r>
          </a:p>
          <a:p>
            <a:pPr marL="0" indent="0" eaLnBrk="1" hangingPunct="1">
              <a:spcBef>
                <a:spcPts val="263"/>
              </a:spcBef>
              <a:spcAft>
                <a:spcPts val="263"/>
              </a:spcAft>
              <a:buNone/>
              <a:defRPr/>
            </a:pPr>
            <a:r>
              <a:rPr lang="en-US" sz="2400" baseline="30000" dirty="0">
                <a:cs typeface="Calibri" panose="020F0502020204030204" pitchFamily="34" charset="0"/>
              </a:rPr>
              <a:t>3</a:t>
            </a:r>
            <a:r>
              <a:rPr lang="en-US" sz="2400" dirty="0">
                <a:cs typeface="Calibri" panose="020F0502020204030204" pitchFamily="34" charset="0"/>
              </a:rPr>
              <a:t>This work was supported by the National Science Foundation under Grant No. 2045590 and Graduate Research Fellowship Grant No. DGE-2234660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479E8-1752-5202-0645-1A5B98FEBA98}"/>
              </a:ext>
            </a:extLst>
          </p:cNvPr>
          <p:cNvSpPr txBox="1"/>
          <p:nvPr/>
        </p:nvSpPr>
        <p:spPr>
          <a:xfrm>
            <a:off x="11991891" y="4380670"/>
            <a:ext cx="9428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63"/>
              </a:spcBef>
              <a:spcAft>
                <a:spcPts val="263"/>
              </a:spcAft>
              <a:defRPr/>
            </a:pPr>
            <a:r>
              <a:rPr lang="en-US" altLang="en-US" sz="3600" dirty="0"/>
              <a:t>Squared error on RORCO over 100 runs.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AF54CD-9016-616D-F1DA-1838BFD9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79" y="3323393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Double-Double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4A663C-9734-B402-DCDD-3D47CAE5FE4F}"/>
                  </a:ext>
                </a:extLst>
              </p:cNvPr>
              <p:cNvSpPr txBox="1"/>
              <p:nvPr/>
            </p:nvSpPr>
            <p:spPr>
              <a:xfrm>
                <a:off x="1007020" y="4464811"/>
                <a:ext cx="9396866" cy="14567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cs typeface="Calibri" panose="020F0502020204030204" pitchFamily="34" charset="0"/>
                  </a:rPr>
                  <a:t>Problem Setup: </a:t>
                </a:r>
                <a:r>
                  <a:rPr lang="en-US" sz="2800" dirty="0">
                    <a:cs typeface="Calibri" panose="020F0502020204030204" pitchFamily="34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:r>
                  <a:rPr lang="en-US" sz="2800" i="1" dirty="0">
                    <a:cs typeface="Calibri" panose="020F0502020204030204" pitchFamily="34" charset="0"/>
                  </a:rPr>
                  <a:t>observations</a:t>
                </a:r>
                <a:r>
                  <a:rPr lang="en-US" sz="2800" dirty="0">
                    <a:cs typeface="Calibri" panose="020F0502020204030204" pitchFamily="34" charset="0"/>
                  </a:rPr>
                  <a:t>, each with </a:t>
                </a:r>
                <a:r>
                  <a:rPr lang="en-US" sz="2800" i="1" dirty="0">
                    <a:cs typeface="Calibri" panose="020F0502020204030204" pitchFamily="34" charset="0"/>
                  </a:rPr>
                  <a:t>covariates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. Each o</a:t>
                </a:r>
                <a:r>
                  <a:rPr lang="en-US" sz="2800" b="0" dirty="0">
                    <a:cs typeface="Calibri" panose="020F0502020204030204" pitchFamily="34" charset="0"/>
                  </a:rPr>
                  <a:t>bservation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receives the “treatment” with </a:t>
                </a:r>
                <a:r>
                  <a:rPr lang="en-US" sz="2800" i="1" dirty="0">
                    <a:cs typeface="Calibri" panose="020F0502020204030204" pitchFamily="34" charset="0"/>
                  </a:rPr>
                  <a:t>propensity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∈(0,1)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and the “control” otherwise. We then observe either the </a:t>
                </a:r>
                <a:r>
                  <a:rPr lang="en-US" sz="2800" i="1" dirty="0">
                    <a:cs typeface="Calibri" panose="020F0502020204030204" pitchFamily="34" charset="0"/>
                  </a:rPr>
                  <a:t>treatment outcome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or the </a:t>
                </a:r>
                <a:r>
                  <a:rPr lang="en-US" sz="2800" i="1" dirty="0">
                    <a:cs typeface="Calibri" panose="020F0502020204030204" pitchFamily="34" charset="0"/>
                  </a:rPr>
                  <a:t>control outcome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, but not both.</a:t>
                </a:r>
              </a:p>
              <a:p>
                <a:pPr marL="0" indent="0">
                  <a:buNone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cs typeface="Calibri" panose="020F0502020204030204" pitchFamily="34" charset="0"/>
                  </a:rPr>
                  <a:t>Goal:</a:t>
                </a:r>
                <a:r>
                  <a:rPr lang="en-US" sz="2800" dirty="0">
                    <a:cs typeface="Calibri" panose="020F0502020204030204" pitchFamily="34" charset="0"/>
                  </a:rPr>
                  <a:t> Estimate the </a:t>
                </a:r>
                <a:r>
                  <a:rPr lang="en-US" sz="2800" b="1" dirty="0">
                    <a:cs typeface="Calibri" panose="020F0502020204030204" pitchFamily="34" charset="0"/>
                  </a:rPr>
                  <a:t>average treatment effect</a:t>
                </a:r>
                <a:r>
                  <a:rPr lang="en-US" sz="2800" dirty="0"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en-US" sz="2800" dirty="0"/>
              </a:p>
              <a:p>
                <a:pPr marL="0" indent="0">
                  <a:buNone/>
                </a:pPr>
                <a:endParaRPr lang="en-US" altLang="en-US" sz="2800" dirty="0"/>
              </a:p>
              <a:p>
                <a:pPr marL="0" indent="0">
                  <a:buNone/>
                </a:pPr>
                <a:endParaRPr lang="en-US" altLang="en-US" sz="2800" dirty="0"/>
              </a:p>
              <a:p>
                <a:pPr marL="0" indent="0">
                  <a:buNone/>
                </a:pPr>
                <a:endParaRPr lang="en-US" altLang="en-US" sz="2800" dirty="0"/>
              </a:p>
              <a:p>
                <a:pPr algn="ctr"/>
                <a:r>
                  <a:rPr lang="en-US" sz="2800" i="1" dirty="0">
                    <a:solidFill>
                      <a:srgbClr val="008F00"/>
                    </a:solidFill>
                    <a:cs typeface="Calibri" panose="020F0502020204030204" pitchFamily="34" charset="0"/>
                  </a:rPr>
                  <a:t>Reach Out and Read Colorado (RORCO) is an early childhood literacy nonprofit that gives children books at pediatric visits.</a:t>
                </a:r>
              </a:p>
              <a:p>
                <a:endParaRPr lang="en-US" sz="28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endParaRPr lang="en-US" sz="2800" i="1" dirty="0">
                  <a:cs typeface="Calibri" panose="020F0502020204030204" pitchFamily="34" charset="0"/>
                </a:endParaRPr>
              </a:p>
              <a:p>
                <a:endParaRPr lang="en-US" sz="28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endParaRPr lang="en-US" sz="28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endParaRPr lang="en-US" sz="28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endParaRPr lang="en-US" sz="28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algn="l"/>
                <a:endParaRPr lang="en-US" sz="2800" i="1" dirty="0">
                  <a:cs typeface="Calibri" panose="020F0502020204030204" pitchFamily="34" charset="0"/>
                </a:endParaRPr>
              </a:p>
              <a:p>
                <a:pPr algn="l"/>
                <a:endParaRPr lang="en-US" sz="28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RORCO Real 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includes student covariates and standardized literacy scores while </a:t>
                </a:r>
                <a:r>
                  <a:rPr lang="en-US" sz="2800" i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RORCO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includes student covariates and synthetic outcomes designed by literacy experts.</a:t>
                </a:r>
              </a:p>
              <a:p>
                <a:pPr algn="l"/>
                <a:endParaRPr lang="en-US" sz="2800" dirty="0">
                  <a:cs typeface="Calibri" panose="020F0502020204030204" pitchFamily="34" charset="0"/>
                </a:endParaRPr>
              </a:p>
              <a:p>
                <a:pPr algn="l"/>
                <a:endParaRPr lang="en-US" sz="2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algn="l"/>
                <a:endParaRPr lang="en-US" sz="2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Challenge: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RORCO prioritizes under-served children to maximize the positive impact of their work</a:t>
                </a:r>
                <a:r>
                  <a:rPr lang="en-US" sz="2800" dirty="0">
                    <a:cs typeface="Calibri" panose="020F0502020204030204" pitchFamily="34" charset="0"/>
                  </a:rPr>
                  <a:t>, causing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sz="2800" dirty="0">
                    <a:cs typeface="Calibri" panose="020F0502020204030204" pitchFamily="34" charset="0"/>
                  </a:rPr>
                  <a:t>Confounding between outcomes and propensity and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Confounding between treatment effect and propensity.</a:t>
                </a:r>
                <a:endParaRPr lang="en-US" sz="2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4A663C-9734-B402-DCDD-3D47CAE5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20" y="4464811"/>
                <a:ext cx="9396866" cy="14567642"/>
              </a:xfrm>
              <a:prstGeom prst="rect">
                <a:avLst/>
              </a:prstGeom>
              <a:blipFill>
                <a:blip r:embed="rId4"/>
                <a:stretch>
                  <a:fillRect l="-1350" t="-436" b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61" name="Rounded Rectangle 13360">
            <a:extLst>
              <a:ext uri="{FF2B5EF4-FFF2-40B4-BE49-F238E27FC236}">
                <a16:creationId xmlns:a16="http://schemas.microsoft.com/office/drawing/2014/main" id="{7B01810F-F334-3278-C51A-46748A19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0" y="16073241"/>
            <a:ext cx="9960769" cy="853678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Confoundedness</a:t>
            </a:r>
            <a:endParaRPr lang="en-US" sz="4306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p:sp>
        <p:nvSpPr>
          <p:cNvPr id="13469" name="Rounded Rectangle 13468">
            <a:extLst>
              <a:ext uri="{FF2B5EF4-FFF2-40B4-BE49-F238E27FC236}">
                <a16:creationId xmlns:a16="http://schemas.microsoft.com/office/drawing/2014/main" id="{19766BFC-9924-5265-BA40-9DAA1634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24" y="11244689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Doubly Robust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/>
              <p:nvPr/>
            </p:nvSpPr>
            <p:spPr>
              <a:xfrm>
                <a:off x="11989124" y="12349354"/>
                <a:ext cx="9770694" cy="917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cs typeface="Calibri" panose="020F0502020204030204" pitchFamily="34" charset="0"/>
                  </a:rPr>
                  <a:t>Let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be learned predictions of the treatment and control outcomes, respectively.</a:t>
                </a:r>
              </a:p>
              <a:p>
                <a:pPr marL="0" indent="0">
                  <a:buNone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Doubly robust estimators are </a:t>
                </a: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asymptotically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unbiased if either:</a:t>
                </a:r>
              </a:p>
              <a:p>
                <a:pPr marL="457200" indent="-457200">
                  <a:buAutoNum type="alphaLcParenR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propensity scores are accurate or</a:t>
                </a:r>
              </a:p>
              <a:p>
                <a:pPr marL="457200" indent="-457200">
                  <a:buAutoNum type="alphaLcParenR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functions are accurate.</a:t>
                </a:r>
              </a:p>
              <a:p>
                <a:pPr marL="457200" indent="-457200">
                  <a:buAutoNum type="alphaLcParenR"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457200" indent="-457200">
                  <a:buAutoNum type="alphaLcParenR"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AutoNum type="alphaLcParenR"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457200" indent="-457200">
                  <a:buAutoNum type="alphaLcParenR"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b="1" dirty="0">
                    <a:cs typeface="Calibri" panose="020F0502020204030204" pitchFamily="34" charset="0"/>
                  </a:rPr>
                  <a:t>Question: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Why are doubly robust estimators so accurate in the finite setting?</a:t>
                </a:r>
              </a:p>
              <a:p>
                <a:endParaRPr lang="en-US" sz="2800" b="1" dirty="0"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exactly analyze doubly robust estimators that learn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separately from the data they are applied to. For these estimators, the variance is</a:t>
                </a:r>
                <a:endParaRPr lang="en-US" sz="2800" b="1" dirty="0">
                  <a:cs typeface="Calibri" panose="020F0502020204030204" pitchFamily="34" charset="0"/>
                </a:endParaRPr>
              </a:p>
              <a:p>
                <a:endParaRPr lang="en-US" sz="28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124" y="12349354"/>
                <a:ext cx="9770694" cy="9176743"/>
              </a:xfrm>
              <a:prstGeom prst="rect">
                <a:avLst/>
              </a:prstGeom>
              <a:blipFill>
                <a:blip r:embed="rId5"/>
                <a:stretch>
                  <a:fillRect l="-1299" t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80" name="Rounded Rectangle 13479">
            <a:extLst>
              <a:ext uri="{FF2B5EF4-FFF2-40B4-BE49-F238E27FC236}">
                <a16:creationId xmlns:a16="http://schemas.microsoft.com/office/drawing/2014/main" id="{5E7DDF7C-922A-D061-65FA-848BDDE3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324" y="16769002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Non-asymptotic Analysis</a:t>
            </a:r>
          </a:p>
        </p:txBody>
      </p:sp>
      <p:pic>
        <p:nvPicPr>
          <p:cNvPr id="11" name="Picture 10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C5BEFBF3-522B-C34C-E7A1-603541866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20" y="11422026"/>
            <a:ext cx="9678839" cy="297285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F3B2D9-A941-561C-203C-C22BD76FB9DA}"/>
              </a:ext>
            </a:extLst>
          </p:cNvPr>
          <p:cNvSpPr/>
          <p:nvPr/>
        </p:nvSpPr>
        <p:spPr>
          <a:xfrm>
            <a:off x="1106225" y="13615418"/>
            <a:ext cx="9185694" cy="553088"/>
          </a:xfrm>
          <a:prstGeom prst="roundRect">
            <a:avLst/>
          </a:prstGeom>
          <a:noFill/>
          <a:ln w="38100">
            <a:solidFill>
              <a:srgbClr val="008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9C3695-188B-F238-1E61-CCE2ED06E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595" y="19074175"/>
            <a:ext cx="4692159" cy="3521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E5BA1-04CC-F370-3F0C-FE48D705E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5984" y="19074175"/>
            <a:ext cx="4692159" cy="3521664"/>
          </a:xfrm>
          <a:prstGeom prst="rect">
            <a:avLst/>
          </a:prstGeom>
        </p:spPr>
      </p:pic>
      <p:pic>
        <p:nvPicPr>
          <p:cNvPr id="26" name="Picture 25" descr="A screenshot of a data sheet&#10;&#10;Description automatically generated">
            <a:extLst>
              <a:ext uri="{FF2B5EF4-FFF2-40B4-BE49-F238E27FC236}">
                <a16:creationId xmlns:a16="http://schemas.microsoft.com/office/drawing/2014/main" id="{989A7755-CE09-003B-7B49-5372F70802B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19225"/>
          <a:stretch/>
        </p:blipFill>
        <p:spPr>
          <a:xfrm>
            <a:off x="12498457" y="5159325"/>
            <a:ext cx="8578838" cy="55890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02ECE1-51C5-E779-D669-2EEC038A3A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09172" y="13647057"/>
            <a:ext cx="9414456" cy="1083348"/>
          </a:xfrm>
          <a:prstGeom prst="rect">
            <a:avLst/>
          </a:prstGeom>
        </p:spPr>
      </p:pic>
      <p:pic>
        <p:nvPicPr>
          <p:cNvPr id="33" name="Picture 3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DE88208-8641-D28E-5A23-ECBE42897A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71793" y="20980267"/>
            <a:ext cx="10444841" cy="17314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C1EDDD-F834-4104-D1D1-023AA3ADB101}"/>
              </a:ext>
            </a:extLst>
          </p:cNvPr>
          <p:cNvSpPr txBox="1"/>
          <p:nvPr/>
        </p:nvSpPr>
        <p:spPr>
          <a:xfrm>
            <a:off x="22889955" y="4398117"/>
            <a:ext cx="977069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cs typeface="Calibri" panose="020F0502020204030204" pitchFamily="34" charset="0"/>
              </a:rPr>
              <a:t>Insight</a:t>
            </a:r>
            <a:r>
              <a:rPr lang="en-US" sz="2800" dirty="0">
                <a:cs typeface="Calibri" panose="020F0502020204030204" pitchFamily="34" charset="0"/>
              </a:rPr>
              <a:t>: What if we learn the functions to minimize an upper bound on the exact variance?</a:t>
            </a: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Doubly robust estimators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training split perform better but they effectively use twice as much data as doubly robust estimators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training split.</a:t>
            </a:r>
          </a:p>
        </p:txBody>
      </p:sp>
      <p:pic>
        <p:nvPicPr>
          <p:cNvPr id="36" name="Picture 35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6AC2F0AF-5A4F-EB23-C046-581E983A11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5056" y="5397068"/>
            <a:ext cx="8369621" cy="2211099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6D2BEE6-0389-366B-FCDC-C2DC63E3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79" y="16769001"/>
            <a:ext cx="9969104" cy="856059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329148" tIns="164574" rIns="329148" bIns="164574" anchor="ctr"/>
          <a:lstStyle/>
          <a:p>
            <a:pPr algn="ctr" defTabSz="1645775" eaLnBrk="1" hangingPunct="1">
              <a:lnSpc>
                <a:spcPct val="80000"/>
              </a:lnSpc>
              <a:defRPr/>
            </a:pPr>
            <a:r>
              <a:rPr lang="en-US" sz="3866" b="1" spc="263" dirty="0">
                <a:solidFill>
                  <a:srgbClr val="F2F2F2"/>
                </a:solidFill>
                <a:latin typeface="+mn-lt"/>
                <a:ea typeface="+mn-ea"/>
              </a:rPr>
              <a:t>Natural Experiments Package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E6550DF-1DA4-C5E3-C3AD-7C7627D891F5}"/>
              </a:ext>
            </a:extLst>
          </p:cNvPr>
          <p:cNvSpPr txBox="1">
            <a:spLocks/>
          </p:cNvSpPr>
          <p:nvPr/>
        </p:nvSpPr>
        <p:spPr bwMode="auto">
          <a:xfrm>
            <a:off x="22986129" y="18243578"/>
            <a:ext cx="9770694" cy="45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ctr" defTabSz="1644254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475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645775" indent="0" algn="ctr" defTabSz="1644254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5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3291550" indent="0" algn="ctr" defTabSz="1644254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5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4937325" indent="0" algn="ctr" defTabSz="1644254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6583100" indent="0" algn="ctr" defTabSz="1644254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8228874" indent="0" algn="ctr" defTabSz="1645775" rtl="0" eaLnBrk="1" latinLnBrk="0" hangingPunct="1">
              <a:spcBef>
                <a:spcPct val="20000"/>
              </a:spcBef>
              <a:buFont typeface="Arial"/>
              <a:buNone/>
              <a:defRPr sz="7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874649" indent="0" algn="ctr" defTabSz="1645775" rtl="0" eaLnBrk="1" latinLnBrk="0" hangingPunct="1">
              <a:spcBef>
                <a:spcPct val="20000"/>
              </a:spcBef>
              <a:buFont typeface="Arial"/>
              <a:buNone/>
              <a:defRPr sz="7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520424" indent="0" algn="ctr" defTabSz="1645775" rtl="0" eaLnBrk="1" latinLnBrk="0" hangingPunct="1">
              <a:spcBef>
                <a:spcPct val="20000"/>
              </a:spcBef>
              <a:buFont typeface="Arial"/>
              <a:buNone/>
              <a:defRPr sz="7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166198" indent="0" algn="ctr" defTabSz="1645775" rtl="0" eaLnBrk="1" latinLnBrk="0" hangingPunct="1">
              <a:spcBef>
                <a:spcPct val="20000"/>
              </a:spcBef>
              <a:buFont typeface="Arial"/>
              <a:buNone/>
              <a:defRPr sz="720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naturalexperiments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400" dirty="0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.dataloaders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‘RORCO’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]() 	# Load datasets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estimator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.methods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‘Double-Double’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# Load estimator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.estimate_propensity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	     # Estimate propensity</a:t>
            </a:r>
          </a:p>
          <a:p>
            <a:pPr algn="l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estimated_effect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estimator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.train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6FF6F64-85C8-D141-7F37-CD11B17019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67010" y="10913305"/>
            <a:ext cx="7416583" cy="5566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440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Cambria Math</vt:lpstr>
      <vt:lpstr>Consolas</vt:lpstr>
      <vt:lpstr>Office Theme</vt:lpstr>
      <vt:lpstr>PowerPoint Presentation</vt:lpstr>
    </vt:vector>
  </TitlesOfParts>
  <Company>ePosterBoards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Phillippe</dc:creator>
  <cp:lastModifiedBy>Teal Witter</cp:lastModifiedBy>
  <cp:revision>60</cp:revision>
  <dcterms:created xsi:type="dcterms:W3CDTF">2013-03-04T18:11:28Z</dcterms:created>
  <dcterms:modified xsi:type="dcterms:W3CDTF">2024-10-24T19:43:19Z</dcterms:modified>
</cp:coreProperties>
</file>