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Raleway"/>
      <p:regular r:id="rId31"/>
      <p:bold r:id="rId32"/>
      <p:italic r:id="rId33"/>
      <p:boldItalic r:id="rId34"/>
    </p:embeddedFont>
    <p:embeddedFont>
      <p:font typeface="La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9" roundtripDataSignature="AMtx7mj8K/6pCCJWSynIXmmBij6LelMWR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65CD61A-3C62-444A-BA76-8950C60527F7}">
  <a:tblStyle styleId="{265CD61A-3C62-444A-BA76-8950C60527F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F4507E65-640B-492C-9CD5-D42C2EE0C380}"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aleway-italic.fntdata"/><Relationship Id="rId10" Type="http://schemas.openxmlformats.org/officeDocument/2006/relationships/slide" Target="slides/slide4.xml"/><Relationship Id="rId32" Type="http://schemas.openxmlformats.org/officeDocument/2006/relationships/font" Target="fonts/Raleway-bold.fntdata"/><Relationship Id="rId13" Type="http://schemas.openxmlformats.org/officeDocument/2006/relationships/slide" Target="slides/slide7.xml"/><Relationship Id="rId35" Type="http://schemas.openxmlformats.org/officeDocument/2006/relationships/font" Target="fonts/Lato-regular.fntdata"/><Relationship Id="rId12" Type="http://schemas.openxmlformats.org/officeDocument/2006/relationships/slide" Target="slides/slide6.xml"/><Relationship Id="rId34" Type="http://schemas.openxmlformats.org/officeDocument/2006/relationships/font" Target="fonts/Raleway-boldItalic.fntdata"/><Relationship Id="rId15" Type="http://schemas.openxmlformats.org/officeDocument/2006/relationships/slide" Target="slides/slide9.xml"/><Relationship Id="rId37" Type="http://schemas.openxmlformats.org/officeDocument/2006/relationships/font" Target="fonts/Lato-italic.fntdata"/><Relationship Id="rId14" Type="http://schemas.openxmlformats.org/officeDocument/2006/relationships/slide" Target="slides/slide8.xml"/><Relationship Id="rId36" Type="http://schemas.openxmlformats.org/officeDocument/2006/relationships/font" Target="fonts/Lato-bold.fntdata"/><Relationship Id="rId17" Type="http://schemas.openxmlformats.org/officeDocument/2006/relationships/slide" Target="slides/slide11.xml"/><Relationship Id="rId39" Type="http://customschemas.google.com/relationships/presentationmetadata" Target="metadata"/><Relationship Id="rId16" Type="http://schemas.openxmlformats.org/officeDocument/2006/relationships/slide" Target="slides/slide10.xml"/><Relationship Id="rId38" Type="http://schemas.openxmlformats.org/officeDocument/2006/relationships/font" Target="fonts/La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ssets-global.website-files.com/6266b595eef18c96eef938e2/644c356471ca41434dc5ac4b_classification_metrics_img_source_grey.001-min.png"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huggingface.co/blog/bert-101#2-how-does-bert-work" TargetMode="External"/><Relationship Id="rId3" Type="http://schemas.openxmlformats.org/officeDocument/2006/relationships/hyperlink" Target="https://www.datacamp.com/blog/what-is-bert-an-intro-to-bert-models" TargetMode="External"/><Relationship Id="rId4" Type="http://schemas.openxmlformats.org/officeDocument/2006/relationships/hyperlink" Target="https://txt.cohere.com/what-are-transformer-models/" TargetMode="External"/><Relationship Id="rId5" Type="http://schemas.openxmlformats.org/officeDocument/2006/relationships/hyperlink" Target="https://www.theaidream.com/post/google-bert-understanding-the-architecture"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ca7abd029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g2ca7abd029d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1100"/>
              <a:buNone/>
            </a:pPr>
            <a:r>
              <a:rPr lang="en" sz="1217" u="sng">
                <a:solidFill>
                  <a:schemeClr val="hlink"/>
                </a:solidFill>
                <a:latin typeface="Lato"/>
                <a:ea typeface="Lato"/>
                <a:cs typeface="Lato"/>
                <a:sym typeface="Lato"/>
                <a:hlinkClick r:id="rId2"/>
              </a:rPr>
              <a:t>https://assets-global.website-files.com/6266b595eef18c96eef938e2/644c356471ca41434dc5ac4b_classification_metrics_img_source_grey.001-min.png</a:t>
            </a:r>
            <a:r>
              <a:rPr lang="en" sz="1217">
                <a:solidFill>
                  <a:srgbClr val="595959"/>
                </a:solidFill>
                <a:latin typeface="Lato"/>
                <a:ea typeface="Lato"/>
                <a:cs typeface="Lato"/>
                <a:sym typeface="Lato"/>
              </a:rPr>
              <a:t> </a:t>
            </a:r>
            <a:endParaRPr sz="1217">
              <a:solidFill>
                <a:srgbClr val="595959"/>
              </a:solidFill>
              <a:latin typeface="Lato"/>
              <a:ea typeface="Lato"/>
              <a:cs typeface="Lato"/>
              <a:sym typeface="Lato"/>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c6a19f3648_3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2c6a19f3648_3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Accuracy = (Number of Correct Predictions) / (Total Number of Predictions) </a:t>
            </a:r>
            <a:endParaRPr/>
          </a:p>
          <a:p>
            <a:pPr indent="0" lvl="0" marL="0" rtl="0" algn="l">
              <a:lnSpc>
                <a:spcPct val="100000"/>
              </a:lnSpc>
              <a:spcBef>
                <a:spcPts val="0"/>
              </a:spcBef>
              <a:spcAft>
                <a:spcPts val="0"/>
              </a:spcAft>
              <a:buSzPts val="1100"/>
              <a:buNone/>
            </a:pPr>
            <a:r>
              <a:rPr lang="en"/>
              <a:t>Recall = TruePositives / (TruePositives + FalseNegatives)</a:t>
            </a:r>
            <a:endParaRPr/>
          </a:p>
          <a:p>
            <a:pPr indent="0" lvl="0" marL="0" rtl="0" algn="l">
              <a:lnSpc>
                <a:spcPct val="100000"/>
              </a:lnSpc>
              <a:spcBef>
                <a:spcPts val="0"/>
              </a:spcBef>
              <a:spcAft>
                <a:spcPts val="0"/>
              </a:spcAft>
              <a:buSzPts val="1100"/>
              <a:buNone/>
            </a:pPr>
            <a:r>
              <a:rPr lang="en"/>
              <a:t>Precision = TruePositives/ (TruePositives + FalsePositives)</a:t>
            </a:r>
            <a:endParaRPr/>
          </a:p>
          <a:p>
            <a:pPr indent="0" lvl="0" marL="0" rtl="0" algn="l">
              <a:lnSpc>
                <a:spcPct val="100000"/>
              </a:lnSpc>
              <a:spcBef>
                <a:spcPts val="0"/>
              </a:spcBef>
              <a:spcAft>
                <a:spcPts val="0"/>
              </a:spcAft>
              <a:buSzPts val="1100"/>
              <a:buNone/>
            </a:pPr>
            <a:r>
              <a:rPr lang="en"/>
              <a:t>F1 Metric → the harmonic mean of precision and recall</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ca7abd029d_0_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g2ca7abd029d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Accuracy = (Number of Correct Predictions) / (Total Number of Predictions) </a:t>
            </a:r>
            <a:endParaRPr/>
          </a:p>
          <a:p>
            <a:pPr indent="0" lvl="0" marL="0" rtl="0" algn="l">
              <a:lnSpc>
                <a:spcPct val="100000"/>
              </a:lnSpc>
              <a:spcBef>
                <a:spcPts val="0"/>
              </a:spcBef>
              <a:spcAft>
                <a:spcPts val="0"/>
              </a:spcAft>
              <a:buSzPts val="1100"/>
              <a:buNone/>
            </a:pPr>
            <a:r>
              <a:rPr lang="en"/>
              <a:t>Recall = TruePositives / (TruePositives + FalseNegatives)</a:t>
            </a:r>
            <a:endParaRPr/>
          </a:p>
          <a:p>
            <a:pPr indent="0" lvl="0" marL="0" rtl="0" algn="l">
              <a:lnSpc>
                <a:spcPct val="100000"/>
              </a:lnSpc>
              <a:spcBef>
                <a:spcPts val="0"/>
              </a:spcBef>
              <a:spcAft>
                <a:spcPts val="0"/>
              </a:spcAft>
              <a:buSzPts val="1100"/>
              <a:buNone/>
            </a:pPr>
            <a:r>
              <a:rPr lang="en"/>
              <a:t>Precision = TruePositives/ (TruePositives + FalsePositives)</a:t>
            </a:r>
            <a:endParaRPr/>
          </a:p>
          <a:p>
            <a:pPr indent="0" lvl="0" marL="0" rtl="0" algn="l">
              <a:lnSpc>
                <a:spcPct val="100000"/>
              </a:lnSpc>
              <a:spcBef>
                <a:spcPts val="0"/>
              </a:spcBef>
              <a:spcAft>
                <a:spcPts val="0"/>
              </a:spcAft>
              <a:buSzPts val="1100"/>
              <a:buNone/>
            </a:pPr>
            <a:r>
              <a:rPr lang="en"/>
              <a:t>F1 Metric → the harmonic mean of precision and recall</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ca7abd029d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g2ca7abd029d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ca828fb5b8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g2ca828fb5b8_1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1100"/>
              <a:buNone/>
            </a:pPr>
            <a:r>
              <a:t/>
            </a:r>
            <a:endParaRPr sz="1217">
              <a:solidFill>
                <a:srgbClr val="595959"/>
              </a:solidFill>
              <a:latin typeface="Lato"/>
              <a:ea typeface="Lato"/>
              <a:cs typeface="Lato"/>
              <a:sym typeface="Lato"/>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ca828fb5b8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g2ca828fb5b8_1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1100"/>
              <a:buNone/>
            </a:pPr>
            <a:r>
              <a:t/>
            </a:r>
            <a:endParaRPr sz="1217">
              <a:solidFill>
                <a:srgbClr val="595959"/>
              </a:solidFill>
              <a:latin typeface="Lato"/>
              <a:ea typeface="Lato"/>
              <a:cs typeface="Lato"/>
              <a:sym typeface="Lato"/>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ca828fb5b8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g2ca828fb5b8_1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1100"/>
              <a:buNone/>
            </a:pPr>
            <a:r>
              <a:t/>
            </a:r>
            <a:endParaRPr sz="1217">
              <a:solidFill>
                <a:srgbClr val="595959"/>
              </a:solidFill>
              <a:latin typeface="Lato"/>
              <a:ea typeface="Lato"/>
              <a:cs typeface="Lato"/>
              <a:sym typeface="Lato"/>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ca828fb5b8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g2ca828fb5b8_1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1100"/>
              <a:buNone/>
            </a:pPr>
            <a:r>
              <a:t/>
            </a:r>
            <a:endParaRPr sz="1217">
              <a:solidFill>
                <a:srgbClr val="595959"/>
              </a:solidFill>
              <a:latin typeface="Lato"/>
              <a:ea typeface="Lato"/>
              <a:cs typeface="Lato"/>
              <a:sym typeface="Lato"/>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ca828fb5b8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g2ca828fb5b8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c6a19f3648_3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g2c6a19f3648_3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c71c427ca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4" name="Google Shape;344;g2c71c427cab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1100"/>
              <a:buNone/>
            </a:pPr>
            <a:r>
              <a:t/>
            </a:r>
            <a:endParaRPr sz="1217">
              <a:solidFill>
                <a:srgbClr val="595959"/>
              </a:solidFill>
              <a:latin typeface="Lato"/>
              <a:ea typeface="Lato"/>
              <a:cs typeface="Lato"/>
              <a:sym typeface="Lato"/>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c6a19f3648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g2c6a19f3648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ca7abd029d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g2ca7abd029d_0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SzPts val="1100"/>
              <a:buNone/>
            </a:pPr>
            <a:r>
              <a:rPr lang="en"/>
              <a:t>Text is converted to numerical representations called tokens, and each token is converted into a vector via looking up from a word embedding table</a:t>
            </a:r>
            <a:endParaRPr/>
          </a:p>
          <a:p>
            <a:pPr indent="0" lvl="0" marL="0" rtl="0" algn="l">
              <a:lnSpc>
                <a:spcPct val="100000"/>
              </a:lnSpc>
              <a:spcBef>
                <a:spcPts val="1200"/>
              </a:spcBef>
              <a:spcAft>
                <a:spcPts val="0"/>
              </a:spcAft>
              <a:buSzPts val="1100"/>
              <a:buNone/>
            </a:pPr>
            <a:r>
              <a:t/>
            </a:r>
            <a:endParaRPr/>
          </a:p>
          <a:p>
            <a:pPr indent="0" lvl="0" marL="0" rtl="0" algn="l">
              <a:lnSpc>
                <a:spcPct val="100000"/>
              </a:lnSpc>
              <a:spcBef>
                <a:spcPts val="1200"/>
              </a:spcBef>
              <a:spcAft>
                <a:spcPts val="0"/>
              </a:spcAft>
              <a:buSzPts val="1100"/>
              <a:buNone/>
            </a:pPr>
            <a:r>
              <a:rPr lang="en"/>
              <a:t>Citations</a:t>
            </a:r>
            <a:endParaRPr/>
          </a:p>
          <a:p>
            <a:pPr indent="0" lvl="0" marL="0" rtl="0" algn="l">
              <a:lnSpc>
                <a:spcPct val="100000"/>
              </a:lnSpc>
              <a:spcBef>
                <a:spcPts val="1200"/>
              </a:spcBef>
              <a:spcAft>
                <a:spcPts val="0"/>
              </a:spcAft>
              <a:buSzPts val="1100"/>
              <a:buNone/>
            </a:pPr>
            <a:r>
              <a:rPr lang="en" u="sng">
                <a:solidFill>
                  <a:schemeClr val="hlink"/>
                </a:solidFill>
                <a:hlinkClick r:id="rId2"/>
              </a:rPr>
              <a:t>https://huggingface.co/blog/bert-101#2-how-does-bert-work</a:t>
            </a:r>
            <a:br>
              <a:rPr lang="en"/>
            </a:br>
            <a:r>
              <a:rPr lang="en" u="sng">
                <a:solidFill>
                  <a:schemeClr val="hlink"/>
                </a:solidFill>
                <a:hlinkClick r:id="rId3"/>
              </a:rPr>
              <a:t>https://www.datacamp.com/blog/what-is-bert-an-intro-to-bert-models</a:t>
            </a:r>
            <a:endParaRPr/>
          </a:p>
          <a:p>
            <a:pPr indent="0" lvl="0" marL="0" rtl="0" algn="l">
              <a:lnSpc>
                <a:spcPct val="100000"/>
              </a:lnSpc>
              <a:spcBef>
                <a:spcPts val="1200"/>
              </a:spcBef>
              <a:spcAft>
                <a:spcPts val="0"/>
              </a:spcAft>
              <a:buSzPts val="1100"/>
              <a:buNone/>
            </a:pPr>
            <a:r>
              <a:rPr lang="en" u="sng">
                <a:solidFill>
                  <a:schemeClr val="hlink"/>
                </a:solidFill>
                <a:hlinkClick r:id="rId4"/>
              </a:rPr>
              <a:t>https://txt.cohere.com/what-are-transformer-models/</a:t>
            </a:r>
            <a:r>
              <a:rPr lang="en"/>
              <a:t> </a:t>
            </a:r>
            <a:endParaRPr/>
          </a:p>
          <a:p>
            <a:pPr indent="0" lvl="0" marL="0" rtl="0" algn="l">
              <a:lnSpc>
                <a:spcPct val="100000"/>
              </a:lnSpc>
              <a:spcBef>
                <a:spcPts val="1200"/>
              </a:spcBef>
              <a:spcAft>
                <a:spcPts val="0"/>
              </a:spcAft>
              <a:buSzPts val="1100"/>
              <a:buNone/>
            </a:pPr>
            <a:r>
              <a:rPr lang="en" u="sng">
                <a:solidFill>
                  <a:schemeClr val="hlink"/>
                </a:solidFill>
                <a:hlinkClick r:id="rId5"/>
              </a:rPr>
              <a:t>https://www.theaidream.com/post/google-bert-understanding-the-architecture</a:t>
            </a:r>
            <a:r>
              <a:rPr lang="en"/>
              <a:t> </a:t>
            </a:r>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ca7abd029d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2ca7abd029d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What’s units?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 name="Shape 9"/>
        <p:cNvGrpSpPr/>
        <p:nvPr/>
      </p:nvGrpSpPr>
      <p:grpSpPr>
        <a:xfrm>
          <a:off x="0" y="0"/>
          <a:ext cx="0" cy="0"/>
          <a:chOff x="0" y="0"/>
          <a:chExt cx="0" cy="0"/>
        </a:xfrm>
      </p:grpSpPr>
      <p:sp>
        <p:nvSpPr>
          <p:cNvPr id="10" name="Google Shape;10;p1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2" name="Shape 72"/>
        <p:cNvGrpSpPr/>
        <p:nvPr/>
      </p:nvGrpSpPr>
      <p:grpSpPr>
        <a:xfrm>
          <a:off x="0" y="0"/>
          <a:ext cx="0" cy="0"/>
          <a:chOff x="0" y="0"/>
          <a:chExt cx="0" cy="0"/>
        </a:xfrm>
      </p:grpSpPr>
      <p:sp>
        <p:nvSpPr>
          <p:cNvPr id="73" name="Google Shape;73;p21"/>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74" name="Google Shape;74;p2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5" name="Shape 75"/>
        <p:cNvGrpSpPr/>
        <p:nvPr/>
      </p:nvGrpSpPr>
      <p:grpSpPr>
        <a:xfrm>
          <a:off x="0" y="0"/>
          <a:ext cx="0" cy="0"/>
          <a:chOff x="0" y="0"/>
          <a:chExt cx="0" cy="0"/>
        </a:xfrm>
      </p:grpSpPr>
      <p:grpSp>
        <p:nvGrpSpPr>
          <p:cNvPr id="76" name="Google Shape;76;p22"/>
          <p:cNvGrpSpPr/>
          <p:nvPr/>
        </p:nvGrpSpPr>
        <p:grpSpPr>
          <a:xfrm>
            <a:off x="830392" y="4169130"/>
            <a:ext cx="745763" cy="45826"/>
            <a:chOff x="4580561" y="2589004"/>
            <a:chExt cx="1064464" cy="25200"/>
          </a:xfrm>
        </p:grpSpPr>
        <p:sp>
          <p:nvSpPr>
            <p:cNvPr id="77" name="Google Shape;77;p22"/>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22"/>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9" name="Google Shape;79;p22"/>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80" name="Google Shape;80;p22"/>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0"/>
              </a:spcBef>
              <a:spcAft>
                <a:spcPts val="0"/>
              </a:spcAft>
              <a:buClr>
                <a:schemeClr val="lt1"/>
              </a:buClr>
              <a:buSzPts val="1100"/>
              <a:buChar char="○"/>
              <a:defRPr>
                <a:solidFill>
                  <a:schemeClr val="lt1"/>
                </a:solidFill>
              </a:defRPr>
            </a:lvl2pPr>
            <a:lvl3pPr indent="-298450" lvl="2" marL="1371600" algn="l">
              <a:lnSpc>
                <a:spcPct val="115000"/>
              </a:lnSpc>
              <a:spcBef>
                <a:spcPts val="0"/>
              </a:spcBef>
              <a:spcAft>
                <a:spcPts val="0"/>
              </a:spcAft>
              <a:buClr>
                <a:schemeClr val="lt1"/>
              </a:buClr>
              <a:buSzPts val="11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81" name="Google Shape;81;p2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11" name="Shape 11"/>
        <p:cNvGrpSpPr/>
        <p:nvPr/>
      </p:nvGrpSpPr>
      <p:grpSpPr>
        <a:xfrm>
          <a:off x="0" y="0"/>
          <a:ext cx="0" cy="0"/>
          <a:chOff x="0" y="0"/>
          <a:chExt cx="0" cy="0"/>
        </a:xfrm>
      </p:grpSpPr>
      <p:sp>
        <p:nvSpPr>
          <p:cNvPr id="12" name="Google Shape;12;p13"/>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 name="Google Shape;13;p13"/>
          <p:cNvGrpSpPr/>
          <p:nvPr/>
        </p:nvGrpSpPr>
        <p:grpSpPr>
          <a:xfrm>
            <a:off x="830392" y="1191256"/>
            <a:ext cx="745763" cy="45826"/>
            <a:chOff x="4580561" y="2589004"/>
            <a:chExt cx="1064464" cy="25200"/>
          </a:xfrm>
        </p:grpSpPr>
        <p:sp>
          <p:nvSpPr>
            <p:cNvPr id="14" name="Google Shape;14;p1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13"/>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7" name="Google Shape;17;p13"/>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8" name="Google Shape;18;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14"/>
          <p:cNvGrpSpPr/>
          <p:nvPr/>
        </p:nvGrpSpPr>
        <p:grpSpPr>
          <a:xfrm>
            <a:off x="830392" y="1191256"/>
            <a:ext cx="745763" cy="45826"/>
            <a:chOff x="4580561" y="2589004"/>
            <a:chExt cx="1064464" cy="25200"/>
          </a:xfrm>
        </p:grpSpPr>
        <p:sp>
          <p:nvSpPr>
            <p:cNvPr id="21" name="Google Shape;21;p14"/>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4"/>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 name="Google Shape;23;p14"/>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24" name="Google Shape;24;p1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1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 name="Google Shape;27;p15"/>
          <p:cNvGrpSpPr/>
          <p:nvPr/>
        </p:nvGrpSpPr>
        <p:grpSpPr>
          <a:xfrm>
            <a:off x="830392" y="1191256"/>
            <a:ext cx="745763" cy="45826"/>
            <a:chOff x="4580561" y="2589004"/>
            <a:chExt cx="1064464" cy="25200"/>
          </a:xfrm>
        </p:grpSpPr>
        <p:sp>
          <p:nvSpPr>
            <p:cNvPr id="28" name="Google Shape;28;p1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1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 name="Google Shape;30;p1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31" name="Google Shape;31;p15"/>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2" name="Google Shape;32;p1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3" name="Shape 33"/>
        <p:cNvGrpSpPr/>
        <p:nvPr/>
      </p:nvGrpSpPr>
      <p:grpSpPr>
        <a:xfrm>
          <a:off x="0" y="0"/>
          <a:ext cx="0" cy="0"/>
          <a:chOff x="0" y="0"/>
          <a:chExt cx="0" cy="0"/>
        </a:xfrm>
      </p:grpSpPr>
      <p:sp>
        <p:nvSpPr>
          <p:cNvPr id="34" name="Google Shape;34;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5" name="Google Shape;35;p16"/>
          <p:cNvGrpSpPr/>
          <p:nvPr/>
        </p:nvGrpSpPr>
        <p:grpSpPr>
          <a:xfrm>
            <a:off x="830392" y="1191256"/>
            <a:ext cx="745763" cy="45826"/>
            <a:chOff x="4580561" y="2589004"/>
            <a:chExt cx="1064464" cy="25200"/>
          </a:xfrm>
        </p:grpSpPr>
        <p:sp>
          <p:nvSpPr>
            <p:cNvPr id="36" name="Google Shape;36;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 name="Google Shape;38;p16"/>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39" name="Google Shape;39;p16"/>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0" name="Google Shape;40;p16"/>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1" name="Google Shape;41;p1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4" name="Google Shape;44;p17"/>
          <p:cNvGrpSpPr/>
          <p:nvPr/>
        </p:nvGrpSpPr>
        <p:grpSpPr>
          <a:xfrm>
            <a:off x="830392" y="1191256"/>
            <a:ext cx="745763" cy="45826"/>
            <a:chOff x="4580561" y="2589004"/>
            <a:chExt cx="1064464" cy="25200"/>
          </a:xfrm>
        </p:grpSpPr>
        <p:sp>
          <p:nvSpPr>
            <p:cNvPr id="45" name="Google Shape;45;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 name="Google Shape;47;p17"/>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48" name="Google Shape;48;p1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9" name="Shape 49"/>
        <p:cNvGrpSpPr/>
        <p:nvPr/>
      </p:nvGrpSpPr>
      <p:grpSpPr>
        <a:xfrm>
          <a:off x="0" y="0"/>
          <a:ext cx="0" cy="0"/>
          <a:chOff x="0" y="0"/>
          <a:chExt cx="0" cy="0"/>
        </a:xfrm>
      </p:grpSpPr>
      <p:sp>
        <p:nvSpPr>
          <p:cNvPr id="50" name="Google Shape;50;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1" name="Google Shape;51;p18"/>
          <p:cNvGrpSpPr/>
          <p:nvPr/>
        </p:nvGrpSpPr>
        <p:grpSpPr>
          <a:xfrm>
            <a:off x="830392" y="1191256"/>
            <a:ext cx="745763" cy="45826"/>
            <a:chOff x="4580561" y="2589004"/>
            <a:chExt cx="1064464" cy="25200"/>
          </a:xfrm>
        </p:grpSpPr>
        <p:sp>
          <p:nvSpPr>
            <p:cNvPr id="52" name="Google Shape;52;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p18"/>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55" name="Google Shape;55;p18"/>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6" name="Google Shape;56;p1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7" name="Shape 57"/>
        <p:cNvGrpSpPr/>
        <p:nvPr/>
      </p:nvGrpSpPr>
      <p:grpSpPr>
        <a:xfrm>
          <a:off x="0" y="0"/>
          <a:ext cx="0" cy="0"/>
          <a:chOff x="0" y="0"/>
          <a:chExt cx="0" cy="0"/>
        </a:xfrm>
      </p:grpSpPr>
      <p:grpSp>
        <p:nvGrpSpPr>
          <p:cNvPr id="58" name="Google Shape;58;p19"/>
          <p:cNvGrpSpPr/>
          <p:nvPr/>
        </p:nvGrpSpPr>
        <p:grpSpPr>
          <a:xfrm>
            <a:off x="830392" y="4169130"/>
            <a:ext cx="745763" cy="45826"/>
            <a:chOff x="4580561" y="2589004"/>
            <a:chExt cx="1064464" cy="25200"/>
          </a:xfrm>
        </p:grpSpPr>
        <p:sp>
          <p:nvSpPr>
            <p:cNvPr id="59" name="Google Shape;59;p19"/>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9"/>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 name="Google Shape;61;p19"/>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2" name="Google Shape;62;p1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3" name="Shape 63"/>
        <p:cNvGrpSpPr/>
        <p:nvPr/>
      </p:nvGrpSpPr>
      <p:grpSpPr>
        <a:xfrm>
          <a:off x="0" y="0"/>
          <a:ext cx="0" cy="0"/>
          <a:chOff x="0" y="0"/>
          <a:chExt cx="0" cy="0"/>
        </a:xfrm>
      </p:grpSpPr>
      <p:sp>
        <p:nvSpPr>
          <p:cNvPr id="64" name="Google Shape;64;p20"/>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 name="Google Shape;65;p20"/>
          <p:cNvGrpSpPr/>
          <p:nvPr/>
        </p:nvGrpSpPr>
        <p:grpSpPr>
          <a:xfrm>
            <a:off x="830392" y="1191256"/>
            <a:ext cx="745763" cy="45826"/>
            <a:chOff x="4580561" y="2589004"/>
            <a:chExt cx="1064464" cy="25200"/>
          </a:xfrm>
        </p:grpSpPr>
        <p:sp>
          <p:nvSpPr>
            <p:cNvPr id="66" name="Google Shape;66;p2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2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8" name="Google Shape;68;p20"/>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69" name="Google Shape;69;p20"/>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70" name="Google Shape;70;p20"/>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71" name="Google Shape;71;p2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9pPr>
          </a:lstStyle>
          <a:p/>
        </p:txBody>
      </p:sp>
      <p:sp>
        <p:nvSpPr>
          <p:cNvPr id="7" name="Google Shape;7;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1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8.png"/><Relationship Id="rId9" Type="http://schemas.openxmlformats.org/officeDocument/2006/relationships/image" Target="../media/image18.png"/><Relationship Id="rId5" Type="http://schemas.openxmlformats.org/officeDocument/2006/relationships/image" Target="../media/image9.png"/><Relationship Id="rId6" Type="http://schemas.openxmlformats.org/officeDocument/2006/relationships/image" Target="../media/image7.png"/><Relationship Id="rId7" Type="http://schemas.openxmlformats.org/officeDocument/2006/relationships/image" Target="../media/image2.png"/><Relationship Id="rId8"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
          <p:cNvPicPr preferRelativeResize="0"/>
          <p:nvPr/>
        </p:nvPicPr>
        <p:blipFill rotWithShape="1">
          <a:blip r:embed="rId3">
            <a:alphaModFix/>
          </a:blip>
          <a:srcRect b="0" l="0" r="0" t="0"/>
          <a:stretch/>
        </p:blipFill>
        <p:spPr>
          <a:xfrm>
            <a:off x="0" y="-1338475"/>
            <a:ext cx="9144000" cy="7820450"/>
          </a:xfrm>
          <a:prstGeom prst="rect">
            <a:avLst/>
          </a:prstGeom>
          <a:noFill/>
          <a:ln>
            <a:noFill/>
          </a:ln>
        </p:spPr>
      </p:pic>
      <p:sp>
        <p:nvSpPr>
          <p:cNvPr id="87" name="Google Shape;87;p1"/>
          <p:cNvSpPr txBox="1"/>
          <p:nvPr>
            <p:ph idx="4294967295" type="ctrTitle"/>
          </p:nvPr>
        </p:nvSpPr>
        <p:spPr>
          <a:xfrm>
            <a:off x="727950" y="1578625"/>
            <a:ext cx="7688100" cy="16647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chemeClr val="dk2"/>
              </a:buClr>
              <a:buSzPts val="2800"/>
              <a:buFont typeface="Raleway"/>
              <a:buNone/>
            </a:pPr>
            <a:r>
              <a:rPr lang="en" sz="2833">
                <a:solidFill>
                  <a:srgbClr val="0B5394"/>
                </a:solidFill>
              </a:rPr>
              <a:t>Enhancing Focused Ultrasound Literature Review </a:t>
            </a:r>
            <a:r>
              <a:rPr lang="en" sz="2833">
                <a:solidFill>
                  <a:srgbClr val="0B5394"/>
                </a:solidFill>
              </a:rPr>
              <a:t>E</a:t>
            </a:r>
            <a:r>
              <a:rPr lang="en" sz="2833">
                <a:solidFill>
                  <a:srgbClr val="0B5394"/>
                </a:solidFill>
              </a:rPr>
              <a:t>fficiency through NLP-Driven Text Classification</a:t>
            </a:r>
            <a:endParaRPr b="1" sz="2833" u="none" cap="none" strike="noStrike">
              <a:solidFill>
                <a:srgbClr val="0B5394"/>
              </a:solidFill>
              <a:latin typeface="Raleway"/>
              <a:ea typeface="Raleway"/>
              <a:cs typeface="Raleway"/>
              <a:sym typeface="Raleway"/>
            </a:endParaRPr>
          </a:p>
        </p:txBody>
      </p:sp>
      <p:sp>
        <p:nvSpPr>
          <p:cNvPr id="88" name="Google Shape;88;p1"/>
          <p:cNvSpPr txBox="1"/>
          <p:nvPr>
            <p:ph idx="4294967295" type="subTitle"/>
          </p:nvPr>
        </p:nvSpPr>
        <p:spPr>
          <a:xfrm>
            <a:off x="727950" y="3119400"/>
            <a:ext cx="7688100" cy="875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accent1"/>
              </a:buClr>
              <a:buSzPts val="935"/>
              <a:buFont typeface="Lato"/>
              <a:buNone/>
            </a:pPr>
            <a:r>
              <a:rPr b="1" i="0" lang="en" sz="1380" u="none" cap="none" strike="noStrike">
                <a:solidFill>
                  <a:srgbClr val="0B5394"/>
                </a:solidFill>
                <a:latin typeface="Lato"/>
                <a:ea typeface="Lato"/>
                <a:cs typeface="Lato"/>
                <a:sym typeface="Lato"/>
              </a:rPr>
              <a:t>Sponsors</a:t>
            </a:r>
            <a:r>
              <a:rPr b="0" i="0" lang="en" sz="1380" u="none" cap="none" strike="noStrike">
                <a:solidFill>
                  <a:srgbClr val="0B5394"/>
                </a:solidFill>
                <a:latin typeface="Lato"/>
                <a:ea typeface="Lato"/>
                <a:cs typeface="Lato"/>
                <a:sym typeface="Lato"/>
              </a:rPr>
              <a:t>: Focused Ultrasound Foundation</a:t>
            </a:r>
            <a:endParaRPr b="0" i="0" sz="1380" u="none" cap="none" strike="noStrike">
              <a:solidFill>
                <a:srgbClr val="0B5394"/>
              </a:solidFill>
              <a:latin typeface="Lato"/>
              <a:ea typeface="Lato"/>
              <a:cs typeface="Lato"/>
              <a:sym typeface="Lato"/>
            </a:endParaRPr>
          </a:p>
          <a:p>
            <a:pPr indent="0" lvl="0" marL="0" marR="0" rtl="0" algn="l">
              <a:lnSpc>
                <a:spcPct val="115000"/>
              </a:lnSpc>
              <a:spcBef>
                <a:spcPts val="0"/>
              </a:spcBef>
              <a:spcAft>
                <a:spcPts val="0"/>
              </a:spcAft>
              <a:buClr>
                <a:schemeClr val="accent1"/>
              </a:buClr>
              <a:buSzPts val="935"/>
              <a:buFont typeface="Lato"/>
              <a:buNone/>
            </a:pPr>
            <a:r>
              <a:rPr b="1" i="0" lang="en" sz="1380" u="none" cap="none" strike="noStrike">
                <a:solidFill>
                  <a:srgbClr val="0B5394"/>
                </a:solidFill>
                <a:latin typeface="Lato"/>
                <a:ea typeface="Lato"/>
                <a:cs typeface="Lato"/>
                <a:sym typeface="Lato"/>
              </a:rPr>
              <a:t>Student Team</a:t>
            </a:r>
            <a:r>
              <a:rPr b="0" i="0" lang="en" sz="1380" u="none" cap="none" strike="noStrike">
                <a:solidFill>
                  <a:srgbClr val="0B5394"/>
                </a:solidFill>
                <a:latin typeface="Lato"/>
                <a:ea typeface="Lato"/>
                <a:cs typeface="Lato"/>
                <a:sym typeface="Lato"/>
              </a:rPr>
              <a:t>: Rose Eluvathingal Muttikkal, Abhishek Singh, Skye Jung, Reanna Panagides</a:t>
            </a:r>
            <a:endParaRPr b="0" i="0" sz="1380" u="none" cap="none" strike="noStrike">
              <a:solidFill>
                <a:srgbClr val="0B5394"/>
              </a:solidFill>
              <a:latin typeface="Lato"/>
              <a:ea typeface="Lato"/>
              <a:cs typeface="Lato"/>
              <a:sym typeface="Lato"/>
            </a:endParaRPr>
          </a:p>
          <a:p>
            <a:pPr indent="0" lvl="0" marL="0" rtl="0" algn="l">
              <a:spcBef>
                <a:spcPts val="0"/>
              </a:spcBef>
              <a:spcAft>
                <a:spcPts val="0"/>
              </a:spcAft>
              <a:buClr>
                <a:schemeClr val="accent1"/>
              </a:buClr>
              <a:buSzPts val="935"/>
              <a:buFont typeface="Lato"/>
              <a:buNone/>
            </a:pPr>
            <a:r>
              <a:rPr b="1" lang="en" sz="1380">
                <a:solidFill>
                  <a:srgbClr val="0B5394"/>
                </a:solidFill>
              </a:rPr>
              <a:t>Faculty Mentor</a:t>
            </a:r>
            <a:r>
              <a:rPr lang="en" sz="1380">
                <a:solidFill>
                  <a:srgbClr val="0B5394"/>
                </a:solidFill>
              </a:rPr>
              <a:t>: Heman Shakeri</a:t>
            </a:r>
            <a:endParaRPr sz="1380">
              <a:solidFill>
                <a:srgbClr val="0B5394"/>
              </a:solidFill>
            </a:endParaRPr>
          </a:p>
          <a:p>
            <a:pPr indent="0" lvl="0" marL="0" marR="0" rtl="0" algn="l">
              <a:lnSpc>
                <a:spcPct val="115000"/>
              </a:lnSpc>
              <a:spcBef>
                <a:spcPts val="0"/>
              </a:spcBef>
              <a:spcAft>
                <a:spcPts val="0"/>
              </a:spcAft>
              <a:buClr>
                <a:schemeClr val="accent1"/>
              </a:buClr>
              <a:buSzPts val="935"/>
              <a:buFont typeface="Lato"/>
              <a:buNone/>
            </a:pPr>
            <a:r>
              <a:t/>
            </a:r>
            <a:endParaRPr sz="1380">
              <a:solidFill>
                <a:srgbClr val="0B5394"/>
              </a:solidFill>
            </a:endParaRPr>
          </a:p>
        </p:txBody>
      </p:sp>
      <p:sp>
        <p:nvSpPr>
          <p:cNvPr id="89" name="Google Shape;89;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b="1" lang="en">
                <a:solidFill>
                  <a:schemeClr val="lt1"/>
                </a:solidFill>
              </a:rPr>
              <a:t>‹#›</a:t>
            </a:fld>
            <a:endParaRPr b="1">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g2ca7abd029d_0_20"/>
          <p:cNvPicPr preferRelativeResize="0"/>
          <p:nvPr/>
        </p:nvPicPr>
        <p:blipFill rotWithShape="1">
          <a:blip r:embed="rId3">
            <a:alphaModFix/>
          </a:blip>
          <a:srcRect b="0" l="0" r="0" t="0"/>
          <a:stretch/>
        </p:blipFill>
        <p:spPr>
          <a:xfrm>
            <a:off x="0" y="-1374450"/>
            <a:ext cx="9144000" cy="7892387"/>
          </a:xfrm>
          <a:prstGeom prst="rect">
            <a:avLst/>
          </a:prstGeom>
          <a:noFill/>
          <a:ln>
            <a:noFill/>
          </a:ln>
        </p:spPr>
      </p:pic>
      <p:sp>
        <p:nvSpPr>
          <p:cNvPr id="202" name="Google Shape;202;g2ca7abd029d_0_2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b="1" lang="en">
                <a:solidFill>
                  <a:schemeClr val="lt1"/>
                </a:solidFill>
              </a:rPr>
              <a:t>‹#›</a:t>
            </a:fld>
            <a:endParaRPr b="1">
              <a:solidFill>
                <a:schemeClr val="lt1"/>
              </a:solidFill>
            </a:endParaRPr>
          </a:p>
        </p:txBody>
      </p:sp>
      <p:sp>
        <p:nvSpPr>
          <p:cNvPr id="203" name="Google Shape;203;g2ca7abd029d_0_20"/>
          <p:cNvSpPr txBox="1"/>
          <p:nvPr/>
        </p:nvSpPr>
        <p:spPr>
          <a:xfrm>
            <a:off x="7291424" y="2436025"/>
            <a:ext cx="1108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Lato"/>
                <a:ea typeface="Lato"/>
                <a:cs typeface="Lato"/>
                <a:sym typeface="Lato"/>
              </a:rPr>
              <a:t>Assess</a:t>
            </a:r>
            <a:endParaRPr b="1" i="0" sz="1400" u="none" cap="none" strike="noStrike">
              <a:solidFill>
                <a:schemeClr val="lt1"/>
              </a:solidFill>
              <a:latin typeface="Lato"/>
              <a:ea typeface="Lato"/>
              <a:cs typeface="Lato"/>
              <a:sym typeface="Lato"/>
            </a:endParaRPr>
          </a:p>
        </p:txBody>
      </p:sp>
      <p:sp>
        <p:nvSpPr>
          <p:cNvPr id="204" name="Google Shape;204;g2ca7abd029d_0_20"/>
          <p:cNvSpPr txBox="1"/>
          <p:nvPr/>
        </p:nvSpPr>
        <p:spPr>
          <a:xfrm>
            <a:off x="7291400" y="2672650"/>
            <a:ext cx="13020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Lato"/>
                <a:ea typeface="Lato"/>
                <a:cs typeface="Lato"/>
                <a:sym typeface="Lato"/>
              </a:rPr>
              <a:t>Test data</a:t>
            </a:r>
            <a:endParaRPr b="0" i="0" sz="12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Lato"/>
                <a:ea typeface="Lato"/>
                <a:cs typeface="Lato"/>
                <a:sym typeface="Lato"/>
              </a:rPr>
              <a:t>FUSF feedback </a:t>
            </a:r>
            <a:endParaRPr b="0" i="0" sz="1200" u="none" cap="none" strike="noStrike">
              <a:solidFill>
                <a:schemeClr val="lt1"/>
              </a:solidFill>
              <a:latin typeface="Lato"/>
              <a:ea typeface="Lato"/>
              <a:cs typeface="Lato"/>
              <a:sym typeface="Lato"/>
            </a:endParaRPr>
          </a:p>
        </p:txBody>
      </p:sp>
      <p:sp>
        <p:nvSpPr>
          <p:cNvPr id="205" name="Google Shape;205;g2ca7abd029d_0_20"/>
          <p:cNvSpPr/>
          <p:nvPr/>
        </p:nvSpPr>
        <p:spPr>
          <a:xfrm>
            <a:off x="344025" y="1399487"/>
            <a:ext cx="7096800" cy="3705000"/>
          </a:xfrm>
          <a:prstGeom prst="roundRect">
            <a:avLst>
              <a:gd fmla="val 16667" name="adj"/>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595959"/>
              </a:solidFill>
              <a:latin typeface="Lato"/>
              <a:ea typeface="Lato"/>
              <a:cs typeface="Lato"/>
              <a:sym typeface="Lato"/>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595959"/>
              </a:solidFill>
              <a:latin typeface="Lato"/>
              <a:ea typeface="Lato"/>
              <a:cs typeface="Lato"/>
              <a:sym typeface="Lato"/>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595959"/>
              </a:solidFill>
              <a:latin typeface="Lato"/>
              <a:ea typeface="Lato"/>
              <a:cs typeface="Lato"/>
              <a:sym typeface="Lato"/>
            </a:endParaRPr>
          </a:p>
        </p:txBody>
      </p:sp>
      <p:graphicFrame>
        <p:nvGraphicFramePr>
          <p:cNvPr id="206" name="Google Shape;206;g2ca7abd029d_0_20"/>
          <p:cNvGraphicFramePr/>
          <p:nvPr/>
        </p:nvGraphicFramePr>
        <p:xfrm>
          <a:off x="684500" y="1483088"/>
          <a:ext cx="3000000" cy="3000000"/>
        </p:xfrm>
        <a:graphic>
          <a:graphicData uri="http://schemas.openxmlformats.org/drawingml/2006/table">
            <a:tbl>
              <a:tblPr>
                <a:noFill/>
                <a:tableStyleId>{265CD61A-3C62-444A-BA76-8950C60527F7}</a:tableStyleId>
              </a:tblPr>
              <a:tblGrid>
                <a:gridCol w="879375"/>
                <a:gridCol w="2412375"/>
                <a:gridCol w="3124100"/>
              </a:tblGrid>
              <a:tr h="352300">
                <a:tc>
                  <a:txBody>
                    <a:bodyPr/>
                    <a:lstStyle/>
                    <a:p>
                      <a:pPr indent="0" lvl="0" marL="0" rtl="0" algn="l">
                        <a:spcBef>
                          <a:spcPts val="0"/>
                        </a:spcBef>
                        <a:spcAft>
                          <a:spcPts val="0"/>
                        </a:spcAft>
                        <a:buNone/>
                      </a:pPr>
                      <a:r>
                        <a:rPr b="1" lang="en" sz="1200">
                          <a:latin typeface="Lato"/>
                          <a:ea typeface="Lato"/>
                          <a:cs typeface="Lato"/>
                          <a:sym typeface="Lato"/>
                        </a:rPr>
                        <a:t>Metric</a:t>
                      </a:r>
                      <a:endParaRPr b="1" sz="1200">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200">
                          <a:latin typeface="Lato"/>
                          <a:ea typeface="Lato"/>
                          <a:cs typeface="Lato"/>
                          <a:sym typeface="Lato"/>
                        </a:rPr>
                        <a:t>Definition</a:t>
                      </a:r>
                      <a:endParaRPr b="1" sz="1200">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200">
                          <a:latin typeface="Lato"/>
                          <a:ea typeface="Lato"/>
                          <a:cs typeface="Lato"/>
                          <a:sym typeface="Lato"/>
                        </a:rPr>
                        <a:t>Equation</a:t>
                      </a:r>
                      <a:endParaRPr b="1" sz="1200">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880800">
                <a:tc>
                  <a:txBody>
                    <a:bodyPr/>
                    <a:lstStyle/>
                    <a:p>
                      <a:pPr indent="0" lvl="0" marL="0" rtl="0" algn="l">
                        <a:spcBef>
                          <a:spcPts val="0"/>
                        </a:spcBef>
                        <a:spcAft>
                          <a:spcPts val="0"/>
                        </a:spcAft>
                        <a:buNone/>
                      </a:pPr>
                      <a:r>
                        <a:rPr b="1" lang="en" sz="1200">
                          <a:latin typeface="Lato"/>
                          <a:ea typeface="Lato"/>
                          <a:cs typeface="Lato"/>
                          <a:sym typeface="Lato"/>
                        </a:rPr>
                        <a:t>Accuracy</a:t>
                      </a:r>
                      <a:endParaRPr b="1" sz="1200">
                        <a:latin typeface="Lato"/>
                        <a:ea typeface="Lato"/>
                        <a:cs typeface="Lato"/>
                        <a:sym typeface="Lato"/>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200">
                          <a:latin typeface="Lato"/>
                          <a:ea typeface="Lato"/>
                          <a:cs typeface="Lato"/>
                          <a:sym typeface="Lato"/>
                        </a:rPr>
                        <a:t>Proportion of true results (both true positives and true negatives) among the total number of cases examined</a:t>
                      </a:r>
                      <a:endParaRPr sz="1200">
                        <a:latin typeface="Lato"/>
                        <a:ea typeface="Lato"/>
                        <a:cs typeface="Lato"/>
                        <a:sym typeface="Lato"/>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200">
                          <a:latin typeface="Lato"/>
                          <a:ea typeface="Lato"/>
                          <a:cs typeface="Lato"/>
                          <a:sym typeface="Lato"/>
                        </a:rPr>
                        <a:t>(TP + TN) /( TP + TN + FP + FN)</a:t>
                      </a:r>
                      <a:endParaRPr sz="1200">
                        <a:latin typeface="Lato"/>
                        <a:ea typeface="Lato"/>
                        <a:cs typeface="Lato"/>
                        <a:sym typeface="Lato"/>
                      </a:endParaRPr>
                    </a:p>
                  </a:txBody>
                  <a:tcPr marT="91425" marB="91425" marR="91425" marL="91425">
                    <a:lnT cap="flat" cmpd="sng" w="9525">
                      <a:solidFill>
                        <a:srgbClr val="9E9E9E"/>
                      </a:solidFill>
                      <a:prstDash val="solid"/>
                      <a:round/>
                      <a:headEnd len="sm" w="sm" type="none"/>
                      <a:tailEnd len="sm" w="sm" type="none"/>
                    </a:lnT>
                  </a:tcPr>
                </a:tc>
              </a:tr>
              <a:tr h="704625">
                <a:tc>
                  <a:txBody>
                    <a:bodyPr/>
                    <a:lstStyle/>
                    <a:p>
                      <a:pPr indent="0" lvl="0" marL="0" rtl="0" algn="l">
                        <a:spcBef>
                          <a:spcPts val="0"/>
                        </a:spcBef>
                        <a:spcAft>
                          <a:spcPts val="0"/>
                        </a:spcAft>
                        <a:buNone/>
                      </a:pPr>
                      <a:r>
                        <a:rPr b="1" lang="en" sz="1200">
                          <a:latin typeface="Lato"/>
                          <a:ea typeface="Lato"/>
                          <a:cs typeface="Lato"/>
                          <a:sym typeface="Lato"/>
                        </a:rPr>
                        <a:t>Precision</a:t>
                      </a:r>
                      <a:endParaRPr b="1" sz="1200">
                        <a:latin typeface="Lato"/>
                        <a:ea typeface="Lato"/>
                        <a:cs typeface="Lato"/>
                        <a:sym typeface="Lato"/>
                      </a:endParaRPr>
                    </a:p>
                    <a:p>
                      <a:pPr indent="0" lvl="0" marL="0" rtl="0" algn="l">
                        <a:spcBef>
                          <a:spcPts val="0"/>
                        </a:spcBef>
                        <a:spcAft>
                          <a:spcPts val="0"/>
                        </a:spcAft>
                        <a:buNone/>
                      </a:pPr>
                      <a:r>
                        <a:t/>
                      </a:r>
                      <a:endParaRPr b="1" sz="12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200">
                          <a:latin typeface="Lato"/>
                          <a:ea typeface="Lato"/>
                          <a:cs typeface="Lato"/>
                          <a:sym typeface="Lato"/>
                        </a:rPr>
                        <a:t>Proportion of true positive results in all positive predictions made by the model</a:t>
                      </a:r>
                      <a:endParaRPr sz="12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200">
                          <a:latin typeface="Lato"/>
                          <a:ea typeface="Lato"/>
                          <a:cs typeface="Lato"/>
                          <a:sym typeface="Lato"/>
                        </a:rPr>
                        <a:t>(TP) /( TP + FP)</a:t>
                      </a:r>
                      <a:endParaRPr sz="1200">
                        <a:latin typeface="Lato"/>
                        <a:ea typeface="Lato"/>
                        <a:cs typeface="Lato"/>
                        <a:sym typeface="Lato"/>
                      </a:endParaRPr>
                    </a:p>
                  </a:txBody>
                  <a:tcPr marT="91425" marB="91425" marR="91425" marL="91425"/>
                </a:tc>
              </a:tr>
              <a:tr h="611875">
                <a:tc>
                  <a:txBody>
                    <a:bodyPr/>
                    <a:lstStyle/>
                    <a:p>
                      <a:pPr indent="0" lvl="0" marL="0" rtl="0" algn="l">
                        <a:spcBef>
                          <a:spcPts val="0"/>
                        </a:spcBef>
                        <a:spcAft>
                          <a:spcPts val="0"/>
                        </a:spcAft>
                        <a:buNone/>
                      </a:pPr>
                      <a:r>
                        <a:rPr b="1" lang="en" sz="1200">
                          <a:latin typeface="Lato"/>
                          <a:ea typeface="Lato"/>
                          <a:cs typeface="Lato"/>
                          <a:sym typeface="Lato"/>
                        </a:rPr>
                        <a:t>Recall</a:t>
                      </a:r>
                      <a:endParaRPr b="1" sz="12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200">
                          <a:latin typeface="Lato"/>
                          <a:ea typeface="Lato"/>
                          <a:cs typeface="Lato"/>
                          <a:sym typeface="Lato"/>
                        </a:rPr>
                        <a:t>Proportion of true positive results among all actual positives</a:t>
                      </a:r>
                      <a:endParaRPr sz="12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200">
                          <a:latin typeface="Lato"/>
                          <a:ea typeface="Lato"/>
                          <a:cs typeface="Lato"/>
                          <a:sym typeface="Lato"/>
                        </a:rPr>
                        <a:t>(TP) / (TP + FN)</a:t>
                      </a:r>
                      <a:endParaRPr sz="1200">
                        <a:latin typeface="Lato"/>
                        <a:ea typeface="Lato"/>
                        <a:cs typeface="Lato"/>
                        <a:sym typeface="Lato"/>
                      </a:endParaRPr>
                    </a:p>
                  </a:txBody>
                  <a:tcPr marT="91425" marB="91425" marR="91425" marL="91425"/>
                </a:tc>
              </a:tr>
              <a:tr h="880800">
                <a:tc>
                  <a:txBody>
                    <a:bodyPr/>
                    <a:lstStyle/>
                    <a:p>
                      <a:pPr indent="0" lvl="0" marL="0" rtl="0" algn="l">
                        <a:spcBef>
                          <a:spcPts val="0"/>
                        </a:spcBef>
                        <a:spcAft>
                          <a:spcPts val="0"/>
                        </a:spcAft>
                        <a:buNone/>
                      </a:pPr>
                      <a:r>
                        <a:rPr b="1" lang="en" sz="1200">
                          <a:latin typeface="Lato"/>
                          <a:ea typeface="Lato"/>
                          <a:cs typeface="Lato"/>
                          <a:sym typeface="Lato"/>
                        </a:rPr>
                        <a:t>F1 Metric</a:t>
                      </a:r>
                      <a:endParaRPr b="1" sz="12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200">
                          <a:latin typeface="Lato"/>
                          <a:ea typeface="Lato"/>
                          <a:cs typeface="Lato"/>
                          <a:sym typeface="Lato"/>
                        </a:rPr>
                        <a:t>Harmonic mean of precision and recall, providing a single metric to balance the trade-off between the two</a:t>
                      </a:r>
                      <a:r>
                        <a:rPr lang="en" sz="1200">
                          <a:latin typeface="Lato"/>
                          <a:ea typeface="Lato"/>
                          <a:cs typeface="Lato"/>
                          <a:sym typeface="Lato"/>
                        </a:rPr>
                        <a:t> </a:t>
                      </a:r>
                      <a:endParaRPr sz="12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200">
                          <a:latin typeface="Lato"/>
                          <a:ea typeface="Lato"/>
                          <a:cs typeface="Lato"/>
                          <a:sym typeface="Lato"/>
                        </a:rPr>
                        <a:t>2 * (Precision * Recall) / (Precision + Recall)</a:t>
                      </a:r>
                      <a:endParaRPr sz="1200">
                        <a:latin typeface="Lato"/>
                        <a:ea typeface="Lato"/>
                        <a:cs typeface="Lato"/>
                        <a:sym typeface="Lato"/>
                      </a:endParaRPr>
                    </a:p>
                  </a:txBody>
                  <a:tcPr marT="91425" marB="91425" marR="91425" marL="91425"/>
                </a:tc>
              </a:tr>
            </a:tbl>
          </a:graphicData>
        </a:graphic>
      </p:graphicFrame>
      <p:pic>
        <p:nvPicPr>
          <p:cNvPr id="207" name="Google Shape;207;g2ca7abd029d_0_20"/>
          <p:cNvPicPr preferRelativeResize="0"/>
          <p:nvPr/>
        </p:nvPicPr>
        <p:blipFill rotWithShape="1">
          <a:blip r:embed="rId4">
            <a:alphaModFix/>
          </a:blip>
          <a:srcRect b="0" l="7328" r="8148" t="0"/>
          <a:stretch/>
        </p:blipFill>
        <p:spPr>
          <a:xfrm>
            <a:off x="5972850" y="2164450"/>
            <a:ext cx="2817900" cy="1876500"/>
          </a:xfrm>
          <a:prstGeom prst="roundRect">
            <a:avLst>
              <a:gd fmla="val 16667" name="adj"/>
            </a:avLst>
          </a:prstGeom>
          <a:noFill/>
          <a:ln cap="flat" cmpd="sng" w="19050">
            <a:solidFill>
              <a:schemeClr val="dk2"/>
            </a:solidFill>
            <a:prstDash val="solid"/>
            <a:round/>
            <a:headEnd len="sm" w="sm" type="none"/>
            <a:tailEnd len="sm" w="sm" type="none"/>
          </a:ln>
        </p:spPr>
      </p:pic>
      <p:sp>
        <p:nvSpPr>
          <p:cNvPr id="208" name="Google Shape;208;g2ca7abd029d_0_20"/>
          <p:cNvSpPr txBox="1"/>
          <p:nvPr>
            <p:ph idx="4294967295" type="title"/>
          </p:nvPr>
        </p:nvSpPr>
        <p:spPr>
          <a:xfrm>
            <a:off x="684500" y="1053825"/>
            <a:ext cx="47910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2540">
                <a:solidFill>
                  <a:srgbClr val="0B5394"/>
                </a:solidFill>
              </a:rPr>
              <a:t>Model Performance Metrics</a:t>
            </a:r>
            <a:endParaRPr sz="2540">
              <a:solidFill>
                <a:srgbClr val="0B5394"/>
              </a:solidFill>
            </a:endParaRPr>
          </a:p>
          <a:p>
            <a:pPr indent="0" lvl="0" marL="0" rtl="0" algn="l">
              <a:lnSpc>
                <a:spcPct val="100000"/>
              </a:lnSpc>
              <a:spcBef>
                <a:spcPts val="0"/>
              </a:spcBef>
              <a:spcAft>
                <a:spcPts val="0"/>
              </a:spcAft>
              <a:buSzPts val="990"/>
              <a:buNone/>
            </a:pPr>
            <a:r>
              <a:t/>
            </a:r>
            <a:endParaRPr sz="254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id="213" name="Google Shape;213;g2c6a19f3648_3_4"/>
          <p:cNvPicPr preferRelativeResize="0"/>
          <p:nvPr/>
        </p:nvPicPr>
        <p:blipFill rotWithShape="1">
          <a:blip r:embed="rId3">
            <a:alphaModFix/>
          </a:blip>
          <a:srcRect b="0" l="0" r="0" t="0"/>
          <a:stretch/>
        </p:blipFill>
        <p:spPr>
          <a:xfrm>
            <a:off x="0" y="-1374450"/>
            <a:ext cx="9144000" cy="7892387"/>
          </a:xfrm>
          <a:prstGeom prst="rect">
            <a:avLst/>
          </a:prstGeom>
          <a:noFill/>
          <a:ln>
            <a:noFill/>
          </a:ln>
        </p:spPr>
      </p:pic>
      <p:sp>
        <p:nvSpPr>
          <p:cNvPr id="214" name="Google Shape;214;g2c6a19f3648_3_4"/>
          <p:cNvSpPr txBox="1"/>
          <p:nvPr>
            <p:ph idx="4294967295" type="title"/>
          </p:nvPr>
        </p:nvSpPr>
        <p:spPr>
          <a:xfrm>
            <a:off x="951275" y="1094775"/>
            <a:ext cx="58659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2540">
                <a:solidFill>
                  <a:srgbClr val="0B5394"/>
                </a:solidFill>
              </a:rPr>
              <a:t>Classification Performance </a:t>
            </a:r>
            <a:r>
              <a:rPr lang="en" sz="1200">
                <a:solidFill>
                  <a:srgbClr val="0B5394"/>
                </a:solidFill>
              </a:rPr>
              <a:t>(test data)</a:t>
            </a:r>
            <a:endParaRPr sz="1200">
              <a:solidFill>
                <a:srgbClr val="0B5394"/>
              </a:solidFill>
            </a:endParaRPr>
          </a:p>
        </p:txBody>
      </p:sp>
      <p:sp>
        <p:nvSpPr>
          <p:cNvPr id="215" name="Google Shape;215;g2c6a19f3648_3_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b="1" lang="en">
                <a:solidFill>
                  <a:schemeClr val="lt1"/>
                </a:solidFill>
              </a:rPr>
              <a:t>‹#›</a:t>
            </a:fld>
            <a:endParaRPr b="1">
              <a:solidFill>
                <a:schemeClr val="lt1"/>
              </a:solidFill>
            </a:endParaRPr>
          </a:p>
        </p:txBody>
      </p:sp>
      <p:pic>
        <p:nvPicPr>
          <p:cNvPr id="216" name="Google Shape;216;g2c6a19f3648_3_4"/>
          <p:cNvPicPr preferRelativeResize="0"/>
          <p:nvPr/>
        </p:nvPicPr>
        <p:blipFill>
          <a:blip r:embed="rId4">
            <a:alphaModFix/>
          </a:blip>
          <a:stretch>
            <a:fillRect/>
          </a:stretch>
        </p:blipFill>
        <p:spPr>
          <a:xfrm>
            <a:off x="1030025" y="1629975"/>
            <a:ext cx="6246900" cy="3322200"/>
          </a:xfrm>
          <a:prstGeom prst="rect">
            <a:avLst/>
          </a:prstGeom>
          <a:noFill/>
          <a:ln cap="flat" cmpd="sng" w="19050">
            <a:solidFill>
              <a:schemeClr val="dk2"/>
            </a:solidFill>
            <a:prstDash val="solid"/>
            <a:round/>
            <a:headEnd len="sm" w="sm" type="none"/>
            <a:tailEnd len="sm" w="sm" type="none"/>
          </a:ln>
        </p:spPr>
      </p:pic>
      <p:sp>
        <p:nvSpPr>
          <p:cNvPr id="217" name="Google Shape;217;g2c6a19f3648_3_4"/>
          <p:cNvSpPr/>
          <p:nvPr/>
        </p:nvSpPr>
        <p:spPr>
          <a:xfrm>
            <a:off x="1332375" y="3794650"/>
            <a:ext cx="941700" cy="2118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id="222" name="Google Shape;222;g2ca7abd029d_0_81"/>
          <p:cNvPicPr preferRelativeResize="0"/>
          <p:nvPr/>
        </p:nvPicPr>
        <p:blipFill rotWithShape="1">
          <a:blip r:embed="rId3">
            <a:alphaModFix/>
          </a:blip>
          <a:srcRect b="0" l="0" r="0" t="0"/>
          <a:stretch/>
        </p:blipFill>
        <p:spPr>
          <a:xfrm>
            <a:off x="0" y="-1374450"/>
            <a:ext cx="9144000" cy="7892387"/>
          </a:xfrm>
          <a:prstGeom prst="rect">
            <a:avLst/>
          </a:prstGeom>
          <a:noFill/>
          <a:ln>
            <a:noFill/>
          </a:ln>
        </p:spPr>
      </p:pic>
      <p:sp>
        <p:nvSpPr>
          <p:cNvPr id="223" name="Google Shape;223;g2ca7abd029d_0_81"/>
          <p:cNvSpPr txBox="1"/>
          <p:nvPr>
            <p:ph idx="4294967295" type="title"/>
          </p:nvPr>
        </p:nvSpPr>
        <p:spPr>
          <a:xfrm>
            <a:off x="727650" y="109477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2540">
                <a:solidFill>
                  <a:srgbClr val="0B5394"/>
                </a:solidFill>
              </a:rPr>
              <a:t>SciBERT </a:t>
            </a:r>
            <a:r>
              <a:rPr lang="en" sz="1200">
                <a:solidFill>
                  <a:srgbClr val="0B5394"/>
                </a:solidFill>
              </a:rPr>
              <a:t>(validation data)</a:t>
            </a:r>
            <a:endParaRPr sz="1200">
              <a:solidFill>
                <a:srgbClr val="0B5394"/>
              </a:solidFill>
            </a:endParaRPr>
          </a:p>
        </p:txBody>
      </p:sp>
      <p:sp>
        <p:nvSpPr>
          <p:cNvPr id="224" name="Google Shape;224;g2ca7abd029d_0_8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b="1" lang="en">
                <a:solidFill>
                  <a:schemeClr val="lt1"/>
                </a:solidFill>
              </a:rPr>
              <a:t>‹#›</a:t>
            </a:fld>
            <a:endParaRPr b="1">
              <a:solidFill>
                <a:schemeClr val="lt1"/>
              </a:solidFill>
            </a:endParaRPr>
          </a:p>
        </p:txBody>
      </p:sp>
      <p:pic>
        <p:nvPicPr>
          <p:cNvPr id="225" name="Google Shape;225;g2ca7abd029d_0_81"/>
          <p:cNvPicPr preferRelativeResize="0"/>
          <p:nvPr/>
        </p:nvPicPr>
        <p:blipFill rotWithShape="1">
          <a:blip r:embed="rId4">
            <a:alphaModFix/>
          </a:blip>
          <a:srcRect b="0" l="0" r="0" t="4452"/>
          <a:stretch/>
        </p:blipFill>
        <p:spPr>
          <a:xfrm>
            <a:off x="813300" y="2124700"/>
            <a:ext cx="7517400" cy="1596075"/>
          </a:xfrm>
          <a:prstGeom prst="rect">
            <a:avLst/>
          </a:prstGeom>
          <a:noFill/>
          <a:ln cap="flat" cmpd="sng" w="19050">
            <a:solidFill>
              <a:schemeClr val="dk2"/>
            </a:solidFill>
            <a:prstDash val="solid"/>
            <a:round/>
            <a:headEnd len="sm" w="sm" type="none"/>
            <a:tailEnd len="sm" w="sm" type="none"/>
          </a:ln>
        </p:spPr>
      </p:pic>
      <p:sp>
        <p:nvSpPr>
          <p:cNvPr id="226" name="Google Shape;226;g2ca7abd029d_0_81"/>
          <p:cNvSpPr/>
          <p:nvPr/>
        </p:nvSpPr>
        <p:spPr>
          <a:xfrm>
            <a:off x="4385025" y="1881800"/>
            <a:ext cx="3860700" cy="2082000"/>
          </a:xfrm>
          <a:prstGeom prst="rect">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id="231" name="Google Shape;231;g2ca7abd029d_0_14"/>
          <p:cNvPicPr preferRelativeResize="0"/>
          <p:nvPr/>
        </p:nvPicPr>
        <p:blipFill rotWithShape="1">
          <a:blip r:embed="rId3">
            <a:alphaModFix/>
          </a:blip>
          <a:srcRect b="0" l="0" r="0" t="0"/>
          <a:stretch/>
        </p:blipFill>
        <p:spPr>
          <a:xfrm>
            <a:off x="0" y="-1374450"/>
            <a:ext cx="9144000" cy="7892387"/>
          </a:xfrm>
          <a:prstGeom prst="rect">
            <a:avLst/>
          </a:prstGeom>
          <a:noFill/>
          <a:ln>
            <a:noFill/>
          </a:ln>
        </p:spPr>
      </p:pic>
      <p:sp>
        <p:nvSpPr>
          <p:cNvPr id="232" name="Google Shape;232;g2ca7abd029d_0_14"/>
          <p:cNvSpPr txBox="1"/>
          <p:nvPr>
            <p:ph idx="4294967295" type="title"/>
          </p:nvPr>
        </p:nvSpPr>
        <p:spPr>
          <a:xfrm>
            <a:off x="663300" y="2077950"/>
            <a:ext cx="4398600" cy="987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6000">
                <a:solidFill>
                  <a:srgbClr val="0B5394"/>
                </a:solidFill>
              </a:rPr>
              <a:t>Solution</a:t>
            </a:r>
            <a:endParaRPr sz="6000">
              <a:solidFill>
                <a:srgbClr val="0B5394"/>
              </a:solidFill>
            </a:endParaRPr>
          </a:p>
        </p:txBody>
      </p:sp>
      <p:sp>
        <p:nvSpPr>
          <p:cNvPr id="233" name="Google Shape;233;g2ca7abd029d_0_1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b="1" lang="en">
                <a:solidFill>
                  <a:schemeClr val="lt1"/>
                </a:solidFill>
              </a:rPr>
              <a:t>‹#›</a:t>
            </a:fld>
            <a:endParaRPr b="1">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pic>
        <p:nvPicPr>
          <p:cNvPr id="238" name="Google Shape;238;g2ca828fb5b8_1_4"/>
          <p:cNvPicPr preferRelativeResize="0"/>
          <p:nvPr/>
        </p:nvPicPr>
        <p:blipFill rotWithShape="1">
          <a:blip r:embed="rId3">
            <a:alphaModFix/>
          </a:blip>
          <a:srcRect b="0" l="0" r="0" t="0"/>
          <a:stretch/>
        </p:blipFill>
        <p:spPr>
          <a:xfrm>
            <a:off x="0" y="-1374450"/>
            <a:ext cx="9144000" cy="7892387"/>
          </a:xfrm>
          <a:prstGeom prst="rect">
            <a:avLst/>
          </a:prstGeom>
          <a:noFill/>
          <a:ln>
            <a:noFill/>
          </a:ln>
        </p:spPr>
      </p:pic>
      <p:sp>
        <p:nvSpPr>
          <p:cNvPr id="239" name="Google Shape;239;g2ca828fb5b8_1_4"/>
          <p:cNvSpPr txBox="1"/>
          <p:nvPr>
            <p:ph idx="4294967295" type="title"/>
          </p:nvPr>
        </p:nvSpPr>
        <p:spPr>
          <a:xfrm>
            <a:off x="827700" y="987625"/>
            <a:ext cx="21054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2540">
                <a:solidFill>
                  <a:srgbClr val="0B5394"/>
                </a:solidFill>
              </a:rPr>
              <a:t>Model Input  </a:t>
            </a:r>
            <a:endParaRPr sz="2540"/>
          </a:p>
        </p:txBody>
      </p:sp>
      <p:sp>
        <p:nvSpPr>
          <p:cNvPr id="240" name="Google Shape;240;g2ca828fb5b8_1_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b="1" lang="en">
                <a:solidFill>
                  <a:schemeClr val="lt1"/>
                </a:solidFill>
              </a:rPr>
              <a:t>‹#›</a:t>
            </a:fld>
            <a:endParaRPr b="1">
              <a:solidFill>
                <a:schemeClr val="lt1"/>
              </a:solidFill>
            </a:endParaRPr>
          </a:p>
        </p:txBody>
      </p:sp>
      <p:sp>
        <p:nvSpPr>
          <p:cNvPr id="241" name="Google Shape;241;g2ca828fb5b8_1_4"/>
          <p:cNvSpPr txBox="1"/>
          <p:nvPr/>
        </p:nvSpPr>
        <p:spPr>
          <a:xfrm>
            <a:off x="7291424" y="2436025"/>
            <a:ext cx="1108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Lato"/>
                <a:ea typeface="Lato"/>
                <a:cs typeface="Lato"/>
                <a:sym typeface="Lato"/>
              </a:rPr>
              <a:t>Assess</a:t>
            </a:r>
            <a:endParaRPr b="1" i="0" sz="1400" u="none" cap="none" strike="noStrike">
              <a:solidFill>
                <a:schemeClr val="lt1"/>
              </a:solidFill>
              <a:latin typeface="Lato"/>
              <a:ea typeface="Lato"/>
              <a:cs typeface="Lato"/>
              <a:sym typeface="Lato"/>
            </a:endParaRPr>
          </a:p>
        </p:txBody>
      </p:sp>
      <p:sp>
        <p:nvSpPr>
          <p:cNvPr id="242" name="Google Shape;242;g2ca828fb5b8_1_4"/>
          <p:cNvSpPr txBox="1"/>
          <p:nvPr/>
        </p:nvSpPr>
        <p:spPr>
          <a:xfrm>
            <a:off x="7291400" y="2672650"/>
            <a:ext cx="13020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Lato"/>
                <a:ea typeface="Lato"/>
                <a:cs typeface="Lato"/>
                <a:sym typeface="Lato"/>
              </a:rPr>
              <a:t>Test data</a:t>
            </a:r>
            <a:endParaRPr b="0" i="0" sz="12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Lato"/>
                <a:ea typeface="Lato"/>
                <a:cs typeface="Lato"/>
                <a:sym typeface="Lato"/>
              </a:rPr>
              <a:t>FUSF feedback </a:t>
            </a:r>
            <a:endParaRPr b="0" i="0" sz="1200" u="none" cap="none" strike="noStrike">
              <a:solidFill>
                <a:schemeClr val="lt1"/>
              </a:solidFill>
              <a:latin typeface="Lato"/>
              <a:ea typeface="Lato"/>
              <a:cs typeface="Lato"/>
              <a:sym typeface="Lato"/>
            </a:endParaRPr>
          </a:p>
        </p:txBody>
      </p:sp>
      <p:pic>
        <p:nvPicPr>
          <p:cNvPr id="243" name="Google Shape;243;g2ca828fb5b8_1_4"/>
          <p:cNvPicPr preferRelativeResize="0"/>
          <p:nvPr/>
        </p:nvPicPr>
        <p:blipFill>
          <a:blip r:embed="rId4">
            <a:alphaModFix/>
          </a:blip>
          <a:stretch>
            <a:fillRect/>
          </a:stretch>
        </p:blipFill>
        <p:spPr>
          <a:xfrm>
            <a:off x="935100" y="1691725"/>
            <a:ext cx="6057600" cy="3301349"/>
          </a:xfrm>
          <a:prstGeom prst="rect">
            <a:avLst/>
          </a:prstGeom>
          <a:noFill/>
          <a:ln cap="flat" cmpd="sng" w="19050">
            <a:solidFill>
              <a:schemeClr val="dk2"/>
            </a:solidFill>
            <a:prstDash val="solid"/>
            <a:round/>
            <a:headEnd len="sm" w="sm" type="none"/>
            <a:tailEnd len="sm" w="sm" type="none"/>
          </a:ln>
        </p:spPr>
      </p:pic>
      <p:sp>
        <p:nvSpPr>
          <p:cNvPr id="244" name="Google Shape;244;g2ca828fb5b8_1_4"/>
          <p:cNvSpPr txBox="1"/>
          <p:nvPr/>
        </p:nvSpPr>
        <p:spPr>
          <a:xfrm>
            <a:off x="827700" y="1373100"/>
            <a:ext cx="2292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0B5394"/>
                </a:solidFill>
                <a:latin typeface="Raleway"/>
                <a:ea typeface="Raleway"/>
                <a:cs typeface="Raleway"/>
                <a:sym typeface="Raleway"/>
              </a:rPr>
              <a:t>Literature Review Excel File</a:t>
            </a:r>
            <a:endParaRPr b="1" sz="1200">
              <a:solidFill>
                <a:srgbClr val="0B5394"/>
              </a:solidFill>
              <a:latin typeface="Raleway"/>
              <a:ea typeface="Raleway"/>
              <a:cs typeface="Raleway"/>
              <a:sym typeface="Raleway"/>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pic>
        <p:nvPicPr>
          <p:cNvPr id="249" name="Google Shape;249;g2ca828fb5b8_1_17"/>
          <p:cNvPicPr preferRelativeResize="0"/>
          <p:nvPr/>
        </p:nvPicPr>
        <p:blipFill rotWithShape="1">
          <a:blip r:embed="rId3">
            <a:alphaModFix/>
          </a:blip>
          <a:srcRect b="0" l="0" r="0" t="0"/>
          <a:stretch/>
        </p:blipFill>
        <p:spPr>
          <a:xfrm>
            <a:off x="0" y="-1374450"/>
            <a:ext cx="9144000" cy="7892387"/>
          </a:xfrm>
          <a:prstGeom prst="rect">
            <a:avLst/>
          </a:prstGeom>
          <a:noFill/>
          <a:ln>
            <a:noFill/>
          </a:ln>
        </p:spPr>
      </p:pic>
      <p:sp>
        <p:nvSpPr>
          <p:cNvPr id="250" name="Google Shape;250;g2ca828fb5b8_1_17"/>
          <p:cNvSpPr txBox="1"/>
          <p:nvPr>
            <p:ph idx="4294967295" type="title"/>
          </p:nvPr>
        </p:nvSpPr>
        <p:spPr>
          <a:xfrm>
            <a:off x="675675" y="1088950"/>
            <a:ext cx="23841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2540">
                <a:solidFill>
                  <a:srgbClr val="0B5394"/>
                </a:solidFill>
              </a:rPr>
              <a:t>Model O</a:t>
            </a:r>
            <a:r>
              <a:rPr lang="en" sz="2540">
                <a:solidFill>
                  <a:srgbClr val="0B5394"/>
                </a:solidFill>
              </a:rPr>
              <a:t>ut</a:t>
            </a:r>
            <a:r>
              <a:rPr lang="en" sz="2540">
                <a:solidFill>
                  <a:srgbClr val="0B5394"/>
                </a:solidFill>
              </a:rPr>
              <a:t>put </a:t>
            </a:r>
            <a:endParaRPr sz="1200">
              <a:solidFill>
                <a:srgbClr val="0B5394"/>
              </a:solidFill>
            </a:endParaRPr>
          </a:p>
          <a:p>
            <a:pPr indent="0" lvl="0" marL="0" rtl="0" algn="l">
              <a:lnSpc>
                <a:spcPct val="100000"/>
              </a:lnSpc>
              <a:spcBef>
                <a:spcPts val="0"/>
              </a:spcBef>
              <a:spcAft>
                <a:spcPts val="0"/>
              </a:spcAft>
              <a:buSzPts val="990"/>
              <a:buNone/>
            </a:pPr>
            <a:r>
              <a:t/>
            </a:r>
            <a:endParaRPr sz="2540"/>
          </a:p>
        </p:txBody>
      </p:sp>
      <p:sp>
        <p:nvSpPr>
          <p:cNvPr id="251" name="Google Shape;251;g2ca828fb5b8_1_1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b="1" lang="en">
                <a:solidFill>
                  <a:schemeClr val="lt1"/>
                </a:solidFill>
              </a:rPr>
              <a:t>‹#›</a:t>
            </a:fld>
            <a:endParaRPr b="1">
              <a:solidFill>
                <a:schemeClr val="lt1"/>
              </a:solidFill>
            </a:endParaRPr>
          </a:p>
        </p:txBody>
      </p:sp>
      <p:sp>
        <p:nvSpPr>
          <p:cNvPr id="252" name="Google Shape;252;g2ca828fb5b8_1_17"/>
          <p:cNvSpPr txBox="1"/>
          <p:nvPr/>
        </p:nvSpPr>
        <p:spPr>
          <a:xfrm>
            <a:off x="7291424" y="2436025"/>
            <a:ext cx="1108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Lato"/>
                <a:ea typeface="Lato"/>
                <a:cs typeface="Lato"/>
                <a:sym typeface="Lato"/>
              </a:rPr>
              <a:t>Assess</a:t>
            </a:r>
            <a:endParaRPr b="1" i="0" sz="1400" u="none" cap="none" strike="noStrike">
              <a:solidFill>
                <a:schemeClr val="lt1"/>
              </a:solidFill>
              <a:latin typeface="Lato"/>
              <a:ea typeface="Lato"/>
              <a:cs typeface="Lato"/>
              <a:sym typeface="Lato"/>
            </a:endParaRPr>
          </a:p>
        </p:txBody>
      </p:sp>
      <p:sp>
        <p:nvSpPr>
          <p:cNvPr id="253" name="Google Shape;253;g2ca828fb5b8_1_17"/>
          <p:cNvSpPr txBox="1"/>
          <p:nvPr/>
        </p:nvSpPr>
        <p:spPr>
          <a:xfrm>
            <a:off x="7291400" y="2672650"/>
            <a:ext cx="13020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Lato"/>
                <a:ea typeface="Lato"/>
                <a:cs typeface="Lato"/>
                <a:sym typeface="Lato"/>
              </a:rPr>
              <a:t>Test data</a:t>
            </a:r>
            <a:endParaRPr b="0" i="0" sz="12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Lato"/>
                <a:ea typeface="Lato"/>
                <a:cs typeface="Lato"/>
                <a:sym typeface="Lato"/>
              </a:rPr>
              <a:t>FUSF feedback </a:t>
            </a:r>
            <a:endParaRPr b="0" i="0" sz="1200" u="none" cap="none" strike="noStrike">
              <a:solidFill>
                <a:schemeClr val="lt1"/>
              </a:solidFill>
              <a:latin typeface="Lato"/>
              <a:ea typeface="Lato"/>
              <a:cs typeface="Lato"/>
              <a:sym typeface="Lato"/>
            </a:endParaRPr>
          </a:p>
        </p:txBody>
      </p:sp>
      <p:pic>
        <p:nvPicPr>
          <p:cNvPr id="254" name="Google Shape;254;g2ca828fb5b8_1_17"/>
          <p:cNvPicPr preferRelativeResize="0"/>
          <p:nvPr/>
        </p:nvPicPr>
        <p:blipFill>
          <a:blip r:embed="rId4">
            <a:alphaModFix/>
          </a:blip>
          <a:stretch>
            <a:fillRect/>
          </a:stretch>
        </p:blipFill>
        <p:spPr>
          <a:xfrm>
            <a:off x="448325" y="1806151"/>
            <a:ext cx="8247352" cy="3177325"/>
          </a:xfrm>
          <a:prstGeom prst="rect">
            <a:avLst/>
          </a:prstGeom>
          <a:noFill/>
          <a:ln cap="flat" cmpd="sng" w="19050">
            <a:solidFill>
              <a:schemeClr val="dk2"/>
            </a:solidFill>
            <a:prstDash val="solid"/>
            <a:round/>
            <a:headEnd len="sm" w="sm" type="none"/>
            <a:tailEnd len="sm" w="sm" type="none"/>
          </a:ln>
        </p:spPr>
      </p:pic>
      <p:sp>
        <p:nvSpPr>
          <p:cNvPr id="255" name="Google Shape;255;g2ca828fb5b8_1_17"/>
          <p:cNvSpPr/>
          <p:nvPr/>
        </p:nvSpPr>
        <p:spPr>
          <a:xfrm>
            <a:off x="5797550" y="1806163"/>
            <a:ext cx="548700" cy="3177300"/>
          </a:xfrm>
          <a:prstGeom prst="rect">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6" name="Google Shape;256;g2ca828fb5b8_1_17"/>
          <p:cNvSpPr txBox="1"/>
          <p:nvPr/>
        </p:nvSpPr>
        <p:spPr>
          <a:xfrm>
            <a:off x="675675" y="1463675"/>
            <a:ext cx="3508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0B5394"/>
                </a:solidFill>
                <a:latin typeface="Raleway"/>
                <a:ea typeface="Raleway"/>
                <a:cs typeface="Raleway"/>
                <a:sym typeface="Raleway"/>
              </a:rPr>
              <a:t>Updated Literature Review Excel File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pic>
        <p:nvPicPr>
          <p:cNvPr id="261" name="Google Shape;261;g2ca828fb5b8_1_30"/>
          <p:cNvPicPr preferRelativeResize="0"/>
          <p:nvPr/>
        </p:nvPicPr>
        <p:blipFill rotWithShape="1">
          <a:blip r:embed="rId3">
            <a:alphaModFix/>
          </a:blip>
          <a:srcRect b="0" l="0" r="0" t="0"/>
          <a:stretch/>
        </p:blipFill>
        <p:spPr>
          <a:xfrm>
            <a:off x="0" y="-1374450"/>
            <a:ext cx="9144000" cy="7892387"/>
          </a:xfrm>
          <a:prstGeom prst="rect">
            <a:avLst/>
          </a:prstGeom>
          <a:noFill/>
          <a:ln>
            <a:noFill/>
          </a:ln>
        </p:spPr>
      </p:pic>
      <p:sp>
        <p:nvSpPr>
          <p:cNvPr id="262" name="Google Shape;262;g2ca828fb5b8_1_30"/>
          <p:cNvSpPr txBox="1"/>
          <p:nvPr>
            <p:ph idx="4294967295" type="title"/>
          </p:nvPr>
        </p:nvSpPr>
        <p:spPr>
          <a:xfrm>
            <a:off x="727650" y="12072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2540">
                <a:solidFill>
                  <a:srgbClr val="0B5394"/>
                </a:solidFill>
              </a:rPr>
              <a:t>Example FUS Classification</a:t>
            </a:r>
            <a:endParaRPr sz="2540">
              <a:solidFill>
                <a:srgbClr val="0B5394"/>
              </a:solidFill>
            </a:endParaRPr>
          </a:p>
          <a:p>
            <a:pPr indent="0" lvl="0" marL="0" rtl="0" algn="l">
              <a:lnSpc>
                <a:spcPct val="100000"/>
              </a:lnSpc>
              <a:spcBef>
                <a:spcPts val="0"/>
              </a:spcBef>
              <a:spcAft>
                <a:spcPts val="0"/>
              </a:spcAft>
              <a:buSzPts val="990"/>
              <a:buNone/>
            </a:pPr>
            <a:r>
              <a:t/>
            </a:r>
            <a:endParaRPr sz="2540"/>
          </a:p>
        </p:txBody>
      </p:sp>
      <p:sp>
        <p:nvSpPr>
          <p:cNvPr id="263" name="Google Shape;263;g2ca828fb5b8_1_3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b="1" lang="en">
                <a:solidFill>
                  <a:schemeClr val="lt1"/>
                </a:solidFill>
              </a:rPr>
              <a:t>‹#›</a:t>
            </a:fld>
            <a:endParaRPr b="1">
              <a:solidFill>
                <a:schemeClr val="lt1"/>
              </a:solidFill>
            </a:endParaRPr>
          </a:p>
        </p:txBody>
      </p:sp>
      <p:sp>
        <p:nvSpPr>
          <p:cNvPr id="264" name="Google Shape;264;g2ca828fb5b8_1_30"/>
          <p:cNvSpPr txBox="1"/>
          <p:nvPr/>
        </p:nvSpPr>
        <p:spPr>
          <a:xfrm>
            <a:off x="7291424" y="2436025"/>
            <a:ext cx="1108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Lato"/>
                <a:ea typeface="Lato"/>
                <a:cs typeface="Lato"/>
                <a:sym typeface="Lato"/>
              </a:rPr>
              <a:t>Assess</a:t>
            </a:r>
            <a:endParaRPr b="1" i="0" sz="1400" u="none" cap="none" strike="noStrike">
              <a:solidFill>
                <a:schemeClr val="lt1"/>
              </a:solidFill>
              <a:latin typeface="Lato"/>
              <a:ea typeface="Lato"/>
              <a:cs typeface="Lato"/>
              <a:sym typeface="Lato"/>
            </a:endParaRPr>
          </a:p>
        </p:txBody>
      </p:sp>
      <p:sp>
        <p:nvSpPr>
          <p:cNvPr id="265" name="Google Shape;265;g2ca828fb5b8_1_30"/>
          <p:cNvSpPr txBox="1"/>
          <p:nvPr/>
        </p:nvSpPr>
        <p:spPr>
          <a:xfrm>
            <a:off x="7291400" y="2672650"/>
            <a:ext cx="13020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Lato"/>
                <a:ea typeface="Lato"/>
                <a:cs typeface="Lato"/>
                <a:sym typeface="Lato"/>
              </a:rPr>
              <a:t>Test data</a:t>
            </a:r>
            <a:endParaRPr b="0" i="0" sz="12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Lato"/>
                <a:ea typeface="Lato"/>
                <a:cs typeface="Lato"/>
                <a:sym typeface="Lato"/>
              </a:rPr>
              <a:t>FUSF feedback </a:t>
            </a:r>
            <a:endParaRPr b="0" i="0" sz="1200" u="none" cap="none" strike="noStrike">
              <a:solidFill>
                <a:schemeClr val="lt1"/>
              </a:solidFill>
              <a:latin typeface="Lato"/>
              <a:ea typeface="Lato"/>
              <a:cs typeface="Lato"/>
              <a:sym typeface="Lato"/>
            </a:endParaRPr>
          </a:p>
        </p:txBody>
      </p:sp>
      <p:sp>
        <p:nvSpPr>
          <p:cNvPr id="266" name="Google Shape;266;g2ca828fb5b8_1_30"/>
          <p:cNvSpPr txBox="1"/>
          <p:nvPr/>
        </p:nvSpPr>
        <p:spPr>
          <a:xfrm>
            <a:off x="727650" y="1742400"/>
            <a:ext cx="7431000" cy="272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accent1"/>
                </a:solidFill>
                <a:latin typeface="Lato"/>
                <a:ea typeface="Lato"/>
                <a:cs typeface="Lato"/>
                <a:sym typeface="Lato"/>
              </a:rPr>
              <a:t>Title: </a:t>
            </a:r>
            <a:r>
              <a:rPr lang="en" sz="1100">
                <a:solidFill>
                  <a:schemeClr val="accent1"/>
                </a:solidFill>
                <a:latin typeface="Lato"/>
                <a:ea typeface="Lato"/>
                <a:cs typeface="Lato"/>
                <a:sym typeface="Lato"/>
              </a:rPr>
              <a:t>Applications of Focused Ultrasound in the Treatment of Genitourinary Cancers</a:t>
            </a:r>
            <a:endParaRPr sz="1100">
              <a:solidFill>
                <a:schemeClr val="accent1"/>
              </a:solidFill>
              <a:latin typeface="Lato"/>
              <a:ea typeface="Lato"/>
              <a:cs typeface="Lato"/>
              <a:sym typeface="Lato"/>
            </a:endParaRPr>
          </a:p>
          <a:p>
            <a:pPr indent="0" lvl="0" marL="0" rtl="0" algn="l">
              <a:spcBef>
                <a:spcPts val="0"/>
              </a:spcBef>
              <a:spcAft>
                <a:spcPts val="0"/>
              </a:spcAft>
              <a:buNone/>
            </a:pPr>
            <a:r>
              <a:t/>
            </a:r>
            <a:endParaRPr sz="1100">
              <a:solidFill>
                <a:schemeClr val="accent1"/>
              </a:solidFill>
              <a:latin typeface="Lato"/>
              <a:ea typeface="Lato"/>
              <a:cs typeface="Lato"/>
              <a:sym typeface="Lato"/>
            </a:endParaRPr>
          </a:p>
          <a:p>
            <a:pPr indent="0" lvl="0" marL="0" rtl="0" algn="l">
              <a:spcBef>
                <a:spcPts val="0"/>
              </a:spcBef>
              <a:spcAft>
                <a:spcPts val="0"/>
              </a:spcAft>
              <a:buNone/>
            </a:pPr>
            <a:r>
              <a:rPr b="1" lang="en" sz="1100">
                <a:solidFill>
                  <a:schemeClr val="accent1"/>
                </a:solidFill>
                <a:latin typeface="Lato"/>
                <a:ea typeface="Lato"/>
                <a:cs typeface="Lato"/>
                <a:sym typeface="Lato"/>
              </a:rPr>
              <a:t>Abstract: </a:t>
            </a:r>
            <a:endParaRPr b="1" sz="1100">
              <a:solidFill>
                <a:schemeClr val="accent1"/>
              </a:solidFill>
              <a:latin typeface="Lato"/>
              <a:ea typeface="Lato"/>
              <a:cs typeface="Lato"/>
              <a:sym typeface="Lato"/>
            </a:endParaRPr>
          </a:p>
          <a:p>
            <a:pPr indent="0" lvl="0" marL="0" rtl="0" algn="l">
              <a:spcBef>
                <a:spcPts val="0"/>
              </a:spcBef>
              <a:spcAft>
                <a:spcPts val="0"/>
              </a:spcAft>
              <a:buNone/>
            </a:pPr>
            <a:r>
              <a:rPr lang="en" sz="1100">
                <a:solidFill>
                  <a:schemeClr val="accent1"/>
                </a:solidFill>
                <a:latin typeface="Lato"/>
                <a:ea typeface="Lato"/>
                <a:cs typeface="Lato"/>
                <a:sym typeface="Lato"/>
              </a:rPr>
              <a:t>Traditional cancer treatments have been associated with substantial morbidity for patients. Focused ultrasound offers a novel modality for the treatment of various forms of cancer which may offer effective oncological control and low morbidity. We performed a review of PubMed articles assessing the current applications of focused ultrasound in the treatment of genitourinary cancers, including prostate, kidney, bladder, penile, and testicular cancer. Current research indicates that high-intensity focused ultrasound (HIFU) focal therapy offers effective short-term oncologic control of localized prostate and kidney cancer with lower associated morbidity than radical surgery. In addition, studies in mice have demonstrated that focused ultrasound treatment increases the accuracy of chemotherapeutic drug delivery, the efficacy of drug uptake, and cytotoxic effects within targeted cancer cells. Ultrasound-based therapy shows promise for the treatment of genitourinary cancers. Further research should continue to investigate focused ultrasound as an alternative cancer treatment option or as a complement to increase the efficacy of conventional treatments such as chemotherapy and radiotherapy. </a:t>
            </a:r>
            <a:r>
              <a:rPr b="1" lang="en" sz="1100">
                <a:solidFill>
                  <a:schemeClr val="accent1"/>
                </a:solidFill>
                <a:latin typeface="Lato"/>
                <a:ea typeface="Lato"/>
                <a:cs typeface="Lato"/>
                <a:sym typeface="Lato"/>
              </a:rPr>
              <a:t>Keywords: </a:t>
            </a:r>
            <a:r>
              <a:rPr lang="en" sz="1100">
                <a:solidFill>
                  <a:schemeClr val="accent1"/>
                </a:solidFill>
                <a:latin typeface="Lato"/>
                <a:ea typeface="Lato"/>
                <a:cs typeface="Lato"/>
                <a:sym typeface="Lato"/>
              </a:rPr>
              <a:t>cancer; review; treatment; ultrasound.</a:t>
            </a:r>
            <a:endParaRPr sz="1100">
              <a:solidFill>
                <a:schemeClr val="accent1"/>
              </a:solidFill>
              <a:latin typeface="Lato"/>
              <a:ea typeface="Lato"/>
              <a:cs typeface="Lato"/>
              <a:sym typeface="Lato"/>
            </a:endParaRPr>
          </a:p>
          <a:p>
            <a:pPr indent="0" lvl="0" marL="0" rtl="0" algn="l">
              <a:spcBef>
                <a:spcPts val="0"/>
              </a:spcBef>
              <a:spcAft>
                <a:spcPts val="0"/>
              </a:spcAft>
              <a:buNone/>
            </a:pPr>
            <a:r>
              <a:t/>
            </a:r>
            <a:endParaRPr sz="1100">
              <a:solidFill>
                <a:schemeClr val="accent1"/>
              </a:solidFill>
              <a:latin typeface="Lato"/>
              <a:ea typeface="Lato"/>
              <a:cs typeface="Lato"/>
              <a:sym typeface="Lato"/>
            </a:endParaRPr>
          </a:p>
          <a:p>
            <a:pPr indent="0" lvl="0" marL="0" rtl="0" algn="l">
              <a:spcBef>
                <a:spcPts val="0"/>
              </a:spcBef>
              <a:spcAft>
                <a:spcPts val="0"/>
              </a:spcAft>
              <a:buNone/>
            </a:pPr>
            <a:r>
              <a:rPr b="1" lang="en" sz="1100">
                <a:solidFill>
                  <a:schemeClr val="accent1"/>
                </a:solidFill>
                <a:latin typeface="Lato"/>
                <a:ea typeface="Lato"/>
                <a:cs typeface="Lato"/>
                <a:sym typeface="Lato"/>
              </a:rPr>
              <a:t>Insert Abstract into ‘predict_abstract’ function:</a:t>
            </a:r>
            <a:endParaRPr b="1" sz="1100">
              <a:solidFill>
                <a:schemeClr val="accent1"/>
              </a:solidFill>
              <a:latin typeface="Lato"/>
              <a:ea typeface="Lato"/>
              <a:cs typeface="Lato"/>
              <a:sym typeface="Lato"/>
            </a:endParaRPr>
          </a:p>
        </p:txBody>
      </p:sp>
      <p:pic>
        <p:nvPicPr>
          <p:cNvPr id="267" name="Google Shape;267;g2ca828fb5b8_1_30"/>
          <p:cNvPicPr preferRelativeResize="0"/>
          <p:nvPr/>
        </p:nvPicPr>
        <p:blipFill>
          <a:blip r:embed="rId4">
            <a:alphaModFix/>
          </a:blip>
          <a:stretch>
            <a:fillRect/>
          </a:stretch>
        </p:blipFill>
        <p:spPr>
          <a:xfrm>
            <a:off x="727650" y="4592600"/>
            <a:ext cx="7431000" cy="366958"/>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pic>
        <p:nvPicPr>
          <p:cNvPr id="272" name="Google Shape;272;g2ca828fb5b8_1_45"/>
          <p:cNvPicPr preferRelativeResize="0"/>
          <p:nvPr/>
        </p:nvPicPr>
        <p:blipFill rotWithShape="1">
          <a:blip r:embed="rId3">
            <a:alphaModFix/>
          </a:blip>
          <a:srcRect b="0" l="0" r="0" t="0"/>
          <a:stretch/>
        </p:blipFill>
        <p:spPr>
          <a:xfrm>
            <a:off x="0" y="-1374450"/>
            <a:ext cx="9144000" cy="7892387"/>
          </a:xfrm>
          <a:prstGeom prst="rect">
            <a:avLst/>
          </a:prstGeom>
          <a:noFill/>
          <a:ln>
            <a:noFill/>
          </a:ln>
        </p:spPr>
      </p:pic>
      <p:sp>
        <p:nvSpPr>
          <p:cNvPr id="273" name="Google Shape;273;g2ca828fb5b8_1_45"/>
          <p:cNvSpPr txBox="1"/>
          <p:nvPr>
            <p:ph idx="4294967295" type="title"/>
          </p:nvPr>
        </p:nvSpPr>
        <p:spPr>
          <a:xfrm>
            <a:off x="727650" y="12072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2540">
                <a:solidFill>
                  <a:srgbClr val="0B5394"/>
                </a:solidFill>
              </a:rPr>
              <a:t>Example Non-FUS Classification</a:t>
            </a:r>
            <a:endParaRPr sz="2540">
              <a:solidFill>
                <a:srgbClr val="0B5394"/>
              </a:solidFill>
            </a:endParaRPr>
          </a:p>
          <a:p>
            <a:pPr indent="0" lvl="0" marL="0" rtl="0" algn="l">
              <a:lnSpc>
                <a:spcPct val="100000"/>
              </a:lnSpc>
              <a:spcBef>
                <a:spcPts val="0"/>
              </a:spcBef>
              <a:spcAft>
                <a:spcPts val="0"/>
              </a:spcAft>
              <a:buSzPts val="990"/>
              <a:buNone/>
            </a:pPr>
            <a:r>
              <a:t/>
            </a:r>
            <a:endParaRPr sz="2540"/>
          </a:p>
        </p:txBody>
      </p:sp>
      <p:sp>
        <p:nvSpPr>
          <p:cNvPr id="274" name="Google Shape;274;g2ca828fb5b8_1_4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b="1" lang="en">
                <a:solidFill>
                  <a:schemeClr val="lt1"/>
                </a:solidFill>
              </a:rPr>
              <a:t>‹#›</a:t>
            </a:fld>
            <a:endParaRPr b="1">
              <a:solidFill>
                <a:schemeClr val="lt1"/>
              </a:solidFill>
            </a:endParaRPr>
          </a:p>
        </p:txBody>
      </p:sp>
      <p:sp>
        <p:nvSpPr>
          <p:cNvPr id="275" name="Google Shape;275;g2ca828fb5b8_1_45"/>
          <p:cNvSpPr txBox="1"/>
          <p:nvPr/>
        </p:nvSpPr>
        <p:spPr>
          <a:xfrm>
            <a:off x="7291424" y="2436025"/>
            <a:ext cx="1108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Lato"/>
                <a:ea typeface="Lato"/>
                <a:cs typeface="Lato"/>
                <a:sym typeface="Lato"/>
              </a:rPr>
              <a:t>Assess</a:t>
            </a:r>
            <a:endParaRPr b="1" i="0" sz="1400" u="none" cap="none" strike="noStrike">
              <a:solidFill>
                <a:schemeClr val="lt1"/>
              </a:solidFill>
              <a:latin typeface="Lato"/>
              <a:ea typeface="Lato"/>
              <a:cs typeface="Lato"/>
              <a:sym typeface="Lato"/>
            </a:endParaRPr>
          </a:p>
        </p:txBody>
      </p:sp>
      <p:sp>
        <p:nvSpPr>
          <p:cNvPr id="276" name="Google Shape;276;g2ca828fb5b8_1_45"/>
          <p:cNvSpPr txBox="1"/>
          <p:nvPr/>
        </p:nvSpPr>
        <p:spPr>
          <a:xfrm>
            <a:off x="7291400" y="2672650"/>
            <a:ext cx="13020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Lato"/>
                <a:ea typeface="Lato"/>
                <a:cs typeface="Lato"/>
                <a:sym typeface="Lato"/>
              </a:rPr>
              <a:t>Test data</a:t>
            </a:r>
            <a:endParaRPr b="0" i="0" sz="12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Lato"/>
                <a:ea typeface="Lato"/>
                <a:cs typeface="Lato"/>
                <a:sym typeface="Lato"/>
              </a:rPr>
              <a:t>FUSF feedback </a:t>
            </a:r>
            <a:endParaRPr b="0" i="0" sz="1200" u="none" cap="none" strike="noStrike">
              <a:solidFill>
                <a:schemeClr val="lt1"/>
              </a:solidFill>
              <a:latin typeface="Lato"/>
              <a:ea typeface="Lato"/>
              <a:cs typeface="Lato"/>
              <a:sym typeface="Lato"/>
            </a:endParaRPr>
          </a:p>
        </p:txBody>
      </p:sp>
      <p:sp>
        <p:nvSpPr>
          <p:cNvPr id="277" name="Google Shape;277;g2ca828fb5b8_1_45"/>
          <p:cNvSpPr txBox="1"/>
          <p:nvPr/>
        </p:nvSpPr>
        <p:spPr>
          <a:xfrm>
            <a:off x="727650" y="1742400"/>
            <a:ext cx="7431000" cy="272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accent1"/>
                </a:solidFill>
                <a:latin typeface="Lato"/>
                <a:ea typeface="Lato"/>
                <a:cs typeface="Lato"/>
                <a:sym typeface="Lato"/>
              </a:rPr>
              <a:t>Title: </a:t>
            </a:r>
            <a:r>
              <a:rPr lang="en" sz="1300">
                <a:solidFill>
                  <a:schemeClr val="accent1"/>
                </a:solidFill>
                <a:latin typeface="Lato"/>
                <a:ea typeface="Lato"/>
                <a:cs typeface="Lato"/>
                <a:sym typeface="Lato"/>
              </a:rPr>
              <a:t>Application of ultrasound technology in the diagnosis of digestive tract diseases</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rPr b="1" lang="en" sz="1300">
                <a:solidFill>
                  <a:schemeClr val="accent1"/>
                </a:solidFill>
                <a:latin typeface="Lato"/>
                <a:ea typeface="Lato"/>
                <a:cs typeface="Lato"/>
                <a:sym typeface="Lato"/>
              </a:rPr>
              <a:t>Abstract: </a:t>
            </a:r>
            <a:endParaRPr b="1" sz="1300">
              <a:solidFill>
                <a:schemeClr val="accent1"/>
              </a:solidFill>
              <a:latin typeface="Lato"/>
              <a:ea typeface="Lato"/>
              <a:cs typeface="Lato"/>
              <a:sym typeface="Lato"/>
            </a:endParaRPr>
          </a:p>
          <a:p>
            <a:pPr indent="0" lvl="0" marL="0" rtl="0" algn="l">
              <a:spcBef>
                <a:spcPts val="0"/>
              </a:spcBef>
              <a:spcAft>
                <a:spcPts val="0"/>
              </a:spcAft>
              <a:buNone/>
            </a:pPr>
            <a:r>
              <a:rPr lang="en" sz="1300">
                <a:solidFill>
                  <a:schemeClr val="accent1"/>
                </a:solidFill>
                <a:latin typeface="Lato"/>
                <a:ea typeface="Lato"/>
                <a:cs typeface="Lato"/>
                <a:sym typeface="Lato"/>
              </a:rPr>
              <a:t>Ultrasound is commonly used in clinical examination which is economic, non-invasive and convenient. Ultrasound can be used for the examination of solid organs and hollow organs. Due to the presence of air, routine ultrasound examination of the digestive tract is not very appropriate, Because of the development of endosonography and its related technology, diagnosis of gastrointestinal diseases have been improved which is valuable in clinic. This review focused on the application of ultrasound technology in the diagnosis of digestive tract diseases.</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rPr b="1" lang="en" sz="1300">
                <a:solidFill>
                  <a:schemeClr val="accent1"/>
                </a:solidFill>
                <a:latin typeface="Lato"/>
                <a:ea typeface="Lato"/>
                <a:cs typeface="Lato"/>
                <a:sym typeface="Lato"/>
              </a:rPr>
              <a:t>Insert Abstract into ‘predict_abstract’ function:</a:t>
            </a:r>
            <a:endParaRPr b="1" sz="1300">
              <a:solidFill>
                <a:schemeClr val="accent1"/>
              </a:solidFill>
              <a:latin typeface="Lato"/>
              <a:ea typeface="Lato"/>
              <a:cs typeface="Lato"/>
              <a:sym typeface="Lato"/>
            </a:endParaRPr>
          </a:p>
        </p:txBody>
      </p:sp>
      <p:pic>
        <p:nvPicPr>
          <p:cNvPr id="278" name="Google Shape;278;g2ca828fb5b8_1_45"/>
          <p:cNvPicPr preferRelativeResize="0"/>
          <p:nvPr/>
        </p:nvPicPr>
        <p:blipFill>
          <a:blip r:embed="rId4">
            <a:alphaModFix/>
          </a:blip>
          <a:stretch>
            <a:fillRect/>
          </a:stretch>
        </p:blipFill>
        <p:spPr>
          <a:xfrm>
            <a:off x="1195400" y="4157000"/>
            <a:ext cx="6495501" cy="35049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pic>
        <p:nvPicPr>
          <p:cNvPr id="283" name="Google Shape;283;g2ca828fb5b8_0_5"/>
          <p:cNvPicPr preferRelativeResize="0"/>
          <p:nvPr/>
        </p:nvPicPr>
        <p:blipFill rotWithShape="1">
          <a:blip r:embed="rId3">
            <a:alphaModFix/>
          </a:blip>
          <a:srcRect b="0" l="0" r="0" t="0"/>
          <a:stretch/>
        </p:blipFill>
        <p:spPr>
          <a:xfrm>
            <a:off x="0" y="-1374450"/>
            <a:ext cx="9144000" cy="7892387"/>
          </a:xfrm>
          <a:prstGeom prst="rect">
            <a:avLst/>
          </a:prstGeom>
          <a:noFill/>
          <a:ln>
            <a:noFill/>
          </a:ln>
        </p:spPr>
      </p:pic>
      <p:sp>
        <p:nvSpPr>
          <p:cNvPr id="284" name="Google Shape;284;g2ca828fb5b8_0_5"/>
          <p:cNvSpPr txBox="1"/>
          <p:nvPr>
            <p:ph idx="4294967295" type="title"/>
          </p:nvPr>
        </p:nvSpPr>
        <p:spPr>
          <a:xfrm>
            <a:off x="803850" y="10548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2540">
                <a:solidFill>
                  <a:srgbClr val="0B5394"/>
                </a:solidFill>
              </a:rPr>
              <a:t>Integration into Current Workflow</a:t>
            </a:r>
            <a:endParaRPr sz="2720">
              <a:solidFill>
                <a:srgbClr val="0B5394"/>
              </a:solidFill>
            </a:endParaRPr>
          </a:p>
        </p:txBody>
      </p:sp>
      <p:sp>
        <p:nvSpPr>
          <p:cNvPr id="285" name="Google Shape;285;g2ca828fb5b8_0_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b="1" lang="en">
                <a:solidFill>
                  <a:schemeClr val="lt1"/>
                </a:solidFill>
              </a:rPr>
              <a:t>‹#›</a:t>
            </a:fld>
            <a:endParaRPr b="1">
              <a:solidFill>
                <a:schemeClr val="lt1"/>
              </a:solidFill>
            </a:endParaRPr>
          </a:p>
        </p:txBody>
      </p:sp>
      <p:sp>
        <p:nvSpPr>
          <p:cNvPr id="286" name="Google Shape;286;g2ca828fb5b8_0_5"/>
          <p:cNvSpPr txBox="1"/>
          <p:nvPr/>
        </p:nvSpPr>
        <p:spPr>
          <a:xfrm>
            <a:off x="874575" y="1809750"/>
            <a:ext cx="5520300" cy="7989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None/>
            </a:pPr>
            <a:r>
              <a:t/>
            </a:r>
            <a:endParaRPr>
              <a:solidFill>
                <a:schemeClr val="accent1"/>
              </a:solidFill>
              <a:latin typeface="Lato"/>
              <a:ea typeface="Lato"/>
              <a:cs typeface="Lato"/>
              <a:sym typeface="Lato"/>
            </a:endParaRPr>
          </a:p>
          <a:p>
            <a:pPr indent="0" lvl="0" marL="0" rtl="0" algn="l">
              <a:lnSpc>
                <a:spcPct val="95000"/>
              </a:lnSpc>
              <a:spcBef>
                <a:spcPts val="0"/>
              </a:spcBef>
              <a:spcAft>
                <a:spcPts val="0"/>
              </a:spcAft>
              <a:buNone/>
            </a:pPr>
            <a:r>
              <a:rPr lang="en">
                <a:solidFill>
                  <a:schemeClr val="accent1"/>
                </a:solidFill>
                <a:latin typeface="Lato"/>
                <a:ea typeface="Lato"/>
                <a:cs typeface="Lato"/>
                <a:sym typeface="Lato"/>
              </a:rPr>
              <a:t> </a:t>
            </a:r>
            <a:endParaRPr>
              <a:solidFill>
                <a:schemeClr val="accent1"/>
              </a:solidFill>
              <a:latin typeface="Lato"/>
              <a:ea typeface="Lato"/>
              <a:cs typeface="Lato"/>
              <a:sym typeface="Lato"/>
            </a:endParaRPr>
          </a:p>
          <a:p>
            <a:pPr indent="0" lvl="0" marL="0" rtl="0" algn="l">
              <a:lnSpc>
                <a:spcPct val="95000"/>
              </a:lnSpc>
              <a:spcBef>
                <a:spcPts val="0"/>
              </a:spcBef>
              <a:spcAft>
                <a:spcPts val="0"/>
              </a:spcAft>
              <a:buNone/>
            </a:pPr>
            <a:r>
              <a:t/>
            </a:r>
            <a:endParaRPr>
              <a:solidFill>
                <a:schemeClr val="accent1"/>
              </a:solidFill>
              <a:latin typeface="Lato"/>
              <a:ea typeface="Lato"/>
              <a:cs typeface="Lato"/>
              <a:sym typeface="Lato"/>
            </a:endParaRPr>
          </a:p>
        </p:txBody>
      </p:sp>
      <p:pic>
        <p:nvPicPr>
          <p:cNvPr id="287" name="Google Shape;287;g2ca828fb5b8_0_5"/>
          <p:cNvPicPr preferRelativeResize="0"/>
          <p:nvPr/>
        </p:nvPicPr>
        <p:blipFill rotWithShape="1">
          <a:blip r:embed="rId4">
            <a:alphaModFix/>
          </a:blip>
          <a:srcRect b="3152" l="3910" r="0" t="2756"/>
          <a:stretch/>
        </p:blipFill>
        <p:spPr>
          <a:xfrm>
            <a:off x="1557775" y="1643400"/>
            <a:ext cx="5852949" cy="338677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pic>
        <p:nvPicPr>
          <p:cNvPr id="292" name="Google Shape;292;g2c6a19f3648_3_25"/>
          <p:cNvPicPr preferRelativeResize="0"/>
          <p:nvPr/>
        </p:nvPicPr>
        <p:blipFill rotWithShape="1">
          <a:blip r:embed="rId3">
            <a:alphaModFix/>
          </a:blip>
          <a:srcRect b="0" l="0" r="0" t="0"/>
          <a:stretch/>
        </p:blipFill>
        <p:spPr>
          <a:xfrm>
            <a:off x="0" y="-1374450"/>
            <a:ext cx="9144000" cy="7892387"/>
          </a:xfrm>
          <a:prstGeom prst="rect">
            <a:avLst/>
          </a:prstGeom>
          <a:noFill/>
          <a:ln>
            <a:noFill/>
          </a:ln>
        </p:spPr>
      </p:pic>
      <p:sp>
        <p:nvSpPr>
          <p:cNvPr id="293" name="Google Shape;293;g2c6a19f3648_3_25"/>
          <p:cNvSpPr txBox="1"/>
          <p:nvPr>
            <p:ph idx="4294967295" type="title"/>
          </p:nvPr>
        </p:nvSpPr>
        <p:spPr>
          <a:xfrm>
            <a:off x="727650" y="12072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2540">
                <a:solidFill>
                  <a:srgbClr val="0B5394"/>
                </a:solidFill>
              </a:rPr>
              <a:t>Next Steps</a:t>
            </a:r>
            <a:endParaRPr sz="2720">
              <a:solidFill>
                <a:srgbClr val="0B5394"/>
              </a:solidFill>
            </a:endParaRPr>
          </a:p>
        </p:txBody>
      </p:sp>
      <p:sp>
        <p:nvSpPr>
          <p:cNvPr id="294" name="Google Shape;294;g2c6a19f3648_3_2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b="1" lang="en">
                <a:solidFill>
                  <a:schemeClr val="lt1"/>
                </a:solidFill>
              </a:rPr>
              <a:t>‹#›</a:t>
            </a:fld>
            <a:endParaRPr b="1">
              <a:solidFill>
                <a:schemeClr val="lt1"/>
              </a:solidFill>
            </a:endParaRPr>
          </a:p>
        </p:txBody>
      </p:sp>
      <p:sp>
        <p:nvSpPr>
          <p:cNvPr id="295" name="Google Shape;295;g2c6a19f3648_3_25"/>
          <p:cNvSpPr txBox="1"/>
          <p:nvPr/>
        </p:nvSpPr>
        <p:spPr>
          <a:xfrm>
            <a:off x="874575" y="1809750"/>
            <a:ext cx="6237000" cy="2124000"/>
          </a:xfrm>
          <a:prstGeom prst="rect">
            <a:avLst/>
          </a:prstGeom>
          <a:noFill/>
          <a:ln>
            <a:noFill/>
          </a:ln>
        </p:spPr>
        <p:txBody>
          <a:bodyPr anchorCtr="0" anchor="t" bIns="91425" lIns="91425" spcFirstLastPara="1" rIns="91425" wrap="square" tIns="91425">
            <a:spAutoFit/>
          </a:bodyPr>
          <a:lstStyle/>
          <a:p>
            <a:pPr indent="-317500" lvl="0" marL="457200" rtl="0" algn="l">
              <a:lnSpc>
                <a:spcPct val="200000"/>
              </a:lnSpc>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Add tags column to model </a:t>
            </a:r>
            <a:r>
              <a:rPr lang="en">
                <a:solidFill>
                  <a:schemeClr val="accent1"/>
                </a:solidFill>
                <a:latin typeface="Lato"/>
                <a:ea typeface="Lato"/>
                <a:cs typeface="Lato"/>
                <a:sym typeface="Lato"/>
              </a:rPr>
              <a:t>output</a:t>
            </a:r>
            <a:r>
              <a:rPr lang="en">
                <a:solidFill>
                  <a:schemeClr val="accent1"/>
                </a:solidFill>
                <a:latin typeface="Lato"/>
                <a:ea typeface="Lato"/>
                <a:cs typeface="Lato"/>
                <a:sym typeface="Lato"/>
              </a:rPr>
              <a:t> </a:t>
            </a:r>
            <a:endParaRPr>
              <a:solidFill>
                <a:schemeClr val="accent1"/>
              </a:solidFill>
              <a:latin typeface="Lato"/>
              <a:ea typeface="Lato"/>
              <a:cs typeface="Lato"/>
              <a:sym typeface="Lato"/>
            </a:endParaRPr>
          </a:p>
          <a:p>
            <a:pPr indent="-317500" lvl="0" marL="457200" rtl="0" algn="l">
              <a:lnSpc>
                <a:spcPct val="200000"/>
              </a:lnSpc>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Feedback from clinical team on model output </a:t>
            </a:r>
            <a:endParaRPr>
              <a:solidFill>
                <a:schemeClr val="accent1"/>
              </a:solidFill>
              <a:latin typeface="Lato"/>
              <a:ea typeface="Lato"/>
              <a:cs typeface="Lato"/>
              <a:sym typeface="Lato"/>
            </a:endParaRPr>
          </a:p>
          <a:p>
            <a:pPr indent="-317500" lvl="1" marL="914400" rtl="0" algn="l">
              <a:lnSpc>
                <a:spcPct val="200000"/>
              </a:lnSpc>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Excel files with labels Sep 2023 - April 2024</a:t>
            </a:r>
            <a:endParaRPr>
              <a:solidFill>
                <a:schemeClr val="accent1"/>
              </a:solidFill>
              <a:latin typeface="Lato"/>
              <a:ea typeface="Lato"/>
              <a:cs typeface="Lato"/>
              <a:sym typeface="Lato"/>
            </a:endParaRPr>
          </a:p>
          <a:p>
            <a:pPr indent="-317500" lvl="0" marL="457200" rtl="0" algn="l">
              <a:lnSpc>
                <a:spcPct val="200000"/>
              </a:lnSpc>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Feedback from data management team on proposed workflow</a:t>
            </a:r>
            <a:endParaRPr>
              <a:solidFill>
                <a:schemeClr val="accent1"/>
              </a:solidFill>
              <a:latin typeface="Lato"/>
              <a:ea typeface="Lato"/>
              <a:cs typeface="Lato"/>
              <a:sym typeface="Lato"/>
            </a:endParaRPr>
          </a:p>
          <a:p>
            <a:pPr indent="-317500" lvl="0" marL="457200" rtl="0" algn="l">
              <a:lnSpc>
                <a:spcPct val="200000"/>
              </a:lnSpc>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Transition model to production at FUSF</a:t>
            </a:r>
            <a:endParaRPr>
              <a:solidFill>
                <a:schemeClr val="accen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2"/>
          <p:cNvPicPr preferRelativeResize="0"/>
          <p:nvPr/>
        </p:nvPicPr>
        <p:blipFill rotWithShape="1">
          <a:blip r:embed="rId3">
            <a:alphaModFix/>
          </a:blip>
          <a:srcRect b="0" l="0" r="0" t="0"/>
          <a:stretch/>
        </p:blipFill>
        <p:spPr>
          <a:xfrm>
            <a:off x="0" y="-1374450"/>
            <a:ext cx="9144000" cy="7892387"/>
          </a:xfrm>
          <a:prstGeom prst="rect">
            <a:avLst/>
          </a:prstGeom>
          <a:noFill/>
          <a:ln>
            <a:noFill/>
          </a:ln>
        </p:spPr>
      </p:pic>
      <p:sp>
        <p:nvSpPr>
          <p:cNvPr id="95" name="Google Shape;95;p2"/>
          <p:cNvSpPr txBox="1"/>
          <p:nvPr>
            <p:ph idx="4294967295" type="title"/>
          </p:nvPr>
        </p:nvSpPr>
        <p:spPr>
          <a:xfrm>
            <a:off x="692363" y="1241700"/>
            <a:ext cx="3300900" cy="16872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solidFill>
                  <a:srgbClr val="0B5394"/>
                </a:solidFill>
              </a:rPr>
              <a:t>Table of Contents</a:t>
            </a:r>
            <a:endParaRPr>
              <a:solidFill>
                <a:srgbClr val="0B5394"/>
              </a:solidFill>
            </a:endParaRPr>
          </a:p>
        </p:txBody>
      </p:sp>
      <p:sp>
        <p:nvSpPr>
          <p:cNvPr id="96" name="Google Shape;96;p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b="1" lang="en">
                <a:solidFill>
                  <a:schemeClr val="lt1"/>
                </a:solidFill>
              </a:rPr>
              <a:t>‹#›</a:t>
            </a:fld>
            <a:endParaRPr b="1">
              <a:solidFill>
                <a:schemeClr val="lt1"/>
              </a:solidFill>
            </a:endParaRPr>
          </a:p>
        </p:txBody>
      </p:sp>
      <p:sp>
        <p:nvSpPr>
          <p:cNvPr id="97" name="Google Shape;97;p2"/>
          <p:cNvSpPr/>
          <p:nvPr/>
        </p:nvSpPr>
        <p:spPr>
          <a:xfrm>
            <a:off x="851075" y="1977600"/>
            <a:ext cx="455100" cy="393600"/>
          </a:xfrm>
          <a:prstGeom prst="rect">
            <a:avLst/>
          </a:prstGeom>
          <a:solidFill>
            <a:srgbClr val="5A709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Lato"/>
                <a:ea typeface="Lato"/>
                <a:cs typeface="Lato"/>
                <a:sym typeface="Lato"/>
              </a:rPr>
              <a:t>01</a:t>
            </a:r>
            <a:endParaRPr b="0" i="0" sz="1400" u="none" cap="none" strike="noStrike">
              <a:solidFill>
                <a:schemeClr val="lt1"/>
              </a:solidFill>
              <a:latin typeface="Lato"/>
              <a:ea typeface="Lato"/>
              <a:cs typeface="Lato"/>
              <a:sym typeface="Lato"/>
            </a:endParaRPr>
          </a:p>
        </p:txBody>
      </p:sp>
      <p:sp>
        <p:nvSpPr>
          <p:cNvPr id="98" name="Google Shape;98;p2"/>
          <p:cNvSpPr txBox="1"/>
          <p:nvPr/>
        </p:nvSpPr>
        <p:spPr>
          <a:xfrm>
            <a:off x="1385450" y="197430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400"/>
              <a:buFont typeface="Arial"/>
              <a:buNone/>
            </a:pPr>
            <a:r>
              <a:rPr b="1" i="0" lang="en" sz="1400" u="none" cap="none" strike="noStrike">
                <a:solidFill>
                  <a:schemeClr val="accent1"/>
                </a:solidFill>
                <a:latin typeface="Lato"/>
                <a:ea typeface="Lato"/>
                <a:cs typeface="Lato"/>
                <a:sym typeface="Lato"/>
              </a:rPr>
              <a:t>Project Purpose and Background</a:t>
            </a:r>
            <a:endParaRPr b="1" i="0" sz="1400" u="none" cap="none" strike="noStrike">
              <a:solidFill>
                <a:schemeClr val="accent1"/>
              </a:solidFill>
              <a:latin typeface="Lato"/>
              <a:ea typeface="Lato"/>
              <a:cs typeface="Lato"/>
              <a:sym typeface="Lato"/>
            </a:endParaRPr>
          </a:p>
        </p:txBody>
      </p:sp>
      <p:sp>
        <p:nvSpPr>
          <p:cNvPr id="99" name="Google Shape;99;p2"/>
          <p:cNvSpPr/>
          <p:nvPr/>
        </p:nvSpPr>
        <p:spPr>
          <a:xfrm>
            <a:off x="851075" y="2486250"/>
            <a:ext cx="455100" cy="393600"/>
          </a:xfrm>
          <a:prstGeom prst="rect">
            <a:avLst/>
          </a:prstGeom>
          <a:solidFill>
            <a:srgbClr val="5A709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Lato"/>
                <a:ea typeface="Lato"/>
                <a:cs typeface="Lato"/>
                <a:sym typeface="Lato"/>
              </a:rPr>
              <a:t>02</a:t>
            </a:r>
            <a:endParaRPr b="0" i="0" sz="1400" u="none" cap="none" strike="noStrike">
              <a:solidFill>
                <a:schemeClr val="lt1"/>
              </a:solidFill>
              <a:latin typeface="Lato"/>
              <a:ea typeface="Lato"/>
              <a:cs typeface="Lato"/>
              <a:sym typeface="Lato"/>
            </a:endParaRPr>
          </a:p>
        </p:txBody>
      </p:sp>
      <p:sp>
        <p:nvSpPr>
          <p:cNvPr id="100" name="Google Shape;100;p2"/>
          <p:cNvSpPr txBox="1"/>
          <p:nvPr/>
        </p:nvSpPr>
        <p:spPr>
          <a:xfrm>
            <a:off x="1385450" y="248295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400"/>
              <a:buFont typeface="Arial"/>
              <a:buNone/>
            </a:pPr>
            <a:r>
              <a:rPr b="1" i="0" lang="en" sz="1400" u="none" cap="none" strike="noStrike">
                <a:solidFill>
                  <a:schemeClr val="accent1"/>
                </a:solidFill>
                <a:latin typeface="Lato"/>
                <a:ea typeface="Lato"/>
                <a:cs typeface="Lato"/>
                <a:sym typeface="Lato"/>
              </a:rPr>
              <a:t>Data Discussion</a:t>
            </a:r>
            <a:endParaRPr b="1" i="0" sz="1400" u="none" cap="none" strike="noStrike">
              <a:solidFill>
                <a:schemeClr val="accent1"/>
              </a:solidFill>
              <a:latin typeface="Lato"/>
              <a:ea typeface="Lato"/>
              <a:cs typeface="Lato"/>
              <a:sym typeface="Lato"/>
            </a:endParaRPr>
          </a:p>
        </p:txBody>
      </p:sp>
      <p:sp>
        <p:nvSpPr>
          <p:cNvPr id="101" name="Google Shape;101;p2"/>
          <p:cNvSpPr/>
          <p:nvPr/>
        </p:nvSpPr>
        <p:spPr>
          <a:xfrm>
            <a:off x="851075" y="2994900"/>
            <a:ext cx="455100" cy="393600"/>
          </a:xfrm>
          <a:prstGeom prst="rect">
            <a:avLst/>
          </a:prstGeom>
          <a:solidFill>
            <a:srgbClr val="5A709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Lato"/>
                <a:ea typeface="Lato"/>
                <a:cs typeface="Lato"/>
                <a:sym typeface="Lato"/>
              </a:rPr>
              <a:t>03</a:t>
            </a:r>
            <a:endParaRPr b="0" i="0" sz="1400" u="none" cap="none" strike="noStrike">
              <a:solidFill>
                <a:schemeClr val="lt1"/>
              </a:solidFill>
              <a:latin typeface="Lato"/>
              <a:ea typeface="Lato"/>
              <a:cs typeface="Lato"/>
              <a:sym typeface="Lato"/>
            </a:endParaRPr>
          </a:p>
        </p:txBody>
      </p:sp>
      <p:sp>
        <p:nvSpPr>
          <p:cNvPr id="102" name="Google Shape;102;p2"/>
          <p:cNvSpPr txBox="1"/>
          <p:nvPr/>
        </p:nvSpPr>
        <p:spPr>
          <a:xfrm>
            <a:off x="1385450" y="2991600"/>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rgbClr val="000000"/>
              </a:buClr>
              <a:buSzPts val="1400"/>
              <a:buFont typeface="Arial"/>
              <a:buNone/>
            </a:pPr>
            <a:r>
              <a:rPr b="1" lang="en">
                <a:solidFill>
                  <a:schemeClr val="accent1"/>
                </a:solidFill>
                <a:latin typeface="Lato"/>
                <a:ea typeface="Lato"/>
                <a:cs typeface="Lato"/>
                <a:sym typeface="Lato"/>
              </a:rPr>
              <a:t>Project Plan</a:t>
            </a:r>
            <a:endParaRPr b="1">
              <a:solidFill>
                <a:schemeClr val="accent1"/>
              </a:solidFill>
              <a:latin typeface="Lato"/>
              <a:ea typeface="Lato"/>
              <a:cs typeface="Lato"/>
              <a:sym typeface="Lato"/>
            </a:endParaRPr>
          </a:p>
        </p:txBody>
      </p:sp>
      <p:sp>
        <p:nvSpPr>
          <p:cNvPr id="103" name="Google Shape;103;p2"/>
          <p:cNvSpPr/>
          <p:nvPr/>
        </p:nvSpPr>
        <p:spPr>
          <a:xfrm>
            <a:off x="851075" y="3503550"/>
            <a:ext cx="455100" cy="393600"/>
          </a:xfrm>
          <a:prstGeom prst="rect">
            <a:avLst/>
          </a:prstGeom>
          <a:solidFill>
            <a:srgbClr val="5A709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Lato"/>
                <a:ea typeface="Lato"/>
                <a:cs typeface="Lato"/>
                <a:sym typeface="Lato"/>
              </a:rPr>
              <a:t>04</a:t>
            </a:r>
            <a:endParaRPr b="0" i="0" sz="1400" u="none" cap="none" strike="noStrike">
              <a:solidFill>
                <a:schemeClr val="lt1"/>
              </a:solidFill>
              <a:latin typeface="Lato"/>
              <a:ea typeface="Lato"/>
              <a:cs typeface="Lato"/>
              <a:sym typeface="Lato"/>
            </a:endParaRPr>
          </a:p>
        </p:txBody>
      </p:sp>
      <p:sp>
        <p:nvSpPr>
          <p:cNvPr id="104" name="Google Shape;104;p2"/>
          <p:cNvSpPr txBox="1"/>
          <p:nvPr/>
        </p:nvSpPr>
        <p:spPr>
          <a:xfrm>
            <a:off x="1385450" y="350025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400"/>
              <a:buFont typeface="Arial"/>
              <a:buNone/>
            </a:pPr>
            <a:r>
              <a:rPr b="1" lang="en">
                <a:solidFill>
                  <a:schemeClr val="accent1"/>
                </a:solidFill>
                <a:latin typeface="Lato"/>
                <a:ea typeface="Lato"/>
                <a:cs typeface="Lato"/>
                <a:sym typeface="Lato"/>
              </a:rPr>
              <a:t>Models</a:t>
            </a:r>
            <a:endParaRPr b="1" i="0" sz="1400" u="none" cap="none" strike="noStrike">
              <a:solidFill>
                <a:schemeClr val="accent1"/>
              </a:solidFill>
              <a:latin typeface="Lato"/>
              <a:ea typeface="Lato"/>
              <a:cs typeface="Lato"/>
              <a:sym typeface="Lato"/>
            </a:endParaRPr>
          </a:p>
        </p:txBody>
      </p:sp>
      <p:sp>
        <p:nvSpPr>
          <p:cNvPr id="105" name="Google Shape;105;p2"/>
          <p:cNvSpPr/>
          <p:nvPr/>
        </p:nvSpPr>
        <p:spPr>
          <a:xfrm>
            <a:off x="851075" y="4012200"/>
            <a:ext cx="455100" cy="393600"/>
          </a:xfrm>
          <a:prstGeom prst="rect">
            <a:avLst/>
          </a:prstGeom>
          <a:solidFill>
            <a:srgbClr val="5A709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Lato"/>
                <a:ea typeface="Lato"/>
                <a:cs typeface="Lato"/>
                <a:sym typeface="Lato"/>
              </a:rPr>
              <a:t>0</a:t>
            </a:r>
            <a:r>
              <a:rPr lang="en">
                <a:solidFill>
                  <a:schemeClr val="lt1"/>
                </a:solidFill>
                <a:latin typeface="Lato"/>
                <a:ea typeface="Lato"/>
                <a:cs typeface="Lato"/>
                <a:sym typeface="Lato"/>
              </a:rPr>
              <a:t>5</a:t>
            </a:r>
            <a:endParaRPr b="0" i="0" sz="1400" u="none" cap="none" strike="noStrike">
              <a:solidFill>
                <a:schemeClr val="lt1"/>
              </a:solidFill>
              <a:latin typeface="Lato"/>
              <a:ea typeface="Lato"/>
              <a:cs typeface="Lato"/>
              <a:sym typeface="Lato"/>
            </a:endParaRPr>
          </a:p>
        </p:txBody>
      </p:sp>
      <p:sp>
        <p:nvSpPr>
          <p:cNvPr id="106" name="Google Shape;106;p2"/>
          <p:cNvSpPr txBox="1"/>
          <p:nvPr/>
        </p:nvSpPr>
        <p:spPr>
          <a:xfrm>
            <a:off x="1385450" y="400890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400"/>
              <a:buFont typeface="Arial"/>
              <a:buNone/>
            </a:pPr>
            <a:r>
              <a:rPr b="1" lang="en">
                <a:solidFill>
                  <a:schemeClr val="accent1"/>
                </a:solidFill>
                <a:latin typeface="Lato"/>
                <a:ea typeface="Lato"/>
                <a:cs typeface="Lato"/>
                <a:sym typeface="Lato"/>
              </a:rPr>
              <a:t>Solution</a:t>
            </a:r>
            <a:endParaRPr b="1" i="0" sz="1400" u="none" cap="none" strike="noStrike">
              <a:solidFill>
                <a:schemeClr val="accent1"/>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99" name="Shape 299"/>
        <p:cNvGrpSpPr/>
        <p:nvPr/>
      </p:nvGrpSpPr>
      <p:grpSpPr>
        <a:xfrm>
          <a:off x="0" y="0"/>
          <a:ext cx="0" cy="0"/>
          <a:chOff x="0" y="0"/>
          <a:chExt cx="0" cy="0"/>
        </a:xfrm>
      </p:grpSpPr>
      <p:pic>
        <p:nvPicPr>
          <p:cNvPr id="300" name="Google Shape;300;p6"/>
          <p:cNvPicPr preferRelativeResize="0"/>
          <p:nvPr/>
        </p:nvPicPr>
        <p:blipFill rotWithShape="1">
          <a:blip r:embed="rId3">
            <a:alphaModFix/>
          </a:blip>
          <a:srcRect b="0" l="0" r="0" t="0"/>
          <a:stretch/>
        </p:blipFill>
        <p:spPr>
          <a:xfrm>
            <a:off x="0" y="-1374450"/>
            <a:ext cx="9144000" cy="7892387"/>
          </a:xfrm>
          <a:prstGeom prst="rect">
            <a:avLst/>
          </a:prstGeom>
          <a:noFill/>
          <a:ln>
            <a:noFill/>
          </a:ln>
        </p:spPr>
      </p:pic>
      <p:sp>
        <p:nvSpPr>
          <p:cNvPr id="301" name="Google Shape;301;p6"/>
          <p:cNvSpPr txBox="1"/>
          <p:nvPr>
            <p:ph idx="4294967295" type="title"/>
          </p:nvPr>
        </p:nvSpPr>
        <p:spPr>
          <a:xfrm>
            <a:off x="727650" y="12072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2540">
                <a:solidFill>
                  <a:srgbClr val="0B5394"/>
                </a:solidFill>
              </a:rPr>
              <a:t>Potential Background Resources</a:t>
            </a:r>
            <a:endParaRPr sz="2720">
              <a:solidFill>
                <a:srgbClr val="0B5394"/>
              </a:solidFill>
            </a:endParaRPr>
          </a:p>
        </p:txBody>
      </p:sp>
      <p:sp>
        <p:nvSpPr>
          <p:cNvPr id="302" name="Google Shape;302;p6"/>
          <p:cNvSpPr txBox="1"/>
          <p:nvPr>
            <p:ph idx="4294967295" type="body"/>
          </p:nvPr>
        </p:nvSpPr>
        <p:spPr>
          <a:xfrm>
            <a:off x="376100" y="1868750"/>
            <a:ext cx="4308600" cy="2807100"/>
          </a:xfrm>
          <a:prstGeom prst="rect">
            <a:avLst/>
          </a:prstGeom>
          <a:noFill/>
          <a:ln>
            <a:noFill/>
          </a:ln>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SzPts val="1400"/>
              <a:buChar char="●"/>
            </a:pPr>
            <a:r>
              <a:rPr lang="en" sz="1400"/>
              <a:t>Focused Ultrasound Foundation (FUSF) Disease and Condition Webpage</a:t>
            </a:r>
            <a:endParaRPr sz="1400"/>
          </a:p>
          <a:p>
            <a:pPr indent="-317500" lvl="0" marL="457200" rtl="0" algn="l">
              <a:lnSpc>
                <a:spcPct val="150000"/>
              </a:lnSpc>
              <a:spcBef>
                <a:spcPts val="0"/>
              </a:spcBef>
              <a:spcAft>
                <a:spcPts val="0"/>
              </a:spcAft>
              <a:buSzPts val="1400"/>
              <a:buChar char="●"/>
            </a:pPr>
            <a:r>
              <a:rPr lang="en" sz="1400"/>
              <a:t>FUSF State of Field Reports</a:t>
            </a:r>
            <a:endParaRPr sz="1400"/>
          </a:p>
          <a:p>
            <a:pPr indent="-317500" lvl="0" marL="457200" rtl="0" algn="l">
              <a:lnSpc>
                <a:spcPct val="150000"/>
              </a:lnSpc>
              <a:spcBef>
                <a:spcPts val="0"/>
              </a:spcBef>
              <a:spcAft>
                <a:spcPts val="0"/>
              </a:spcAft>
              <a:buSzPts val="1400"/>
              <a:buChar char="●"/>
            </a:pPr>
            <a:r>
              <a:rPr lang="en" sz="1400"/>
              <a:t>FUSF Workshop Documents</a:t>
            </a:r>
            <a:endParaRPr sz="1400"/>
          </a:p>
          <a:p>
            <a:pPr indent="-317500" lvl="0" marL="457200" rtl="0" algn="l">
              <a:lnSpc>
                <a:spcPct val="150000"/>
              </a:lnSpc>
              <a:spcBef>
                <a:spcPts val="0"/>
              </a:spcBef>
              <a:spcAft>
                <a:spcPts val="0"/>
              </a:spcAft>
              <a:buSzPts val="1400"/>
              <a:buChar char="●"/>
            </a:pPr>
            <a:r>
              <a:rPr lang="en" sz="1400"/>
              <a:t>FUSF ‘Hot Topic’ Webinars</a:t>
            </a:r>
            <a:endParaRPr sz="1400"/>
          </a:p>
          <a:p>
            <a:pPr indent="-317500" lvl="0" marL="457200" rtl="0" algn="l">
              <a:lnSpc>
                <a:spcPct val="150000"/>
              </a:lnSpc>
              <a:spcBef>
                <a:spcPts val="0"/>
              </a:spcBef>
              <a:spcAft>
                <a:spcPts val="0"/>
              </a:spcAft>
              <a:buSzPts val="1400"/>
              <a:buChar char="●"/>
            </a:pPr>
            <a:r>
              <a:rPr lang="en" sz="1400"/>
              <a:t>FUSF’s Indication &amp; Synonyms Excel Sheet</a:t>
            </a:r>
            <a:endParaRPr sz="1400"/>
          </a:p>
        </p:txBody>
      </p:sp>
      <p:sp>
        <p:nvSpPr>
          <p:cNvPr id="303" name="Google Shape;303;p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b="1" lang="en">
                <a:solidFill>
                  <a:schemeClr val="lt1"/>
                </a:solidFill>
              </a:rPr>
              <a:t>‹#›</a:t>
            </a:fld>
            <a:endParaRPr b="1">
              <a:solidFill>
                <a:schemeClr val="lt1"/>
              </a:solidFill>
            </a:endParaRPr>
          </a:p>
        </p:txBody>
      </p:sp>
      <p:sp>
        <p:nvSpPr>
          <p:cNvPr id="304" name="Google Shape;304;p6"/>
          <p:cNvSpPr/>
          <p:nvPr/>
        </p:nvSpPr>
        <p:spPr>
          <a:xfrm>
            <a:off x="4572012" y="1926800"/>
            <a:ext cx="3861600" cy="2032500"/>
          </a:xfrm>
          <a:prstGeom prst="roundRect">
            <a:avLst>
              <a:gd fmla="val 16667" name="adj"/>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595959"/>
              </a:solidFill>
              <a:latin typeface="Lato"/>
              <a:ea typeface="Lato"/>
              <a:cs typeface="Lato"/>
              <a:sym typeface="Lato"/>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595959"/>
              </a:solidFill>
              <a:latin typeface="Lato"/>
              <a:ea typeface="Lato"/>
              <a:cs typeface="Lato"/>
              <a:sym typeface="Lato"/>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595959"/>
              </a:solidFill>
              <a:latin typeface="Lato"/>
              <a:ea typeface="Lato"/>
              <a:cs typeface="Lato"/>
              <a:sym typeface="Lato"/>
            </a:endParaRPr>
          </a:p>
        </p:txBody>
      </p:sp>
      <p:sp>
        <p:nvSpPr>
          <p:cNvPr id="305" name="Google Shape;305;p6"/>
          <p:cNvSpPr txBox="1"/>
          <p:nvPr/>
        </p:nvSpPr>
        <p:spPr>
          <a:xfrm>
            <a:off x="4657975" y="1985200"/>
            <a:ext cx="30000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1200"/>
              </a:spcAft>
              <a:buClr>
                <a:srgbClr val="000000"/>
              </a:buClr>
              <a:buSzPts val="800"/>
              <a:buFont typeface="Arial"/>
              <a:buNone/>
            </a:pPr>
            <a:r>
              <a:rPr b="0" i="0" lang="en" sz="800" u="none" cap="none" strike="noStrike">
                <a:solidFill>
                  <a:schemeClr val="accent1"/>
                </a:solidFill>
                <a:latin typeface="Lato"/>
                <a:ea typeface="Lato"/>
                <a:cs typeface="Lato"/>
                <a:sym typeface="Lato"/>
              </a:rPr>
              <a:t>Snapshot of </a:t>
            </a:r>
            <a:r>
              <a:rPr b="0" i="1" lang="en" sz="800" u="none" cap="none" strike="noStrike">
                <a:solidFill>
                  <a:schemeClr val="accent1"/>
                </a:solidFill>
                <a:latin typeface="Lato"/>
                <a:ea typeface="Lato"/>
                <a:cs typeface="Lato"/>
                <a:sym typeface="Lato"/>
              </a:rPr>
              <a:t>FUSF’s Indication &amp; Synonyms Excel Sheet</a:t>
            </a:r>
            <a:endParaRPr b="0" i="1" sz="900" u="none" cap="none" strike="noStrike">
              <a:solidFill>
                <a:schemeClr val="accent1"/>
              </a:solidFill>
              <a:latin typeface="Lato"/>
              <a:ea typeface="Lato"/>
              <a:cs typeface="Lato"/>
              <a:sym typeface="Lato"/>
            </a:endParaRPr>
          </a:p>
        </p:txBody>
      </p:sp>
      <p:graphicFrame>
        <p:nvGraphicFramePr>
          <p:cNvPr id="306" name="Google Shape;306;p6"/>
          <p:cNvGraphicFramePr/>
          <p:nvPr/>
        </p:nvGraphicFramePr>
        <p:xfrm>
          <a:off x="4739363" y="2292988"/>
          <a:ext cx="3000000" cy="3000000"/>
        </p:xfrm>
        <a:graphic>
          <a:graphicData uri="http://schemas.openxmlformats.org/drawingml/2006/table">
            <a:tbl>
              <a:tblPr>
                <a:noFill/>
                <a:tableStyleId>{F4507E65-640B-492C-9CD5-D42C2EE0C380}</a:tableStyleId>
              </a:tblPr>
              <a:tblGrid>
                <a:gridCol w="1657000"/>
                <a:gridCol w="1869875"/>
              </a:tblGrid>
              <a:tr h="368775">
                <a:tc>
                  <a:txBody>
                    <a:bodyPr/>
                    <a:lstStyle/>
                    <a:p>
                      <a:pPr indent="0" lvl="0" marL="0" marR="0" rtl="0" algn="l">
                        <a:lnSpc>
                          <a:spcPct val="100000"/>
                        </a:lnSpc>
                        <a:spcBef>
                          <a:spcPts val="0"/>
                        </a:spcBef>
                        <a:spcAft>
                          <a:spcPts val="0"/>
                        </a:spcAft>
                        <a:buClr>
                          <a:srgbClr val="000000"/>
                        </a:buClr>
                        <a:buSzPts val="1000"/>
                        <a:buFont typeface="Arial"/>
                        <a:buNone/>
                      </a:pPr>
                      <a:r>
                        <a:rPr b="1" lang="en" sz="1000" u="none" cap="none" strike="noStrike">
                          <a:solidFill>
                            <a:srgbClr val="434343"/>
                          </a:solidFill>
                          <a:latin typeface="Lato"/>
                          <a:ea typeface="Lato"/>
                          <a:cs typeface="Lato"/>
                          <a:sym typeface="Lato"/>
                        </a:rPr>
                        <a:t>Indication </a:t>
                      </a:r>
                      <a:endParaRPr b="1" sz="1000" u="none" cap="none" strike="noStrike">
                        <a:solidFill>
                          <a:srgbClr val="434343"/>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b="1" lang="en" sz="1000" u="none" cap="none" strike="noStrike">
                          <a:solidFill>
                            <a:srgbClr val="434343"/>
                          </a:solidFill>
                          <a:latin typeface="Lato"/>
                          <a:ea typeface="Lato"/>
                          <a:cs typeface="Lato"/>
                          <a:sym typeface="Lato"/>
                        </a:rPr>
                        <a:t>Synonym</a:t>
                      </a:r>
                      <a:endParaRPr b="1" sz="1000" u="none" cap="none" strike="noStrike">
                        <a:solidFill>
                          <a:srgbClr val="434343"/>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6877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434343"/>
                          </a:solidFill>
                          <a:latin typeface="Lato"/>
                          <a:ea typeface="Lato"/>
                          <a:cs typeface="Lato"/>
                          <a:sym typeface="Lato"/>
                        </a:rPr>
                        <a:t>Arthritis, Facetogenic</a:t>
                      </a:r>
                      <a:endParaRPr sz="1000" u="none" cap="none" strike="noStrike">
                        <a:solidFill>
                          <a:srgbClr val="434343"/>
                        </a:solidFill>
                        <a:latin typeface="Lato"/>
                        <a:ea typeface="Lato"/>
                        <a:cs typeface="Lato"/>
                        <a:sym typeface="Lato"/>
                      </a:endParaRPr>
                    </a:p>
                  </a:txBody>
                  <a:tcPr marT="91425" marB="91425"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434343"/>
                          </a:solidFill>
                          <a:latin typeface="Lato"/>
                          <a:ea typeface="Lato"/>
                          <a:cs typeface="Lato"/>
                          <a:sym typeface="Lato"/>
                        </a:rPr>
                        <a:t>Low Back Pain</a:t>
                      </a:r>
                      <a:endParaRPr sz="1000" u="none" cap="none" strike="noStrike">
                        <a:solidFill>
                          <a:srgbClr val="434343"/>
                        </a:solidFill>
                        <a:latin typeface="Lato"/>
                        <a:ea typeface="Lato"/>
                        <a:cs typeface="Lato"/>
                        <a:sym typeface="Lato"/>
                      </a:endParaRPr>
                    </a:p>
                  </a:txBody>
                  <a:tcPr marT="91425" marB="91425"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6877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434343"/>
                          </a:solidFill>
                          <a:latin typeface="Lato"/>
                          <a:ea typeface="Lato"/>
                          <a:cs typeface="Lato"/>
                          <a:sym typeface="Lato"/>
                        </a:rPr>
                        <a:t>Bladder Tumors</a:t>
                      </a:r>
                      <a:endParaRPr sz="1000" u="none" cap="none" strike="noStrike">
                        <a:solidFill>
                          <a:srgbClr val="434343"/>
                        </a:solidFill>
                        <a:latin typeface="Lato"/>
                        <a:ea typeface="Lato"/>
                        <a:cs typeface="Lato"/>
                        <a:sym typeface="Lato"/>
                      </a:endParaRPr>
                    </a:p>
                  </a:txBody>
                  <a:tcPr marT="91425" marB="91425"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434343"/>
                          </a:solidFill>
                          <a:latin typeface="Lato"/>
                          <a:ea typeface="Lato"/>
                          <a:cs typeface="Lato"/>
                          <a:sym typeface="Lato"/>
                        </a:rPr>
                        <a:t>Urinary Bladder Neoplasms</a:t>
                      </a:r>
                      <a:endParaRPr sz="1000" u="none" cap="none" strike="noStrike">
                        <a:solidFill>
                          <a:srgbClr val="434343"/>
                        </a:solidFill>
                        <a:latin typeface="Lato"/>
                        <a:ea typeface="Lato"/>
                        <a:cs typeface="Lato"/>
                        <a:sym typeface="Lato"/>
                      </a:endParaRPr>
                    </a:p>
                  </a:txBody>
                  <a:tcPr marT="91425" marB="91425"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6877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434343"/>
                          </a:solidFill>
                          <a:latin typeface="Lato"/>
                          <a:ea typeface="Lato"/>
                          <a:cs typeface="Lato"/>
                          <a:sym typeface="Lato"/>
                        </a:rPr>
                        <a:t>Congestive Heart Failure</a:t>
                      </a:r>
                      <a:endParaRPr sz="1000" u="none" cap="none" strike="noStrike">
                        <a:solidFill>
                          <a:srgbClr val="434343"/>
                        </a:solidFill>
                        <a:latin typeface="Lato"/>
                        <a:ea typeface="Lato"/>
                        <a:cs typeface="Lato"/>
                        <a:sym typeface="Lato"/>
                      </a:endParaRPr>
                    </a:p>
                  </a:txBody>
                  <a:tcPr marT="91425" marB="91425"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434343"/>
                          </a:solidFill>
                          <a:latin typeface="Lato"/>
                          <a:ea typeface="Lato"/>
                          <a:cs typeface="Lato"/>
                          <a:sym typeface="Lato"/>
                        </a:rPr>
                        <a:t>CHF</a:t>
                      </a:r>
                      <a:endParaRPr sz="1000" u="none" cap="none" strike="noStrike">
                        <a:solidFill>
                          <a:srgbClr val="434343"/>
                        </a:solidFill>
                        <a:latin typeface="Lato"/>
                        <a:ea typeface="Lato"/>
                        <a:cs typeface="Lato"/>
                        <a:sym typeface="Lato"/>
                      </a:endParaRPr>
                    </a:p>
                  </a:txBody>
                  <a:tcPr marT="91425" marB="91425" marR="28575" marL="2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0" name="Shape 310"/>
        <p:cNvGrpSpPr/>
        <p:nvPr/>
      </p:nvGrpSpPr>
      <p:grpSpPr>
        <a:xfrm>
          <a:off x="0" y="0"/>
          <a:ext cx="0" cy="0"/>
          <a:chOff x="0" y="0"/>
          <a:chExt cx="0" cy="0"/>
        </a:xfrm>
      </p:grpSpPr>
      <p:pic>
        <p:nvPicPr>
          <p:cNvPr id="311" name="Google Shape;311;p8"/>
          <p:cNvPicPr preferRelativeResize="0"/>
          <p:nvPr/>
        </p:nvPicPr>
        <p:blipFill rotWithShape="1">
          <a:blip r:embed="rId3">
            <a:alphaModFix/>
          </a:blip>
          <a:srcRect b="0" l="0" r="0" t="0"/>
          <a:stretch/>
        </p:blipFill>
        <p:spPr>
          <a:xfrm>
            <a:off x="0" y="-1374450"/>
            <a:ext cx="9144000" cy="7892387"/>
          </a:xfrm>
          <a:prstGeom prst="rect">
            <a:avLst/>
          </a:prstGeom>
          <a:noFill/>
          <a:ln>
            <a:noFill/>
          </a:ln>
        </p:spPr>
      </p:pic>
      <p:sp>
        <p:nvSpPr>
          <p:cNvPr id="312" name="Google Shape;312;p8"/>
          <p:cNvSpPr txBox="1"/>
          <p:nvPr>
            <p:ph idx="4294967295" type="title"/>
          </p:nvPr>
        </p:nvSpPr>
        <p:spPr>
          <a:xfrm>
            <a:off x="727650" y="12072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2540">
                <a:solidFill>
                  <a:srgbClr val="0B5394"/>
                </a:solidFill>
              </a:rPr>
              <a:t>Potential Concerns and Blockers</a:t>
            </a:r>
            <a:endParaRPr sz="2540">
              <a:solidFill>
                <a:srgbClr val="0B5394"/>
              </a:solidFill>
            </a:endParaRPr>
          </a:p>
          <a:p>
            <a:pPr indent="0" lvl="0" marL="0" rtl="0" algn="l">
              <a:lnSpc>
                <a:spcPct val="100000"/>
              </a:lnSpc>
              <a:spcBef>
                <a:spcPts val="0"/>
              </a:spcBef>
              <a:spcAft>
                <a:spcPts val="0"/>
              </a:spcAft>
              <a:buSzPts val="990"/>
              <a:buNone/>
            </a:pPr>
            <a:r>
              <a:t/>
            </a:r>
            <a:endParaRPr sz="2540"/>
          </a:p>
        </p:txBody>
      </p:sp>
      <p:sp>
        <p:nvSpPr>
          <p:cNvPr id="313" name="Google Shape;313;p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solidFill>
                  <a:schemeClr val="lt1"/>
                </a:solidFill>
              </a:rPr>
              <a:t>‹#›</a:t>
            </a:fld>
            <a:endParaRPr>
              <a:solidFill>
                <a:schemeClr val="lt1"/>
              </a:solidFill>
            </a:endParaRPr>
          </a:p>
        </p:txBody>
      </p:sp>
      <p:sp>
        <p:nvSpPr>
          <p:cNvPr id="314" name="Google Shape;314;p8"/>
          <p:cNvSpPr/>
          <p:nvPr/>
        </p:nvSpPr>
        <p:spPr>
          <a:xfrm>
            <a:off x="301875" y="2217625"/>
            <a:ext cx="1798200" cy="1272900"/>
          </a:xfrm>
          <a:prstGeom prst="roundRect">
            <a:avLst>
              <a:gd fmla="val 16667" name="adj"/>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accent1"/>
                </a:solidFill>
                <a:latin typeface="Lato"/>
                <a:ea typeface="Lato"/>
                <a:cs typeface="Lato"/>
                <a:sym typeface="Lato"/>
              </a:rPr>
              <a:t>Metadata and keywords from abstracts are sufficient for article classification</a:t>
            </a:r>
            <a:endParaRPr b="0" i="0" sz="1200" u="none" cap="none" strike="noStrike">
              <a:solidFill>
                <a:srgbClr val="000000"/>
              </a:solidFill>
              <a:latin typeface="Lato"/>
              <a:ea typeface="Lato"/>
              <a:cs typeface="Lato"/>
              <a:sym typeface="Lato"/>
            </a:endParaRPr>
          </a:p>
        </p:txBody>
      </p:sp>
      <p:sp>
        <p:nvSpPr>
          <p:cNvPr id="315" name="Google Shape;315;p8"/>
          <p:cNvSpPr/>
          <p:nvPr/>
        </p:nvSpPr>
        <p:spPr>
          <a:xfrm>
            <a:off x="301875" y="3652300"/>
            <a:ext cx="1798200" cy="1272900"/>
          </a:xfrm>
          <a:prstGeom prst="roundRect">
            <a:avLst>
              <a:gd fmla="val 16667" name="adj"/>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accent1"/>
                </a:solidFill>
                <a:latin typeface="Lato"/>
                <a:ea typeface="Lato"/>
                <a:cs typeface="Lato"/>
                <a:sym typeface="Lato"/>
              </a:rPr>
              <a:t>Prioritizing the reduction of false positives/negatives in the model </a:t>
            </a:r>
            <a:endParaRPr b="0" i="0" sz="1200" u="none" cap="none" strike="noStrike">
              <a:solidFill>
                <a:schemeClr val="accent1"/>
              </a:solidFill>
              <a:latin typeface="Lato"/>
              <a:ea typeface="Lato"/>
              <a:cs typeface="Lato"/>
              <a:sym typeface="Lato"/>
            </a:endParaRPr>
          </a:p>
        </p:txBody>
      </p:sp>
      <p:sp>
        <p:nvSpPr>
          <p:cNvPr id="316" name="Google Shape;316;p8"/>
          <p:cNvSpPr/>
          <p:nvPr/>
        </p:nvSpPr>
        <p:spPr>
          <a:xfrm>
            <a:off x="2429525" y="2217625"/>
            <a:ext cx="1798200" cy="1272900"/>
          </a:xfrm>
          <a:prstGeom prst="roundRect">
            <a:avLst>
              <a:gd fmla="val 16667" name="adj"/>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accent1"/>
                </a:solidFill>
                <a:latin typeface="Lato"/>
                <a:ea typeface="Lato"/>
                <a:cs typeface="Lato"/>
                <a:sym typeface="Lato"/>
              </a:rPr>
              <a:t>The chosen model’s inherent limitations will affect performance metrics (accuracy, precision, FNR, FPR, etc.)</a:t>
            </a:r>
            <a:endParaRPr b="0" i="0" sz="1400" u="none" cap="none" strike="noStrike">
              <a:solidFill>
                <a:srgbClr val="000000"/>
              </a:solidFill>
              <a:latin typeface="Lato"/>
              <a:ea typeface="Lato"/>
              <a:cs typeface="Lato"/>
              <a:sym typeface="Lato"/>
            </a:endParaRPr>
          </a:p>
        </p:txBody>
      </p:sp>
      <p:sp>
        <p:nvSpPr>
          <p:cNvPr id="317" name="Google Shape;317;p8"/>
          <p:cNvSpPr/>
          <p:nvPr/>
        </p:nvSpPr>
        <p:spPr>
          <a:xfrm>
            <a:off x="2429525" y="3652300"/>
            <a:ext cx="1798200" cy="1272900"/>
          </a:xfrm>
          <a:prstGeom prst="roundRect">
            <a:avLst>
              <a:gd fmla="val 16667" name="adj"/>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accent1"/>
                </a:solidFill>
                <a:latin typeface="Lato"/>
                <a:ea typeface="Lato"/>
                <a:cs typeface="Lato"/>
                <a:sym typeface="Lato"/>
              </a:rPr>
              <a:t>Relying solely on abstracts could limit classification accuracy</a:t>
            </a:r>
            <a:endParaRPr b="0" i="0" sz="1400" u="none" cap="none" strike="noStrike">
              <a:solidFill>
                <a:srgbClr val="000000"/>
              </a:solidFill>
              <a:latin typeface="Lato"/>
              <a:ea typeface="Lato"/>
              <a:cs typeface="Lato"/>
              <a:sym typeface="Lato"/>
            </a:endParaRPr>
          </a:p>
        </p:txBody>
      </p:sp>
      <p:sp>
        <p:nvSpPr>
          <p:cNvPr id="318" name="Google Shape;318;p8"/>
          <p:cNvSpPr/>
          <p:nvPr/>
        </p:nvSpPr>
        <p:spPr>
          <a:xfrm>
            <a:off x="4583813" y="3652300"/>
            <a:ext cx="1798200" cy="1272900"/>
          </a:xfrm>
          <a:prstGeom prst="roundRect">
            <a:avLst>
              <a:gd fmla="val 16667" name="adj"/>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accent1"/>
                </a:solidFill>
                <a:latin typeface="Lato"/>
                <a:ea typeface="Lato"/>
                <a:cs typeface="Lato"/>
                <a:sym typeface="Lato"/>
              </a:rPr>
              <a:t>Combat low model performance through early intervention and mentor guidance for optimization</a:t>
            </a:r>
            <a:endParaRPr b="0" i="0" sz="1400" u="none" cap="none" strike="noStrike">
              <a:solidFill>
                <a:srgbClr val="000000"/>
              </a:solidFill>
              <a:latin typeface="Lato"/>
              <a:ea typeface="Lato"/>
              <a:cs typeface="Lato"/>
              <a:sym typeface="Lato"/>
            </a:endParaRPr>
          </a:p>
        </p:txBody>
      </p:sp>
      <p:sp>
        <p:nvSpPr>
          <p:cNvPr id="319" name="Google Shape;319;p8"/>
          <p:cNvSpPr/>
          <p:nvPr/>
        </p:nvSpPr>
        <p:spPr>
          <a:xfrm>
            <a:off x="4583813" y="2217625"/>
            <a:ext cx="1798200" cy="1272900"/>
          </a:xfrm>
          <a:prstGeom prst="roundRect">
            <a:avLst>
              <a:gd fmla="val 16667" name="adj"/>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accent1"/>
                </a:solidFill>
                <a:latin typeface="Lato"/>
                <a:ea typeface="Lato"/>
                <a:cs typeface="Lato"/>
                <a:sym typeface="Lato"/>
              </a:rPr>
              <a:t>Address gaps in technical expertise by utilizing online courses and seeking school funding for training</a:t>
            </a:r>
            <a:endParaRPr b="0" i="0" sz="1200" u="none" cap="none" strike="noStrike">
              <a:solidFill>
                <a:schemeClr val="accent1"/>
              </a:solidFill>
              <a:latin typeface="Lato"/>
              <a:ea typeface="Lato"/>
              <a:cs typeface="Lato"/>
              <a:sym typeface="Lato"/>
            </a:endParaRPr>
          </a:p>
        </p:txBody>
      </p:sp>
      <p:sp>
        <p:nvSpPr>
          <p:cNvPr id="320" name="Google Shape;320;p8"/>
          <p:cNvSpPr/>
          <p:nvPr/>
        </p:nvSpPr>
        <p:spPr>
          <a:xfrm>
            <a:off x="6738100" y="2217625"/>
            <a:ext cx="1798200" cy="1272900"/>
          </a:xfrm>
          <a:prstGeom prst="roundRect">
            <a:avLst>
              <a:gd fmla="val 16667" name="adj"/>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accent1"/>
                </a:solidFill>
                <a:latin typeface="Lato"/>
                <a:ea typeface="Lato"/>
                <a:cs typeface="Lato"/>
                <a:sym typeface="Lato"/>
              </a:rPr>
              <a:t>Overcome potential technical hurdles by leveraging mentors, classmates, and insights from prior models</a:t>
            </a:r>
            <a:endParaRPr b="0" i="0" sz="1400" u="none" cap="none" strike="noStrike">
              <a:solidFill>
                <a:srgbClr val="000000"/>
              </a:solidFill>
              <a:latin typeface="Lato"/>
              <a:ea typeface="Lato"/>
              <a:cs typeface="Lato"/>
              <a:sym typeface="Lato"/>
            </a:endParaRPr>
          </a:p>
        </p:txBody>
      </p:sp>
      <p:sp>
        <p:nvSpPr>
          <p:cNvPr id="321" name="Google Shape;321;p8"/>
          <p:cNvSpPr/>
          <p:nvPr/>
        </p:nvSpPr>
        <p:spPr>
          <a:xfrm>
            <a:off x="6738100" y="3652300"/>
            <a:ext cx="1798200" cy="1272900"/>
          </a:xfrm>
          <a:prstGeom prst="roundRect">
            <a:avLst>
              <a:gd fmla="val 16667" name="adj"/>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accent1"/>
                </a:solidFill>
                <a:latin typeface="Lato"/>
                <a:ea typeface="Lato"/>
                <a:cs typeface="Lato"/>
                <a:sym typeface="Lato"/>
              </a:rPr>
              <a:t>Tackle potential poor performance on unlabeled indications by reassessing the model and collecting additional data</a:t>
            </a:r>
            <a:endParaRPr b="0" i="0" sz="1400" u="none" cap="none" strike="noStrike">
              <a:solidFill>
                <a:srgbClr val="000000"/>
              </a:solidFill>
              <a:latin typeface="Lato"/>
              <a:ea typeface="Lato"/>
              <a:cs typeface="Lato"/>
              <a:sym typeface="Lato"/>
            </a:endParaRPr>
          </a:p>
        </p:txBody>
      </p:sp>
      <p:sp>
        <p:nvSpPr>
          <p:cNvPr id="322" name="Google Shape;322;p8"/>
          <p:cNvSpPr txBox="1"/>
          <p:nvPr/>
        </p:nvSpPr>
        <p:spPr>
          <a:xfrm>
            <a:off x="678525" y="1795363"/>
            <a:ext cx="11934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dk2"/>
                </a:solidFill>
                <a:latin typeface="Lato"/>
                <a:ea typeface="Lato"/>
                <a:cs typeface="Lato"/>
                <a:sym typeface="Lato"/>
              </a:rPr>
              <a:t>Assumptions</a:t>
            </a:r>
            <a:endParaRPr b="1" i="0" sz="1200" u="none" cap="none" strike="noStrike">
              <a:solidFill>
                <a:schemeClr val="dk2"/>
              </a:solidFill>
              <a:latin typeface="Lato"/>
              <a:ea typeface="Lato"/>
              <a:cs typeface="Lato"/>
              <a:sym typeface="Lato"/>
            </a:endParaRPr>
          </a:p>
        </p:txBody>
      </p:sp>
      <p:sp>
        <p:nvSpPr>
          <p:cNvPr id="323" name="Google Shape;323;p8"/>
          <p:cNvSpPr txBox="1"/>
          <p:nvPr/>
        </p:nvSpPr>
        <p:spPr>
          <a:xfrm>
            <a:off x="2874400" y="1795350"/>
            <a:ext cx="10449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Lato"/>
                <a:ea typeface="Lato"/>
                <a:cs typeface="Lato"/>
                <a:sym typeface="Lato"/>
              </a:rPr>
              <a:t>Limitations</a:t>
            </a:r>
            <a:endParaRPr b="1" i="0" sz="1200" u="none" cap="none" strike="noStrike">
              <a:solidFill>
                <a:srgbClr val="000000"/>
              </a:solidFill>
              <a:latin typeface="Lato"/>
              <a:ea typeface="Lato"/>
              <a:cs typeface="Lato"/>
              <a:sym typeface="Lato"/>
            </a:endParaRPr>
          </a:p>
        </p:txBody>
      </p:sp>
      <p:sp>
        <p:nvSpPr>
          <p:cNvPr id="324" name="Google Shape;324;p8"/>
          <p:cNvSpPr txBox="1"/>
          <p:nvPr/>
        </p:nvSpPr>
        <p:spPr>
          <a:xfrm>
            <a:off x="5017913" y="1795363"/>
            <a:ext cx="8439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Lato"/>
                <a:ea typeface="Lato"/>
                <a:cs typeface="Lato"/>
                <a:sym typeface="Lato"/>
              </a:rPr>
              <a:t>Concerns</a:t>
            </a:r>
            <a:endParaRPr b="1" i="0" sz="1200" u="none" cap="none" strike="noStrike">
              <a:solidFill>
                <a:srgbClr val="000000"/>
              </a:solidFill>
              <a:latin typeface="Lato"/>
              <a:ea typeface="Lato"/>
              <a:cs typeface="Lato"/>
              <a:sym typeface="Lato"/>
            </a:endParaRPr>
          </a:p>
        </p:txBody>
      </p:sp>
      <p:sp>
        <p:nvSpPr>
          <p:cNvPr id="325" name="Google Shape;325;p8"/>
          <p:cNvSpPr txBox="1"/>
          <p:nvPr/>
        </p:nvSpPr>
        <p:spPr>
          <a:xfrm>
            <a:off x="7215250" y="1795363"/>
            <a:ext cx="8439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Lato"/>
                <a:ea typeface="Lato"/>
                <a:cs typeface="Lato"/>
                <a:sym typeface="Lato"/>
              </a:rPr>
              <a:t>Blockers</a:t>
            </a:r>
            <a:endParaRPr b="1" i="0" sz="1200" u="none" cap="none" strike="noStrike">
              <a:solidFill>
                <a:srgbClr val="000000"/>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pic>
        <p:nvPicPr>
          <p:cNvPr id="330" name="Google Shape;330;p9"/>
          <p:cNvPicPr preferRelativeResize="0"/>
          <p:nvPr/>
        </p:nvPicPr>
        <p:blipFill rotWithShape="1">
          <a:blip r:embed="rId3">
            <a:alphaModFix/>
          </a:blip>
          <a:srcRect b="0" l="0" r="0" t="0"/>
          <a:stretch/>
        </p:blipFill>
        <p:spPr>
          <a:xfrm>
            <a:off x="0" y="-1374450"/>
            <a:ext cx="9144000" cy="7892387"/>
          </a:xfrm>
          <a:prstGeom prst="rect">
            <a:avLst/>
          </a:prstGeom>
          <a:noFill/>
          <a:ln>
            <a:noFill/>
          </a:ln>
        </p:spPr>
      </p:pic>
      <p:sp>
        <p:nvSpPr>
          <p:cNvPr id="331" name="Google Shape;331;p9"/>
          <p:cNvSpPr txBox="1"/>
          <p:nvPr>
            <p:ph idx="4294967295" type="title"/>
          </p:nvPr>
        </p:nvSpPr>
        <p:spPr>
          <a:xfrm>
            <a:off x="828975" y="2304138"/>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3040">
                <a:solidFill>
                  <a:srgbClr val="0B5394"/>
                </a:solidFill>
              </a:rPr>
              <a:t>Questions?</a:t>
            </a:r>
            <a:endParaRPr sz="3240">
              <a:solidFill>
                <a:srgbClr val="0B5394"/>
              </a:solidFill>
            </a:endParaRPr>
          </a:p>
          <a:p>
            <a:pPr indent="0" lvl="0" marL="0" rtl="0" algn="l">
              <a:lnSpc>
                <a:spcPct val="100000"/>
              </a:lnSpc>
              <a:spcBef>
                <a:spcPts val="0"/>
              </a:spcBef>
              <a:spcAft>
                <a:spcPts val="0"/>
              </a:spcAft>
              <a:buSzPts val="990"/>
              <a:buNone/>
            </a:pPr>
            <a:r>
              <a:t/>
            </a:r>
            <a:endParaRPr sz="2540"/>
          </a:p>
        </p:txBody>
      </p:sp>
      <p:sp>
        <p:nvSpPr>
          <p:cNvPr id="332" name="Google Shape;332;p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b="1" lang="en">
                <a:solidFill>
                  <a:schemeClr val="lt1"/>
                </a:solidFill>
              </a:rPr>
              <a:t>‹#›</a:t>
            </a:fld>
            <a:endParaRPr b="1">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pic>
        <p:nvPicPr>
          <p:cNvPr id="337" name="Google Shape;337;p10"/>
          <p:cNvPicPr preferRelativeResize="0"/>
          <p:nvPr/>
        </p:nvPicPr>
        <p:blipFill rotWithShape="1">
          <a:blip r:embed="rId3">
            <a:alphaModFix/>
          </a:blip>
          <a:srcRect b="0" l="0" r="0" t="0"/>
          <a:stretch/>
        </p:blipFill>
        <p:spPr>
          <a:xfrm>
            <a:off x="0" y="-1374450"/>
            <a:ext cx="9144000" cy="7892387"/>
          </a:xfrm>
          <a:prstGeom prst="rect">
            <a:avLst/>
          </a:prstGeom>
          <a:noFill/>
          <a:ln>
            <a:noFill/>
          </a:ln>
        </p:spPr>
      </p:pic>
      <p:sp>
        <p:nvSpPr>
          <p:cNvPr id="338" name="Google Shape;338;p10"/>
          <p:cNvSpPr txBox="1"/>
          <p:nvPr>
            <p:ph idx="4294967295" type="title"/>
          </p:nvPr>
        </p:nvSpPr>
        <p:spPr>
          <a:xfrm>
            <a:off x="692363" y="1241700"/>
            <a:ext cx="3300900" cy="16872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solidFill>
                  <a:srgbClr val="0B5394"/>
                </a:solidFill>
              </a:rPr>
              <a:t>Citations</a:t>
            </a:r>
            <a:endParaRPr>
              <a:solidFill>
                <a:srgbClr val="0B5394"/>
              </a:solidFill>
            </a:endParaRPr>
          </a:p>
        </p:txBody>
      </p:sp>
      <p:sp>
        <p:nvSpPr>
          <p:cNvPr id="339" name="Google Shape;339;p1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b="1" lang="en">
                <a:solidFill>
                  <a:schemeClr val="lt1"/>
                </a:solidFill>
              </a:rPr>
              <a:t>‹#›</a:t>
            </a:fld>
            <a:endParaRPr b="1">
              <a:solidFill>
                <a:schemeClr val="lt1"/>
              </a:solidFill>
            </a:endParaRPr>
          </a:p>
        </p:txBody>
      </p:sp>
      <p:sp>
        <p:nvSpPr>
          <p:cNvPr id="340" name="Google Shape;340;p10"/>
          <p:cNvSpPr/>
          <p:nvPr/>
        </p:nvSpPr>
        <p:spPr>
          <a:xfrm>
            <a:off x="851075" y="1977600"/>
            <a:ext cx="455100" cy="393600"/>
          </a:xfrm>
          <a:prstGeom prst="rect">
            <a:avLst/>
          </a:prstGeom>
          <a:solidFill>
            <a:srgbClr val="5A709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Lato"/>
                <a:ea typeface="Lato"/>
                <a:cs typeface="Lato"/>
                <a:sym typeface="Lato"/>
              </a:rPr>
              <a:t>01</a:t>
            </a:r>
            <a:endParaRPr b="0" i="0" sz="1400" u="none" cap="none" strike="noStrike">
              <a:solidFill>
                <a:schemeClr val="lt1"/>
              </a:solidFill>
              <a:latin typeface="Lato"/>
              <a:ea typeface="Lato"/>
              <a:cs typeface="Lato"/>
              <a:sym typeface="Lato"/>
            </a:endParaRPr>
          </a:p>
        </p:txBody>
      </p:sp>
      <p:sp>
        <p:nvSpPr>
          <p:cNvPr id="341" name="Google Shape;341;p10"/>
          <p:cNvSpPr txBox="1"/>
          <p:nvPr/>
        </p:nvSpPr>
        <p:spPr>
          <a:xfrm>
            <a:off x="1385450" y="1883550"/>
            <a:ext cx="7218000" cy="794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200"/>
              <a:buFont typeface="Arial"/>
              <a:buNone/>
            </a:pPr>
            <a:r>
              <a:rPr lang="en" sz="1200">
                <a:solidFill>
                  <a:schemeClr val="accent1"/>
                </a:solidFill>
                <a:latin typeface="Lato"/>
                <a:ea typeface="Lato"/>
                <a:cs typeface="Lato"/>
                <a:sym typeface="Lato"/>
              </a:rPr>
              <a:t>Khadhraoui, Mayara, Hatem Bellaaj, Mehdi Ben Ammar, Habib Hamam, and Mohamed Jmaiel. 2022. "Survey of BERT-Base Models for Scientific Text Classification: COVID-19 Case Study" Applied Sciences 12, no. 6: 2891. https://doi.org/10.3390/app12062891</a:t>
            </a:r>
            <a:endParaRPr b="0" i="0" sz="1200" u="none" cap="none" strike="noStrike">
              <a:solidFill>
                <a:schemeClr val="accent1"/>
              </a:solidFill>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45" name="Shape 345"/>
        <p:cNvGrpSpPr/>
        <p:nvPr/>
      </p:nvGrpSpPr>
      <p:grpSpPr>
        <a:xfrm>
          <a:off x="0" y="0"/>
          <a:ext cx="0" cy="0"/>
          <a:chOff x="0" y="0"/>
          <a:chExt cx="0" cy="0"/>
        </a:xfrm>
      </p:grpSpPr>
      <p:pic>
        <p:nvPicPr>
          <p:cNvPr id="346" name="Google Shape;346;g2c71c427cab_0_18"/>
          <p:cNvPicPr preferRelativeResize="0"/>
          <p:nvPr/>
        </p:nvPicPr>
        <p:blipFill rotWithShape="1">
          <a:blip r:embed="rId3">
            <a:alphaModFix/>
          </a:blip>
          <a:srcRect b="0" l="0" r="0" t="0"/>
          <a:stretch/>
        </p:blipFill>
        <p:spPr>
          <a:xfrm>
            <a:off x="0" y="-1374450"/>
            <a:ext cx="9144000" cy="7892387"/>
          </a:xfrm>
          <a:prstGeom prst="rect">
            <a:avLst/>
          </a:prstGeom>
          <a:noFill/>
          <a:ln>
            <a:noFill/>
          </a:ln>
        </p:spPr>
      </p:pic>
      <p:sp>
        <p:nvSpPr>
          <p:cNvPr id="347" name="Google Shape;347;g2c71c427cab_0_18"/>
          <p:cNvSpPr txBox="1"/>
          <p:nvPr>
            <p:ph idx="4294967295" type="title"/>
          </p:nvPr>
        </p:nvSpPr>
        <p:spPr>
          <a:xfrm>
            <a:off x="692363" y="1241700"/>
            <a:ext cx="3300900" cy="16872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solidFill>
                  <a:srgbClr val="0B5394"/>
                </a:solidFill>
              </a:rPr>
              <a:t>Citations</a:t>
            </a:r>
            <a:endParaRPr>
              <a:solidFill>
                <a:srgbClr val="0B5394"/>
              </a:solidFill>
            </a:endParaRPr>
          </a:p>
        </p:txBody>
      </p:sp>
      <p:sp>
        <p:nvSpPr>
          <p:cNvPr id="348" name="Google Shape;348;g2c71c427cab_0_1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b="1" lang="en">
                <a:solidFill>
                  <a:schemeClr val="lt1"/>
                </a:solidFill>
              </a:rPr>
              <a:t>‹#›</a:t>
            </a:fld>
            <a:endParaRPr b="1">
              <a:solidFill>
                <a:schemeClr val="lt1"/>
              </a:solidFill>
            </a:endParaRPr>
          </a:p>
        </p:txBody>
      </p:sp>
      <p:sp>
        <p:nvSpPr>
          <p:cNvPr id="349" name="Google Shape;349;g2c71c427cab_0_18"/>
          <p:cNvSpPr/>
          <p:nvPr/>
        </p:nvSpPr>
        <p:spPr>
          <a:xfrm>
            <a:off x="851075" y="1977600"/>
            <a:ext cx="455100" cy="393600"/>
          </a:xfrm>
          <a:prstGeom prst="rect">
            <a:avLst/>
          </a:prstGeom>
          <a:solidFill>
            <a:srgbClr val="5A709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Lato"/>
                <a:ea typeface="Lato"/>
                <a:cs typeface="Lato"/>
                <a:sym typeface="Lato"/>
              </a:rPr>
              <a:t>01</a:t>
            </a:r>
            <a:endParaRPr b="0" i="0" sz="1400" u="none" cap="none" strike="noStrike">
              <a:solidFill>
                <a:schemeClr val="lt1"/>
              </a:solidFill>
              <a:latin typeface="Lato"/>
              <a:ea typeface="Lato"/>
              <a:cs typeface="Lato"/>
              <a:sym typeface="Lato"/>
            </a:endParaRPr>
          </a:p>
        </p:txBody>
      </p:sp>
      <p:sp>
        <p:nvSpPr>
          <p:cNvPr id="350" name="Google Shape;350;g2c71c427cab_0_18"/>
          <p:cNvSpPr txBox="1"/>
          <p:nvPr/>
        </p:nvSpPr>
        <p:spPr>
          <a:xfrm>
            <a:off x="1385450" y="1883550"/>
            <a:ext cx="7218000" cy="581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200"/>
              <a:buFont typeface="Arial"/>
              <a:buNone/>
            </a:pPr>
            <a:r>
              <a:rPr b="0" i="0" lang="en" sz="1200" u="none" cap="none" strike="noStrike">
                <a:solidFill>
                  <a:schemeClr val="accent1"/>
                </a:solidFill>
                <a:latin typeface="Lato"/>
                <a:ea typeface="Lato"/>
                <a:cs typeface="Lato"/>
                <a:sym typeface="Lato"/>
              </a:rPr>
              <a:t>Meng, Y., Hynynen, K. &amp; Lipsman, N. Applications of focused ultrasound in the brain: from thermoablation to drug delivery. </a:t>
            </a:r>
            <a:r>
              <a:rPr b="0" i="1" lang="en" sz="1200" u="none" cap="none" strike="noStrike">
                <a:solidFill>
                  <a:schemeClr val="accent1"/>
                </a:solidFill>
                <a:latin typeface="Lato"/>
                <a:ea typeface="Lato"/>
                <a:cs typeface="Lato"/>
                <a:sym typeface="Lato"/>
              </a:rPr>
              <a:t>Nat Rev Neurol 17, 7–22</a:t>
            </a:r>
            <a:r>
              <a:rPr b="0" i="0" lang="en" sz="1200" u="none" cap="none" strike="noStrike">
                <a:solidFill>
                  <a:schemeClr val="accent1"/>
                </a:solidFill>
                <a:latin typeface="Lato"/>
                <a:ea typeface="Lato"/>
                <a:cs typeface="Lato"/>
                <a:sym typeface="Lato"/>
              </a:rPr>
              <a:t> (2021). https://doi.org/10.1038/s41582-020-00418-z</a:t>
            </a:r>
            <a:endParaRPr b="0" i="0" sz="1200" u="none" cap="none" strike="noStrike">
              <a:solidFill>
                <a:schemeClr val="accent1"/>
              </a:solidFill>
              <a:latin typeface="Lato"/>
              <a:ea typeface="Lato"/>
              <a:cs typeface="Lato"/>
              <a:sym typeface="Lato"/>
            </a:endParaRPr>
          </a:p>
        </p:txBody>
      </p:sp>
      <p:sp>
        <p:nvSpPr>
          <p:cNvPr id="351" name="Google Shape;351;g2c71c427cab_0_18"/>
          <p:cNvSpPr/>
          <p:nvPr/>
        </p:nvSpPr>
        <p:spPr>
          <a:xfrm>
            <a:off x="851075" y="2665800"/>
            <a:ext cx="455100" cy="393600"/>
          </a:xfrm>
          <a:prstGeom prst="rect">
            <a:avLst/>
          </a:prstGeom>
          <a:solidFill>
            <a:srgbClr val="5A709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Lato"/>
                <a:ea typeface="Lato"/>
                <a:cs typeface="Lato"/>
                <a:sym typeface="Lato"/>
              </a:rPr>
              <a:t>02</a:t>
            </a:r>
            <a:endParaRPr b="0" i="0" sz="1400" u="none" cap="none" strike="noStrike">
              <a:solidFill>
                <a:schemeClr val="lt1"/>
              </a:solidFill>
              <a:latin typeface="Lato"/>
              <a:ea typeface="Lato"/>
              <a:cs typeface="Lato"/>
              <a:sym typeface="Lato"/>
            </a:endParaRPr>
          </a:p>
        </p:txBody>
      </p:sp>
      <p:sp>
        <p:nvSpPr>
          <p:cNvPr id="352" name="Google Shape;352;g2c71c427cab_0_18"/>
          <p:cNvSpPr txBox="1"/>
          <p:nvPr/>
        </p:nvSpPr>
        <p:spPr>
          <a:xfrm>
            <a:off x="1385450" y="2571750"/>
            <a:ext cx="7606500" cy="581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200"/>
              <a:buFont typeface="Arial"/>
              <a:buNone/>
            </a:pPr>
            <a:r>
              <a:rPr b="0" i="0" lang="en" sz="1200" u="none" cap="none" strike="noStrike">
                <a:solidFill>
                  <a:schemeClr val="accent1"/>
                </a:solidFill>
                <a:latin typeface="Lato"/>
                <a:ea typeface="Lato"/>
                <a:cs typeface="Lato"/>
                <a:sym typeface="Lato"/>
              </a:rPr>
              <a:t>Chaturvedi, Naina. December 31, 2021. Day 59: 60 days of Data Science and Machine Learning Series. </a:t>
            </a:r>
            <a:r>
              <a:rPr b="0" i="1" lang="en" sz="1200" u="none" cap="none" strike="noStrike">
                <a:solidFill>
                  <a:schemeClr val="accent1"/>
                </a:solidFill>
                <a:latin typeface="Lato"/>
                <a:ea typeface="Lato"/>
                <a:cs typeface="Lato"/>
                <a:sym typeface="Lato"/>
              </a:rPr>
              <a:t>Medium. </a:t>
            </a:r>
            <a:r>
              <a:rPr b="0" i="0" lang="en" sz="1200" u="none" cap="none" strike="noStrike">
                <a:solidFill>
                  <a:schemeClr val="accent1"/>
                </a:solidFill>
                <a:latin typeface="Lato"/>
                <a:ea typeface="Lato"/>
                <a:cs typeface="Lato"/>
                <a:sym typeface="Lato"/>
              </a:rPr>
              <a:t>https://medium.com/coders-mojo/day-59-60-days-of-data-science-and-machine-learning-series-3786d513fcbd</a:t>
            </a:r>
            <a:endParaRPr b="0" i="0" sz="1200" u="none" cap="none" strike="noStrike">
              <a:solidFill>
                <a:schemeClr val="accen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3"/>
          <p:cNvPicPr preferRelativeResize="0"/>
          <p:nvPr/>
        </p:nvPicPr>
        <p:blipFill rotWithShape="1">
          <a:blip r:embed="rId3">
            <a:alphaModFix/>
          </a:blip>
          <a:srcRect b="0" l="0" r="0" t="0"/>
          <a:stretch/>
        </p:blipFill>
        <p:spPr>
          <a:xfrm>
            <a:off x="0" y="-1374450"/>
            <a:ext cx="9144000" cy="7892387"/>
          </a:xfrm>
          <a:prstGeom prst="rect">
            <a:avLst/>
          </a:prstGeom>
          <a:noFill/>
          <a:ln>
            <a:noFill/>
          </a:ln>
        </p:spPr>
      </p:pic>
      <p:sp>
        <p:nvSpPr>
          <p:cNvPr id="112" name="Google Shape;112;p3"/>
          <p:cNvSpPr txBox="1"/>
          <p:nvPr>
            <p:ph idx="4294967295" type="title"/>
          </p:nvPr>
        </p:nvSpPr>
        <p:spPr>
          <a:xfrm>
            <a:off x="727650" y="120720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solidFill>
                  <a:srgbClr val="0B5394"/>
                </a:solidFill>
              </a:rPr>
              <a:t>Project Purpose and Background</a:t>
            </a:r>
            <a:endParaRPr>
              <a:solidFill>
                <a:srgbClr val="0B5394"/>
              </a:solidFill>
            </a:endParaRPr>
          </a:p>
        </p:txBody>
      </p:sp>
      <p:sp>
        <p:nvSpPr>
          <p:cNvPr id="113" name="Google Shape;113;p3"/>
          <p:cNvSpPr txBox="1"/>
          <p:nvPr>
            <p:ph idx="4294967295" type="body"/>
          </p:nvPr>
        </p:nvSpPr>
        <p:spPr>
          <a:xfrm>
            <a:off x="727650" y="1906600"/>
            <a:ext cx="5336100" cy="28071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SzPts val="1400"/>
              <a:buChar char="●"/>
            </a:pPr>
            <a:r>
              <a:rPr b="1" lang="en" sz="1400">
                <a:solidFill>
                  <a:srgbClr val="60A8C3"/>
                </a:solidFill>
              </a:rPr>
              <a:t>Problem: </a:t>
            </a:r>
            <a:r>
              <a:rPr lang="en" sz="1400"/>
              <a:t>The current literature review process is timely, inefficient, and prone to error</a:t>
            </a:r>
            <a:endParaRPr sz="1400"/>
          </a:p>
          <a:p>
            <a:pPr indent="0" lvl="0" marL="457200" rtl="0" algn="l">
              <a:lnSpc>
                <a:spcPct val="115000"/>
              </a:lnSpc>
              <a:spcBef>
                <a:spcPts val="1200"/>
              </a:spcBef>
              <a:spcAft>
                <a:spcPts val="0"/>
              </a:spcAft>
              <a:buSzPts val="1300"/>
              <a:buNone/>
            </a:pPr>
            <a:r>
              <a:t/>
            </a:r>
            <a:endParaRPr sz="1400"/>
          </a:p>
          <a:p>
            <a:pPr indent="-317500" lvl="0" marL="457200" rtl="0" algn="l">
              <a:lnSpc>
                <a:spcPct val="115000"/>
              </a:lnSpc>
              <a:spcBef>
                <a:spcPts val="1200"/>
              </a:spcBef>
              <a:spcAft>
                <a:spcPts val="0"/>
              </a:spcAft>
              <a:buSzPts val="1400"/>
              <a:buChar char="●"/>
            </a:pPr>
            <a:r>
              <a:rPr b="1" lang="en" sz="1400">
                <a:solidFill>
                  <a:srgbClr val="96D5D8"/>
                </a:solidFill>
              </a:rPr>
              <a:t>Proposed solution:</a:t>
            </a:r>
            <a:r>
              <a:rPr b="1" lang="en" sz="1400"/>
              <a:t> </a:t>
            </a:r>
            <a:r>
              <a:rPr lang="en" sz="1400"/>
              <a:t>Utilize </a:t>
            </a:r>
            <a:r>
              <a:rPr b="1" i="1" lang="en" sz="1400"/>
              <a:t>machine learning techniques</a:t>
            </a:r>
            <a:r>
              <a:rPr lang="en" sz="1400"/>
              <a:t> to enhance the efficiency of </a:t>
            </a:r>
            <a:r>
              <a:rPr b="1" i="1" lang="en" sz="1400"/>
              <a:t>classifying scientific literature</a:t>
            </a:r>
            <a:r>
              <a:rPr lang="en" sz="1400"/>
              <a:t> about </a:t>
            </a:r>
            <a:r>
              <a:rPr b="1" i="1" lang="en" sz="1400"/>
              <a:t>emerging applications</a:t>
            </a:r>
            <a:r>
              <a:rPr b="1" lang="en" sz="1400"/>
              <a:t> </a:t>
            </a:r>
            <a:r>
              <a:rPr lang="en" sz="1400"/>
              <a:t>and </a:t>
            </a:r>
            <a:r>
              <a:rPr b="1" i="1" lang="en" sz="1400"/>
              <a:t>indications</a:t>
            </a:r>
            <a:r>
              <a:rPr b="1" lang="en" sz="1400"/>
              <a:t> </a:t>
            </a:r>
            <a:r>
              <a:rPr lang="en" sz="1400"/>
              <a:t>of focused ultrasound therapies</a:t>
            </a:r>
            <a:endParaRPr sz="1400"/>
          </a:p>
        </p:txBody>
      </p:sp>
      <p:pic>
        <p:nvPicPr>
          <p:cNvPr id="114" name="Google Shape;114;p3"/>
          <p:cNvPicPr preferRelativeResize="0"/>
          <p:nvPr/>
        </p:nvPicPr>
        <p:blipFill rotWithShape="1">
          <a:blip r:embed="rId4">
            <a:alphaModFix/>
          </a:blip>
          <a:srcRect b="0" l="0" r="0" t="0"/>
          <a:stretch/>
        </p:blipFill>
        <p:spPr>
          <a:xfrm>
            <a:off x="5988676" y="1334875"/>
            <a:ext cx="2427674" cy="2473750"/>
          </a:xfrm>
          <a:prstGeom prst="rect">
            <a:avLst/>
          </a:prstGeom>
          <a:noFill/>
          <a:ln>
            <a:noFill/>
          </a:ln>
        </p:spPr>
      </p:pic>
      <p:sp>
        <p:nvSpPr>
          <p:cNvPr id="115" name="Google Shape;115;p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b="1" lang="en">
                <a:solidFill>
                  <a:schemeClr val="lt1"/>
                </a:solidFill>
              </a:rPr>
              <a:t>‹#›</a:t>
            </a:fld>
            <a:endParaRPr b="1">
              <a:solidFill>
                <a:schemeClr val="lt1"/>
              </a:solidFill>
            </a:endParaRPr>
          </a:p>
        </p:txBody>
      </p:sp>
      <p:sp>
        <p:nvSpPr>
          <p:cNvPr id="116" name="Google Shape;116;p3"/>
          <p:cNvSpPr txBox="1"/>
          <p:nvPr/>
        </p:nvSpPr>
        <p:spPr>
          <a:xfrm>
            <a:off x="7583500" y="3737375"/>
            <a:ext cx="9528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chemeClr val="accent1"/>
                </a:solidFill>
                <a:latin typeface="Lato"/>
                <a:ea typeface="Lato"/>
                <a:cs typeface="Lato"/>
                <a:sym typeface="Lato"/>
              </a:rPr>
              <a:t>Meng et al, 2021</a:t>
            </a:r>
            <a:endParaRPr b="0" i="0" sz="800" u="none" cap="none" strike="noStrike">
              <a:solidFill>
                <a:schemeClr val="accen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4"/>
          <p:cNvPicPr preferRelativeResize="0"/>
          <p:nvPr/>
        </p:nvPicPr>
        <p:blipFill rotWithShape="1">
          <a:blip r:embed="rId3">
            <a:alphaModFix/>
          </a:blip>
          <a:srcRect b="0" l="0" r="0" t="0"/>
          <a:stretch/>
        </p:blipFill>
        <p:spPr>
          <a:xfrm>
            <a:off x="0" y="-1374437"/>
            <a:ext cx="9144000" cy="7892387"/>
          </a:xfrm>
          <a:prstGeom prst="rect">
            <a:avLst/>
          </a:prstGeom>
          <a:noFill/>
          <a:ln>
            <a:noFill/>
          </a:ln>
        </p:spPr>
      </p:pic>
      <p:sp>
        <p:nvSpPr>
          <p:cNvPr id="122" name="Google Shape;122;p4"/>
          <p:cNvSpPr txBox="1"/>
          <p:nvPr>
            <p:ph idx="4294967295" type="title"/>
          </p:nvPr>
        </p:nvSpPr>
        <p:spPr>
          <a:xfrm>
            <a:off x="727650" y="12072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2540">
                <a:solidFill>
                  <a:srgbClr val="0B5394"/>
                </a:solidFill>
              </a:rPr>
              <a:t>Brief Background on Text Classification</a:t>
            </a:r>
            <a:endParaRPr sz="2720">
              <a:solidFill>
                <a:srgbClr val="0B5394"/>
              </a:solidFill>
              <a:latin typeface="Lato"/>
              <a:ea typeface="Lato"/>
              <a:cs typeface="Lato"/>
              <a:sym typeface="Lato"/>
            </a:endParaRPr>
          </a:p>
        </p:txBody>
      </p:sp>
      <p:sp>
        <p:nvSpPr>
          <p:cNvPr id="123" name="Google Shape;123;p4"/>
          <p:cNvSpPr txBox="1"/>
          <p:nvPr>
            <p:ph idx="4294967295" type="body"/>
          </p:nvPr>
        </p:nvSpPr>
        <p:spPr>
          <a:xfrm>
            <a:off x="441200" y="1851075"/>
            <a:ext cx="4221300" cy="1016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sz="1400"/>
              <a:t>What is the general process of text classification?</a:t>
            </a:r>
            <a:endParaRPr sz="1400"/>
          </a:p>
          <a:p>
            <a:pPr indent="0" lvl="0" marL="457200" rtl="0" algn="l">
              <a:lnSpc>
                <a:spcPct val="115000"/>
              </a:lnSpc>
              <a:spcBef>
                <a:spcPts val="1200"/>
              </a:spcBef>
              <a:spcAft>
                <a:spcPts val="1200"/>
              </a:spcAft>
              <a:buSzPts val="1300"/>
              <a:buNone/>
            </a:pPr>
            <a:r>
              <a:t/>
            </a:r>
            <a:endParaRPr b="1" i="1" sz="1000">
              <a:solidFill>
                <a:srgbClr val="1155CC"/>
              </a:solidFill>
            </a:endParaRPr>
          </a:p>
        </p:txBody>
      </p:sp>
      <p:pic>
        <p:nvPicPr>
          <p:cNvPr id="124" name="Google Shape;124;p4"/>
          <p:cNvPicPr preferRelativeResize="0"/>
          <p:nvPr/>
        </p:nvPicPr>
        <p:blipFill rotWithShape="1">
          <a:blip r:embed="rId4">
            <a:alphaModFix/>
          </a:blip>
          <a:srcRect b="0" l="0" r="0" t="0"/>
          <a:stretch/>
        </p:blipFill>
        <p:spPr>
          <a:xfrm>
            <a:off x="536100" y="2324750"/>
            <a:ext cx="3873900" cy="2372700"/>
          </a:xfrm>
          <a:prstGeom prst="roundRect">
            <a:avLst>
              <a:gd fmla="val 16667" name="adj"/>
            </a:avLst>
          </a:prstGeom>
          <a:noFill/>
          <a:ln>
            <a:noFill/>
          </a:ln>
        </p:spPr>
      </p:pic>
      <p:sp>
        <p:nvSpPr>
          <p:cNvPr id="125" name="Google Shape;125;p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b="1" lang="en">
                <a:solidFill>
                  <a:schemeClr val="lt1"/>
                </a:solidFill>
              </a:rPr>
              <a:t>‹#›</a:t>
            </a:fld>
            <a:endParaRPr b="1">
              <a:solidFill>
                <a:schemeClr val="lt1"/>
              </a:solidFill>
            </a:endParaRPr>
          </a:p>
        </p:txBody>
      </p:sp>
      <p:sp>
        <p:nvSpPr>
          <p:cNvPr id="126" name="Google Shape;126;p4"/>
          <p:cNvSpPr txBox="1"/>
          <p:nvPr/>
        </p:nvSpPr>
        <p:spPr>
          <a:xfrm>
            <a:off x="5045600" y="1851075"/>
            <a:ext cx="3281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400"/>
              <a:buFont typeface="Arial"/>
              <a:buNone/>
            </a:pPr>
            <a:r>
              <a:rPr lang="en">
                <a:solidFill>
                  <a:schemeClr val="accent1"/>
                </a:solidFill>
                <a:latin typeface="Lato"/>
                <a:ea typeface="Lato"/>
                <a:cs typeface="Lato"/>
                <a:sym typeface="Lato"/>
              </a:rPr>
              <a:t>Ap</a:t>
            </a:r>
            <a:r>
              <a:rPr b="0" i="0" lang="en" sz="1400" u="none" cap="none" strike="noStrike">
                <a:solidFill>
                  <a:schemeClr val="accent1"/>
                </a:solidFill>
                <a:latin typeface="Lato"/>
                <a:ea typeface="Lato"/>
                <a:cs typeface="Lato"/>
                <a:sym typeface="Lato"/>
              </a:rPr>
              <a:t>proaches to classifying text:</a:t>
            </a:r>
            <a:endParaRPr b="0" i="0" sz="1400" u="none" cap="none" strike="noStrike">
              <a:solidFill>
                <a:srgbClr val="000000"/>
              </a:solidFill>
              <a:latin typeface="Arial"/>
              <a:ea typeface="Arial"/>
              <a:cs typeface="Arial"/>
              <a:sym typeface="Arial"/>
            </a:endParaRPr>
          </a:p>
        </p:txBody>
      </p:sp>
      <p:sp>
        <p:nvSpPr>
          <p:cNvPr id="127" name="Google Shape;127;p4"/>
          <p:cNvSpPr txBox="1"/>
          <p:nvPr/>
        </p:nvSpPr>
        <p:spPr>
          <a:xfrm>
            <a:off x="3362400" y="4616200"/>
            <a:ext cx="10476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chemeClr val="accent1"/>
                </a:solidFill>
                <a:latin typeface="Lato"/>
                <a:ea typeface="Lato"/>
                <a:cs typeface="Lato"/>
                <a:sym typeface="Lato"/>
              </a:rPr>
              <a:t>Chaturvedi, 2021</a:t>
            </a:r>
            <a:endParaRPr b="0" i="0" sz="800" u="none" cap="none" strike="noStrike">
              <a:solidFill>
                <a:schemeClr val="accent1"/>
              </a:solidFill>
              <a:latin typeface="Lato"/>
              <a:ea typeface="Lato"/>
              <a:cs typeface="Lato"/>
              <a:sym typeface="Lato"/>
            </a:endParaRPr>
          </a:p>
        </p:txBody>
      </p:sp>
      <p:pic>
        <p:nvPicPr>
          <p:cNvPr id="128" name="Google Shape;128;p4"/>
          <p:cNvPicPr preferRelativeResize="0"/>
          <p:nvPr/>
        </p:nvPicPr>
        <p:blipFill>
          <a:blip r:embed="rId5">
            <a:alphaModFix/>
          </a:blip>
          <a:stretch>
            <a:fillRect/>
          </a:stretch>
        </p:blipFill>
        <p:spPr>
          <a:xfrm>
            <a:off x="5082423" y="2324748"/>
            <a:ext cx="3244875" cy="1347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7"/>
          <p:cNvPicPr preferRelativeResize="0"/>
          <p:nvPr/>
        </p:nvPicPr>
        <p:blipFill rotWithShape="1">
          <a:blip r:embed="rId3">
            <a:alphaModFix/>
          </a:blip>
          <a:srcRect b="0" l="0" r="0" t="0"/>
          <a:stretch/>
        </p:blipFill>
        <p:spPr>
          <a:xfrm>
            <a:off x="0" y="-1374450"/>
            <a:ext cx="9144000" cy="7892387"/>
          </a:xfrm>
          <a:prstGeom prst="rect">
            <a:avLst/>
          </a:prstGeom>
          <a:noFill/>
          <a:ln>
            <a:noFill/>
          </a:ln>
        </p:spPr>
      </p:pic>
      <p:sp>
        <p:nvSpPr>
          <p:cNvPr id="134" name="Google Shape;134;p7"/>
          <p:cNvSpPr txBox="1"/>
          <p:nvPr>
            <p:ph idx="4294967295" type="title"/>
          </p:nvPr>
        </p:nvSpPr>
        <p:spPr>
          <a:xfrm>
            <a:off x="727650" y="12072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2540">
                <a:solidFill>
                  <a:srgbClr val="0B5394"/>
                </a:solidFill>
              </a:rPr>
              <a:t>Project Plan</a:t>
            </a:r>
            <a:endParaRPr sz="2540">
              <a:solidFill>
                <a:srgbClr val="0B5394"/>
              </a:solidFill>
            </a:endParaRPr>
          </a:p>
          <a:p>
            <a:pPr indent="0" lvl="0" marL="0" rtl="0" algn="l">
              <a:lnSpc>
                <a:spcPct val="100000"/>
              </a:lnSpc>
              <a:spcBef>
                <a:spcPts val="0"/>
              </a:spcBef>
              <a:spcAft>
                <a:spcPts val="0"/>
              </a:spcAft>
              <a:buSzPts val="990"/>
              <a:buNone/>
            </a:pPr>
            <a:r>
              <a:t/>
            </a:r>
            <a:endParaRPr sz="2540"/>
          </a:p>
        </p:txBody>
      </p:sp>
      <p:sp>
        <p:nvSpPr>
          <p:cNvPr id="135" name="Google Shape;135;p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b="1" lang="en">
                <a:solidFill>
                  <a:schemeClr val="lt1"/>
                </a:solidFill>
              </a:rPr>
              <a:t>‹#›</a:t>
            </a:fld>
            <a:endParaRPr b="1">
              <a:solidFill>
                <a:schemeClr val="lt1"/>
              </a:solidFill>
            </a:endParaRPr>
          </a:p>
        </p:txBody>
      </p:sp>
      <p:sp>
        <p:nvSpPr>
          <p:cNvPr id="136" name="Google Shape;136;p7"/>
          <p:cNvSpPr/>
          <p:nvPr/>
        </p:nvSpPr>
        <p:spPr>
          <a:xfrm>
            <a:off x="5569925" y="2132075"/>
            <a:ext cx="3233400" cy="1583400"/>
          </a:xfrm>
          <a:prstGeom prst="homePlate">
            <a:avLst>
              <a:gd fmla="val 50000" name="adj"/>
            </a:avLst>
          </a:prstGeom>
          <a:solidFill>
            <a:srgbClr val="5A709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37" name="Google Shape;137;p7"/>
          <p:cNvSpPr/>
          <p:nvPr/>
        </p:nvSpPr>
        <p:spPr>
          <a:xfrm>
            <a:off x="3939050" y="2132075"/>
            <a:ext cx="3335700" cy="1583400"/>
          </a:xfrm>
          <a:prstGeom prst="homePlate">
            <a:avLst>
              <a:gd fmla="val 50000" name="adj"/>
            </a:avLst>
          </a:prstGeom>
          <a:solidFill>
            <a:srgbClr val="96D5D8"/>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38" name="Google Shape;138;p7"/>
          <p:cNvSpPr/>
          <p:nvPr/>
        </p:nvSpPr>
        <p:spPr>
          <a:xfrm>
            <a:off x="2782300" y="2132075"/>
            <a:ext cx="3054600" cy="1583400"/>
          </a:xfrm>
          <a:prstGeom prst="homePlate">
            <a:avLst>
              <a:gd fmla="val 50000" name="adj"/>
            </a:avLst>
          </a:prstGeom>
          <a:solidFill>
            <a:srgbClr val="60A8C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39" name="Google Shape;139;p7"/>
          <p:cNvSpPr/>
          <p:nvPr/>
        </p:nvSpPr>
        <p:spPr>
          <a:xfrm>
            <a:off x="1807375" y="2132075"/>
            <a:ext cx="2355900" cy="1583400"/>
          </a:xfrm>
          <a:prstGeom prst="homePlate">
            <a:avLst>
              <a:gd fmla="val 50000" name="adj"/>
            </a:avLst>
          </a:prstGeom>
          <a:solidFill>
            <a:srgbClr val="96D5D8"/>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40" name="Google Shape;140;p7"/>
          <p:cNvSpPr/>
          <p:nvPr/>
        </p:nvSpPr>
        <p:spPr>
          <a:xfrm>
            <a:off x="654150" y="2132075"/>
            <a:ext cx="1984800" cy="1583400"/>
          </a:xfrm>
          <a:prstGeom prst="homePlate">
            <a:avLst>
              <a:gd fmla="val 50000" name="adj"/>
            </a:avLst>
          </a:prstGeom>
          <a:solidFill>
            <a:srgbClr val="5A709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41" name="Google Shape;141;p7"/>
          <p:cNvSpPr txBox="1"/>
          <p:nvPr/>
        </p:nvSpPr>
        <p:spPr>
          <a:xfrm>
            <a:off x="832150" y="2436025"/>
            <a:ext cx="1514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Lato"/>
                <a:ea typeface="Lato"/>
                <a:cs typeface="Lato"/>
                <a:sym typeface="Lato"/>
              </a:rPr>
              <a:t>Data format</a:t>
            </a:r>
            <a:endParaRPr b="1" i="0" sz="1400" u="none" cap="none" strike="noStrike">
              <a:solidFill>
                <a:schemeClr val="lt1"/>
              </a:solidFill>
              <a:latin typeface="Lato"/>
              <a:ea typeface="Lato"/>
              <a:cs typeface="Lato"/>
              <a:sym typeface="Lato"/>
            </a:endParaRPr>
          </a:p>
        </p:txBody>
      </p:sp>
      <p:sp>
        <p:nvSpPr>
          <p:cNvPr id="142" name="Google Shape;142;p7"/>
          <p:cNvSpPr txBox="1"/>
          <p:nvPr/>
        </p:nvSpPr>
        <p:spPr>
          <a:xfrm>
            <a:off x="832150" y="2664950"/>
            <a:ext cx="15141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Lato"/>
                <a:ea typeface="Lato"/>
                <a:cs typeface="Lato"/>
                <a:sym typeface="Lato"/>
              </a:rPr>
              <a:t>Excel to pandas dataframe</a:t>
            </a:r>
            <a:endParaRPr b="0" i="0" sz="1200" u="none" cap="none" strike="noStrike">
              <a:solidFill>
                <a:schemeClr val="lt1"/>
              </a:solidFill>
              <a:latin typeface="Lato"/>
              <a:ea typeface="Lato"/>
              <a:cs typeface="Lato"/>
              <a:sym typeface="Lato"/>
            </a:endParaRPr>
          </a:p>
        </p:txBody>
      </p:sp>
      <p:sp>
        <p:nvSpPr>
          <p:cNvPr id="143" name="Google Shape;143;p7"/>
          <p:cNvSpPr txBox="1"/>
          <p:nvPr/>
        </p:nvSpPr>
        <p:spPr>
          <a:xfrm>
            <a:off x="2638938" y="2436025"/>
            <a:ext cx="698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Lato"/>
                <a:ea typeface="Lato"/>
                <a:cs typeface="Lato"/>
                <a:sym typeface="Lato"/>
              </a:rPr>
              <a:t>EDA</a:t>
            </a:r>
            <a:endParaRPr b="1" i="0" sz="1400" u="none" cap="none" strike="noStrike">
              <a:solidFill>
                <a:schemeClr val="lt1"/>
              </a:solidFill>
              <a:latin typeface="Lato"/>
              <a:ea typeface="Lato"/>
              <a:cs typeface="Lato"/>
              <a:sym typeface="Lato"/>
            </a:endParaRPr>
          </a:p>
        </p:txBody>
      </p:sp>
      <p:sp>
        <p:nvSpPr>
          <p:cNvPr id="144" name="Google Shape;144;p7"/>
          <p:cNvSpPr txBox="1"/>
          <p:nvPr/>
        </p:nvSpPr>
        <p:spPr>
          <a:xfrm>
            <a:off x="2638938" y="2664950"/>
            <a:ext cx="13977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lang="en" sz="1200">
                <a:solidFill>
                  <a:schemeClr val="lt1"/>
                </a:solidFill>
                <a:latin typeface="Lato"/>
                <a:ea typeface="Lato"/>
                <a:cs typeface="Lato"/>
                <a:sym typeface="Lato"/>
              </a:rPr>
              <a:t>L</a:t>
            </a:r>
            <a:r>
              <a:rPr b="0" i="0" lang="en" sz="1200" u="none" cap="none" strike="noStrike">
                <a:solidFill>
                  <a:schemeClr val="lt1"/>
                </a:solidFill>
                <a:latin typeface="Lato"/>
                <a:ea typeface="Lato"/>
                <a:cs typeface="Lato"/>
                <a:sym typeface="Lato"/>
              </a:rPr>
              <a:t>abeled articles</a:t>
            </a:r>
            <a:endParaRPr b="0" i="0" sz="1200" u="none" cap="none" strike="noStrike">
              <a:solidFill>
                <a:schemeClr val="lt1"/>
              </a:solidFill>
              <a:latin typeface="Lato"/>
              <a:ea typeface="Lato"/>
              <a:cs typeface="Lato"/>
              <a:sym typeface="Lato"/>
            </a:endParaRPr>
          </a:p>
        </p:txBody>
      </p:sp>
      <p:sp>
        <p:nvSpPr>
          <p:cNvPr id="145" name="Google Shape;145;p7"/>
          <p:cNvSpPr txBox="1"/>
          <p:nvPr/>
        </p:nvSpPr>
        <p:spPr>
          <a:xfrm>
            <a:off x="4198487" y="2365826"/>
            <a:ext cx="1108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Lato"/>
                <a:ea typeface="Lato"/>
                <a:cs typeface="Lato"/>
                <a:sym typeface="Lato"/>
              </a:rPr>
              <a:t>Data prep</a:t>
            </a:r>
            <a:endParaRPr b="1" i="0" sz="1400" u="none" cap="none" strike="noStrike">
              <a:solidFill>
                <a:schemeClr val="lt1"/>
              </a:solidFill>
              <a:latin typeface="Lato"/>
              <a:ea typeface="Lato"/>
              <a:cs typeface="Lato"/>
              <a:sym typeface="Lato"/>
            </a:endParaRPr>
          </a:p>
        </p:txBody>
      </p:sp>
      <p:sp>
        <p:nvSpPr>
          <p:cNvPr id="146" name="Google Shape;146;p7"/>
          <p:cNvSpPr txBox="1"/>
          <p:nvPr/>
        </p:nvSpPr>
        <p:spPr>
          <a:xfrm>
            <a:off x="4198488" y="2594750"/>
            <a:ext cx="1209600" cy="923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Lato"/>
                <a:ea typeface="Lato"/>
                <a:cs typeface="Lato"/>
                <a:sym typeface="Lato"/>
              </a:rPr>
              <a:t>Remove  </a:t>
            </a:r>
            <a:r>
              <a:rPr lang="en" sz="1200">
                <a:solidFill>
                  <a:schemeClr val="lt1"/>
                </a:solidFill>
                <a:latin typeface="Lato"/>
                <a:ea typeface="Lato"/>
                <a:cs typeface="Lato"/>
                <a:sym typeface="Lato"/>
              </a:rPr>
              <a:t>NAs + duplicates, supplement data</a:t>
            </a:r>
            <a:endParaRPr sz="1200">
              <a:solidFill>
                <a:schemeClr val="lt1"/>
              </a:solidFill>
              <a:latin typeface="Lato"/>
              <a:ea typeface="Lato"/>
              <a:cs typeface="Lato"/>
              <a:sym typeface="Lato"/>
            </a:endParaRPr>
          </a:p>
        </p:txBody>
      </p:sp>
      <p:sp>
        <p:nvSpPr>
          <p:cNvPr id="147" name="Google Shape;147;p7"/>
          <p:cNvSpPr txBox="1"/>
          <p:nvPr/>
        </p:nvSpPr>
        <p:spPr>
          <a:xfrm>
            <a:off x="5836899" y="2458088"/>
            <a:ext cx="1108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Lato"/>
                <a:ea typeface="Lato"/>
                <a:cs typeface="Lato"/>
                <a:sym typeface="Lato"/>
              </a:rPr>
              <a:t>Train</a:t>
            </a:r>
            <a:endParaRPr b="1" i="0" sz="1400" u="none" cap="none" strike="noStrike">
              <a:solidFill>
                <a:schemeClr val="lt1"/>
              </a:solidFill>
              <a:latin typeface="Lato"/>
              <a:ea typeface="Lato"/>
              <a:cs typeface="Lato"/>
              <a:sym typeface="Lato"/>
            </a:endParaRPr>
          </a:p>
        </p:txBody>
      </p:sp>
      <p:sp>
        <p:nvSpPr>
          <p:cNvPr id="148" name="Google Shape;148;p7"/>
          <p:cNvSpPr txBox="1"/>
          <p:nvPr/>
        </p:nvSpPr>
        <p:spPr>
          <a:xfrm>
            <a:off x="5846050" y="2687013"/>
            <a:ext cx="13020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Lato"/>
                <a:ea typeface="Lato"/>
                <a:cs typeface="Lato"/>
                <a:sym typeface="Lato"/>
              </a:rPr>
              <a:t>SL approach</a:t>
            </a:r>
            <a:endParaRPr b="0" i="0" sz="12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Lato"/>
                <a:ea typeface="Lato"/>
                <a:cs typeface="Lato"/>
                <a:sym typeface="Lato"/>
              </a:rPr>
              <a:t>BERT </a:t>
            </a:r>
            <a:endParaRPr b="0" i="0" sz="1200" u="none" cap="none" strike="noStrike">
              <a:solidFill>
                <a:schemeClr val="lt1"/>
              </a:solidFill>
              <a:latin typeface="Lato"/>
              <a:ea typeface="Lato"/>
              <a:cs typeface="Lato"/>
              <a:sym typeface="Lato"/>
            </a:endParaRPr>
          </a:p>
        </p:txBody>
      </p:sp>
      <p:sp>
        <p:nvSpPr>
          <p:cNvPr id="149" name="Google Shape;149;p7"/>
          <p:cNvSpPr txBox="1"/>
          <p:nvPr/>
        </p:nvSpPr>
        <p:spPr>
          <a:xfrm>
            <a:off x="7291424" y="2436025"/>
            <a:ext cx="1108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Lato"/>
                <a:ea typeface="Lato"/>
                <a:cs typeface="Lato"/>
                <a:sym typeface="Lato"/>
              </a:rPr>
              <a:t>Assess</a:t>
            </a:r>
            <a:endParaRPr b="1" i="0" sz="1400" u="none" cap="none" strike="noStrike">
              <a:solidFill>
                <a:schemeClr val="lt1"/>
              </a:solidFill>
              <a:latin typeface="Lato"/>
              <a:ea typeface="Lato"/>
              <a:cs typeface="Lato"/>
              <a:sym typeface="Lato"/>
            </a:endParaRPr>
          </a:p>
        </p:txBody>
      </p:sp>
      <p:sp>
        <p:nvSpPr>
          <p:cNvPr id="150" name="Google Shape;150;p7"/>
          <p:cNvSpPr txBox="1"/>
          <p:nvPr/>
        </p:nvSpPr>
        <p:spPr>
          <a:xfrm>
            <a:off x="7291400" y="2672650"/>
            <a:ext cx="13020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Lato"/>
                <a:ea typeface="Lato"/>
                <a:cs typeface="Lato"/>
                <a:sym typeface="Lato"/>
              </a:rPr>
              <a:t>Test data</a:t>
            </a:r>
            <a:endParaRPr b="0" i="0" sz="12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Lato"/>
                <a:ea typeface="Lato"/>
                <a:cs typeface="Lato"/>
                <a:sym typeface="Lato"/>
              </a:rPr>
              <a:t>FUSF feedback </a:t>
            </a:r>
            <a:endParaRPr b="0" i="0" sz="1200" u="none" cap="none" strike="noStrike">
              <a:solidFill>
                <a:schemeClr val="lt1"/>
              </a:solidFill>
              <a:latin typeface="Lato"/>
              <a:ea typeface="Lato"/>
              <a:cs typeface="Lato"/>
              <a:sym typeface="Lato"/>
            </a:endParaRPr>
          </a:p>
        </p:txBody>
      </p:sp>
      <p:sp>
        <p:nvSpPr>
          <p:cNvPr id="151" name="Google Shape;151;p7"/>
          <p:cNvSpPr/>
          <p:nvPr/>
        </p:nvSpPr>
        <p:spPr>
          <a:xfrm>
            <a:off x="7291425" y="2498300"/>
            <a:ext cx="1108200" cy="7026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5"/>
          <p:cNvPicPr preferRelativeResize="0"/>
          <p:nvPr/>
        </p:nvPicPr>
        <p:blipFill rotWithShape="1">
          <a:blip r:embed="rId3">
            <a:alphaModFix/>
          </a:blip>
          <a:srcRect b="0" l="0" r="0" t="0"/>
          <a:stretch/>
        </p:blipFill>
        <p:spPr>
          <a:xfrm>
            <a:off x="0" y="-1374450"/>
            <a:ext cx="9144000" cy="7892387"/>
          </a:xfrm>
          <a:prstGeom prst="rect">
            <a:avLst/>
          </a:prstGeom>
          <a:noFill/>
          <a:ln>
            <a:noFill/>
          </a:ln>
        </p:spPr>
      </p:pic>
      <p:sp>
        <p:nvSpPr>
          <p:cNvPr id="157" name="Google Shape;157;p5"/>
          <p:cNvSpPr txBox="1"/>
          <p:nvPr>
            <p:ph idx="4294967295" type="title"/>
          </p:nvPr>
        </p:nvSpPr>
        <p:spPr>
          <a:xfrm>
            <a:off x="727650" y="12072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2540">
                <a:solidFill>
                  <a:srgbClr val="0B5394"/>
                </a:solidFill>
              </a:rPr>
              <a:t>Data Discussion</a:t>
            </a:r>
            <a:endParaRPr sz="2720">
              <a:solidFill>
                <a:srgbClr val="0B5394"/>
              </a:solidFill>
            </a:endParaRPr>
          </a:p>
        </p:txBody>
      </p:sp>
      <p:sp>
        <p:nvSpPr>
          <p:cNvPr id="158" name="Google Shape;158;p5"/>
          <p:cNvSpPr txBox="1"/>
          <p:nvPr>
            <p:ph idx="4294967295" type="body"/>
          </p:nvPr>
        </p:nvSpPr>
        <p:spPr>
          <a:xfrm>
            <a:off x="727650" y="1906600"/>
            <a:ext cx="5115300" cy="2931300"/>
          </a:xfrm>
          <a:prstGeom prst="rect">
            <a:avLst/>
          </a:prstGeom>
          <a:noFill/>
          <a:ln>
            <a:noFill/>
          </a:ln>
        </p:spPr>
        <p:txBody>
          <a:bodyPr anchorCtr="0" anchor="t" bIns="91425" lIns="91425" spcFirstLastPara="1" rIns="91425" wrap="square" tIns="91425">
            <a:normAutofit lnSpcReduction="10000"/>
          </a:bodyPr>
          <a:lstStyle/>
          <a:p>
            <a:pPr indent="-317500" lvl="0" marL="457200" rtl="0" algn="l">
              <a:lnSpc>
                <a:spcPct val="95000"/>
              </a:lnSpc>
              <a:spcBef>
                <a:spcPts val="0"/>
              </a:spcBef>
              <a:spcAft>
                <a:spcPts val="0"/>
              </a:spcAft>
              <a:buSzPts val="1400"/>
              <a:buChar char="●"/>
            </a:pPr>
            <a:r>
              <a:rPr lang="en" sz="1400"/>
              <a:t>Curated collection of scientific articles related to focused ultrasound (FUS) and its applications within healthcare</a:t>
            </a:r>
            <a:endParaRPr sz="1400"/>
          </a:p>
          <a:p>
            <a:pPr indent="-317500" lvl="1" marL="914400" rtl="0" algn="l">
              <a:lnSpc>
                <a:spcPct val="95000"/>
              </a:lnSpc>
              <a:spcBef>
                <a:spcPts val="1200"/>
              </a:spcBef>
              <a:spcAft>
                <a:spcPts val="0"/>
              </a:spcAft>
              <a:buSzPts val="1400"/>
              <a:buChar char="○"/>
            </a:pPr>
            <a:r>
              <a:rPr lang="en" sz="1400"/>
              <a:t>L</a:t>
            </a:r>
            <a:r>
              <a:rPr lang="en" sz="1400"/>
              <a:t>iterature review excel files from Feb-Aug 2023</a:t>
            </a:r>
            <a:endParaRPr sz="1400"/>
          </a:p>
          <a:p>
            <a:pPr indent="-317500" lvl="0" marL="457200" rtl="0" algn="l">
              <a:lnSpc>
                <a:spcPct val="95000"/>
              </a:lnSpc>
              <a:spcBef>
                <a:spcPts val="1200"/>
              </a:spcBef>
              <a:spcAft>
                <a:spcPts val="0"/>
              </a:spcAft>
              <a:buSzPts val="1400"/>
              <a:buChar char="●"/>
            </a:pPr>
            <a:r>
              <a:rPr lang="en" sz="1400"/>
              <a:t>Updated dataset </a:t>
            </a:r>
            <a:r>
              <a:rPr lang="en" sz="1400"/>
              <a:t>(</a:t>
            </a:r>
            <a:r>
              <a:rPr b="1" i="1" lang="en" sz="1400"/>
              <a:t>1794 FUS related, 1794 Non-FUS</a:t>
            </a:r>
            <a:r>
              <a:rPr i="1" lang="en" sz="1400"/>
              <a:t>)</a:t>
            </a:r>
            <a:endParaRPr sz="1400"/>
          </a:p>
          <a:p>
            <a:pPr indent="-317500" lvl="1" marL="914400" rtl="0" algn="l">
              <a:lnSpc>
                <a:spcPct val="95000"/>
              </a:lnSpc>
              <a:spcBef>
                <a:spcPts val="1200"/>
              </a:spcBef>
              <a:spcAft>
                <a:spcPts val="0"/>
              </a:spcAft>
              <a:buSzPts val="1400"/>
              <a:buChar char="○"/>
            </a:pPr>
            <a:r>
              <a:rPr lang="en" sz="1400"/>
              <a:t>Dropped duplicates and missing data</a:t>
            </a:r>
            <a:endParaRPr sz="1400"/>
          </a:p>
          <a:p>
            <a:pPr indent="-317500" lvl="1" marL="914400" rtl="0" algn="l">
              <a:lnSpc>
                <a:spcPct val="95000"/>
              </a:lnSpc>
              <a:spcBef>
                <a:spcPts val="1200"/>
              </a:spcBef>
              <a:spcAft>
                <a:spcPts val="0"/>
              </a:spcAft>
              <a:buSzPts val="1400"/>
              <a:buChar char="○"/>
            </a:pPr>
            <a:r>
              <a:rPr lang="en" sz="1400"/>
              <a:t>Supplemented dataset</a:t>
            </a:r>
            <a:endParaRPr sz="1400"/>
          </a:p>
          <a:p>
            <a:pPr indent="-317500" lvl="2" marL="1371600" rtl="0" algn="l">
              <a:lnSpc>
                <a:spcPct val="95000"/>
              </a:lnSpc>
              <a:spcBef>
                <a:spcPts val="1200"/>
              </a:spcBef>
              <a:spcAft>
                <a:spcPts val="0"/>
              </a:spcAft>
              <a:buSzPts val="1400"/>
              <a:buChar char="■"/>
            </a:pPr>
            <a:r>
              <a:rPr lang="en" sz="1400"/>
              <a:t>Previous intern’s data </a:t>
            </a:r>
            <a:endParaRPr i="1" sz="1400"/>
          </a:p>
          <a:p>
            <a:pPr indent="-317500" lvl="2" marL="1371600" rtl="0" algn="l">
              <a:lnSpc>
                <a:spcPct val="95000"/>
              </a:lnSpc>
              <a:spcBef>
                <a:spcPts val="1200"/>
              </a:spcBef>
              <a:spcAft>
                <a:spcPts val="0"/>
              </a:spcAft>
              <a:buSzPts val="1400"/>
              <a:buChar char="■"/>
            </a:pPr>
            <a:r>
              <a:rPr lang="en" sz="1400"/>
              <a:t>Zotero </a:t>
            </a:r>
            <a:r>
              <a:rPr lang="en" sz="1400"/>
              <a:t>database</a:t>
            </a:r>
            <a:r>
              <a:rPr lang="en" sz="1400"/>
              <a:t> </a:t>
            </a:r>
            <a:endParaRPr sz="1400"/>
          </a:p>
          <a:p>
            <a:pPr indent="-317500" lvl="2" marL="1371600" rtl="0" algn="l">
              <a:lnSpc>
                <a:spcPct val="95000"/>
              </a:lnSpc>
              <a:spcBef>
                <a:spcPts val="1200"/>
              </a:spcBef>
              <a:spcAft>
                <a:spcPts val="0"/>
              </a:spcAft>
              <a:buSzPts val="1400"/>
              <a:buChar char="■"/>
            </a:pPr>
            <a:r>
              <a:rPr lang="en" sz="1400"/>
              <a:t>Non-FUS articles from PubMed</a:t>
            </a:r>
            <a:endParaRPr sz="1400"/>
          </a:p>
        </p:txBody>
      </p:sp>
      <p:sp>
        <p:nvSpPr>
          <p:cNvPr id="159" name="Google Shape;159;p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b="1" lang="en">
                <a:solidFill>
                  <a:schemeClr val="lt1"/>
                </a:solidFill>
              </a:rPr>
              <a:t>‹#›</a:t>
            </a:fld>
            <a:endParaRPr b="1">
              <a:solidFill>
                <a:schemeClr val="lt1"/>
              </a:solidFill>
            </a:endParaRPr>
          </a:p>
        </p:txBody>
      </p:sp>
      <p:sp>
        <p:nvSpPr>
          <p:cNvPr id="160" name="Google Shape;160;p5"/>
          <p:cNvSpPr/>
          <p:nvPr/>
        </p:nvSpPr>
        <p:spPr>
          <a:xfrm>
            <a:off x="6034188" y="1567500"/>
            <a:ext cx="1798200" cy="1272900"/>
          </a:xfrm>
          <a:prstGeom prst="roundRect">
            <a:avLst>
              <a:gd fmla="val 16667" name="adj"/>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200"/>
              <a:buFont typeface="Arial"/>
              <a:buNone/>
            </a:pPr>
            <a:r>
              <a:rPr b="0" i="0" lang="en" sz="1200" u="none" cap="none" strike="noStrike">
                <a:solidFill>
                  <a:srgbClr val="595959"/>
                </a:solidFill>
                <a:latin typeface="Lato"/>
                <a:ea typeface="Lato"/>
                <a:cs typeface="Lato"/>
                <a:sym typeface="Lato"/>
              </a:rPr>
              <a:t>FUS Identification</a:t>
            </a:r>
            <a:endParaRPr b="0" i="0" sz="1200" u="none" cap="none" strike="noStrike">
              <a:solidFill>
                <a:srgbClr val="595959"/>
              </a:solidFill>
              <a:latin typeface="Lato"/>
              <a:ea typeface="Lato"/>
              <a:cs typeface="Lato"/>
              <a:sym typeface="Lato"/>
            </a:endParaRPr>
          </a:p>
        </p:txBody>
      </p:sp>
      <p:sp>
        <p:nvSpPr>
          <p:cNvPr id="161" name="Google Shape;161;p5"/>
          <p:cNvSpPr/>
          <p:nvPr/>
        </p:nvSpPr>
        <p:spPr>
          <a:xfrm>
            <a:off x="6034200" y="3356000"/>
            <a:ext cx="1798200" cy="1272900"/>
          </a:xfrm>
          <a:prstGeom prst="roundRect">
            <a:avLst>
              <a:gd fmla="val 16667" name="adj"/>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200"/>
              <a:buFont typeface="Arial"/>
              <a:buNone/>
            </a:pPr>
            <a:r>
              <a:rPr lang="en" sz="1200">
                <a:solidFill>
                  <a:srgbClr val="595959"/>
                </a:solidFill>
                <a:latin typeface="Lato"/>
                <a:ea typeface="Lato"/>
                <a:cs typeface="Lato"/>
                <a:sym typeface="Lato"/>
              </a:rPr>
              <a:t>Lack of Data</a:t>
            </a:r>
            <a:endParaRPr sz="1200">
              <a:solidFill>
                <a:srgbClr val="595959"/>
              </a:solidFill>
              <a:latin typeface="Lato"/>
              <a:ea typeface="Lato"/>
              <a:cs typeface="Lato"/>
              <a:sym typeface="Lato"/>
            </a:endParaRPr>
          </a:p>
          <a:p>
            <a:pPr indent="0" lvl="0" marL="0" marR="0" rtl="0" algn="ctr">
              <a:lnSpc>
                <a:spcPct val="150000"/>
              </a:lnSpc>
              <a:spcBef>
                <a:spcPts val="0"/>
              </a:spcBef>
              <a:spcAft>
                <a:spcPts val="0"/>
              </a:spcAft>
              <a:buClr>
                <a:srgbClr val="000000"/>
              </a:buClr>
              <a:buSzPts val="1200"/>
              <a:buFont typeface="Arial"/>
              <a:buNone/>
            </a:pPr>
            <a:r>
              <a:rPr lang="en" sz="1200">
                <a:solidFill>
                  <a:srgbClr val="595959"/>
                </a:solidFill>
                <a:latin typeface="Lato"/>
                <a:ea typeface="Lato"/>
                <a:cs typeface="Lato"/>
                <a:sym typeface="Lato"/>
              </a:rPr>
              <a:t>Imbalanced Data</a:t>
            </a:r>
            <a:endParaRPr sz="1200">
              <a:solidFill>
                <a:srgbClr val="595959"/>
              </a:solidFill>
              <a:latin typeface="Lato"/>
              <a:ea typeface="Lato"/>
              <a:cs typeface="Lato"/>
              <a:sym typeface="Lato"/>
            </a:endParaRPr>
          </a:p>
        </p:txBody>
      </p:sp>
      <p:sp>
        <p:nvSpPr>
          <p:cNvPr id="162" name="Google Shape;162;p5"/>
          <p:cNvSpPr txBox="1"/>
          <p:nvPr/>
        </p:nvSpPr>
        <p:spPr>
          <a:xfrm>
            <a:off x="6266400" y="2995700"/>
            <a:ext cx="1333800" cy="360300"/>
          </a:xfrm>
          <a:prstGeom prst="rect">
            <a:avLst/>
          </a:prstGeom>
          <a:noFill/>
          <a:ln>
            <a:noFill/>
          </a:ln>
        </p:spPr>
        <p:txBody>
          <a:bodyPr anchorCtr="0" anchor="t" bIns="91425" lIns="91425" spcFirstLastPara="1" rIns="91425" wrap="square" tIns="91425">
            <a:spAutoFit/>
          </a:bodyPr>
          <a:lstStyle/>
          <a:p>
            <a:pPr indent="0" lvl="0" marL="0" marR="0" rtl="0" algn="ctr">
              <a:lnSpc>
                <a:spcPct val="95000"/>
              </a:lnSpc>
              <a:spcBef>
                <a:spcPts val="0"/>
              </a:spcBef>
              <a:spcAft>
                <a:spcPts val="1200"/>
              </a:spcAft>
              <a:buClr>
                <a:srgbClr val="000000"/>
              </a:buClr>
              <a:buSzPts val="1200"/>
              <a:buFont typeface="Arial"/>
              <a:buNone/>
            </a:pPr>
            <a:r>
              <a:rPr b="1" i="0" lang="en" sz="1200" u="none" cap="none" strike="noStrike">
                <a:solidFill>
                  <a:schemeClr val="dk2"/>
                </a:solidFill>
                <a:latin typeface="Lato"/>
                <a:ea typeface="Lato"/>
                <a:cs typeface="Lato"/>
                <a:sym typeface="Lato"/>
              </a:rPr>
              <a:t>Data Challenges</a:t>
            </a:r>
            <a:endParaRPr b="0" i="0" sz="1200" u="none" cap="none" strike="noStrike">
              <a:solidFill>
                <a:schemeClr val="dk2"/>
              </a:solidFill>
              <a:latin typeface="Lato"/>
              <a:ea typeface="Lato"/>
              <a:cs typeface="Lato"/>
              <a:sym typeface="Lato"/>
            </a:endParaRPr>
          </a:p>
        </p:txBody>
      </p:sp>
      <p:sp>
        <p:nvSpPr>
          <p:cNvPr id="163" name="Google Shape;163;p5"/>
          <p:cNvSpPr txBox="1"/>
          <p:nvPr/>
        </p:nvSpPr>
        <p:spPr>
          <a:xfrm>
            <a:off x="6266400" y="1207200"/>
            <a:ext cx="1333800" cy="360300"/>
          </a:xfrm>
          <a:prstGeom prst="rect">
            <a:avLst/>
          </a:prstGeom>
          <a:noFill/>
          <a:ln>
            <a:noFill/>
          </a:ln>
        </p:spPr>
        <p:txBody>
          <a:bodyPr anchorCtr="0" anchor="t" bIns="91425" lIns="91425" spcFirstLastPara="1" rIns="91425" wrap="square" tIns="91425">
            <a:spAutoFit/>
          </a:bodyPr>
          <a:lstStyle/>
          <a:p>
            <a:pPr indent="0" lvl="0" marL="0" marR="0" rtl="0" algn="ctr">
              <a:lnSpc>
                <a:spcPct val="95000"/>
              </a:lnSpc>
              <a:spcBef>
                <a:spcPts val="0"/>
              </a:spcBef>
              <a:spcAft>
                <a:spcPts val="1200"/>
              </a:spcAft>
              <a:buClr>
                <a:srgbClr val="000000"/>
              </a:buClr>
              <a:buSzPts val="1200"/>
              <a:buFont typeface="Arial"/>
              <a:buNone/>
            </a:pPr>
            <a:r>
              <a:rPr b="1" i="0" lang="en" sz="1200" u="none" cap="none" strike="noStrike">
                <a:solidFill>
                  <a:schemeClr val="dk2"/>
                </a:solidFill>
                <a:latin typeface="Lato"/>
                <a:ea typeface="Lato"/>
                <a:cs typeface="Lato"/>
                <a:sym typeface="Lato"/>
              </a:rPr>
              <a:t>Target Variables</a:t>
            </a:r>
            <a:endParaRPr b="0" i="0" sz="1200" u="none" cap="none" strike="noStrike">
              <a:solidFill>
                <a:schemeClr val="dk2"/>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g2c6a19f3648_0_2"/>
          <p:cNvPicPr preferRelativeResize="0"/>
          <p:nvPr/>
        </p:nvPicPr>
        <p:blipFill rotWithShape="1">
          <a:blip r:embed="rId3">
            <a:alphaModFix/>
          </a:blip>
          <a:srcRect b="0" l="0" r="0" t="0"/>
          <a:stretch/>
        </p:blipFill>
        <p:spPr>
          <a:xfrm>
            <a:off x="0" y="-1374450"/>
            <a:ext cx="9144000" cy="7892387"/>
          </a:xfrm>
          <a:prstGeom prst="rect">
            <a:avLst/>
          </a:prstGeom>
          <a:noFill/>
          <a:ln>
            <a:noFill/>
          </a:ln>
        </p:spPr>
      </p:pic>
      <p:sp>
        <p:nvSpPr>
          <p:cNvPr id="169" name="Google Shape;169;g2c6a19f3648_0_2"/>
          <p:cNvSpPr txBox="1"/>
          <p:nvPr>
            <p:ph idx="4294967295" type="title"/>
          </p:nvPr>
        </p:nvSpPr>
        <p:spPr>
          <a:xfrm>
            <a:off x="663300" y="2077950"/>
            <a:ext cx="4398600" cy="987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6000">
                <a:solidFill>
                  <a:srgbClr val="0B5394"/>
                </a:solidFill>
              </a:rPr>
              <a:t>Models </a:t>
            </a:r>
            <a:endParaRPr sz="6000">
              <a:solidFill>
                <a:srgbClr val="0B5394"/>
              </a:solidFill>
            </a:endParaRPr>
          </a:p>
        </p:txBody>
      </p:sp>
      <p:sp>
        <p:nvSpPr>
          <p:cNvPr id="170" name="Google Shape;170;g2c6a19f3648_0_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b="1" lang="en">
                <a:solidFill>
                  <a:schemeClr val="lt1"/>
                </a:solidFill>
              </a:rPr>
              <a:t>‹#›</a:t>
            </a:fld>
            <a:endParaRPr b="1">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g2ca7abd029d_0_57"/>
          <p:cNvPicPr preferRelativeResize="0"/>
          <p:nvPr/>
        </p:nvPicPr>
        <p:blipFill rotWithShape="1">
          <a:blip r:embed="rId3">
            <a:alphaModFix/>
          </a:blip>
          <a:srcRect b="0" l="0" r="0" t="0"/>
          <a:stretch/>
        </p:blipFill>
        <p:spPr>
          <a:xfrm>
            <a:off x="0" y="-1374450"/>
            <a:ext cx="9144000" cy="7892387"/>
          </a:xfrm>
          <a:prstGeom prst="rect">
            <a:avLst/>
          </a:prstGeom>
          <a:noFill/>
          <a:ln>
            <a:noFill/>
          </a:ln>
        </p:spPr>
      </p:pic>
      <p:sp>
        <p:nvSpPr>
          <p:cNvPr id="176" name="Google Shape;176;g2ca7abd029d_0_57"/>
          <p:cNvSpPr txBox="1"/>
          <p:nvPr>
            <p:ph idx="4294967295" type="title"/>
          </p:nvPr>
        </p:nvSpPr>
        <p:spPr>
          <a:xfrm>
            <a:off x="727650" y="1046725"/>
            <a:ext cx="5466900" cy="55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2540">
                <a:solidFill>
                  <a:srgbClr val="0B5394"/>
                </a:solidFill>
              </a:rPr>
              <a:t>BERT </a:t>
            </a:r>
            <a:r>
              <a:rPr lang="en" sz="1200">
                <a:solidFill>
                  <a:srgbClr val="0B5394"/>
                </a:solidFill>
              </a:rPr>
              <a:t>(Bidirectional Encoder Representations from Transformers)</a:t>
            </a:r>
            <a:endParaRPr sz="1200"/>
          </a:p>
        </p:txBody>
      </p:sp>
      <p:sp>
        <p:nvSpPr>
          <p:cNvPr id="177" name="Google Shape;177;g2ca7abd029d_0_5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b="1" lang="en">
                <a:solidFill>
                  <a:schemeClr val="lt1"/>
                </a:solidFill>
              </a:rPr>
              <a:t>‹#›</a:t>
            </a:fld>
            <a:endParaRPr b="1">
              <a:solidFill>
                <a:schemeClr val="lt1"/>
              </a:solidFill>
            </a:endParaRPr>
          </a:p>
        </p:txBody>
      </p:sp>
      <p:sp>
        <p:nvSpPr>
          <p:cNvPr id="178" name="Google Shape;178;g2ca7abd029d_0_57"/>
          <p:cNvSpPr txBox="1"/>
          <p:nvPr/>
        </p:nvSpPr>
        <p:spPr>
          <a:xfrm>
            <a:off x="7291424" y="2436025"/>
            <a:ext cx="1108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Lato"/>
                <a:ea typeface="Lato"/>
                <a:cs typeface="Lato"/>
                <a:sym typeface="Lato"/>
              </a:rPr>
              <a:t>Assess</a:t>
            </a:r>
            <a:endParaRPr b="1" i="0" sz="1400" u="none" cap="none" strike="noStrike">
              <a:solidFill>
                <a:schemeClr val="lt1"/>
              </a:solidFill>
              <a:latin typeface="Lato"/>
              <a:ea typeface="Lato"/>
              <a:cs typeface="Lato"/>
              <a:sym typeface="Lato"/>
            </a:endParaRPr>
          </a:p>
        </p:txBody>
      </p:sp>
      <p:sp>
        <p:nvSpPr>
          <p:cNvPr id="179" name="Google Shape;179;g2ca7abd029d_0_57"/>
          <p:cNvSpPr txBox="1"/>
          <p:nvPr/>
        </p:nvSpPr>
        <p:spPr>
          <a:xfrm>
            <a:off x="7291400" y="2672650"/>
            <a:ext cx="13020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Lato"/>
                <a:ea typeface="Lato"/>
                <a:cs typeface="Lato"/>
                <a:sym typeface="Lato"/>
              </a:rPr>
              <a:t>Test data</a:t>
            </a:r>
            <a:endParaRPr b="0" i="0" sz="12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Lato"/>
                <a:ea typeface="Lato"/>
                <a:cs typeface="Lato"/>
                <a:sym typeface="Lato"/>
              </a:rPr>
              <a:t>FUSF feedback </a:t>
            </a:r>
            <a:endParaRPr b="0" i="0" sz="1200" u="none" cap="none" strike="noStrike">
              <a:solidFill>
                <a:schemeClr val="lt1"/>
              </a:solidFill>
              <a:latin typeface="Lato"/>
              <a:ea typeface="Lato"/>
              <a:cs typeface="Lato"/>
              <a:sym typeface="Lato"/>
            </a:endParaRPr>
          </a:p>
        </p:txBody>
      </p:sp>
      <p:sp>
        <p:nvSpPr>
          <p:cNvPr id="180" name="Google Shape;180;g2ca7abd029d_0_57"/>
          <p:cNvSpPr txBox="1"/>
          <p:nvPr>
            <p:ph idx="4294967295" type="body"/>
          </p:nvPr>
        </p:nvSpPr>
        <p:spPr>
          <a:xfrm>
            <a:off x="596900" y="1645075"/>
            <a:ext cx="5115300" cy="2931300"/>
          </a:xfrm>
          <a:prstGeom prst="rect">
            <a:avLst/>
          </a:prstGeom>
          <a:noFill/>
          <a:ln>
            <a:noFill/>
          </a:ln>
        </p:spPr>
        <p:txBody>
          <a:bodyPr anchorCtr="0" anchor="t" bIns="91425" lIns="91425" spcFirstLastPara="1" rIns="91425" wrap="square" tIns="91425">
            <a:normAutofit/>
          </a:bodyPr>
          <a:lstStyle/>
          <a:p>
            <a:pPr indent="-317500" lvl="0" marL="457200" rtl="0" algn="l">
              <a:lnSpc>
                <a:spcPct val="95000"/>
              </a:lnSpc>
              <a:spcBef>
                <a:spcPts val="0"/>
              </a:spcBef>
              <a:spcAft>
                <a:spcPts val="0"/>
              </a:spcAft>
              <a:buSzPts val="1400"/>
              <a:buChar char="●"/>
            </a:pPr>
            <a:r>
              <a:rPr b="1" i="1" lang="en" sz="1400"/>
              <a:t>Transformer</a:t>
            </a:r>
            <a:r>
              <a:rPr lang="en" sz="1400"/>
              <a:t>-based model developed in 2018 by researchers at Google AI Language</a:t>
            </a:r>
            <a:endParaRPr sz="1400"/>
          </a:p>
          <a:p>
            <a:pPr indent="-317500" lvl="0" marL="457200" rtl="0" algn="l">
              <a:lnSpc>
                <a:spcPct val="95000"/>
              </a:lnSpc>
              <a:spcBef>
                <a:spcPts val="0"/>
              </a:spcBef>
              <a:spcAft>
                <a:spcPts val="0"/>
              </a:spcAft>
              <a:buSzPts val="1400"/>
              <a:buChar char="●"/>
            </a:pPr>
            <a:r>
              <a:rPr lang="en" sz="1400"/>
              <a:t>One of the first large language models (LLMs)</a:t>
            </a:r>
            <a:endParaRPr sz="1400"/>
          </a:p>
          <a:p>
            <a:pPr indent="-317500" lvl="0" marL="457200" rtl="0" algn="l">
              <a:lnSpc>
                <a:spcPct val="95000"/>
              </a:lnSpc>
              <a:spcBef>
                <a:spcPts val="0"/>
              </a:spcBef>
              <a:spcAft>
                <a:spcPts val="0"/>
              </a:spcAft>
              <a:buSzPts val="1400"/>
              <a:buChar char="●"/>
            </a:pPr>
            <a:r>
              <a:rPr lang="en" sz="1400"/>
              <a:t>NLP tasks → question answering, sentiment analysis, text generation, summarizing text, language translation, autocomplete tasks</a:t>
            </a:r>
            <a:endParaRPr sz="1400"/>
          </a:p>
        </p:txBody>
      </p:sp>
      <p:pic>
        <p:nvPicPr>
          <p:cNvPr id="181" name="Google Shape;181;g2ca7abd029d_0_57"/>
          <p:cNvPicPr preferRelativeResize="0"/>
          <p:nvPr/>
        </p:nvPicPr>
        <p:blipFill>
          <a:blip r:embed="rId4">
            <a:alphaModFix/>
          </a:blip>
          <a:stretch>
            <a:fillRect/>
          </a:stretch>
        </p:blipFill>
        <p:spPr>
          <a:xfrm>
            <a:off x="1134837" y="3030625"/>
            <a:ext cx="4039426" cy="1991800"/>
          </a:xfrm>
          <a:prstGeom prst="rect">
            <a:avLst/>
          </a:prstGeom>
          <a:noFill/>
          <a:ln cap="flat" cmpd="sng" w="19050">
            <a:solidFill>
              <a:schemeClr val="dk2"/>
            </a:solidFill>
            <a:prstDash val="solid"/>
            <a:round/>
            <a:headEnd len="sm" w="sm" type="none"/>
            <a:tailEnd len="sm" w="sm" type="none"/>
          </a:ln>
        </p:spPr>
      </p:pic>
      <p:pic>
        <p:nvPicPr>
          <p:cNvPr id="182" name="Google Shape;182;g2ca7abd029d_0_57"/>
          <p:cNvPicPr preferRelativeResize="0"/>
          <p:nvPr/>
        </p:nvPicPr>
        <p:blipFill rotWithShape="1">
          <a:blip r:embed="rId5">
            <a:alphaModFix/>
          </a:blip>
          <a:srcRect b="0" l="11339" r="0" t="6794"/>
          <a:stretch/>
        </p:blipFill>
        <p:spPr>
          <a:xfrm>
            <a:off x="1417075" y="3030627"/>
            <a:ext cx="3474952" cy="1991800"/>
          </a:xfrm>
          <a:prstGeom prst="rect">
            <a:avLst/>
          </a:prstGeom>
          <a:noFill/>
          <a:ln cap="flat" cmpd="sng" w="19050">
            <a:solidFill>
              <a:schemeClr val="dk2"/>
            </a:solidFill>
            <a:prstDash val="solid"/>
            <a:round/>
            <a:headEnd len="sm" w="sm" type="none"/>
            <a:tailEnd len="sm" w="sm" type="none"/>
          </a:ln>
        </p:spPr>
      </p:pic>
      <p:pic>
        <p:nvPicPr>
          <p:cNvPr id="183" name="Google Shape;183;g2ca7abd029d_0_57"/>
          <p:cNvPicPr preferRelativeResize="0"/>
          <p:nvPr/>
        </p:nvPicPr>
        <p:blipFill>
          <a:blip r:embed="rId6">
            <a:alphaModFix/>
          </a:blip>
          <a:stretch>
            <a:fillRect/>
          </a:stretch>
        </p:blipFill>
        <p:spPr>
          <a:xfrm>
            <a:off x="5712196" y="1714588"/>
            <a:ext cx="2961850" cy="844300"/>
          </a:xfrm>
          <a:prstGeom prst="rect">
            <a:avLst/>
          </a:prstGeom>
          <a:noFill/>
          <a:ln cap="flat" cmpd="sng" w="19050">
            <a:solidFill>
              <a:schemeClr val="dk2"/>
            </a:solidFill>
            <a:prstDash val="solid"/>
            <a:round/>
            <a:headEnd len="sm" w="sm" type="none"/>
            <a:tailEnd len="sm" w="sm" type="none"/>
          </a:ln>
        </p:spPr>
      </p:pic>
      <p:pic>
        <p:nvPicPr>
          <p:cNvPr id="184" name="Google Shape;184;g2ca7abd029d_0_57"/>
          <p:cNvPicPr preferRelativeResize="0"/>
          <p:nvPr/>
        </p:nvPicPr>
        <p:blipFill rotWithShape="1">
          <a:blip r:embed="rId7">
            <a:alphaModFix/>
          </a:blip>
          <a:srcRect b="0" l="5935" r="0" t="0"/>
          <a:stretch/>
        </p:blipFill>
        <p:spPr>
          <a:xfrm>
            <a:off x="5917650" y="2672650"/>
            <a:ext cx="2675749" cy="2089224"/>
          </a:xfrm>
          <a:prstGeom prst="rect">
            <a:avLst/>
          </a:prstGeom>
          <a:noFill/>
          <a:ln cap="flat" cmpd="sng" w="19050">
            <a:solidFill>
              <a:schemeClr val="dk2"/>
            </a:solidFill>
            <a:prstDash val="solid"/>
            <a:round/>
            <a:headEnd len="sm" w="sm" type="none"/>
            <a:tailEnd len="sm" w="sm" type="none"/>
          </a:ln>
        </p:spPr>
      </p:pic>
      <p:pic>
        <p:nvPicPr>
          <p:cNvPr id="185" name="Google Shape;185;g2ca7abd029d_0_57"/>
          <p:cNvPicPr preferRelativeResize="0"/>
          <p:nvPr/>
        </p:nvPicPr>
        <p:blipFill>
          <a:blip r:embed="rId8">
            <a:alphaModFix/>
          </a:blip>
          <a:stretch>
            <a:fillRect/>
          </a:stretch>
        </p:blipFill>
        <p:spPr>
          <a:xfrm>
            <a:off x="727651" y="3226750"/>
            <a:ext cx="4811500" cy="1601675"/>
          </a:xfrm>
          <a:prstGeom prst="rect">
            <a:avLst/>
          </a:prstGeom>
          <a:noFill/>
          <a:ln cap="flat" cmpd="sng" w="19050">
            <a:solidFill>
              <a:schemeClr val="dk2"/>
            </a:solidFill>
            <a:prstDash val="solid"/>
            <a:round/>
            <a:headEnd len="sm" w="sm" type="none"/>
            <a:tailEnd len="sm" w="sm" type="none"/>
          </a:ln>
        </p:spPr>
      </p:pic>
      <p:pic>
        <p:nvPicPr>
          <p:cNvPr id="186" name="Google Shape;186;g2ca7abd029d_0_57"/>
          <p:cNvPicPr preferRelativeResize="0"/>
          <p:nvPr/>
        </p:nvPicPr>
        <p:blipFill>
          <a:blip r:embed="rId9">
            <a:alphaModFix/>
          </a:blip>
          <a:stretch>
            <a:fillRect/>
          </a:stretch>
        </p:blipFill>
        <p:spPr>
          <a:xfrm>
            <a:off x="3725275" y="2888275"/>
            <a:ext cx="4320582" cy="2089224"/>
          </a:xfrm>
          <a:prstGeom prst="rect">
            <a:avLst/>
          </a:prstGeom>
          <a:noFill/>
          <a:ln cap="flat" cmpd="sng" w="19050">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81"/>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82"/>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183"/>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84"/>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8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g2ca7abd029d_0_3"/>
          <p:cNvPicPr preferRelativeResize="0"/>
          <p:nvPr/>
        </p:nvPicPr>
        <p:blipFill rotWithShape="1">
          <a:blip r:embed="rId3">
            <a:alphaModFix/>
          </a:blip>
          <a:srcRect b="0" l="0" r="0" t="0"/>
          <a:stretch/>
        </p:blipFill>
        <p:spPr>
          <a:xfrm>
            <a:off x="0" y="-1374450"/>
            <a:ext cx="9144000" cy="7892387"/>
          </a:xfrm>
          <a:prstGeom prst="rect">
            <a:avLst/>
          </a:prstGeom>
          <a:noFill/>
          <a:ln>
            <a:noFill/>
          </a:ln>
        </p:spPr>
      </p:pic>
      <p:sp>
        <p:nvSpPr>
          <p:cNvPr id="192" name="Google Shape;192;g2ca7abd029d_0_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b="1" lang="en">
                <a:solidFill>
                  <a:schemeClr val="lt1"/>
                </a:solidFill>
              </a:rPr>
              <a:t>‹#›</a:t>
            </a:fld>
            <a:endParaRPr b="1">
              <a:solidFill>
                <a:schemeClr val="lt1"/>
              </a:solidFill>
            </a:endParaRPr>
          </a:p>
        </p:txBody>
      </p:sp>
      <p:sp>
        <p:nvSpPr>
          <p:cNvPr id="193" name="Google Shape;193;g2ca7abd029d_0_3"/>
          <p:cNvSpPr/>
          <p:nvPr/>
        </p:nvSpPr>
        <p:spPr>
          <a:xfrm>
            <a:off x="759400" y="1463450"/>
            <a:ext cx="7554900" cy="3090900"/>
          </a:xfrm>
          <a:prstGeom prst="roundRect">
            <a:avLst>
              <a:gd fmla="val 16667" name="adj"/>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595959"/>
              </a:solidFill>
              <a:latin typeface="Lato"/>
              <a:ea typeface="Lato"/>
              <a:cs typeface="Lato"/>
              <a:sym typeface="Lato"/>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595959"/>
              </a:solidFill>
              <a:latin typeface="Lato"/>
              <a:ea typeface="Lato"/>
              <a:cs typeface="Lato"/>
              <a:sym typeface="Lato"/>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595959"/>
              </a:solidFill>
              <a:latin typeface="Lato"/>
              <a:ea typeface="Lato"/>
              <a:cs typeface="Lato"/>
              <a:sym typeface="Lato"/>
            </a:endParaRPr>
          </a:p>
        </p:txBody>
      </p:sp>
      <p:graphicFrame>
        <p:nvGraphicFramePr>
          <p:cNvPr id="194" name="Google Shape;194;g2ca7abd029d_0_3"/>
          <p:cNvGraphicFramePr/>
          <p:nvPr/>
        </p:nvGraphicFramePr>
        <p:xfrm>
          <a:off x="1037588" y="1657100"/>
          <a:ext cx="3000000" cy="3000000"/>
        </p:xfrm>
        <a:graphic>
          <a:graphicData uri="http://schemas.openxmlformats.org/drawingml/2006/table">
            <a:tbl>
              <a:tblPr>
                <a:noFill/>
                <a:tableStyleId>{265CD61A-3C62-444A-BA76-8950C60527F7}</a:tableStyleId>
              </a:tblPr>
              <a:tblGrid>
                <a:gridCol w="1509125"/>
                <a:gridCol w="2376750"/>
                <a:gridCol w="3138725"/>
              </a:tblGrid>
              <a:tr h="348950">
                <a:tc>
                  <a:txBody>
                    <a:bodyPr/>
                    <a:lstStyle/>
                    <a:p>
                      <a:pPr indent="0" lvl="0" marL="0" rtl="0" algn="l">
                        <a:spcBef>
                          <a:spcPts val="0"/>
                        </a:spcBef>
                        <a:spcAft>
                          <a:spcPts val="0"/>
                        </a:spcAft>
                        <a:buNone/>
                      </a:pPr>
                      <a:r>
                        <a:rPr b="1" lang="en" sz="1200">
                          <a:latin typeface="Lato"/>
                          <a:ea typeface="Lato"/>
                          <a:cs typeface="Lato"/>
                          <a:sym typeface="Lato"/>
                        </a:rPr>
                        <a:t>Model</a:t>
                      </a:r>
                      <a:endParaRPr b="1" sz="1200">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200">
                          <a:latin typeface="Lato"/>
                          <a:ea typeface="Lato"/>
                          <a:cs typeface="Lato"/>
                          <a:sym typeface="Lato"/>
                        </a:rPr>
                        <a:t>Dataset/Size</a:t>
                      </a:r>
                      <a:endParaRPr b="1" sz="1200">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200">
                          <a:latin typeface="Lato"/>
                          <a:ea typeface="Lato"/>
                          <a:cs typeface="Lato"/>
                          <a:sym typeface="Lato"/>
                        </a:rPr>
                        <a:t>Characteristics</a:t>
                      </a:r>
                      <a:endParaRPr b="1" sz="1200">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97925">
                <a:tc>
                  <a:txBody>
                    <a:bodyPr/>
                    <a:lstStyle/>
                    <a:p>
                      <a:pPr indent="0" lvl="0" marL="0" rtl="0" algn="l">
                        <a:spcBef>
                          <a:spcPts val="0"/>
                        </a:spcBef>
                        <a:spcAft>
                          <a:spcPts val="0"/>
                        </a:spcAft>
                        <a:buNone/>
                      </a:pPr>
                      <a:r>
                        <a:rPr b="1" lang="en" sz="1200">
                          <a:latin typeface="Lato"/>
                          <a:ea typeface="Lato"/>
                          <a:cs typeface="Lato"/>
                          <a:sym typeface="Lato"/>
                        </a:rPr>
                        <a:t>DistilBERT</a:t>
                      </a:r>
                      <a:endParaRPr b="1" sz="1200">
                        <a:latin typeface="Lato"/>
                        <a:ea typeface="Lato"/>
                        <a:cs typeface="Lato"/>
                        <a:sym typeface="Lato"/>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200">
                          <a:latin typeface="Lato"/>
                          <a:ea typeface="Lato"/>
                          <a:cs typeface="Lato"/>
                          <a:sym typeface="Lato"/>
                        </a:rPr>
                        <a:t>General domain corpora similar to BERT (Wikipedia, BookCorpus)/3.3M</a:t>
                      </a:r>
                      <a:endParaRPr sz="1200">
                        <a:latin typeface="Lato"/>
                        <a:ea typeface="Lato"/>
                        <a:cs typeface="Lato"/>
                        <a:sym typeface="Lato"/>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200">
                          <a:latin typeface="Lato"/>
                          <a:ea typeface="Lato"/>
                          <a:cs typeface="Lato"/>
                          <a:sym typeface="Lato"/>
                        </a:rPr>
                        <a:t>General domain </a:t>
                      </a:r>
                      <a:endParaRPr sz="1200">
                        <a:latin typeface="Lato"/>
                        <a:ea typeface="Lato"/>
                        <a:cs typeface="Lato"/>
                        <a:sym typeface="Lato"/>
                      </a:endParaRPr>
                    </a:p>
                    <a:p>
                      <a:pPr indent="0" lvl="0" marL="0" rtl="0" algn="l">
                        <a:spcBef>
                          <a:spcPts val="0"/>
                        </a:spcBef>
                        <a:spcAft>
                          <a:spcPts val="0"/>
                        </a:spcAft>
                        <a:buNone/>
                      </a:pPr>
                      <a:r>
                        <a:rPr lang="en" sz="1200">
                          <a:latin typeface="Lato"/>
                          <a:ea typeface="Lato"/>
                          <a:cs typeface="Lato"/>
                          <a:sym typeface="Lato"/>
                        </a:rPr>
                        <a:t>Reduced size of BERT (40% less parameters)</a:t>
                      </a:r>
                      <a:endParaRPr sz="1200">
                        <a:latin typeface="Lato"/>
                        <a:ea typeface="Lato"/>
                        <a:cs typeface="Lato"/>
                        <a:sym typeface="Lato"/>
                      </a:endParaRPr>
                    </a:p>
                  </a:txBody>
                  <a:tcPr marT="91425" marB="91425" marR="91425" marL="91425">
                    <a:lnT cap="flat" cmpd="sng" w="9525">
                      <a:solidFill>
                        <a:srgbClr val="9E9E9E"/>
                      </a:solidFill>
                      <a:prstDash val="solid"/>
                      <a:round/>
                      <a:headEnd len="sm" w="sm" type="none"/>
                      <a:tailEnd len="sm" w="sm" type="none"/>
                    </a:lnT>
                  </a:tcPr>
                </a:tc>
              </a:tr>
              <a:tr h="533725">
                <a:tc>
                  <a:txBody>
                    <a:bodyPr/>
                    <a:lstStyle/>
                    <a:p>
                      <a:pPr indent="0" lvl="0" marL="0" rtl="0" algn="l">
                        <a:spcBef>
                          <a:spcPts val="0"/>
                        </a:spcBef>
                        <a:spcAft>
                          <a:spcPts val="0"/>
                        </a:spcAft>
                        <a:buNone/>
                      </a:pPr>
                      <a:r>
                        <a:rPr b="1" lang="en" sz="1200">
                          <a:latin typeface="Lato"/>
                          <a:ea typeface="Lato"/>
                          <a:cs typeface="Lato"/>
                          <a:sym typeface="Lato"/>
                        </a:rPr>
                        <a:t>Clinical + BioBERT</a:t>
                      </a:r>
                      <a:endParaRPr b="1" sz="1200">
                        <a:latin typeface="Lato"/>
                        <a:ea typeface="Lato"/>
                        <a:cs typeface="Lato"/>
                        <a:sym typeface="Lato"/>
                      </a:endParaRPr>
                    </a:p>
                    <a:p>
                      <a:pPr indent="0" lvl="0" marL="0" rtl="0" algn="l">
                        <a:spcBef>
                          <a:spcPts val="0"/>
                        </a:spcBef>
                        <a:spcAft>
                          <a:spcPts val="0"/>
                        </a:spcAft>
                        <a:buNone/>
                      </a:pPr>
                      <a:r>
                        <a:t/>
                      </a:r>
                      <a:endParaRPr b="1" sz="12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200">
                          <a:latin typeface="Lato"/>
                          <a:ea typeface="Lato"/>
                          <a:cs typeface="Lato"/>
                          <a:sym typeface="Lato"/>
                        </a:rPr>
                        <a:t>MIMIC III database/880M</a:t>
                      </a:r>
                      <a:endParaRPr sz="12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200">
                          <a:latin typeface="Lato"/>
                          <a:ea typeface="Lato"/>
                          <a:cs typeface="Lato"/>
                          <a:sym typeface="Lato"/>
                        </a:rPr>
                        <a:t>Clinical domain</a:t>
                      </a:r>
                      <a:endParaRPr sz="1200">
                        <a:latin typeface="Lato"/>
                        <a:ea typeface="Lato"/>
                        <a:cs typeface="Lato"/>
                        <a:sym typeface="Lato"/>
                      </a:endParaRPr>
                    </a:p>
                  </a:txBody>
                  <a:tcPr marT="91425" marB="91425" marR="91425" marL="91425"/>
                </a:tc>
              </a:tr>
              <a:tr h="751150">
                <a:tc>
                  <a:txBody>
                    <a:bodyPr/>
                    <a:lstStyle/>
                    <a:p>
                      <a:pPr indent="0" lvl="0" marL="0" rtl="0" algn="l">
                        <a:spcBef>
                          <a:spcPts val="0"/>
                        </a:spcBef>
                        <a:spcAft>
                          <a:spcPts val="0"/>
                        </a:spcAft>
                        <a:buNone/>
                      </a:pPr>
                      <a:r>
                        <a:rPr b="1" lang="en" sz="1200">
                          <a:latin typeface="Lato"/>
                          <a:ea typeface="Lato"/>
                          <a:cs typeface="Lato"/>
                          <a:sym typeface="Lato"/>
                        </a:rPr>
                        <a:t>TinyBERT</a:t>
                      </a:r>
                      <a:endParaRPr b="1" sz="12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200">
                          <a:latin typeface="Lato"/>
                          <a:ea typeface="Lato"/>
                          <a:cs typeface="Lato"/>
                          <a:sym typeface="Lato"/>
                        </a:rPr>
                        <a:t>General domain corpora and task-specific fine-tuning datasets</a:t>
                      </a:r>
                      <a:endParaRPr sz="12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200">
                          <a:latin typeface="Lato"/>
                          <a:ea typeface="Lato"/>
                          <a:cs typeface="Lato"/>
                          <a:sym typeface="Lato"/>
                        </a:rPr>
                        <a:t>General and specific domains</a:t>
                      </a:r>
                      <a:endParaRPr sz="1200">
                        <a:latin typeface="Lato"/>
                        <a:ea typeface="Lato"/>
                        <a:cs typeface="Lato"/>
                        <a:sym typeface="Lato"/>
                      </a:endParaRPr>
                    </a:p>
                    <a:p>
                      <a:pPr indent="0" lvl="0" marL="0" rtl="0" algn="l">
                        <a:spcBef>
                          <a:spcPts val="0"/>
                        </a:spcBef>
                        <a:spcAft>
                          <a:spcPts val="0"/>
                        </a:spcAft>
                        <a:buNone/>
                      </a:pPr>
                      <a:r>
                        <a:rPr lang="en" sz="1200">
                          <a:latin typeface="Lato"/>
                          <a:ea typeface="Lato"/>
                          <a:cs typeface="Lato"/>
                          <a:sym typeface="Lato"/>
                        </a:rPr>
                        <a:t>Significantly smaller than BERT (7.5x smaller)</a:t>
                      </a:r>
                      <a:endParaRPr sz="1200">
                        <a:latin typeface="Lato"/>
                        <a:ea typeface="Lato"/>
                        <a:cs typeface="Lato"/>
                        <a:sym typeface="Lato"/>
                      </a:endParaRPr>
                    </a:p>
                  </a:txBody>
                  <a:tcPr marT="91425" marB="91425" marR="91425" marL="91425"/>
                </a:tc>
              </a:tr>
              <a:tr h="348950">
                <a:tc>
                  <a:txBody>
                    <a:bodyPr/>
                    <a:lstStyle/>
                    <a:p>
                      <a:pPr indent="0" lvl="0" marL="0" rtl="0" algn="l">
                        <a:spcBef>
                          <a:spcPts val="0"/>
                        </a:spcBef>
                        <a:spcAft>
                          <a:spcPts val="0"/>
                        </a:spcAft>
                        <a:buNone/>
                      </a:pPr>
                      <a:r>
                        <a:rPr b="1" lang="en" sz="1200">
                          <a:latin typeface="Lato"/>
                          <a:ea typeface="Lato"/>
                          <a:cs typeface="Lato"/>
                          <a:sym typeface="Lato"/>
                        </a:rPr>
                        <a:t>SciBERT</a:t>
                      </a:r>
                      <a:endParaRPr b="1" sz="12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200">
                          <a:latin typeface="Lato"/>
                          <a:ea typeface="Lato"/>
                          <a:cs typeface="Lato"/>
                          <a:sym typeface="Lato"/>
                        </a:rPr>
                        <a:t>Semantic Scholar/1.14M </a:t>
                      </a:r>
                      <a:endParaRPr sz="12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200">
                          <a:latin typeface="Lato"/>
                          <a:ea typeface="Lato"/>
                          <a:cs typeface="Lato"/>
                          <a:sym typeface="Lato"/>
                        </a:rPr>
                        <a:t>Scientific domain </a:t>
                      </a:r>
                      <a:endParaRPr sz="1200">
                        <a:latin typeface="Lato"/>
                        <a:ea typeface="Lato"/>
                        <a:cs typeface="Lato"/>
                        <a:sym typeface="Lato"/>
                      </a:endParaRPr>
                    </a:p>
                  </a:txBody>
                  <a:tcPr marT="91425" marB="91425" marR="91425" marL="91425"/>
                </a:tc>
              </a:tr>
            </a:tbl>
          </a:graphicData>
        </a:graphic>
      </p:graphicFrame>
      <p:sp>
        <p:nvSpPr>
          <p:cNvPr id="195" name="Google Shape;195;g2ca7abd029d_0_3"/>
          <p:cNvSpPr txBox="1"/>
          <p:nvPr/>
        </p:nvSpPr>
        <p:spPr>
          <a:xfrm>
            <a:off x="6579550" y="1403050"/>
            <a:ext cx="1456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Lato"/>
                <a:ea typeface="Lato"/>
                <a:cs typeface="Lato"/>
                <a:sym typeface="Lato"/>
              </a:rPr>
              <a:t>(Khadhraoui et al, 2022)</a:t>
            </a:r>
            <a:endParaRPr sz="900">
              <a:latin typeface="Lato"/>
              <a:ea typeface="Lato"/>
              <a:cs typeface="Lato"/>
              <a:sym typeface="Lato"/>
            </a:endParaRPr>
          </a:p>
        </p:txBody>
      </p:sp>
      <p:sp>
        <p:nvSpPr>
          <p:cNvPr id="196" name="Google Shape;196;g2ca7abd029d_0_3"/>
          <p:cNvSpPr txBox="1"/>
          <p:nvPr>
            <p:ph idx="4294967295" type="title"/>
          </p:nvPr>
        </p:nvSpPr>
        <p:spPr>
          <a:xfrm>
            <a:off x="921075" y="1013575"/>
            <a:ext cx="39318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2540">
                <a:solidFill>
                  <a:srgbClr val="0B5394"/>
                </a:solidFill>
              </a:rPr>
              <a:t>Pretrained models</a:t>
            </a:r>
            <a:endParaRPr sz="2540">
              <a:solidFill>
                <a:srgbClr val="0B5394"/>
              </a:solidFill>
            </a:endParaRPr>
          </a:p>
          <a:p>
            <a:pPr indent="0" lvl="0" marL="0" rtl="0" algn="l">
              <a:lnSpc>
                <a:spcPct val="100000"/>
              </a:lnSpc>
              <a:spcBef>
                <a:spcPts val="0"/>
              </a:spcBef>
              <a:spcAft>
                <a:spcPts val="0"/>
              </a:spcAft>
              <a:buSzPts val="990"/>
              <a:buNone/>
            </a:pPr>
            <a:r>
              <a:t/>
            </a:r>
            <a:endParaRPr sz="254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