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439" r:id="rId3"/>
    <p:sldId id="450" r:id="rId4"/>
    <p:sldId id="447" r:id="rId5"/>
    <p:sldId id="444" r:id="rId6"/>
    <p:sldId id="407" r:id="rId7"/>
    <p:sldId id="453" r:id="rId8"/>
    <p:sldId id="452" r:id="rId9"/>
    <p:sldId id="437" r:id="rId10"/>
    <p:sldId id="446" r:id="rId11"/>
    <p:sldId id="442" r:id="rId12"/>
    <p:sldId id="454" r:id="rId13"/>
    <p:sldId id="436" r:id="rId14"/>
    <p:sldId id="455" r:id="rId15"/>
    <p:sldId id="456" r:id="rId1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0"/>
    <a:srgbClr val="0067A7"/>
    <a:srgbClr val="003865"/>
    <a:srgbClr val="284F76"/>
    <a:srgbClr val="3E474E"/>
    <a:srgbClr val="032952"/>
    <a:srgbClr val="00213B"/>
    <a:srgbClr val="394753"/>
    <a:srgbClr val="5B5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0"/>
    <p:restoredTop sz="82558" autoAdjust="0"/>
  </p:normalViewPr>
  <p:slideViewPr>
    <p:cSldViewPr>
      <p:cViewPr varScale="1">
        <p:scale>
          <a:sx n="125" d="100"/>
          <a:sy n="125" d="100"/>
        </p:scale>
        <p:origin x="106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conditions/acute-respiratory-distress-syndrom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hs.uk/conditions/shortness-of-breath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ute_respiratory_distress_syndrom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emanticscholar.org/paper/Fifty-Years-of-Research-in-ARDS.-Is-Extracorporeal-Leprince-Pesenti/ca0ada0ed074e8c7c09fe0fdfe2f084be0758563" TargetMode="External"/><Relationship Id="rId5" Type="http://schemas.openxmlformats.org/officeDocument/2006/relationships/hyperlink" Target="https://en.wikipedia.org/wiki/Extracorporeal_membrane_oxygenation#cite_note-pmid9310799-7" TargetMode="External"/><Relationship Id="rId4" Type="http://schemas.openxmlformats.org/officeDocument/2006/relationships/hyperlink" Target="https://en.wikipedia.org/wiki/Extracorporeal_membrane_oxygenation#cite_note-pmid9315812-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9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www.nhs.uk/conditions/acute-respiratory-distress-syndrome/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Acute respiratory distress syndrome (ARDS) is a life-threatening condition where the lungs can't provide the body's vital organs with enough oxygen.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 usually a complication of a serious existing health condition. Most people have therefore already been admitted to hospital by the time they develop ARDS.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Symptoms of ARDS can include: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severe 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shortness of breath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rapid, shallow breathing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tiredness, drowsiness or confusion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feeling faint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3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studies had shown survival benefit with use of ECMO for people in acute respiratory failure especially in the setting of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cute respiratory distress syndrome"/>
              </a:rPr>
              <a:t>acute respiratory distress syndrome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[6]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[7]</a:t>
            </a:r>
            <a:endParaRPr lang="en-GB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Peek, GJ; Moore, HM; Moore, N;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Sosnowski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AW;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Firmin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RK (1997). "Extracorporeal membrane oxygenation for adult respiratory failure".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Lewandowski, K.;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Rossaint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R.;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Pappert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D.;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Gerlach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H.;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Slama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K.-J.;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Weidemann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H.; Frey, D. J. M.; Hoffmann, O.;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Keske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U. (1997). "High survival rate in 122 ARDS patients managed according to a clinical algorithm including extracorporeal membrane oxygenation".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Intensive Care Medicine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hlinkClick r:id="rId6"/>
              </a:rPr>
              <a:t>https://www.semanticscholar.org/paper/Fifty-Years-of-Research-in-ARDS.-Is-Extracorporeal-Leprince-Pesenti/ca0ada0ed074e8c7c09fe0fdfe2f084be0758563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6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8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478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459322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tower of the main building with the city in the background">
            <a:extLs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0766"/>
            <a:ext cx="1907704" cy="11221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592FA-C535-124E-A8E7-844425B8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6" y="1250950"/>
            <a:ext cx="5184775" cy="10327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Survival Prediction of Acute Respiratory Distress Syndrome </a:t>
            </a:r>
            <a:endParaRPr lang="en-US" dirty="0">
              <a:ea typeface="+mj-e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50459D-5F1E-5640-87B5-00F2D9510815}"/>
              </a:ext>
            </a:extLst>
          </p:cNvPr>
          <p:cNvSpPr txBox="1">
            <a:spLocks/>
          </p:cNvSpPr>
          <p:nvPr/>
        </p:nvSpPr>
        <p:spPr bwMode="auto">
          <a:xfrm>
            <a:off x="467546" y="2526606"/>
            <a:ext cx="5400675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000" kern="0" dirty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Please use 20 font size for your sub-title</a:t>
            </a:r>
          </a:p>
        </p:txBody>
      </p:sp>
    </p:spTree>
    <p:extLst>
      <p:ext uri="{BB962C8B-B14F-4D97-AF65-F5344CB8AC3E}">
        <p14:creationId xmlns:p14="http://schemas.microsoft.com/office/powerpoint/2010/main" val="58777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608513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Methods:  Model Evaluation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F1 Score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680521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Advanced Section: Imputation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Tables of full data vs missing data in list-wise deletion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680521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Advanced Section: Imputation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List-wise deletion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Mean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Other?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main building of the University looking Sout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804248" y="4713989"/>
            <a:ext cx="205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2416963E@student.gla.ac.uk</a:t>
            </a:r>
            <a:endParaRPr lang="en-US" sz="1000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95536" y="1220108"/>
            <a:ext cx="5184775" cy="48754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2D4A"/>
                </a:solidFill>
              </a:rPr>
              <a:t>Thank you</a:t>
            </a:r>
            <a:endParaRPr lang="en-US" dirty="0">
              <a:solidFill>
                <a:srgbClr val="002D4A"/>
              </a:solidFill>
              <a:ea typeface="+mj-e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67544" y="1707654"/>
            <a:ext cx="5400675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solidFill>
                <a:schemeClr val="bg1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8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Supplementary Slides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Hypothesis Tests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5689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3560"/>
                </a:solidFill>
              </a:rPr>
              <a:t>Introduction</a:t>
            </a: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Project background 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Aims of the project </a:t>
            </a:r>
            <a:endParaRPr lang="en-GB" sz="1600" dirty="0" smtClean="0"/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Exploratory data analysis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3560"/>
                </a:solidFill>
              </a:rPr>
              <a:t>Methods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3560"/>
                </a:solidFill>
              </a:rPr>
              <a:t>Advanced Section: Imputation</a:t>
            </a: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pic>
        <p:nvPicPr>
          <p:cNvPr id="1026" name="Picture 2" descr="New treatment for acute respiratory distress synd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15566"/>
            <a:ext cx="550270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568951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3560"/>
                </a:solidFill>
              </a:rPr>
              <a:t>Background:  ARDS</a:t>
            </a:r>
            <a:endParaRPr lang="en-GB" sz="1400" dirty="0" smtClean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3560"/>
                </a:solidFill>
              </a:rPr>
              <a:t>Acute Respiratory Distress Syndrome (ARDS</a:t>
            </a:r>
            <a:r>
              <a:rPr lang="en-GB" sz="1600" b="1" dirty="0" smtClean="0">
                <a:solidFill>
                  <a:srgbClr val="003560"/>
                </a:solidFill>
              </a:rPr>
              <a:t>)</a:t>
            </a:r>
            <a:endParaRPr lang="en-GB" sz="1600" dirty="0" smtClean="0"/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Common and often fatal cause of respiratory failure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3560"/>
                </a:solidFill>
              </a:rPr>
              <a:t>Prevalence of 10% among critically ill patients worldwide</a:t>
            </a:r>
            <a:r>
              <a:rPr lang="en-GB" sz="1600" baseline="30000" dirty="0" smtClean="0">
                <a:solidFill>
                  <a:srgbClr val="003560"/>
                </a:solidFill>
              </a:rPr>
              <a:t>1,2</a:t>
            </a:r>
            <a:endParaRPr lang="en-GB" sz="1600" dirty="0" smtClean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3560"/>
                </a:solidFill>
              </a:rPr>
              <a:t>30-40% mortality</a:t>
            </a:r>
            <a:r>
              <a:rPr lang="en-GB" sz="1600" baseline="30000" dirty="0" smtClean="0">
                <a:solidFill>
                  <a:srgbClr val="003560"/>
                </a:solidFill>
              </a:rPr>
              <a:t>1,2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3560"/>
                </a:solidFill>
              </a:rPr>
              <a:t>Defined as: 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3560"/>
                </a:solidFill>
              </a:rPr>
              <a:t>acute hypoxic respiratory failure (PaO</a:t>
            </a:r>
            <a:r>
              <a:rPr lang="en-GB" sz="1600" baseline="-25000" dirty="0" smtClean="0">
                <a:solidFill>
                  <a:srgbClr val="003560"/>
                </a:solidFill>
              </a:rPr>
              <a:t>2</a:t>
            </a:r>
            <a:r>
              <a:rPr lang="en-GB" sz="1600" dirty="0" smtClean="0">
                <a:solidFill>
                  <a:srgbClr val="003560"/>
                </a:solidFill>
              </a:rPr>
              <a:t>/FiO</a:t>
            </a:r>
            <a:r>
              <a:rPr lang="en-GB" sz="1600" baseline="-25000" dirty="0" smtClean="0">
                <a:solidFill>
                  <a:srgbClr val="003560"/>
                </a:solidFill>
              </a:rPr>
              <a:t>2</a:t>
            </a:r>
            <a:r>
              <a:rPr lang="en-GB" sz="1600" dirty="0" smtClean="0">
                <a:solidFill>
                  <a:srgbClr val="003560"/>
                </a:solidFill>
              </a:rPr>
              <a:t> &lt; 300 mmHg)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560"/>
                </a:solidFill>
              </a:rPr>
              <a:t>b</a:t>
            </a:r>
            <a:r>
              <a:rPr lang="en-GB" sz="1600" dirty="0" smtClean="0">
                <a:solidFill>
                  <a:srgbClr val="003560"/>
                </a:solidFill>
              </a:rPr>
              <a:t>ilateral chest infiltrates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560"/>
                </a:solidFill>
              </a:rPr>
              <a:t>a</a:t>
            </a:r>
            <a:r>
              <a:rPr lang="en-GB" sz="1600" dirty="0" smtClean="0">
                <a:solidFill>
                  <a:srgbClr val="003560"/>
                </a:solidFill>
              </a:rPr>
              <a:t>bsence of cardiac failure as primary diagnosis</a:t>
            </a: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5" y="4731990"/>
            <a:ext cx="8928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[1]  </a:t>
            </a:r>
            <a:r>
              <a:rPr lang="en-GB" sz="800" dirty="0" err="1" smtClean="0"/>
              <a:t>Rubenfeld</a:t>
            </a:r>
            <a:r>
              <a:rPr lang="en-GB" sz="800" dirty="0" smtClean="0"/>
              <a:t> </a:t>
            </a:r>
            <a:r>
              <a:rPr lang="en-GB" sz="800" dirty="0"/>
              <a:t>GD, Caldwell E, Peabody E, et al. Incidence and outcomes of acute lung injury. N </a:t>
            </a:r>
            <a:r>
              <a:rPr lang="en-GB" sz="800" dirty="0" err="1"/>
              <a:t>Engl</a:t>
            </a:r>
            <a:r>
              <a:rPr lang="en-GB" sz="800" dirty="0"/>
              <a:t> J Med 2005; 353: </a:t>
            </a:r>
            <a:r>
              <a:rPr lang="en-GB" sz="800" dirty="0" smtClean="0"/>
              <a:t>1685–93.</a:t>
            </a:r>
          </a:p>
          <a:p>
            <a:r>
              <a:rPr lang="en-GB" sz="800" dirty="0" smtClean="0"/>
              <a:t>[2]  </a:t>
            </a:r>
            <a:r>
              <a:rPr lang="en-GB" sz="800" dirty="0" err="1" smtClean="0"/>
              <a:t>Bellani</a:t>
            </a:r>
            <a:r>
              <a:rPr lang="en-GB" sz="800" dirty="0" smtClean="0"/>
              <a:t> </a:t>
            </a:r>
            <a:r>
              <a:rPr lang="en-GB" sz="800" dirty="0"/>
              <a:t>G, </a:t>
            </a:r>
            <a:r>
              <a:rPr lang="en-GB" sz="800" dirty="0" err="1"/>
              <a:t>Laffey</a:t>
            </a:r>
            <a:r>
              <a:rPr lang="en-GB" sz="800" dirty="0"/>
              <a:t> JG, Pham T, et al. Epidemiology, patterns of care, and mortality for patients with acute respiratory distress syndrome in intensive care units in 50 countries. JAMA 2016; 315: 788–800.</a:t>
            </a:r>
          </a:p>
        </p:txBody>
      </p:sp>
    </p:spTree>
    <p:extLst>
      <p:ext uri="{BB962C8B-B14F-4D97-AF65-F5344CB8AC3E}">
        <p14:creationId xmlns:p14="http://schemas.microsoft.com/office/powerpoint/2010/main" val="25494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6336703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3560"/>
                </a:solidFill>
              </a:rPr>
              <a:t>Background: ECMO</a:t>
            </a:r>
            <a:endParaRPr lang="en-GB" sz="1400" dirty="0" smtClean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 smtClean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Extracorporeal membrane oxygenation (ECMO) </a:t>
            </a:r>
            <a:endParaRPr lang="en-GB" sz="1600" dirty="0"/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3560"/>
                </a:solidFill>
              </a:rPr>
              <a:t>New treatment thought to improve disease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4272"/>
            <a:ext cx="2555776" cy="3974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5" y="4731990"/>
            <a:ext cx="892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[image]  Combes </a:t>
            </a:r>
            <a:r>
              <a:rPr lang="en-GB" sz="800" dirty="0"/>
              <a:t>A, </a:t>
            </a:r>
            <a:r>
              <a:rPr lang="en-GB" sz="800" dirty="0" err="1"/>
              <a:t>Pesenti</a:t>
            </a:r>
            <a:r>
              <a:rPr lang="en-GB" sz="800" dirty="0"/>
              <a:t> A, </a:t>
            </a:r>
            <a:r>
              <a:rPr lang="en-GB" sz="800" dirty="0" err="1"/>
              <a:t>Ranieri</a:t>
            </a:r>
            <a:r>
              <a:rPr lang="en-GB" sz="800" dirty="0"/>
              <a:t> VM. </a:t>
            </a:r>
            <a:r>
              <a:rPr lang="en-GB" sz="800" dirty="0">
                <a:hlinkClick r:id="rId5"/>
              </a:rPr>
              <a:t>Fifty Years of Research in ARDS. Is Extracorporeal Circulation the Future of Acute Respiratory Distress Syndrome Management?. </a:t>
            </a:r>
            <a:r>
              <a:rPr lang="en-GB" sz="800" dirty="0"/>
              <a:t>Am J </a:t>
            </a:r>
            <a:r>
              <a:rPr lang="en-GB" sz="800" dirty="0" err="1"/>
              <a:t>Respir</a:t>
            </a:r>
            <a:r>
              <a:rPr lang="en-GB" sz="800" dirty="0"/>
              <a:t> </a:t>
            </a:r>
            <a:r>
              <a:rPr lang="en-GB" sz="800" dirty="0" err="1"/>
              <a:t>Crit</a:t>
            </a:r>
            <a:r>
              <a:rPr lang="en-GB" sz="800" dirty="0"/>
              <a:t> Care Med. 2017 May 1;195(9):1161-1170. </a:t>
            </a:r>
            <a:r>
              <a:rPr lang="en-GB" sz="800" dirty="0" err="1"/>
              <a:t>doi</a:t>
            </a:r>
            <a:r>
              <a:rPr lang="en-GB" sz="800" dirty="0"/>
              <a:t>: 10.1164/rccm.201701-0217CP. Review. PubMed PMID: 28459322.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9255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568951" cy="20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3560"/>
                </a:solidFill>
              </a:rPr>
              <a:t>Aims of Project</a:t>
            </a: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Can </a:t>
            </a:r>
            <a:r>
              <a:rPr lang="en-GB" sz="1600" dirty="0" err="1" smtClean="0"/>
              <a:t>PreECMO</a:t>
            </a:r>
            <a:r>
              <a:rPr lang="en-GB" sz="1600" dirty="0" smtClean="0"/>
              <a:t> biomedical markers be used to accurately predict </a:t>
            </a:r>
            <a:r>
              <a:rPr lang="en-GB" sz="1600" dirty="0" smtClean="0"/>
              <a:t>survival after ECMO treatment?</a:t>
            </a:r>
            <a:endParaRPr lang="en-GB" sz="1600" dirty="0"/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Do we need all </a:t>
            </a:r>
            <a:r>
              <a:rPr lang="en-GB" sz="1600" dirty="0" err="1" smtClean="0"/>
              <a:t>PreECMO</a:t>
            </a:r>
            <a:r>
              <a:rPr lang="en-GB" sz="1600" dirty="0" smtClean="0"/>
              <a:t> variables or just a subset to make accurate predictions?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What is the expected performance of future predictions?</a:t>
            </a: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Exploratory Data Analysis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Missing Data Plot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Exploratory Data Analysis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Pairs Plot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Exploratory Data Analysis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Violin Plot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Methods: Models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Logistic Regression + 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QDA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KNN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Classification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SVM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UoG_PowerPoint_16.9</Template>
  <TotalTime>5278</TotalTime>
  <Words>360</Words>
  <Application>Microsoft Office PowerPoint</Application>
  <PresentationFormat>On-screen Show (16:9)</PresentationFormat>
  <Paragraphs>85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ヒラギノ角ゴ Pro W3</vt:lpstr>
      <vt:lpstr>Arial</vt:lpstr>
      <vt:lpstr>Calibri</vt:lpstr>
      <vt:lpstr>Times New Roman</vt:lpstr>
      <vt:lpstr>UoG_PowerPoint_16.9</vt:lpstr>
      <vt:lpstr>Survival Prediction of Acute Respiratory Distress Syndrome 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Exploratory Data Analysis</vt:lpstr>
      <vt:lpstr>Exploratory Data Analysis</vt:lpstr>
      <vt:lpstr>Methods: Models</vt:lpstr>
      <vt:lpstr>Methods:  Model Evaluation</vt:lpstr>
      <vt:lpstr>Advanced Section: Imputation</vt:lpstr>
      <vt:lpstr>Advanced Section: Imputation</vt:lpstr>
      <vt:lpstr>Thank you</vt:lpstr>
      <vt:lpstr>Supplementary Slides</vt:lpstr>
      <vt:lpstr>Hypothesis Tests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Robert Edwards (student)</cp:lastModifiedBy>
  <cp:revision>176</cp:revision>
  <dcterms:created xsi:type="dcterms:W3CDTF">2016-02-16T11:44:26Z</dcterms:created>
  <dcterms:modified xsi:type="dcterms:W3CDTF">2019-07-30T12:55:02Z</dcterms:modified>
  <cp:category/>
</cp:coreProperties>
</file>