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70" r:id="rId2"/>
    <p:sldId id="406" r:id="rId3"/>
    <p:sldId id="439" r:id="rId4"/>
    <p:sldId id="447" r:id="rId5"/>
    <p:sldId id="444" r:id="rId6"/>
    <p:sldId id="407" r:id="rId7"/>
    <p:sldId id="437" r:id="rId8"/>
    <p:sldId id="438" r:id="rId9"/>
    <p:sldId id="445" r:id="rId10"/>
    <p:sldId id="440" r:id="rId11"/>
    <p:sldId id="441" r:id="rId12"/>
    <p:sldId id="446" r:id="rId13"/>
    <p:sldId id="442" r:id="rId14"/>
    <p:sldId id="443" r:id="rId15"/>
    <p:sldId id="436" r:id="rId16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560"/>
    <a:srgbClr val="0067A7"/>
    <a:srgbClr val="003865"/>
    <a:srgbClr val="284F76"/>
    <a:srgbClr val="3E474E"/>
    <a:srgbClr val="032952"/>
    <a:srgbClr val="00213B"/>
    <a:srgbClr val="394753"/>
    <a:srgbClr val="5B5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40"/>
    <p:restoredTop sz="66977"/>
  </p:normalViewPr>
  <p:slideViewPr>
    <p:cSldViewPr>
      <p:cViewPr varScale="1">
        <p:scale>
          <a:sx n="101" d="100"/>
          <a:sy n="101" d="100"/>
        </p:scale>
        <p:origin x="32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433B5-D728-E146-B948-C37A5EC05FB8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02F00-C535-204F-B4B5-528FB2DC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6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hs.uk/conditions/acute-respiratory-distress-syndrome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ute_respiratory_distress_syndrom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semanticscholar.org/paper/Fifty-Years-of-Research-in-ARDS.-Is-Extracorporeal-Leprince-Pesenti/ca0ada0ed074e8c7c09fe0fdfe2f084be0758563" TargetMode="External"/><Relationship Id="rId5" Type="http://schemas.openxmlformats.org/officeDocument/2006/relationships/hyperlink" Target="https://en.wikipedia.org/wiki/Extracorporeal_membrane_oxygenation#cite_note-pmid9310799-7" TargetMode="External"/><Relationship Id="rId4" Type="http://schemas.openxmlformats.org/officeDocument/2006/relationships/hyperlink" Target="https://en.wikipedia.org/wiki/Extracorporeal_membrane_oxygenation#cite_note-pmid9315812-6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8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32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hlinkClick r:id="rId3"/>
              </a:rPr>
              <a:t>https://www.nhs.uk/conditions/acute-respiratory-distress-syndrome/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90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Early studies had shown survival benefit with use of ECMO for people in acute respiratory failure especially in the setting of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cute respiratory distress syndrome"/>
              </a:rPr>
              <a:t>acute respiratory distress syndrome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GB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[6]</a:t>
            </a:r>
            <a:r>
              <a:rPr lang="en-GB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[7]</a:t>
            </a:r>
            <a:endParaRPr lang="en-GB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Peek, GJ; Moore, HM; Moore, N;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Sosnowski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AW;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Firmin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RK (1997). "Extracorporeal membrane oxygenation for adult respiratory failure". 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Chest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Lewandowski, K.;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Rossaint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R.;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Pappert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D.;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Gerlach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H.;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Slama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K.-J.;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Weidemann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H.; Frey, D. J. M.; Hoffmann, O.;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Keske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U. (1997). "High survival rate in 122 ARDS patients managed according to a clinical algorithm including extracorporeal membrane oxygenation". 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Intensive Care Medicine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>
                <a:hlinkClick r:id="rId6"/>
              </a:rPr>
              <a:t>https://www.semanticscholar.org/paper/Fifty-Years-of-Research-in-ARDS.-Is-Extracorporeal-Leprince-Pesenti/ca0ada0ed074e8c7c09fe0fdfe2f084be0758563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26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45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42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61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39551" y="1203599"/>
            <a:ext cx="3744417" cy="5040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400" dirty="0"/>
              <a:t>Title: Font size 24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9551" y="1851671"/>
            <a:ext cx="3744417" cy="309634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40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634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39551" y="1203599"/>
            <a:ext cx="3744417" cy="5040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400" dirty="0"/>
              <a:t>Title: Font size 24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9551" y="1851671"/>
            <a:ext cx="3744417" cy="309634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40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747815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spc="-10">
          <a:solidFill>
            <a:srgbClr val="483F6A"/>
          </a:solidFill>
          <a:latin typeface="Times New Roman"/>
          <a:ea typeface="ヒラギノ角ゴ Pro W3" charset="0"/>
          <a:cs typeface="Times New Roman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F5961"/>
          </a:solidFill>
          <a:latin typeface="+mn-lt"/>
          <a:ea typeface="ヒラギノ角ゴ Pro W3" charset="0"/>
          <a:cs typeface="ヒラギノ角ゴ Pro W3" charset="0"/>
        </a:defRPr>
      </a:lvl1pPr>
      <a:lvl2pPr marL="4572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ヒラギノ角ゴ Pro W3" charset="0"/>
          <a:cs typeface="ＭＳ Ｐゴシック" charset="0"/>
        </a:defRPr>
      </a:lvl2pPr>
      <a:lvl3pPr marL="914400" algn="l" rtl="0" eaLnBrk="1" fontAlgn="base" hangingPunct="1">
        <a:spcBef>
          <a:spcPct val="20000"/>
        </a:spcBef>
        <a:spcAft>
          <a:spcPct val="0"/>
        </a:spcAft>
        <a:defRPr sz="1200" b="1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3pPr>
      <a:lvl4pPr marL="13716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4pPr>
      <a:lvl5pPr marL="18288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lasgow.ac.uk/photo/restricte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mailto:marketing-brand@glasgow.ac.uk" TargetMode="External"/><Relationship Id="rId4" Type="http://schemas.openxmlformats.org/officeDocument/2006/relationships/hyperlink" Target="mailto:peter.howard@glasgow.ac.uk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lasgow.ac.uk/photo/restricte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mailto:marketing-brand@glasgow.ac.uk" TargetMode="External"/><Relationship Id="rId4" Type="http://schemas.openxmlformats.org/officeDocument/2006/relationships/hyperlink" Target="mailto:peter.howard@glasgow.ac.u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e tower of the main building with the city in the background">
            <a:extLs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2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0766"/>
            <a:ext cx="1907704" cy="112217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5A592FA-C535-124E-A8E7-844425B8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6" y="1250950"/>
            <a:ext cx="5184775" cy="10327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Survival Prediction of Acute Respiratory Distress Syndrome </a:t>
            </a:r>
            <a:endParaRPr lang="en-US" dirty="0">
              <a:ea typeface="+mj-ea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650459D-5F1E-5640-87B5-00F2D9510815}"/>
              </a:ext>
            </a:extLst>
          </p:cNvPr>
          <p:cNvSpPr txBox="1">
            <a:spLocks/>
          </p:cNvSpPr>
          <p:nvPr/>
        </p:nvSpPr>
        <p:spPr bwMode="auto">
          <a:xfrm>
            <a:off x="467546" y="2526606"/>
            <a:ext cx="5400675" cy="100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F5961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72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213B"/>
                </a:solidFill>
                <a:latin typeface="+mn-lt"/>
                <a:ea typeface="ヒラギノ角ゴ Pro W3" charset="0"/>
                <a:cs typeface="ＭＳ Ｐゴシック" charset="0"/>
              </a:defRPr>
            </a:lvl2pPr>
            <a:lvl3pPr marL="914400" algn="l" rtl="0" eaLnBrk="1" fontAlgn="base" hangingPunct="1">
              <a:spcBef>
                <a:spcPct val="20000"/>
              </a:spcBef>
              <a:spcAft>
                <a:spcPct val="0"/>
              </a:spcAft>
              <a:defRPr sz="1200" b="1">
                <a:solidFill>
                  <a:srgbClr val="00213B"/>
                </a:solidFill>
                <a:latin typeface="+mn-lt"/>
                <a:ea typeface="ＭＳ Ｐゴシック" charset="0"/>
                <a:cs typeface="ＭＳ Ｐゴシック" charset="0"/>
              </a:defRPr>
            </a:lvl3pPr>
            <a:lvl4pPr marL="13716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213B"/>
                </a:solidFill>
                <a:latin typeface="+mn-lt"/>
                <a:ea typeface="ＭＳ Ｐゴシック" charset="0"/>
                <a:cs typeface="ＭＳ Ｐゴシック" charset="0"/>
              </a:defRPr>
            </a:lvl4pPr>
            <a:lvl5pPr marL="18288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213B"/>
                </a:solidFill>
                <a:latin typeface="+mn-lt"/>
                <a:ea typeface="ＭＳ Ｐゴシック" charset="0"/>
                <a:cs typeface="ＭＳ Ｐゴシック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9pPr>
          </a:lstStyle>
          <a:p>
            <a:r>
              <a:rPr lang="en-US" altLang="en-US" sz="2000" kern="0" dirty="0">
                <a:solidFill>
                  <a:srgbClr val="003560"/>
                </a:solidFill>
                <a:latin typeface="Arial" charset="0"/>
                <a:ea typeface="ヒラギノ角ゴ Pro W3" charset="-128"/>
                <a:cs typeface="ヒラギノ角ゴ Pro W3" charset="-128"/>
              </a:rPr>
              <a:t>Please use 20 font size for your sub-title</a:t>
            </a:r>
          </a:p>
        </p:txBody>
      </p:sp>
    </p:spTree>
    <p:extLst>
      <p:ext uri="{BB962C8B-B14F-4D97-AF65-F5344CB8AC3E}">
        <p14:creationId xmlns:p14="http://schemas.microsoft.com/office/powerpoint/2010/main" val="587772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9551" y="1203599"/>
            <a:ext cx="4104457" cy="504055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Trees / Random </a:t>
            </a:r>
            <a:r>
              <a:rPr lang="en-US" sz="2400" dirty="0" err="1" smtClean="0"/>
              <a:t>Forrests</a:t>
            </a:r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539551" y="1851671"/>
            <a:ext cx="3744417" cy="309634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Your body text should be minimum size 16.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We recommend that you use headings or bullet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Your audience want to hear and see you present not read from a slide.</a:t>
            </a:r>
          </a:p>
          <a:p>
            <a:pPr marL="292100" indent="-285750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To insert an image, right-click (ctrl + click Mac) and select ‘send to back’, to place it behind the University marque at the top.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969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9551" y="1203599"/>
            <a:ext cx="4104457" cy="504055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Support Vector Machines</a:t>
            </a:r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539551" y="1851671"/>
            <a:ext cx="3744417" cy="309634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Your body text should be minimum size 16.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We recommend that you use headings or bullet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Your audience want to hear and see you present not read from a slide.</a:t>
            </a:r>
          </a:p>
          <a:p>
            <a:pPr marL="292100" indent="-285750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To insert an image, right-click (ctrl + click Mac) and select ‘send to back’, to place it behind the University marque at the top.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67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9551" y="1203599"/>
            <a:ext cx="4104457" cy="504055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Comparison of Methods</a:t>
            </a:r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539551" y="1851671"/>
            <a:ext cx="3744417" cy="309634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AUC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F1 Score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39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9551" y="1203599"/>
            <a:ext cx="4680521" cy="504055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Advanced Section: Imputation</a:t>
            </a:r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539551" y="1851671"/>
            <a:ext cx="3744417" cy="309634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Your body text should be minimum size 16.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We recommend that you use headings or bullet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Your audience want to hear and see you present not read from a slide.</a:t>
            </a:r>
          </a:p>
          <a:p>
            <a:pPr marL="292100" indent="-285750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To insert an image, right-click (ctrl + click Mac) and select ‘send to back’, to place it behind the University marque at the top.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4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5" y="1203598"/>
            <a:ext cx="8568951" cy="3480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3560"/>
                </a:solidFill>
              </a:rPr>
              <a:t>Advanced Section: Imputation</a:t>
            </a:r>
            <a:endParaRPr lang="en-GB" sz="1400" dirty="0" smtClean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400" dirty="0" smtClean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400" dirty="0" smtClean="0">
                <a:solidFill>
                  <a:srgbClr val="003560"/>
                </a:solidFill>
              </a:rPr>
              <a:t>These </a:t>
            </a:r>
            <a:r>
              <a:rPr lang="en-GB" sz="1400" dirty="0">
                <a:solidFill>
                  <a:srgbClr val="003560"/>
                </a:solidFill>
              </a:rPr>
              <a:t>slides are intended to support staff who are making presentations about the University. If appropriate you may also use slides from the other University </a:t>
            </a:r>
            <a:r>
              <a:rPr lang="en-GB" sz="1400" dirty="0" err="1">
                <a:solidFill>
                  <a:srgbClr val="003560"/>
                </a:solidFill>
              </a:rPr>
              <a:t>Powerpoint</a:t>
            </a:r>
            <a:r>
              <a:rPr lang="en-GB" sz="1400" dirty="0">
                <a:solidFill>
                  <a:srgbClr val="003560"/>
                </a:solidFill>
              </a:rPr>
              <a:t> templates.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400" dirty="0">
                <a:solidFill>
                  <a:srgbClr val="003560"/>
                </a:solidFill>
              </a:rPr>
              <a:t>Slides 3 and 4 are approved and non-editable.</a:t>
            </a:r>
            <a:endParaRPr lang="en-GB" sz="1400" b="1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400" dirty="0">
                <a:solidFill>
                  <a:srgbClr val="003560"/>
                </a:solidFill>
              </a:rPr>
              <a:t>Please do not put images on top of the full images in the template. If using your own images, diagrams or tables please use the blank slide (Slide 14).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400" dirty="0">
                <a:solidFill>
                  <a:srgbClr val="003560"/>
                </a:solidFill>
              </a:rPr>
              <a:t>We recommend using the images supplied in this template where possible. If you require additional images the best resource is the University image bank at </a:t>
            </a:r>
            <a:r>
              <a:rPr lang="en-GB" sz="1400" dirty="0">
                <a:solidFill>
                  <a:srgbClr val="003560"/>
                </a:solidFill>
                <a:hlinkClick r:id="rId3"/>
              </a:rPr>
              <a:t>www.glasgow.ac.uk/photo/restricted</a:t>
            </a:r>
            <a:r>
              <a:rPr lang="en-GB" sz="1400" dirty="0">
                <a:solidFill>
                  <a:srgbClr val="003560"/>
                </a:solidFill>
              </a:rPr>
              <a:t>. Contact </a:t>
            </a:r>
            <a:r>
              <a:rPr lang="en-GB" sz="1400" dirty="0">
                <a:solidFill>
                  <a:srgbClr val="003560"/>
                </a:solidFill>
                <a:hlinkClick r:id="rId4"/>
              </a:rPr>
              <a:t>mrio-design@glasgow.ac.uk</a:t>
            </a:r>
            <a:r>
              <a:rPr lang="en-GB" sz="1400" dirty="0">
                <a:solidFill>
                  <a:srgbClr val="003560"/>
                </a:solidFill>
              </a:rPr>
              <a:t> for the password.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400" dirty="0">
                <a:solidFill>
                  <a:srgbClr val="003560"/>
                </a:solidFill>
              </a:rPr>
              <a:t>If you require assistance or guidance, please email </a:t>
            </a:r>
            <a:r>
              <a:rPr lang="en-GB" sz="1400" dirty="0">
                <a:solidFill>
                  <a:srgbClr val="003560"/>
                </a:solidFill>
                <a:hlinkClick r:id="rId5"/>
              </a:rPr>
              <a:t>marketing-brand@glasgow.ac.uk</a:t>
            </a:r>
            <a:endParaRPr lang="en-GB" sz="1400" dirty="0">
              <a:solidFill>
                <a:srgbClr val="003560"/>
              </a:solidFill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35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89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 main building of the University looking South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6596152" y="4321035"/>
            <a:ext cx="2584360" cy="639175"/>
            <a:chOff x="6596152" y="4321035"/>
            <a:chExt cx="2584360" cy="639175"/>
          </a:xfrm>
        </p:grpSpPr>
        <p:sp>
          <p:nvSpPr>
            <p:cNvPr id="37" name="TextBox 36"/>
            <p:cNvSpPr txBox="1"/>
            <p:nvPr/>
          </p:nvSpPr>
          <p:spPr>
            <a:xfrm>
              <a:off x="6596152" y="4321035"/>
              <a:ext cx="2584360" cy="369332"/>
            </a:xfrm>
            <a:prstGeom prst="rect">
              <a:avLst/>
            </a:prstGeom>
            <a:noFill/>
            <a:effectLst>
              <a:outerShdw blurRad="1270000" dist="50800" dir="5400000" sx="200000" sy="200000" algn="ctr" rotWithShape="0">
                <a:schemeClr val="tx1"/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</a:rPr>
                <a:t>#</a:t>
              </a:r>
              <a:r>
                <a:rPr lang="en-US" sz="1800" b="1" dirty="0" err="1">
                  <a:solidFill>
                    <a:schemeClr val="bg1"/>
                  </a:solidFill>
                </a:rPr>
                <a:t>UofGWorldChangers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6732240" y="4713989"/>
              <a:ext cx="2127863" cy="246221"/>
              <a:chOff x="6372200" y="4380462"/>
              <a:chExt cx="2127863" cy="246221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7380312" y="4380462"/>
                <a:ext cx="111975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@</a:t>
                </a:r>
                <a:r>
                  <a:rPr lang="en-US" sz="1000" b="1" dirty="0" err="1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UofGlasgow</a:t>
                </a:r>
                <a:endParaRPr lang="en-US" sz="1000" b="1" dirty="0">
                  <a:solidFill>
                    <a:schemeClr val="bg1"/>
                  </a:solidFill>
                  <a:ea typeface="Arial" charset="0"/>
                  <a:cs typeface="Arial" charset="0"/>
                </a:endParaRP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6372200" y="4400085"/>
                <a:ext cx="986878" cy="202182"/>
                <a:chOff x="5868219" y="4773800"/>
                <a:chExt cx="986878" cy="202182"/>
              </a:xfrm>
            </p:grpSpPr>
            <p:pic>
              <p:nvPicPr>
                <p:cNvPr id="41" name="Picture 4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72200" y="4773800"/>
                  <a:ext cx="242653" cy="201600"/>
                </a:xfrm>
                <a:prstGeom prst="rect">
                  <a:avLst/>
                </a:prstGeom>
              </p:spPr>
            </p:pic>
            <p:pic>
              <p:nvPicPr>
                <p:cNvPr id="42" name="Picture 4" descr="C:\Users\am384c\Desktop\snapchat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16326" y="4773800"/>
                  <a:ext cx="202181" cy="20218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3" name="Picture 42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53497" y="4773800"/>
                  <a:ext cx="201600" cy="201600"/>
                </a:xfrm>
                <a:prstGeom prst="rect">
                  <a:avLst/>
                </a:prstGeom>
              </p:spPr>
            </p:pic>
            <p:pic>
              <p:nvPicPr>
                <p:cNvPr id="44" name="Picture 43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68219" y="4778594"/>
                  <a:ext cx="197388" cy="197388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95536" y="1220108"/>
            <a:ext cx="5184775" cy="48754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2D4A"/>
                </a:solidFill>
              </a:rPr>
              <a:t>This is your closing slide </a:t>
            </a:r>
            <a:endParaRPr lang="en-US" dirty="0">
              <a:solidFill>
                <a:srgbClr val="002D4A"/>
              </a:solidFill>
              <a:ea typeface="+mj-ea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467544" y="1707654"/>
            <a:ext cx="5400675" cy="100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/>
            <a:r>
              <a:rPr lang="en-US" altLang="en-US" dirty="0">
                <a:solidFill>
                  <a:srgbClr val="002D4A"/>
                </a:solidFill>
                <a:latin typeface="Arial" charset="0"/>
                <a:ea typeface="ヒラギノ角ゴ Pro W3" charset="-128"/>
                <a:cs typeface="ヒラギノ角ゴ Pro W3" charset="-128"/>
              </a:rPr>
              <a:t>You can add your contact details, a call to</a:t>
            </a:r>
          </a:p>
          <a:p>
            <a:pPr marL="0"/>
            <a:r>
              <a:rPr lang="en-US" altLang="en-US" dirty="0">
                <a:solidFill>
                  <a:srgbClr val="002D4A"/>
                </a:solidFill>
                <a:latin typeface="Arial" charset="0"/>
                <a:ea typeface="ヒラギノ角ゴ Pro W3" charset="-128"/>
                <a:cs typeface="ヒラギノ角ゴ Pro W3" charset="-128"/>
              </a:rPr>
              <a:t>action or a simple Thank you using this slide </a:t>
            </a:r>
          </a:p>
          <a:p>
            <a:endParaRPr lang="en-US" altLang="en-US" dirty="0">
              <a:solidFill>
                <a:schemeClr val="bg1"/>
              </a:solidFill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389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5" y="1203598"/>
            <a:ext cx="8568951" cy="3480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Guidance notes</a:t>
            </a:r>
            <a:endParaRPr lang="en-GB" sz="14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4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400" dirty="0">
                <a:solidFill>
                  <a:srgbClr val="003560"/>
                </a:solidFill>
              </a:rPr>
              <a:t>These slides are intended to support staff who are making presentations about the University. If appropriate you may also use slides from the other University </a:t>
            </a:r>
            <a:r>
              <a:rPr lang="en-GB" sz="1400" dirty="0" err="1">
                <a:solidFill>
                  <a:srgbClr val="003560"/>
                </a:solidFill>
              </a:rPr>
              <a:t>Powerpoint</a:t>
            </a:r>
            <a:r>
              <a:rPr lang="en-GB" sz="1400" dirty="0">
                <a:solidFill>
                  <a:srgbClr val="003560"/>
                </a:solidFill>
              </a:rPr>
              <a:t> templates.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400" dirty="0">
                <a:solidFill>
                  <a:srgbClr val="003560"/>
                </a:solidFill>
              </a:rPr>
              <a:t>Slides 3 and 4 are approved and non-editable.</a:t>
            </a:r>
            <a:endParaRPr lang="en-GB" sz="1400" b="1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400" dirty="0">
                <a:solidFill>
                  <a:srgbClr val="003560"/>
                </a:solidFill>
              </a:rPr>
              <a:t>Please do not put images on top of the full images in the template. If using your own images, diagrams or tables please use the blank slide (Slide 14).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400" dirty="0">
                <a:solidFill>
                  <a:srgbClr val="003560"/>
                </a:solidFill>
              </a:rPr>
              <a:t>We recommend using the images supplied in this template where possible. If you require additional images the best resource is the University image bank at </a:t>
            </a:r>
            <a:r>
              <a:rPr lang="en-GB" sz="1400" dirty="0">
                <a:solidFill>
                  <a:srgbClr val="003560"/>
                </a:solidFill>
                <a:hlinkClick r:id="rId3"/>
              </a:rPr>
              <a:t>www.glasgow.ac.uk/photo/restricted</a:t>
            </a:r>
            <a:r>
              <a:rPr lang="en-GB" sz="1400" dirty="0">
                <a:solidFill>
                  <a:srgbClr val="003560"/>
                </a:solidFill>
              </a:rPr>
              <a:t>. Contact </a:t>
            </a:r>
            <a:r>
              <a:rPr lang="en-GB" sz="1400" dirty="0">
                <a:solidFill>
                  <a:srgbClr val="003560"/>
                </a:solidFill>
                <a:hlinkClick r:id="rId4"/>
              </a:rPr>
              <a:t>mrio-design@glasgow.ac.uk</a:t>
            </a:r>
            <a:r>
              <a:rPr lang="en-GB" sz="1400" dirty="0">
                <a:solidFill>
                  <a:srgbClr val="003560"/>
                </a:solidFill>
              </a:rPr>
              <a:t> for the password.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400" dirty="0">
                <a:solidFill>
                  <a:srgbClr val="003560"/>
                </a:solidFill>
              </a:rPr>
              <a:t>If you require assistance or guidance, please email </a:t>
            </a:r>
            <a:r>
              <a:rPr lang="en-GB" sz="1400" dirty="0">
                <a:solidFill>
                  <a:srgbClr val="003560"/>
                </a:solidFill>
                <a:hlinkClick r:id="rId5"/>
              </a:rPr>
              <a:t>marketing-brand@glasgow.ac.uk</a:t>
            </a:r>
            <a:endParaRPr lang="en-GB" sz="1400" dirty="0">
              <a:solidFill>
                <a:srgbClr val="003560"/>
              </a:solidFill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35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6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5" y="1203598"/>
            <a:ext cx="8568951" cy="184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3560"/>
                </a:solidFill>
              </a:rPr>
              <a:t>Acute Respiratory Distress Syndrome</a:t>
            </a:r>
            <a:endParaRPr lang="en-GB" sz="14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400" dirty="0">
              <a:solidFill>
                <a:srgbClr val="003560"/>
              </a:solidFill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Project background 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600" dirty="0" smtClean="0"/>
              <a:t>Aims </a:t>
            </a:r>
            <a:r>
              <a:rPr lang="en-GB" sz="1600" dirty="0"/>
              <a:t>of the project </a:t>
            </a:r>
            <a:endParaRPr lang="en-GB" sz="1600" dirty="0" smtClean="0"/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600" dirty="0" smtClean="0"/>
              <a:t>Data </a:t>
            </a:r>
            <a:r>
              <a:rPr lang="en-GB" sz="1600" dirty="0"/>
              <a:t>description</a:t>
            </a:r>
            <a:endParaRPr lang="en-GB" sz="1600" dirty="0">
              <a:solidFill>
                <a:srgbClr val="0035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4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575" y="38100"/>
            <a:ext cx="3437425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8568951" cy="184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3560"/>
                </a:solidFill>
              </a:rPr>
              <a:t>Extracorporeal Membrane Oxygenation (ECMO)</a:t>
            </a:r>
            <a:endParaRPr lang="en-GB" sz="1400" dirty="0" smtClean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400" dirty="0" smtClean="0">
              <a:solidFill>
                <a:srgbClr val="003560"/>
              </a:solidFill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600" dirty="0" smtClean="0"/>
              <a:t>Project </a:t>
            </a:r>
            <a:r>
              <a:rPr lang="en-GB" sz="1600" dirty="0"/>
              <a:t>background 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600" dirty="0" smtClean="0"/>
              <a:t>Aims </a:t>
            </a:r>
            <a:r>
              <a:rPr lang="en-GB" sz="1600" dirty="0"/>
              <a:t>of the project </a:t>
            </a:r>
            <a:endParaRPr lang="en-GB" sz="1600" dirty="0" smtClean="0"/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600" dirty="0" smtClean="0"/>
              <a:t>Data </a:t>
            </a:r>
            <a:r>
              <a:rPr lang="en-GB" sz="1600" dirty="0"/>
              <a:t>description</a:t>
            </a:r>
            <a:endParaRPr lang="en-GB" sz="1600" dirty="0">
              <a:solidFill>
                <a:srgbClr val="0035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87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5" y="1203598"/>
            <a:ext cx="8568951" cy="184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3560"/>
                </a:solidFill>
              </a:rPr>
              <a:t>Questions of Interest</a:t>
            </a:r>
            <a:endParaRPr lang="en-GB" sz="14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400" dirty="0">
              <a:solidFill>
                <a:srgbClr val="003560"/>
              </a:solidFill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600" dirty="0" smtClean="0"/>
              <a:t>Can </a:t>
            </a:r>
            <a:r>
              <a:rPr lang="en-GB" sz="1600" dirty="0" err="1" smtClean="0"/>
              <a:t>PreECMO</a:t>
            </a:r>
            <a:r>
              <a:rPr lang="en-GB" sz="1600" dirty="0" smtClean="0"/>
              <a:t> biomedical markers be used to accurately predict ECMO survival?</a:t>
            </a:r>
            <a:endParaRPr lang="en-GB" sz="1600" dirty="0"/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600" dirty="0" smtClean="0"/>
              <a:t>Do we need all </a:t>
            </a:r>
            <a:r>
              <a:rPr lang="en-GB" sz="1600" dirty="0" err="1" smtClean="0"/>
              <a:t>PreECMO</a:t>
            </a:r>
            <a:r>
              <a:rPr lang="en-GB" sz="1600" dirty="0" smtClean="0"/>
              <a:t> variables or just a subset to make accurate predictions?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600" dirty="0" smtClean="0"/>
              <a:t>What is the expected performance of future predictions?</a:t>
            </a:r>
            <a:endParaRPr lang="en-GB" sz="1600" dirty="0">
              <a:solidFill>
                <a:srgbClr val="0035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5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9551" y="1203599"/>
            <a:ext cx="4104457" cy="504055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Exploratory Data Analysis</a:t>
            </a:r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539551" y="1851671"/>
            <a:ext cx="3744417" cy="309634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Your body text should be minimum size 16.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We recommend that you use headings or bullet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Your audience want to hear and see you present not read from a slide.</a:t>
            </a:r>
          </a:p>
          <a:p>
            <a:pPr marL="292100" indent="-285750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To insert an image, right-click (ctrl + click Mac) and select ‘send to back’, to place it behind the University marque at the top.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12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9551" y="1203599"/>
            <a:ext cx="4104457" cy="504055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Logistic Regression</a:t>
            </a:r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539551" y="1851671"/>
            <a:ext cx="3744417" cy="309634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Your body text should be minimum size 16.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We recommend that you use headings or bullet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Your audience want to hear and see you present not read from a slide.</a:t>
            </a:r>
          </a:p>
          <a:p>
            <a:pPr marL="292100" indent="-285750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To insert an image, right-click (ctrl + click Mac) and select ‘send to back’, to place it behind the University marque at the top.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4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9551" y="1203599"/>
            <a:ext cx="4104457" cy="504055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K-Nearest </a:t>
            </a:r>
            <a:r>
              <a:rPr lang="en-US" sz="2400" dirty="0" err="1" smtClean="0"/>
              <a:t>Neighbours</a:t>
            </a:r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539551" y="1851671"/>
            <a:ext cx="3744417" cy="309634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Only for continuous variables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8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9551" y="1203599"/>
            <a:ext cx="4104457" cy="504055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LDA/QDA</a:t>
            </a:r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539551" y="1851671"/>
            <a:ext cx="3744417" cy="309634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Only for continuous variables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38787"/>
      </p:ext>
    </p:extLst>
  </p:cSld>
  <p:clrMapOvr>
    <a:masterClrMapping/>
  </p:clrMapOvr>
</p:sld>
</file>

<file path=ppt/theme/theme1.xml><?xml version="1.0" encoding="utf-8"?>
<a:theme xmlns:a="http://schemas.openxmlformats.org/drawingml/2006/main" name="UoG_PowerPoint_16.9">
  <a:themeElements>
    <a:clrScheme name="University colours">
      <a:dk1>
        <a:srgbClr val="002542"/>
      </a:dk1>
      <a:lt1>
        <a:srgbClr val="FFFFFE"/>
      </a:lt1>
      <a:dk2>
        <a:srgbClr val="354047"/>
      </a:dk2>
      <a:lt2>
        <a:srgbClr val="C54520"/>
      </a:lt2>
      <a:accent1>
        <a:srgbClr val="63548B"/>
      </a:accent1>
      <a:accent2>
        <a:srgbClr val="8D0C64"/>
      </a:accent2>
      <a:accent3>
        <a:srgbClr val="CF1C20"/>
      </a:accent3>
      <a:accent4>
        <a:srgbClr val="4B3B7D"/>
      </a:accent4>
      <a:accent5>
        <a:srgbClr val="003824"/>
      </a:accent5>
      <a:accent6>
        <a:srgbClr val="500B29"/>
      </a:accent6>
      <a:hlink>
        <a:srgbClr val="584B3D"/>
      </a:hlink>
      <a:folHlink>
        <a:srgbClr val="0068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UoG_PowerPoint_16.9</Template>
  <TotalTime>5134</TotalTime>
  <Words>725</Words>
  <Application>Microsoft Office PowerPoint</Application>
  <PresentationFormat>On-screen Show (16:9)</PresentationFormat>
  <Paragraphs>82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ＭＳ Ｐゴシック</vt:lpstr>
      <vt:lpstr>ヒラギノ角ゴ Pro W3</vt:lpstr>
      <vt:lpstr>Arial</vt:lpstr>
      <vt:lpstr>Calibri</vt:lpstr>
      <vt:lpstr>Times New Roman</vt:lpstr>
      <vt:lpstr>UoG_PowerPoint_16.9</vt:lpstr>
      <vt:lpstr>Survival Prediction of Acute Respiratory Distress Syndrome </vt:lpstr>
      <vt:lpstr>PowerPoint Presentation</vt:lpstr>
      <vt:lpstr>PowerPoint Presentation</vt:lpstr>
      <vt:lpstr>PowerPoint Presentation</vt:lpstr>
      <vt:lpstr>PowerPoint Presentation</vt:lpstr>
      <vt:lpstr>Exploratory Data Analysis</vt:lpstr>
      <vt:lpstr>Logistic Regression</vt:lpstr>
      <vt:lpstr>K-Nearest Neighbours</vt:lpstr>
      <vt:lpstr>LDA/QDA</vt:lpstr>
      <vt:lpstr>Trees / Random Forrests</vt:lpstr>
      <vt:lpstr>Support Vector Machines</vt:lpstr>
      <vt:lpstr>Comparison of Methods</vt:lpstr>
      <vt:lpstr>Advanced Section: Imputation</vt:lpstr>
      <vt:lpstr>PowerPoint Presentation</vt:lpstr>
      <vt:lpstr>This is your closing slide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Peter Howard</dc:creator>
  <cp:keywords/>
  <dc:description/>
  <cp:lastModifiedBy>Robert Edwards (student)</cp:lastModifiedBy>
  <cp:revision>167</cp:revision>
  <dcterms:created xsi:type="dcterms:W3CDTF">2016-02-16T11:44:26Z</dcterms:created>
  <dcterms:modified xsi:type="dcterms:W3CDTF">2019-07-29T18:02:31Z</dcterms:modified>
  <cp:category/>
</cp:coreProperties>
</file>