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67" r:id="rId3"/>
    <p:sldId id="258" r:id="rId4"/>
    <p:sldId id="259" r:id="rId5"/>
    <p:sldId id="261" r:id="rId6"/>
    <p:sldId id="262" r:id="rId7"/>
    <p:sldId id="257" r:id="rId8"/>
    <p:sldId id="264" r:id="rId9"/>
    <p:sldId id="265" r:id="rId10"/>
    <p:sldId id="269" r:id="rId11"/>
    <p:sldId id="266" r:id="rId12"/>
    <p:sldId id="268" r:id="rId13"/>
    <p:sldId id="260"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84019" autoAdjust="0"/>
  </p:normalViewPr>
  <p:slideViewPr>
    <p:cSldViewPr snapToGrid="0">
      <p:cViewPr varScale="1">
        <p:scale>
          <a:sx n="96" d="100"/>
          <a:sy n="96" d="100"/>
        </p:scale>
        <p:origin x="11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52B9E-DA0E-4517-8C23-E87A316FD4D7}" type="datetimeFigureOut">
              <a:rPr lang="nl-NL" smtClean="0"/>
              <a:t>5-11-2018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92ADEC-5316-488C-9A48-F0563A32EB6C}" type="slidenum">
              <a:rPr lang="nl-NL" smtClean="0"/>
              <a:t>‹nr.›</a:t>
            </a:fld>
            <a:endParaRPr lang="nl-NL"/>
          </a:p>
        </p:txBody>
      </p:sp>
    </p:spTree>
    <p:extLst>
      <p:ext uri="{BB962C8B-B14F-4D97-AF65-F5344CB8AC3E}">
        <p14:creationId xmlns:p14="http://schemas.microsoft.com/office/powerpoint/2010/main" val="1827303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nl.wikipedia.org/wiki/Rugby_(balspe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nl.wikipedia.org/wiki/Harvard_Business_Review"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nl.wikipedia.org/wiki/Softwareontwikkelmethode"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nl.wikipedia.org/wiki/United_States_Department_of_War" TargetMode="External"/><Relationship Id="rId3" Type="http://schemas.openxmlformats.org/officeDocument/2006/relationships/hyperlink" Target="https://nl.wikipedia.org/wiki/Japans" TargetMode="External"/><Relationship Id="rId7" Type="http://schemas.openxmlformats.org/officeDocument/2006/relationships/hyperlink" Target="https://nl.wikipedia.org/w/index.php?title=Walter_Shewhart&amp;action=edit&amp;redlink=1"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nl.wikipedia.org/wiki/Frank_Bunker_Gilbreth" TargetMode="External"/><Relationship Id="rId5" Type="http://schemas.openxmlformats.org/officeDocument/2006/relationships/hyperlink" Target="https://nl.wikipedia.org/wiki/Frederick_Winslow_Taylor" TargetMode="External"/><Relationship Id="rId4" Type="http://schemas.openxmlformats.org/officeDocument/2006/relationships/hyperlink" Target="https://nl.wikipedia.org/wiki/Productie" TargetMode="External"/><Relationship Id="rId9" Type="http://schemas.openxmlformats.org/officeDocument/2006/relationships/hyperlink" Target="https://nl.wikipedia.org/w/index.php?title=TPM&amp;action=edit&amp;redlink=1"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nl.wikipedia.org/wiki/Henri_Poincar%C3%A9"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nl.wikipedia.org/wiki/Hemelmechanica"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nl.wikipedia.org/wiki/Henri_Poincar%C3%A9"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nl.wikipedia.org/wiki/Hemelmechanica"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0492ADEC-5316-488C-9A48-F0563A32EB6C}" type="slidenum">
              <a:rPr lang="nl-NL" smtClean="0"/>
              <a:t>1</a:t>
            </a:fld>
            <a:endParaRPr lang="nl-NL"/>
          </a:p>
        </p:txBody>
      </p:sp>
    </p:spTree>
    <p:extLst>
      <p:ext uri="{BB962C8B-B14F-4D97-AF65-F5344CB8AC3E}">
        <p14:creationId xmlns:p14="http://schemas.microsoft.com/office/powerpoint/2010/main" val="1517030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indent="-228600">
              <a:buAutoNum type="arabicPeriod"/>
            </a:pPr>
            <a:r>
              <a:rPr lang="nl-NL" dirty="0"/>
              <a:t>Voorkom verspilling</a:t>
            </a:r>
          </a:p>
          <a:p>
            <a:pPr marL="228600" indent="-228600">
              <a:buAutoNum type="arabicPeriod"/>
            </a:pPr>
            <a:r>
              <a:rPr lang="nl-NL" dirty="0"/>
              <a:t>Bouw kwaliteit direct in uw product</a:t>
            </a:r>
          </a:p>
          <a:p>
            <a:pPr marL="228600" indent="-228600">
              <a:buAutoNum type="arabicPeriod"/>
            </a:pPr>
            <a:r>
              <a:rPr lang="nl-NL" dirty="0"/>
              <a:t>Draag macht over aan het team</a:t>
            </a:r>
          </a:p>
          <a:p>
            <a:pPr marL="228600" indent="-228600">
              <a:buAutoNum type="arabicPeriod"/>
            </a:pPr>
            <a:r>
              <a:rPr lang="nl-NL" dirty="0"/>
              <a:t>Stel commitment uit</a:t>
            </a:r>
          </a:p>
          <a:p>
            <a:pPr marL="228600" indent="-228600">
              <a:buAutoNum type="arabicPeriod"/>
            </a:pPr>
            <a:r>
              <a:rPr lang="nl-NL" dirty="0"/>
              <a:t>Creëer kennis</a:t>
            </a:r>
          </a:p>
          <a:p>
            <a:pPr marL="228600" indent="-228600">
              <a:buAutoNum type="arabicPeriod"/>
            </a:pPr>
            <a:r>
              <a:rPr lang="nl-NL" dirty="0"/>
              <a:t>Optimaliseer het geheel</a:t>
            </a:r>
          </a:p>
          <a:p>
            <a:pPr marL="228600" indent="-228600">
              <a:buAutoNum type="arabicPeriod"/>
            </a:pPr>
            <a:r>
              <a:rPr lang="nl-NL" dirty="0"/>
              <a:t>Lever snel</a:t>
            </a:r>
          </a:p>
        </p:txBody>
      </p:sp>
      <p:sp>
        <p:nvSpPr>
          <p:cNvPr id="4" name="Tijdelijke aanduiding voor dianummer 3"/>
          <p:cNvSpPr>
            <a:spLocks noGrp="1"/>
          </p:cNvSpPr>
          <p:nvPr>
            <p:ph type="sldNum" sz="quarter" idx="5"/>
          </p:nvPr>
        </p:nvSpPr>
        <p:spPr/>
        <p:txBody>
          <a:bodyPr/>
          <a:lstStyle/>
          <a:p>
            <a:fld id="{0492ADEC-5316-488C-9A48-F0563A32EB6C}" type="slidenum">
              <a:rPr lang="nl-NL" smtClean="0"/>
              <a:t>10</a:t>
            </a:fld>
            <a:endParaRPr lang="nl-NL"/>
          </a:p>
        </p:txBody>
      </p:sp>
    </p:spTree>
    <p:extLst>
      <p:ext uri="{BB962C8B-B14F-4D97-AF65-F5344CB8AC3E}">
        <p14:creationId xmlns:p14="http://schemas.microsoft.com/office/powerpoint/2010/main" val="1794027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Een </a:t>
            </a:r>
            <a:r>
              <a:rPr lang="nl-NL" b="1" dirty="0"/>
              <a:t>scrum</a:t>
            </a:r>
            <a:r>
              <a:rPr lang="nl-NL" dirty="0"/>
              <a:t> of </a:t>
            </a:r>
            <a:r>
              <a:rPr lang="nl-NL" b="1" dirty="0"/>
              <a:t>scrummage</a:t>
            </a:r>
            <a:r>
              <a:rPr lang="nl-NL" dirty="0"/>
              <a:t> is een term uit de </a:t>
            </a:r>
            <a:r>
              <a:rPr lang="nl-NL" dirty="0">
                <a:hlinkClick r:id="rId3" tooltip="Rugby (balspel)"/>
              </a:rPr>
              <a:t>rugbysport</a:t>
            </a:r>
            <a:r>
              <a:rPr lang="nl-NL" dirty="0"/>
              <a:t>. Een scrum is een manier van spelhervatting na een kleine, technische overtreding.	</a:t>
            </a:r>
          </a:p>
        </p:txBody>
      </p:sp>
      <p:sp>
        <p:nvSpPr>
          <p:cNvPr id="4" name="Tijdelijke aanduiding voor dianummer 3"/>
          <p:cNvSpPr>
            <a:spLocks noGrp="1"/>
          </p:cNvSpPr>
          <p:nvPr>
            <p:ph type="sldNum" sz="quarter" idx="5"/>
          </p:nvPr>
        </p:nvSpPr>
        <p:spPr/>
        <p:txBody>
          <a:bodyPr/>
          <a:lstStyle/>
          <a:p>
            <a:fld id="{0492ADEC-5316-488C-9A48-F0563A32EB6C}" type="slidenum">
              <a:rPr lang="nl-NL" smtClean="0"/>
              <a:t>11</a:t>
            </a:fld>
            <a:endParaRPr lang="nl-NL"/>
          </a:p>
        </p:txBody>
      </p:sp>
    </p:spTree>
    <p:extLst>
      <p:ext uri="{BB962C8B-B14F-4D97-AF65-F5344CB8AC3E}">
        <p14:creationId xmlns:p14="http://schemas.microsoft.com/office/powerpoint/2010/main" val="341285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Scrum werd geïntroduceerd in een onderzoek door </a:t>
            </a:r>
            <a:r>
              <a:rPr lang="nl-NL" dirty="0" err="1"/>
              <a:t>Ikujiro</a:t>
            </a:r>
            <a:r>
              <a:rPr lang="nl-NL" dirty="0"/>
              <a:t> </a:t>
            </a:r>
            <a:r>
              <a:rPr lang="nl-NL" dirty="0" err="1"/>
              <a:t>Nonaka</a:t>
            </a:r>
            <a:r>
              <a:rPr lang="nl-NL" dirty="0"/>
              <a:t> en </a:t>
            </a:r>
            <a:r>
              <a:rPr lang="nl-NL" dirty="0" err="1"/>
              <a:t>Hirotaka</a:t>
            </a:r>
            <a:r>
              <a:rPr lang="nl-NL" dirty="0"/>
              <a:t> </a:t>
            </a:r>
            <a:r>
              <a:rPr lang="nl-NL" dirty="0" err="1"/>
              <a:t>Takeuchi</a:t>
            </a:r>
            <a:r>
              <a:rPr lang="nl-NL" dirty="0"/>
              <a:t>, dat begin 1986 in de </a:t>
            </a:r>
            <a:r>
              <a:rPr lang="nl-NL" dirty="0">
                <a:hlinkClick r:id="rId3" tooltip="Harvard Business Review"/>
              </a:rPr>
              <a:t>Harvard Business Review</a:t>
            </a:r>
            <a:r>
              <a:rPr lang="nl-NL" dirty="0"/>
              <a:t> gepubliceerd is. In dit onderzoek wordt beschreven dat projecten met kleine (multidisciplinaire) teams historisch gezien het beste resultaat leveren. Naar aanleiding van dit onderzoek ontwikkelde Jeff Sutherland in 1993 het scrumproces, terwijl Ken </a:t>
            </a:r>
            <a:r>
              <a:rPr lang="nl-NL" dirty="0" err="1"/>
              <a:t>Schwaber</a:t>
            </a:r>
            <a:r>
              <a:rPr lang="nl-NL" dirty="0"/>
              <a:t> een eigen benadering bij zijn bedrijf toepaste. Samen werkten ze dit verder uit en in 1995 formaliseerde Ken </a:t>
            </a:r>
            <a:r>
              <a:rPr lang="nl-NL" dirty="0" err="1"/>
              <a:t>Schwaber</a:t>
            </a:r>
            <a:r>
              <a:rPr lang="nl-NL" dirty="0"/>
              <a:t> scrum als </a:t>
            </a:r>
            <a:r>
              <a:rPr lang="nl-NL" dirty="0" err="1">
                <a:hlinkClick r:id="rId4" tooltip="Softwareontwikkelmethode"/>
              </a:rPr>
              <a:t>softwareontwikkelmethode</a:t>
            </a:r>
            <a:r>
              <a:rPr lang="nl-NL" dirty="0"/>
              <a:t>. Scrum is ontwikkeld in de VS en wordt veelal gebruikt in deels Engelstalige projecten, vandaar de Engelse terminologie. </a:t>
            </a:r>
          </a:p>
        </p:txBody>
      </p:sp>
      <p:sp>
        <p:nvSpPr>
          <p:cNvPr id="4" name="Tijdelijke aanduiding voor dianummer 3"/>
          <p:cNvSpPr>
            <a:spLocks noGrp="1"/>
          </p:cNvSpPr>
          <p:nvPr>
            <p:ph type="sldNum" sz="quarter" idx="5"/>
          </p:nvPr>
        </p:nvSpPr>
        <p:spPr/>
        <p:txBody>
          <a:bodyPr/>
          <a:lstStyle/>
          <a:p>
            <a:fld id="{0492ADEC-5316-488C-9A48-F0563A32EB6C}" type="slidenum">
              <a:rPr lang="nl-NL" smtClean="0"/>
              <a:t>12</a:t>
            </a:fld>
            <a:endParaRPr lang="nl-NL"/>
          </a:p>
        </p:txBody>
      </p:sp>
    </p:spTree>
    <p:extLst>
      <p:ext uri="{BB962C8B-B14F-4D97-AF65-F5344CB8AC3E}">
        <p14:creationId xmlns:p14="http://schemas.microsoft.com/office/powerpoint/2010/main" val="2494437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err="1"/>
              <a:t>Gemba</a:t>
            </a:r>
            <a:r>
              <a:rPr lang="nl-NL" dirty="0"/>
              <a:t> betekent in het Japans: 'de echte plek'. </a:t>
            </a:r>
            <a:r>
              <a:rPr lang="nl-NL" b="1" dirty="0" err="1"/>
              <a:t>Gemba</a:t>
            </a:r>
            <a:r>
              <a:rPr lang="nl-NL" dirty="0"/>
              <a:t> refereert aan de werkvloer, daar waar de waarde gecreëerd wordt. De filosofie achter </a:t>
            </a:r>
            <a:r>
              <a:rPr lang="nl-NL" b="1" dirty="0" err="1"/>
              <a:t>Gemba</a:t>
            </a:r>
            <a:r>
              <a:rPr lang="nl-NL" dirty="0"/>
              <a:t> is dat je 'zo dichtbij als mogelijk probeert te komen' alvorens je een oplossing aandraagt.</a:t>
            </a:r>
          </a:p>
          <a:p>
            <a:endParaRPr lang="nl-NL" b="1" dirty="0"/>
          </a:p>
          <a:p>
            <a:r>
              <a:rPr lang="nl-NL" b="1" dirty="0" err="1"/>
              <a:t>Kaizen</a:t>
            </a:r>
            <a:r>
              <a:rPr lang="nl-NL" dirty="0"/>
              <a:t> (</a:t>
            </a:r>
            <a:r>
              <a:rPr lang="nl-NL" dirty="0" err="1"/>
              <a:t>改善</a:t>
            </a:r>
            <a:r>
              <a:rPr lang="nl-NL" dirty="0"/>
              <a:t>, </a:t>
            </a:r>
            <a:r>
              <a:rPr lang="nl-NL" dirty="0">
                <a:hlinkClick r:id="rId3" tooltip="Japans"/>
              </a:rPr>
              <a:t>Japans</a:t>
            </a:r>
            <a:r>
              <a:rPr lang="nl-NL" dirty="0"/>
              <a:t> voor "veranderen naar beter" of "verbetering") is een aanpak in </a:t>
            </a:r>
            <a:r>
              <a:rPr lang="nl-NL" dirty="0">
                <a:hlinkClick r:id="rId4" tooltip="Productie"/>
              </a:rPr>
              <a:t>productiviteitsverbetering</a:t>
            </a:r>
            <a:r>
              <a:rPr lang="nl-NL" dirty="0"/>
              <a:t> ontstaan in Japanse bedrijven waarschijnlijk naar het voorbeeld van het werk van Amerikaanse experts zoals </a:t>
            </a:r>
            <a:r>
              <a:rPr lang="nl-NL" dirty="0">
                <a:hlinkClick r:id="rId5" tooltip="Frederick Winslow Taylor"/>
              </a:rPr>
              <a:t>Frederick </a:t>
            </a:r>
            <a:r>
              <a:rPr lang="nl-NL" dirty="0" err="1">
                <a:hlinkClick r:id="rId5" tooltip="Frederick Winslow Taylor"/>
              </a:rPr>
              <a:t>Winslow</a:t>
            </a:r>
            <a:r>
              <a:rPr lang="nl-NL" dirty="0">
                <a:hlinkClick r:id="rId5" tooltip="Frederick Winslow Taylor"/>
              </a:rPr>
              <a:t> Taylor</a:t>
            </a:r>
            <a:r>
              <a:rPr lang="nl-NL" dirty="0"/>
              <a:t>, </a:t>
            </a:r>
            <a:r>
              <a:rPr lang="nl-NL" dirty="0">
                <a:hlinkClick r:id="rId6" tooltip="Frank Bunker Gilbreth"/>
              </a:rPr>
              <a:t>Frank Bunker </a:t>
            </a:r>
            <a:r>
              <a:rPr lang="nl-NL" dirty="0" err="1">
                <a:hlinkClick r:id="rId6" tooltip="Frank Bunker Gilbreth"/>
              </a:rPr>
              <a:t>Gilbreth</a:t>
            </a:r>
            <a:r>
              <a:rPr lang="nl-NL" dirty="0"/>
              <a:t>, </a:t>
            </a:r>
            <a:r>
              <a:rPr lang="nl-NL" dirty="0">
                <a:hlinkClick r:id="rId7" tooltip="Walter Shewhart (de pagina bestaat niet)"/>
              </a:rPr>
              <a:t>Walter </a:t>
            </a:r>
            <a:r>
              <a:rPr lang="nl-NL" dirty="0" err="1">
                <a:hlinkClick r:id="rId7" tooltip="Walter Shewhart (de pagina bestaat niet)"/>
              </a:rPr>
              <a:t>Shewhart</a:t>
            </a:r>
            <a:r>
              <a:rPr lang="nl-NL" dirty="0"/>
              <a:t> en een samenwerkingsprogramma van het </a:t>
            </a:r>
            <a:r>
              <a:rPr lang="nl-NL" dirty="0">
                <a:hlinkClick r:id="rId8" tooltip="United States Department of War"/>
              </a:rPr>
              <a:t>United </a:t>
            </a:r>
            <a:r>
              <a:rPr lang="nl-NL" dirty="0" err="1">
                <a:hlinkClick r:id="rId8" tooltip="United States Department of War"/>
              </a:rPr>
              <a:t>States</a:t>
            </a:r>
            <a:r>
              <a:rPr lang="nl-NL" dirty="0">
                <a:hlinkClick r:id="rId8" tooltip="United States Department of War"/>
              </a:rPr>
              <a:t> </a:t>
            </a:r>
            <a:r>
              <a:rPr lang="nl-NL" dirty="0" err="1">
                <a:hlinkClick r:id="rId8" tooltip="United States Department of War"/>
              </a:rPr>
              <a:t>Department</a:t>
            </a:r>
            <a:r>
              <a:rPr lang="nl-NL" dirty="0">
                <a:hlinkClick r:id="rId8" tooltip="United States Department of War"/>
              </a:rPr>
              <a:t> of War</a:t>
            </a:r>
            <a:r>
              <a:rPr lang="nl-NL" dirty="0"/>
              <a:t> met de industrie na de Tweede Wereldoorlog. De ontwikkeling van </a:t>
            </a:r>
            <a:r>
              <a:rPr lang="nl-NL" dirty="0" err="1"/>
              <a:t>kaizen</a:t>
            </a:r>
            <a:r>
              <a:rPr lang="nl-NL" dirty="0"/>
              <a:t> ging hand in hand met de ontwikkeling van kwaliteitstechnieken zoals </a:t>
            </a:r>
            <a:r>
              <a:rPr lang="nl-NL" dirty="0">
                <a:hlinkClick r:id="rId9" tooltip="TPM (de pagina bestaat niet)"/>
              </a:rPr>
              <a:t>TPM</a:t>
            </a:r>
            <a:r>
              <a:rPr lang="nl-NL" dirty="0"/>
              <a:t>, maar beperkt zich er niet toe. </a:t>
            </a:r>
          </a:p>
        </p:txBody>
      </p:sp>
      <p:sp>
        <p:nvSpPr>
          <p:cNvPr id="4" name="Tijdelijke aanduiding voor dianummer 3"/>
          <p:cNvSpPr>
            <a:spLocks noGrp="1"/>
          </p:cNvSpPr>
          <p:nvPr>
            <p:ph type="sldNum" sz="quarter" idx="5"/>
          </p:nvPr>
        </p:nvSpPr>
        <p:spPr/>
        <p:txBody>
          <a:bodyPr/>
          <a:lstStyle/>
          <a:p>
            <a:fld id="{0492ADEC-5316-488C-9A48-F0563A32EB6C}" type="slidenum">
              <a:rPr lang="nl-NL" smtClean="0"/>
              <a:t>13</a:t>
            </a:fld>
            <a:endParaRPr lang="nl-NL"/>
          </a:p>
        </p:txBody>
      </p:sp>
    </p:spTree>
    <p:extLst>
      <p:ext uri="{BB962C8B-B14F-4D97-AF65-F5344CB8AC3E}">
        <p14:creationId xmlns:p14="http://schemas.microsoft.com/office/powerpoint/2010/main" val="827602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Chaostheorie: </a:t>
            </a:r>
            <a:r>
              <a:rPr lang="nl-NL">
                <a:hlinkClick r:id="rId3" tooltip="Henri Poincaré"/>
              </a:rPr>
              <a:t>Henri </a:t>
            </a:r>
            <a:r>
              <a:rPr lang="nl-NL" dirty="0">
                <a:hlinkClick r:id="rId3" tooltip="Henri Poincaré"/>
              </a:rPr>
              <a:t>Poincaré</a:t>
            </a:r>
            <a:r>
              <a:rPr lang="nl-NL" dirty="0"/>
              <a:t> was degene die in zijn onderzoekingen op het gebied van de </a:t>
            </a:r>
            <a:r>
              <a:rPr lang="nl-NL" dirty="0">
                <a:hlinkClick r:id="rId4" tooltip="Hemelmechanica"/>
              </a:rPr>
              <a:t>hemelmechanica</a:t>
            </a:r>
            <a:r>
              <a:rPr lang="nl-NL" dirty="0"/>
              <a:t> dit fenomeen als eerste ontdekte en onderzocht. </a:t>
            </a:r>
          </a:p>
        </p:txBody>
      </p:sp>
      <p:sp>
        <p:nvSpPr>
          <p:cNvPr id="4" name="Tijdelijke aanduiding voor dianummer 3"/>
          <p:cNvSpPr>
            <a:spLocks noGrp="1"/>
          </p:cNvSpPr>
          <p:nvPr>
            <p:ph type="sldNum" sz="quarter" idx="5"/>
          </p:nvPr>
        </p:nvSpPr>
        <p:spPr/>
        <p:txBody>
          <a:bodyPr/>
          <a:lstStyle/>
          <a:p>
            <a:fld id="{0492ADEC-5316-488C-9A48-F0563A32EB6C}" type="slidenum">
              <a:rPr lang="nl-NL" smtClean="0"/>
              <a:t>14</a:t>
            </a:fld>
            <a:endParaRPr lang="nl-NL"/>
          </a:p>
        </p:txBody>
      </p:sp>
    </p:spTree>
    <p:extLst>
      <p:ext uri="{BB962C8B-B14F-4D97-AF65-F5344CB8AC3E}">
        <p14:creationId xmlns:p14="http://schemas.microsoft.com/office/powerpoint/2010/main" val="3530469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Scrum kent naast het ontwikkelteam 2 andere rollen; product </a:t>
            </a:r>
            <a:r>
              <a:rPr lang="nl-NL" dirty="0" err="1"/>
              <a:t>owner</a:t>
            </a:r>
            <a:r>
              <a:rPr lang="nl-NL" dirty="0"/>
              <a:t> en scrum master</a:t>
            </a:r>
          </a:p>
        </p:txBody>
      </p:sp>
      <p:sp>
        <p:nvSpPr>
          <p:cNvPr id="4" name="Tijdelijke aanduiding voor dianummer 3"/>
          <p:cNvSpPr>
            <a:spLocks noGrp="1"/>
          </p:cNvSpPr>
          <p:nvPr>
            <p:ph type="sldNum" sz="quarter" idx="5"/>
          </p:nvPr>
        </p:nvSpPr>
        <p:spPr/>
        <p:txBody>
          <a:bodyPr/>
          <a:lstStyle/>
          <a:p>
            <a:fld id="{0492ADEC-5316-488C-9A48-F0563A32EB6C}" type="slidenum">
              <a:rPr lang="nl-NL" smtClean="0"/>
              <a:t>2</a:t>
            </a:fld>
            <a:endParaRPr lang="nl-NL"/>
          </a:p>
        </p:txBody>
      </p:sp>
    </p:spTree>
    <p:extLst>
      <p:ext uri="{BB962C8B-B14F-4D97-AF65-F5344CB8AC3E}">
        <p14:creationId xmlns:p14="http://schemas.microsoft.com/office/powerpoint/2010/main" val="2816877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0492ADEC-5316-488C-9A48-F0563A32EB6C}" type="slidenum">
              <a:rPr lang="nl-NL" smtClean="0"/>
              <a:t>3</a:t>
            </a:fld>
            <a:endParaRPr lang="nl-NL"/>
          </a:p>
        </p:txBody>
      </p:sp>
    </p:spTree>
    <p:extLst>
      <p:ext uri="{BB962C8B-B14F-4D97-AF65-F5344CB8AC3E}">
        <p14:creationId xmlns:p14="http://schemas.microsoft.com/office/powerpoint/2010/main" val="2541625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0492ADEC-5316-488C-9A48-F0563A32EB6C}" type="slidenum">
              <a:rPr lang="nl-NL" smtClean="0"/>
              <a:t>4</a:t>
            </a:fld>
            <a:endParaRPr lang="nl-NL"/>
          </a:p>
        </p:txBody>
      </p:sp>
    </p:spTree>
    <p:extLst>
      <p:ext uri="{BB962C8B-B14F-4D97-AF65-F5344CB8AC3E}">
        <p14:creationId xmlns:p14="http://schemas.microsoft.com/office/powerpoint/2010/main" val="1825729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0492ADEC-5316-488C-9A48-F0563A32EB6C}" type="slidenum">
              <a:rPr lang="nl-NL" smtClean="0"/>
              <a:t>5</a:t>
            </a:fld>
            <a:endParaRPr lang="nl-NL"/>
          </a:p>
        </p:txBody>
      </p:sp>
    </p:spTree>
    <p:extLst>
      <p:ext uri="{BB962C8B-B14F-4D97-AF65-F5344CB8AC3E}">
        <p14:creationId xmlns:p14="http://schemas.microsoft.com/office/powerpoint/2010/main" val="2205770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Chaostheorie: </a:t>
            </a:r>
            <a:r>
              <a:rPr lang="nl-NL">
                <a:hlinkClick r:id="rId3" tooltip="Henri Poincaré"/>
              </a:rPr>
              <a:t>Henri </a:t>
            </a:r>
            <a:r>
              <a:rPr lang="nl-NL" dirty="0">
                <a:hlinkClick r:id="rId3" tooltip="Henri Poincaré"/>
              </a:rPr>
              <a:t>Poincaré</a:t>
            </a:r>
            <a:r>
              <a:rPr lang="nl-NL" dirty="0"/>
              <a:t> was degene die in zijn onderzoekingen op het gebied van de </a:t>
            </a:r>
            <a:r>
              <a:rPr lang="nl-NL" dirty="0">
                <a:hlinkClick r:id="rId4" tooltip="Hemelmechanica"/>
              </a:rPr>
              <a:t>hemelmechanica</a:t>
            </a:r>
            <a:r>
              <a:rPr lang="nl-NL" dirty="0"/>
              <a:t> dit fenomeen als eerste ontdekte en onderzocht. </a:t>
            </a:r>
          </a:p>
        </p:txBody>
      </p:sp>
      <p:sp>
        <p:nvSpPr>
          <p:cNvPr id="4" name="Tijdelijke aanduiding voor dianummer 3"/>
          <p:cNvSpPr>
            <a:spLocks noGrp="1"/>
          </p:cNvSpPr>
          <p:nvPr>
            <p:ph type="sldNum" sz="quarter" idx="5"/>
          </p:nvPr>
        </p:nvSpPr>
        <p:spPr/>
        <p:txBody>
          <a:bodyPr/>
          <a:lstStyle/>
          <a:p>
            <a:fld id="{0492ADEC-5316-488C-9A48-F0563A32EB6C}" type="slidenum">
              <a:rPr lang="nl-NL" smtClean="0"/>
              <a:t>6</a:t>
            </a:fld>
            <a:endParaRPr lang="nl-NL"/>
          </a:p>
        </p:txBody>
      </p:sp>
    </p:spTree>
    <p:extLst>
      <p:ext uri="{BB962C8B-B14F-4D97-AF65-F5344CB8AC3E}">
        <p14:creationId xmlns:p14="http://schemas.microsoft.com/office/powerpoint/2010/main" val="3335706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0492ADEC-5316-488C-9A48-F0563A32EB6C}" type="slidenum">
              <a:rPr lang="nl-NL" smtClean="0"/>
              <a:t>7</a:t>
            </a:fld>
            <a:endParaRPr lang="nl-NL"/>
          </a:p>
        </p:txBody>
      </p:sp>
    </p:spTree>
    <p:extLst>
      <p:ext uri="{BB962C8B-B14F-4D97-AF65-F5344CB8AC3E}">
        <p14:creationId xmlns:p14="http://schemas.microsoft.com/office/powerpoint/2010/main" val="2947465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SAFE = </a:t>
            </a:r>
            <a:r>
              <a:rPr lang="nl-NL" dirty="0" err="1"/>
              <a:t>Scaled</a:t>
            </a:r>
            <a:r>
              <a:rPr lang="nl-NL" dirty="0"/>
              <a:t> </a:t>
            </a:r>
            <a:r>
              <a:rPr lang="nl-NL" dirty="0" err="1"/>
              <a:t>Agiled</a:t>
            </a:r>
            <a:r>
              <a:rPr lang="nl-NL" dirty="0"/>
              <a:t> Framework </a:t>
            </a:r>
          </a:p>
          <a:p>
            <a:r>
              <a:rPr lang="nl-NL" dirty="0" err="1"/>
              <a:t>LeSS</a:t>
            </a:r>
            <a:r>
              <a:rPr lang="nl-NL" dirty="0"/>
              <a:t> = Large </a:t>
            </a:r>
            <a:r>
              <a:rPr lang="nl-NL" dirty="0" err="1"/>
              <a:t>Scale</a:t>
            </a:r>
            <a:r>
              <a:rPr lang="nl-NL" dirty="0"/>
              <a:t> Scrum</a:t>
            </a:r>
          </a:p>
        </p:txBody>
      </p:sp>
      <p:sp>
        <p:nvSpPr>
          <p:cNvPr id="4" name="Tijdelijke aanduiding voor dianummer 3"/>
          <p:cNvSpPr>
            <a:spLocks noGrp="1"/>
          </p:cNvSpPr>
          <p:nvPr>
            <p:ph type="sldNum" sz="quarter" idx="5"/>
          </p:nvPr>
        </p:nvSpPr>
        <p:spPr/>
        <p:txBody>
          <a:bodyPr/>
          <a:lstStyle/>
          <a:p>
            <a:fld id="{0492ADEC-5316-488C-9A48-F0563A32EB6C}" type="slidenum">
              <a:rPr lang="nl-NL" smtClean="0"/>
              <a:t>8</a:t>
            </a:fld>
            <a:endParaRPr lang="nl-NL"/>
          </a:p>
        </p:txBody>
      </p:sp>
    </p:spTree>
    <p:extLst>
      <p:ext uri="{BB962C8B-B14F-4D97-AF65-F5344CB8AC3E}">
        <p14:creationId xmlns:p14="http://schemas.microsoft.com/office/powerpoint/2010/main" val="1169849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Mike </a:t>
            </a:r>
            <a:r>
              <a:rPr lang="nl-NL" dirty="0" err="1"/>
              <a:t>Cohn</a:t>
            </a:r>
            <a:r>
              <a:rPr lang="nl-NL" dirty="0"/>
              <a:t> is bekend van scrum en heeft boeken geschreven over Agile </a:t>
            </a:r>
            <a:r>
              <a:rPr lang="nl-NL" dirty="0" err="1"/>
              <a:t>estimation</a:t>
            </a:r>
            <a:r>
              <a:rPr lang="nl-NL" dirty="0"/>
              <a:t> </a:t>
            </a:r>
            <a:r>
              <a:rPr lang="nl-NL" dirty="0" err="1"/>
              <a:t>and</a:t>
            </a:r>
            <a:r>
              <a:rPr lang="nl-NL" dirty="0"/>
              <a:t> planning</a:t>
            </a:r>
          </a:p>
        </p:txBody>
      </p:sp>
      <p:sp>
        <p:nvSpPr>
          <p:cNvPr id="4" name="Tijdelijke aanduiding voor dianummer 3"/>
          <p:cNvSpPr>
            <a:spLocks noGrp="1"/>
          </p:cNvSpPr>
          <p:nvPr>
            <p:ph type="sldNum" sz="quarter" idx="5"/>
          </p:nvPr>
        </p:nvSpPr>
        <p:spPr/>
        <p:txBody>
          <a:bodyPr/>
          <a:lstStyle/>
          <a:p>
            <a:fld id="{0492ADEC-5316-488C-9A48-F0563A32EB6C}" type="slidenum">
              <a:rPr lang="nl-NL" smtClean="0"/>
              <a:t>9</a:t>
            </a:fld>
            <a:endParaRPr lang="nl-NL"/>
          </a:p>
        </p:txBody>
      </p:sp>
    </p:spTree>
    <p:extLst>
      <p:ext uri="{BB962C8B-B14F-4D97-AF65-F5344CB8AC3E}">
        <p14:creationId xmlns:p14="http://schemas.microsoft.com/office/powerpoint/2010/main" val="20246990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nl-NL"/>
              <a:t>Klik om stijl te bewerken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nl-NL"/>
              <a:t>Klik op het pictogram als u een afbeelding wilt toevoegen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48A87A34-81AB-432B-8DAE-1953F412C126}"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nl-NL"/>
              <a:t>Klik om stijl te bewerken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48A87A34-81AB-432B-8DAE-1953F412C126}"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nl-NL"/>
              <a:t>Klik om stijl te bewerken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48A87A34-81AB-432B-8DAE-1953F412C126}"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nl-NL"/>
              <a:t>Klik om stijl te bewerken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48A87A34-81AB-432B-8DAE-1953F412C126}"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nl-NL"/>
              <a:t>Klik om stijl te bewerken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3" name="Date Placeholder 2"/>
          <p:cNvSpPr>
            <a:spLocks noGrp="1"/>
          </p:cNvSpPr>
          <p:nvPr>
            <p:ph type="dt" sz="half" idx="10"/>
          </p:nvPr>
        </p:nvSpPr>
        <p:spPr/>
        <p:txBody>
          <a:bodyPr/>
          <a:lstStyle/>
          <a:p>
            <a:fld id="{48A87A34-81AB-432B-8DAE-1953F412C126}" type="datetimeFigureOut">
              <a:rPr lang="en-US" dirty="0"/>
              <a:t>11/5/2018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nl-NL"/>
              <a:t>Klik om stijl te bewerken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nl-NL"/>
              <a:t>Klik op het pictogram als u een afbeelding wilt toevoegen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nl-NL"/>
              <a:t>Klik op het pictogram als u een afbeelding wilt toevoegen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nl-NL"/>
              <a:t>Klik op het pictogram als u een afbeelding wilt toevoegen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3" name="Date Placeholder 2"/>
          <p:cNvSpPr>
            <a:spLocks noGrp="1"/>
          </p:cNvSpPr>
          <p:nvPr>
            <p:ph type="dt" sz="half" idx="10"/>
          </p:nvPr>
        </p:nvSpPr>
        <p:spPr/>
        <p:txBody>
          <a:bodyPr/>
          <a:lstStyle/>
          <a:p>
            <a:fld id="{48A87A34-81AB-432B-8DAE-1953F412C126}" type="datetimeFigureOut">
              <a:rPr lang="en-US" dirty="0"/>
              <a:t>11/5/2018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ncho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nl-NL"/>
              <a:t>Klik om stijl te bewerken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48A87A34-81AB-432B-8DAE-1953F412C126}"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nl-NL"/>
              <a:t>Klik om stijl te bewerken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141410" y="3073397"/>
            <a:ext cx="4878391" cy="271780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172200" y="3073397"/>
            <a:ext cx="4875210" cy="271780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nl-NL"/>
              <a:t>Klik om stijl te bewerken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48A87A34-81AB-432B-8DAE-1953F412C126}"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48A87A34-81AB-432B-8DAE-1953F412C126}"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8B6468-715C-4261-80BC-8025FF7DF734}"/>
              </a:ext>
            </a:extLst>
          </p:cNvPr>
          <p:cNvSpPr>
            <a:spLocks noGrp="1"/>
          </p:cNvSpPr>
          <p:nvPr>
            <p:ph type="ctrTitle"/>
          </p:nvPr>
        </p:nvSpPr>
        <p:spPr>
          <a:xfrm>
            <a:off x="1876423" y="241519"/>
            <a:ext cx="8791575" cy="2387600"/>
          </a:xfrm>
        </p:spPr>
        <p:txBody>
          <a:bodyPr/>
          <a:lstStyle/>
          <a:p>
            <a:pPr algn="ctr"/>
            <a:r>
              <a:rPr lang="nl-NL" dirty="0"/>
              <a:t>Uit hoeveel principes bestaat het agile </a:t>
            </a:r>
            <a:r>
              <a:rPr lang="nl-NL" dirty="0" err="1"/>
              <a:t>manifesto</a:t>
            </a:r>
            <a:r>
              <a:rPr lang="nl-NL" dirty="0"/>
              <a:t>?</a:t>
            </a:r>
          </a:p>
        </p:txBody>
      </p:sp>
      <p:sp>
        <p:nvSpPr>
          <p:cNvPr id="6" name="Ovaal 5">
            <a:extLst>
              <a:ext uri="{FF2B5EF4-FFF2-40B4-BE49-F238E27FC236}">
                <a16:creationId xmlns:a16="http://schemas.microsoft.com/office/drawing/2014/main" id="{02599888-B81C-44B9-A272-34EE7F18A892}"/>
              </a:ext>
            </a:extLst>
          </p:cNvPr>
          <p:cNvSpPr/>
          <p:nvPr/>
        </p:nvSpPr>
        <p:spPr>
          <a:xfrm>
            <a:off x="7541278"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7200" dirty="0"/>
              <a:t>13</a:t>
            </a:r>
            <a:endParaRPr lang="nl-NL" dirty="0"/>
          </a:p>
        </p:txBody>
      </p:sp>
      <p:sp>
        <p:nvSpPr>
          <p:cNvPr id="8" name="Ovaal 7">
            <a:extLst>
              <a:ext uri="{FF2B5EF4-FFF2-40B4-BE49-F238E27FC236}">
                <a16:creationId xmlns:a16="http://schemas.microsoft.com/office/drawing/2014/main" id="{65639FF4-0A53-4700-AAF7-EBA688649532}"/>
              </a:ext>
            </a:extLst>
          </p:cNvPr>
          <p:cNvSpPr/>
          <p:nvPr/>
        </p:nvSpPr>
        <p:spPr>
          <a:xfrm>
            <a:off x="2130722"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7200" dirty="0"/>
              <a:t>12</a:t>
            </a:r>
            <a:endParaRPr lang="nl-NL" dirty="0"/>
          </a:p>
        </p:txBody>
      </p:sp>
    </p:spTree>
    <p:extLst>
      <p:ext uri="{BB962C8B-B14F-4D97-AF65-F5344CB8AC3E}">
        <p14:creationId xmlns:p14="http://schemas.microsoft.com/office/powerpoint/2010/main" val="286681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8"/>
                                        </p:tgtEl>
                                        <p:attrNameLst>
                                          <p:attrName>fillcolor</p:attrName>
                                        </p:attrNameLst>
                                      </p:cBhvr>
                                      <p:to>
                                        <a:srgbClr val="92D050"/>
                                      </p:to>
                                    </p:animClr>
                                    <p:set>
                                      <p:cBhvr>
                                        <p:cTn id="7" dur="10" fill="hold"/>
                                        <p:tgtEl>
                                          <p:spTgt spid="8"/>
                                        </p:tgtEl>
                                        <p:attrNameLst>
                                          <p:attrName>fill.type</p:attrName>
                                        </p:attrNameLst>
                                      </p:cBhvr>
                                      <p:to>
                                        <p:strVal val="solid"/>
                                      </p:to>
                                    </p:set>
                                    <p:set>
                                      <p:cBhvr>
                                        <p:cTn id="8" dur="1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8B6468-715C-4261-80BC-8025FF7DF734}"/>
              </a:ext>
            </a:extLst>
          </p:cNvPr>
          <p:cNvSpPr>
            <a:spLocks noGrp="1"/>
          </p:cNvSpPr>
          <p:nvPr>
            <p:ph type="ctrTitle"/>
          </p:nvPr>
        </p:nvSpPr>
        <p:spPr>
          <a:xfrm>
            <a:off x="1876423" y="241519"/>
            <a:ext cx="8791575" cy="2387600"/>
          </a:xfrm>
        </p:spPr>
        <p:txBody>
          <a:bodyPr/>
          <a:lstStyle/>
          <a:p>
            <a:pPr algn="ctr"/>
            <a:r>
              <a:rPr lang="nl-NL" dirty="0"/>
              <a:t>Hoeveel principes heeft </a:t>
            </a:r>
            <a:r>
              <a:rPr lang="nl-NL" dirty="0" err="1"/>
              <a:t>lean</a:t>
            </a:r>
            <a:r>
              <a:rPr lang="nl-NL" dirty="0"/>
              <a:t>?</a:t>
            </a:r>
          </a:p>
        </p:txBody>
      </p:sp>
      <p:sp>
        <p:nvSpPr>
          <p:cNvPr id="6" name="Ovaal 5">
            <a:extLst>
              <a:ext uri="{FF2B5EF4-FFF2-40B4-BE49-F238E27FC236}">
                <a16:creationId xmlns:a16="http://schemas.microsoft.com/office/drawing/2014/main" id="{02599888-B81C-44B9-A272-34EE7F18A892}"/>
              </a:ext>
            </a:extLst>
          </p:cNvPr>
          <p:cNvSpPr/>
          <p:nvPr/>
        </p:nvSpPr>
        <p:spPr>
          <a:xfrm>
            <a:off x="7541278"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a:t>7</a:t>
            </a:r>
          </a:p>
        </p:txBody>
      </p:sp>
      <p:sp>
        <p:nvSpPr>
          <p:cNvPr id="8" name="Ovaal 7">
            <a:extLst>
              <a:ext uri="{FF2B5EF4-FFF2-40B4-BE49-F238E27FC236}">
                <a16:creationId xmlns:a16="http://schemas.microsoft.com/office/drawing/2014/main" id="{65639FF4-0A53-4700-AAF7-EBA688649532}"/>
              </a:ext>
            </a:extLst>
          </p:cNvPr>
          <p:cNvSpPr/>
          <p:nvPr/>
        </p:nvSpPr>
        <p:spPr>
          <a:xfrm>
            <a:off x="2130722"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a:t>5</a:t>
            </a:r>
            <a:endParaRPr lang="nl-NL" dirty="0"/>
          </a:p>
        </p:txBody>
      </p:sp>
    </p:spTree>
    <p:extLst>
      <p:ext uri="{BB962C8B-B14F-4D97-AF65-F5344CB8AC3E}">
        <p14:creationId xmlns:p14="http://schemas.microsoft.com/office/powerpoint/2010/main" val="282394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6"/>
                                        </p:tgtEl>
                                        <p:attrNameLst>
                                          <p:attrName>fillcolor</p:attrName>
                                        </p:attrNameLst>
                                      </p:cBhvr>
                                      <p:to>
                                        <a:srgbClr val="92D050"/>
                                      </p:to>
                                    </p:animClr>
                                    <p:set>
                                      <p:cBhvr>
                                        <p:cTn id="7" dur="10" fill="hold"/>
                                        <p:tgtEl>
                                          <p:spTgt spid="6"/>
                                        </p:tgtEl>
                                        <p:attrNameLst>
                                          <p:attrName>fill.type</p:attrName>
                                        </p:attrNameLst>
                                      </p:cBhvr>
                                      <p:to>
                                        <p:strVal val="solid"/>
                                      </p:to>
                                    </p:set>
                                    <p:set>
                                      <p:cBhvr>
                                        <p:cTn id="8" dur="1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8B6468-715C-4261-80BC-8025FF7DF734}"/>
              </a:ext>
            </a:extLst>
          </p:cNvPr>
          <p:cNvSpPr>
            <a:spLocks noGrp="1"/>
          </p:cNvSpPr>
          <p:nvPr>
            <p:ph type="ctrTitle"/>
          </p:nvPr>
        </p:nvSpPr>
        <p:spPr>
          <a:xfrm>
            <a:off x="1876423" y="241519"/>
            <a:ext cx="8791575" cy="2387600"/>
          </a:xfrm>
        </p:spPr>
        <p:txBody>
          <a:bodyPr/>
          <a:lstStyle/>
          <a:p>
            <a:pPr algn="ctr"/>
            <a:r>
              <a:rPr lang="en-US" dirty="0"/>
              <a:t>Scrum is </a:t>
            </a:r>
            <a:r>
              <a:rPr lang="en-US" dirty="0" err="1"/>
              <a:t>een</a:t>
            </a:r>
            <a:r>
              <a:rPr lang="en-US" dirty="0"/>
              <a:t> term </a:t>
            </a:r>
            <a:r>
              <a:rPr lang="en-US" dirty="0" err="1"/>
              <a:t>afkomstig</a:t>
            </a:r>
            <a:r>
              <a:rPr lang="en-US" dirty="0"/>
              <a:t> van </a:t>
            </a:r>
            <a:r>
              <a:rPr lang="en-US" dirty="0" err="1"/>
              <a:t>een</a:t>
            </a:r>
            <a:r>
              <a:rPr lang="en-US" dirty="0"/>
              <a:t> sport. </a:t>
            </a:r>
            <a:r>
              <a:rPr lang="en-US" dirty="0" err="1"/>
              <a:t>Welke</a:t>
            </a:r>
            <a:r>
              <a:rPr lang="en-US" dirty="0"/>
              <a:t>?</a:t>
            </a:r>
            <a:endParaRPr lang="nl-NL" dirty="0"/>
          </a:p>
        </p:txBody>
      </p:sp>
      <p:sp>
        <p:nvSpPr>
          <p:cNvPr id="6" name="Ovaal 5">
            <a:extLst>
              <a:ext uri="{FF2B5EF4-FFF2-40B4-BE49-F238E27FC236}">
                <a16:creationId xmlns:a16="http://schemas.microsoft.com/office/drawing/2014/main" id="{02599888-B81C-44B9-A272-34EE7F18A892}"/>
              </a:ext>
            </a:extLst>
          </p:cNvPr>
          <p:cNvSpPr/>
          <p:nvPr/>
        </p:nvSpPr>
        <p:spPr>
          <a:xfrm>
            <a:off x="7541278"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a:t>BASEBALL</a:t>
            </a:r>
          </a:p>
        </p:txBody>
      </p:sp>
      <p:sp>
        <p:nvSpPr>
          <p:cNvPr id="8" name="Ovaal 7">
            <a:extLst>
              <a:ext uri="{FF2B5EF4-FFF2-40B4-BE49-F238E27FC236}">
                <a16:creationId xmlns:a16="http://schemas.microsoft.com/office/drawing/2014/main" id="{65639FF4-0A53-4700-AAF7-EBA688649532}"/>
              </a:ext>
            </a:extLst>
          </p:cNvPr>
          <p:cNvSpPr/>
          <p:nvPr/>
        </p:nvSpPr>
        <p:spPr>
          <a:xfrm>
            <a:off x="2130722"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a:t>RUGBY</a:t>
            </a:r>
          </a:p>
        </p:txBody>
      </p:sp>
    </p:spTree>
    <p:extLst>
      <p:ext uri="{BB962C8B-B14F-4D97-AF65-F5344CB8AC3E}">
        <p14:creationId xmlns:p14="http://schemas.microsoft.com/office/powerpoint/2010/main" val="331937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8"/>
                                        </p:tgtEl>
                                        <p:attrNameLst>
                                          <p:attrName>fillcolor</p:attrName>
                                        </p:attrNameLst>
                                      </p:cBhvr>
                                      <p:to>
                                        <a:srgbClr val="92D050"/>
                                      </p:to>
                                    </p:animClr>
                                    <p:set>
                                      <p:cBhvr>
                                        <p:cTn id="7" dur="10" fill="hold"/>
                                        <p:tgtEl>
                                          <p:spTgt spid="8"/>
                                        </p:tgtEl>
                                        <p:attrNameLst>
                                          <p:attrName>fill.type</p:attrName>
                                        </p:attrNameLst>
                                      </p:cBhvr>
                                      <p:to>
                                        <p:strVal val="solid"/>
                                      </p:to>
                                    </p:set>
                                    <p:set>
                                      <p:cBhvr>
                                        <p:cTn id="8" dur="1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8B6468-715C-4261-80BC-8025FF7DF734}"/>
              </a:ext>
            </a:extLst>
          </p:cNvPr>
          <p:cNvSpPr>
            <a:spLocks noGrp="1"/>
          </p:cNvSpPr>
          <p:nvPr>
            <p:ph type="ctrTitle"/>
          </p:nvPr>
        </p:nvSpPr>
        <p:spPr>
          <a:xfrm>
            <a:off x="1876423" y="241519"/>
            <a:ext cx="8791575" cy="2387600"/>
          </a:xfrm>
        </p:spPr>
        <p:txBody>
          <a:bodyPr/>
          <a:lstStyle/>
          <a:p>
            <a:pPr algn="ctr"/>
            <a:r>
              <a:rPr lang="en-US" dirty="0"/>
              <a:t>In </a:t>
            </a:r>
            <a:r>
              <a:rPr lang="en-US" dirty="0" err="1"/>
              <a:t>welk</a:t>
            </a:r>
            <a:r>
              <a:rPr lang="en-US" dirty="0"/>
              <a:t> </a:t>
            </a:r>
            <a:r>
              <a:rPr lang="en-US" dirty="0" err="1"/>
              <a:t>jaar</a:t>
            </a:r>
            <a:r>
              <a:rPr lang="en-US" dirty="0"/>
              <a:t> is het agile manifesto </a:t>
            </a:r>
            <a:r>
              <a:rPr lang="en-US" dirty="0" err="1"/>
              <a:t>opgesteld</a:t>
            </a:r>
            <a:r>
              <a:rPr lang="en-US" dirty="0"/>
              <a:t>?</a:t>
            </a:r>
            <a:endParaRPr lang="nl-NL" dirty="0"/>
          </a:p>
        </p:txBody>
      </p:sp>
      <p:sp>
        <p:nvSpPr>
          <p:cNvPr id="6" name="Ovaal 5">
            <a:extLst>
              <a:ext uri="{FF2B5EF4-FFF2-40B4-BE49-F238E27FC236}">
                <a16:creationId xmlns:a16="http://schemas.microsoft.com/office/drawing/2014/main" id="{02599888-B81C-44B9-A272-34EE7F18A892}"/>
              </a:ext>
            </a:extLst>
          </p:cNvPr>
          <p:cNvSpPr/>
          <p:nvPr/>
        </p:nvSpPr>
        <p:spPr>
          <a:xfrm>
            <a:off x="7541278"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a:t>1986</a:t>
            </a:r>
          </a:p>
        </p:txBody>
      </p:sp>
      <p:sp>
        <p:nvSpPr>
          <p:cNvPr id="8" name="Ovaal 7">
            <a:extLst>
              <a:ext uri="{FF2B5EF4-FFF2-40B4-BE49-F238E27FC236}">
                <a16:creationId xmlns:a16="http://schemas.microsoft.com/office/drawing/2014/main" id="{65639FF4-0A53-4700-AAF7-EBA688649532}"/>
              </a:ext>
            </a:extLst>
          </p:cNvPr>
          <p:cNvSpPr/>
          <p:nvPr/>
        </p:nvSpPr>
        <p:spPr>
          <a:xfrm>
            <a:off x="2130722"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a:t>2001</a:t>
            </a:r>
          </a:p>
        </p:txBody>
      </p:sp>
    </p:spTree>
    <p:extLst>
      <p:ext uri="{BB962C8B-B14F-4D97-AF65-F5344CB8AC3E}">
        <p14:creationId xmlns:p14="http://schemas.microsoft.com/office/powerpoint/2010/main" val="24435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8"/>
                                        </p:tgtEl>
                                        <p:attrNameLst>
                                          <p:attrName>fillcolor</p:attrName>
                                        </p:attrNameLst>
                                      </p:cBhvr>
                                      <p:to>
                                        <a:srgbClr val="92D050"/>
                                      </p:to>
                                    </p:animClr>
                                    <p:set>
                                      <p:cBhvr>
                                        <p:cTn id="7" dur="10" fill="hold"/>
                                        <p:tgtEl>
                                          <p:spTgt spid="8"/>
                                        </p:tgtEl>
                                        <p:attrNameLst>
                                          <p:attrName>fill.type</p:attrName>
                                        </p:attrNameLst>
                                      </p:cBhvr>
                                      <p:to>
                                        <p:strVal val="solid"/>
                                      </p:to>
                                    </p:set>
                                    <p:set>
                                      <p:cBhvr>
                                        <p:cTn id="8" dur="1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8B6468-715C-4261-80BC-8025FF7DF734}"/>
              </a:ext>
            </a:extLst>
          </p:cNvPr>
          <p:cNvSpPr>
            <a:spLocks noGrp="1"/>
          </p:cNvSpPr>
          <p:nvPr>
            <p:ph type="ctrTitle"/>
          </p:nvPr>
        </p:nvSpPr>
        <p:spPr>
          <a:xfrm>
            <a:off x="1876423" y="241519"/>
            <a:ext cx="8791575" cy="2387600"/>
          </a:xfrm>
        </p:spPr>
        <p:txBody>
          <a:bodyPr/>
          <a:lstStyle/>
          <a:p>
            <a:pPr algn="ctr"/>
            <a:r>
              <a:rPr lang="en-US" dirty="0"/>
              <a:t>Wat </a:t>
            </a:r>
            <a:r>
              <a:rPr lang="en-US" dirty="0" err="1"/>
              <a:t>staat</a:t>
            </a:r>
            <a:r>
              <a:rPr lang="en-US" dirty="0"/>
              <a:t> </a:t>
            </a:r>
            <a:r>
              <a:rPr lang="en-US" dirty="0" err="1"/>
              <a:t>hier</a:t>
            </a:r>
            <a:br>
              <a:rPr lang="en-US" dirty="0"/>
            </a:br>
            <a:br>
              <a:rPr lang="en-US" dirty="0"/>
            </a:br>
            <a:endParaRPr lang="nl-NL" b="1" dirty="0"/>
          </a:p>
        </p:txBody>
      </p:sp>
      <p:sp>
        <p:nvSpPr>
          <p:cNvPr id="6" name="Ovaal 5">
            <a:extLst>
              <a:ext uri="{FF2B5EF4-FFF2-40B4-BE49-F238E27FC236}">
                <a16:creationId xmlns:a16="http://schemas.microsoft.com/office/drawing/2014/main" id="{02599888-B81C-44B9-A272-34EE7F18A892}"/>
              </a:ext>
            </a:extLst>
          </p:cNvPr>
          <p:cNvSpPr/>
          <p:nvPr/>
        </p:nvSpPr>
        <p:spPr>
          <a:xfrm>
            <a:off x="7541278"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a:t>GEMBA</a:t>
            </a:r>
          </a:p>
        </p:txBody>
      </p:sp>
      <p:sp>
        <p:nvSpPr>
          <p:cNvPr id="8" name="Ovaal 7">
            <a:extLst>
              <a:ext uri="{FF2B5EF4-FFF2-40B4-BE49-F238E27FC236}">
                <a16:creationId xmlns:a16="http://schemas.microsoft.com/office/drawing/2014/main" id="{65639FF4-0A53-4700-AAF7-EBA688649532}"/>
              </a:ext>
            </a:extLst>
          </p:cNvPr>
          <p:cNvSpPr/>
          <p:nvPr/>
        </p:nvSpPr>
        <p:spPr>
          <a:xfrm>
            <a:off x="2130722"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a:t>KAIZEN</a:t>
            </a:r>
          </a:p>
        </p:txBody>
      </p:sp>
      <p:pic>
        <p:nvPicPr>
          <p:cNvPr id="4" name="Afbeelding 3">
            <a:extLst>
              <a:ext uri="{FF2B5EF4-FFF2-40B4-BE49-F238E27FC236}">
                <a16:creationId xmlns:a16="http://schemas.microsoft.com/office/drawing/2014/main" id="{7F846BA1-0729-4FA3-BC7B-EC1A35974321}"/>
              </a:ext>
            </a:extLst>
          </p:cNvPr>
          <p:cNvPicPr>
            <a:picLocks noChangeAspect="1"/>
          </p:cNvPicPr>
          <p:nvPr/>
        </p:nvPicPr>
        <p:blipFill>
          <a:blip r:embed="rId3"/>
          <a:stretch>
            <a:fillRect/>
          </a:stretch>
        </p:blipFill>
        <p:spPr>
          <a:xfrm>
            <a:off x="4448452" y="1435319"/>
            <a:ext cx="3810000" cy="1905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2694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8"/>
                                        </p:tgtEl>
                                        <p:attrNameLst>
                                          <p:attrName>fillcolor</p:attrName>
                                        </p:attrNameLst>
                                      </p:cBhvr>
                                      <p:to>
                                        <a:srgbClr val="92D050"/>
                                      </p:to>
                                    </p:animClr>
                                    <p:set>
                                      <p:cBhvr>
                                        <p:cTn id="7" dur="10" fill="hold"/>
                                        <p:tgtEl>
                                          <p:spTgt spid="8"/>
                                        </p:tgtEl>
                                        <p:attrNameLst>
                                          <p:attrName>fill.type</p:attrName>
                                        </p:attrNameLst>
                                      </p:cBhvr>
                                      <p:to>
                                        <p:strVal val="solid"/>
                                      </p:to>
                                    </p:set>
                                    <p:set>
                                      <p:cBhvr>
                                        <p:cTn id="8" dur="1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8B6468-715C-4261-80BC-8025FF7DF734}"/>
              </a:ext>
            </a:extLst>
          </p:cNvPr>
          <p:cNvSpPr>
            <a:spLocks noGrp="1"/>
          </p:cNvSpPr>
          <p:nvPr>
            <p:ph type="ctrTitle"/>
          </p:nvPr>
        </p:nvSpPr>
        <p:spPr>
          <a:xfrm>
            <a:off x="1876423" y="241519"/>
            <a:ext cx="8791575" cy="2387600"/>
          </a:xfrm>
        </p:spPr>
        <p:txBody>
          <a:bodyPr/>
          <a:lstStyle/>
          <a:p>
            <a:pPr algn="ctr"/>
            <a:r>
              <a:rPr lang="nl-NL" dirty="0"/>
              <a:t>Waar is de </a:t>
            </a:r>
            <a:r>
              <a:rPr lang="nl-NL" dirty="0" err="1"/>
              <a:t>italiaanse</a:t>
            </a:r>
            <a:r>
              <a:rPr lang="nl-NL" dirty="0"/>
              <a:t> </a:t>
            </a:r>
            <a:r>
              <a:rPr lang="nl-NL" dirty="0" err="1"/>
              <a:t>leonardo</a:t>
            </a:r>
            <a:r>
              <a:rPr lang="nl-NL" dirty="0"/>
              <a:t> van </a:t>
            </a:r>
            <a:r>
              <a:rPr lang="nl-NL" dirty="0" err="1"/>
              <a:t>pisa</a:t>
            </a:r>
            <a:r>
              <a:rPr lang="nl-NL" dirty="0"/>
              <a:t> bekend van? </a:t>
            </a:r>
          </a:p>
        </p:txBody>
      </p:sp>
      <p:sp>
        <p:nvSpPr>
          <p:cNvPr id="6" name="Ovaal 5">
            <a:extLst>
              <a:ext uri="{FF2B5EF4-FFF2-40B4-BE49-F238E27FC236}">
                <a16:creationId xmlns:a16="http://schemas.microsoft.com/office/drawing/2014/main" id="{02599888-B81C-44B9-A272-34EE7F18A892}"/>
              </a:ext>
            </a:extLst>
          </p:cNvPr>
          <p:cNvSpPr/>
          <p:nvPr/>
        </p:nvSpPr>
        <p:spPr>
          <a:xfrm>
            <a:off x="7541278"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a:t>FIBONACCI</a:t>
            </a:r>
          </a:p>
        </p:txBody>
      </p:sp>
      <p:sp>
        <p:nvSpPr>
          <p:cNvPr id="8" name="Ovaal 7">
            <a:extLst>
              <a:ext uri="{FF2B5EF4-FFF2-40B4-BE49-F238E27FC236}">
                <a16:creationId xmlns:a16="http://schemas.microsoft.com/office/drawing/2014/main" id="{65639FF4-0A53-4700-AAF7-EBA688649532}"/>
              </a:ext>
            </a:extLst>
          </p:cNvPr>
          <p:cNvSpPr/>
          <p:nvPr/>
        </p:nvSpPr>
        <p:spPr>
          <a:xfrm>
            <a:off x="2130722"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a:t>CHAOS-</a:t>
            </a:r>
          </a:p>
          <a:p>
            <a:pPr algn="ctr"/>
            <a:r>
              <a:rPr lang="nl-NL" sz="2400" dirty="0"/>
              <a:t>THEORIE</a:t>
            </a:r>
            <a:endParaRPr lang="nl-NL" dirty="0"/>
          </a:p>
        </p:txBody>
      </p:sp>
    </p:spTree>
    <p:extLst>
      <p:ext uri="{BB962C8B-B14F-4D97-AF65-F5344CB8AC3E}">
        <p14:creationId xmlns:p14="http://schemas.microsoft.com/office/powerpoint/2010/main" val="166598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6"/>
                                        </p:tgtEl>
                                        <p:attrNameLst>
                                          <p:attrName>fillcolor</p:attrName>
                                        </p:attrNameLst>
                                      </p:cBhvr>
                                      <p:to>
                                        <a:srgbClr val="92D050"/>
                                      </p:to>
                                    </p:animClr>
                                    <p:set>
                                      <p:cBhvr>
                                        <p:cTn id="7" dur="10" fill="hold"/>
                                        <p:tgtEl>
                                          <p:spTgt spid="6"/>
                                        </p:tgtEl>
                                        <p:attrNameLst>
                                          <p:attrName>fill.type</p:attrName>
                                        </p:attrNameLst>
                                      </p:cBhvr>
                                      <p:to>
                                        <p:strVal val="solid"/>
                                      </p:to>
                                    </p:set>
                                    <p:set>
                                      <p:cBhvr>
                                        <p:cTn id="8" dur="1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8B6468-715C-4261-80BC-8025FF7DF734}"/>
              </a:ext>
            </a:extLst>
          </p:cNvPr>
          <p:cNvSpPr>
            <a:spLocks noGrp="1"/>
          </p:cNvSpPr>
          <p:nvPr>
            <p:ph type="ctrTitle"/>
          </p:nvPr>
        </p:nvSpPr>
        <p:spPr>
          <a:xfrm>
            <a:off x="1876423" y="241519"/>
            <a:ext cx="8791575" cy="2387600"/>
          </a:xfrm>
        </p:spPr>
        <p:txBody>
          <a:bodyPr/>
          <a:lstStyle/>
          <a:p>
            <a:pPr algn="ctr"/>
            <a:r>
              <a:rPr lang="nl-NL" dirty="0"/>
              <a:t>Wat is een rol in scrum?</a:t>
            </a:r>
          </a:p>
        </p:txBody>
      </p:sp>
      <p:sp>
        <p:nvSpPr>
          <p:cNvPr id="6" name="Ovaal 5">
            <a:extLst>
              <a:ext uri="{FF2B5EF4-FFF2-40B4-BE49-F238E27FC236}">
                <a16:creationId xmlns:a16="http://schemas.microsoft.com/office/drawing/2014/main" id="{02599888-B81C-44B9-A272-34EE7F18A892}"/>
              </a:ext>
            </a:extLst>
          </p:cNvPr>
          <p:cNvSpPr/>
          <p:nvPr/>
        </p:nvSpPr>
        <p:spPr>
          <a:xfrm>
            <a:off x="7541278"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a:t>PRODUCT OWNER</a:t>
            </a:r>
          </a:p>
        </p:txBody>
      </p:sp>
      <p:sp>
        <p:nvSpPr>
          <p:cNvPr id="8" name="Ovaal 7">
            <a:extLst>
              <a:ext uri="{FF2B5EF4-FFF2-40B4-BE49-F238E27FC236}">
                <a16:creationId xmlns:a16="http://schemas.microsoft.com/office/drawing/2014/main" id="{65639FF4-0A53-4700-AAF7-EBA688649532}"/>
              </a:ext>
            </a:extLst>
          </p:cNvPr>
          <p:cNvSpPr/>
          <p:nvPr/>
        </p:nvSpPr>
        <p:spPr>
          <a:xfrm>
            <a:off x="2130722"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a:t>PRODUCT MANAGER</a:t>
            </a:r>
            <a:endParaRPr lang="nl-NL" dirty="0"/>
          </a:p>
        </p:txBody>
      </p:sp>
    </p:spTree>
    <p:extLst>
      <p:ext uri="{BB962C8B-B14F-4D97-AF65-F5344CB8AC3E}">
        <p14:creationId xmlns:p14="http://schemas.microsoft.com/office/powerpoint/2010/main" val="131745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6"/>
                                        </p:tgtEl>
                                        <p:attrNameLst>
                                          <p:attrName>fillcolor</p:attrName>
                                        </p:attrNameLst>
                                      </p:cBhvr>
                                      <p:to>
                                        <a:srgbClr val="92D050"/>
                                      </p:to>
                                    </p:animClr>
                                    <p:set>
                                      <p:cBhvr>
                                        <p:cTn id="7" dur="10" fill="hold"/>
                                        <p:tgtEl>
                                          <p:spTgt spid="6"/>
                                        </p:tgtEl>
                                        <p:attrNameLst>
                                          <p:attrName>fill.type</p:attrName>
                                        </p:attrNameLst>
                                      </p:cBhvr>
                                      <p:to>
                                        <p:strVal val="solid"/>
                                      </p:to>
                                    </p:set>
                                    <p:set>
                                      <p:cBhvr>
                                        <p:cTn id="8" dur="1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8B6468-715C-4261-80BC-8025FF7DF734}"/>
              </a:ext>
            </a:extLst>
          </p:cNvPr>
          <p:cNvSpPr>
            <a:spLocks noGrp="1"/>
          </p:cNvSpPr>
          <p:nvPr>
            <p:ph type="ctrTitle"/>
          </p:nvPr>
        </p:nvSpPr>
        <p:spPr>
          <a:xfrm>
            <a:off x="1876423" y="241519"/>
            <a:ext cx="8791575" cy="2387600"/>
          </a:xfrm>
        </p:spPr>
        <p:txBody>
          <a:bodyPr/>
          <a:lstStyle/>
          <a:p>
            <a:pPr algn="ctr"/>
            <a:r>
              <a:rPr lang="nl-NL" dirty="0"/>
              <a:t>Waar staat MVP voor?</a:t>
            </a:r>
          </a:p>
        </p:txBody>
      </p:sp>
      <p:sp>
        <p:nvSpPr>
          <p:cNvPr id="6" name="Ovaal 5">
            <a:extLst>
              <a:ext uri="{FF2B5EF4-FFF2-40B4-BE49-F238E27FC236}">
                <a16:creationId xmlns:a16="http://schemas.microsoft.com/office/drawing/2014/main" id="{02599888-B81C-44B9-A272-34EE7F18A892}"/>
              </a:ext>
            </a:extLst>
          </p:cNvPr>
          <p:cNvSpPr/>
          <p:nvPr/>
        </p:nvSpPr>
        <p:spPr>
          <a:xfrm>
            <a:off x="7541278"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a:t>MINIMUM VIABLE PRODUCT</a:t>
            </a:r>
          </a:p>
        </p:txBody>
      </p:sp>
      <p:sp>
        <p:nvSpPr>
          <p:cNvPr id="8" name="Ovaal 7">
            <a:extLst>
              <a:ext uri="{FF2B5EF4-FFF2-40B4-BE49-F238E27FC236}">
                <a16:creationId xmlns:a16="http://schemas.microsoft.com/office/drawing/2014/main" id="{65639FF4-0A53-4700-AAF7-EBA688649532}"/>
              </a:ext>
            </a:extLst>
          </p:cNvPr>
          <p:cNvSpPr/>
          <p:nvPr/>
        </p:nvSpPr>
        <p:spPr>
          <a:xfrm>
            <a:off x="2130722"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a:t>MINIMUM VALUABLE PRODUCT</a:t>
            </a:r>
            <a:endParaRPr lang="nl-NL" dirty="0"/>
          </a:p>
        </p:txBody>
      </p:sp>
    </p:spTree>
    <p:extLst>
      <p:ext uri="{BB962C8B-B14F-4D97-AF65-F5344CB8AC3E}">
        <p14:creationId xmlns:p14="http://schemas.microsoft.com/office/powerpoint/2010/main" val="110929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6"/>
                                        </p:tgtEl>
                                        <p:attrNameLst>
                                          <p:attrName>fillcolor</p:attrName>
                                        </p:attrNameLst>
                                      </p:cBhvr>
                                      <p:to>
                                        <a:srgbClr val="92D050"/>
                                      </p:to>
                                    </p:animClr>
                                    <p:set>
                                      <p:cBhvr>
                                        <p:cTn id="7" dur="10" fill="hold"/>
                                        <p:tgtEl>
                                          <p:spTgt spid="6"/>
                                        </p:tgtEl>
                                        <p:attrNameLst>
                                          <p:attrName>fill.type</p:attrName>
                                        </p:attrNameLst>
                                      </p:cBhvr>
                                      <p:to>
                                        <p:strVal val="solid"/>
                                      </p:to>
                                    </p:set>
                                    <p:set>
                                      <p:cBhvr>
                                        <p:cTn id="8" dur="1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8B6468-715C-4261-80BC-8025FF7DF734}"/>
              </a:ext>
            </a:extLst>
          </p:cNvPr>
          <p:cNvSpPr>
            <a:spLocks noGrp="1"/>
          </p:cNvSpPr>
          <p:nvPr>
            <p:ph type="ctrTitle"/>
          </p:nvPr>
        </p:nvSpPr>
        <p:spPr>
          <a:xfrm>
            <a:off x="1876423" y="241519"/>
            <a:ext cx="8791575" cy="2387600"/>
          </a:xfrm>
        </p:spPr>
        <p:txBody>
          <a:bodyPr/>
          <a:lstStyle/>
          <a:p>
            <a:pPr algn="ctr"/>
            <a:r>
              <a:rPr lang="en-US" dirty="0"/>
              <a:t>____________ is the primary measure of progress.</a:t>
            </a:r>
            <a:endParaRPr lang="nl-NL" b="1" dirty="0"/>
          </a:p>
        </p:txBody>
      </p:sp>
      <p:sp>
        <p:nvSpPr>
          <p:cNvPr id="6" name="Ovaal 5">
            <a:extLst>
              <a:ext uri="{FF2B5EF4-FFF2-40B4-BE49-F238E27FC236}">
                <a16:creationId xmlns:a16="http://schemas.microsoft.com/office/drawing/2014/main" id="{02599888-B81C-44B9-A272-34EE7F18A892}"/>
              </a:ext>
            </a:extLst>
          </p:cNvPr>
          <p:cNvSpPr/>
          <p:nvPr/>
        </p:nvSpPr>
        <p:spPr>
          <a:xfrm>
            <a:off x="7541278"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a:t>STORY POINTS</a:t>
            </a:r>
          </a:p>
        </p:txBody>
      </p:sp>
      <p:sp>
        <p:nvSpPr>
          <p:cNvPr id="8" name="Ovaal 7">
            <a:extLst>
              <a:ext uri="{FF2B5EF4-FFF2-40B4-BE49-F238E27FC236}">
                <a16:creationId xmlns:a16="http://schemas.microsoft.com/office/drawing/2014/main" id="{65639FF4-0A53-4700-AAF7-EBA688649532}"/>
              </a:ext>
            </a:extLst>
          </p:cNvPr>
          <p:cNvSpPr/>
          <p:nvPr/>
        </p:nvSpPr>
        <p:spPr>
          <a:xfrm>
            <a:off x="2130722"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a:t>WORKING SOFTWARE</a:t>
            </a:r>
          </a:p>
        </p:txBody>
      </p:sp>
    </p:spTree>
    <p:extLst>
      <p:ext uri="{BB962C8B-B14F-4D97-AF65-F5344CB8AC3E}">
        <p14:creationId xmlns:p14="http://schemas.microsoft.com/office/powerpoint/2010/main" val="19869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8"/>
                                        </p:tgtEl>
                                        <p:attrNameLst>
                                          <p:attrName>fillcolor</p:attrName>
                                        </p:attrNameLst>
                                      </p:cBhvr>
                                      <p:to>
                                        <a:srgbClr val="92D050"/>
                                      </p:to>
                                    </p:animClr>
                                    <p:set>
                                      <p:cBhvr>
                                        <p:cTn id="7" dur="10" fill="hold"/>
                                        <p:tgtEl>
                                          <p:spTgt spid="8"/>
                                        </p:tgtEl>
                                        <p:attrNameLst>
                                          <p:attrName>fill.type</p:attrName>
                                        </p:attrNameLst>
                                      </p:cBhvr>
                                      <p:to>
                                        <p:strVal val="solid"/>
                                      </p:to>
                                    </p:set>
                                    <p:set>
                                      <p:cBhvr>
                                        <p:cTn id="8" dur="1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8B6468-715C-4261-80BC-8025FF7DF734}"/>
              </a:ext>
            </a:extLst>
          </p:cNvPr>
          <p:cNvSpPr>
            <a:spLocks noGrp="1"/>
          </p:cNvSpPr>
          <p:nvPr>
            <p:ph type="ctrTitle"/>
          </p:nvPr>
        </p:nvSpPr>
        <p:spPr>
          <a:xfrm>
            <a:off x="1876423" y="241519"/>
            <a:ext cx="8791575" cy="2387600"/>
          </a:xfrm>
        </p:spPr>
        <p:txBody>
          <a:bodyPr/>
          <a:lstStyle/>
          <a:p>
            <a:pPr algn="ctr"/>
            <a:r>
              <a:rPr lang="en-US" dirty="0"/>
              <a:t>Hoe </a:t>
            </a:r>
            <a:r>
              <a:rPr lang="en-US" dirty="0" err="1"/>
              <a:t>groot</a:t>
            </a:r>
            <a:r>
              <a:rPr lang="en-US" dirty="0"/>
              <a:t> </a:t>
            </a:r>
            <a:r>
              <a:rPr lang="en-US" dirty="0" err="1"/>
              <a:t>moet</a:t>
            </a:r>
            <a:r>
              <a:rPr lang="en-US" dirty="0"/>
              <a:t> </a:t>
            </a:r>
            <a:r>
              <a:rPr lang="en-US" dirty="0" err="1"/>
              <a:t>een</a:t>
            </a:r>
            <a:r>
              <a:rPr lang="en-US" dirty="0"/>
              <a:t> team </a:t>
            </a:r>
            <a:r>
              <a:rPr lang="en-US" dirty="0" err="1"/>
              <a:t>zijn</a:t>
            </a:r>
            <a:r>
              <a:rPr lang="en-US" dirty="0"/>
              <a:t> </a:t>
            </a:r>
            <a:r>
              <a:rPr lang="en-US" dirty="0" err="1"/>
              <a:t>volgens</a:t>
            </a:r>
            <a:r>
              <a:rPr lang="en-US" dirty="0"/>
              <a:t> de scrum guide?</a:t>
            </a:r>
            <a:endParaRPr lang="nl-NL" dirty="0"/>
          </a:p>
        </p:txBody>
      </p:sp>
      <p:sp>
        <p:nvSpPr>
          <p:cNvPr id="6" name="Ovaal 5">
            <a:extLst>
              <a:ext uri="{FF2B5EF4-FFF2-40B4-BE49-F238E27FC236}">
                <a16:creationId xmlns:a16="http://schemas.microsoft.com/office/drawing/2014/main" id="{02599888-B81C-44B9-A272-34EE7F18A892}"/>
              </a:ext>
            </a:extLst>
          </p:cNvPr>
          <p:cNvSpPr/>
          <p:nvPr/>
        </p:nvSpPr>
        <p:spPr>
          <a:xfrm>
            <a:off x="7541278"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a:t>5 + 2</a:t>
            </a:r>
          </a:p>
        </p:txBody>
      </p:sp>
      <p:sp>
        <p:nvSpPr>
          <p:cNvPr id="8" name="Ovaal 7">
            <a:extLst>
              <a:ext uri="{FF2B5EF4-FFF2-40B4-BE49-F238E27FC236}">
                <a16:creationId xmlns:a16="http://schemas.microsoft.com/office/drawing/2014/main" id="{65639FF4-0A53-4700-AAF7-EBA688649532}"/>
              </a:ext>
            </a:extLst>
          </p:cNvPr>
          <p:cNvSpPr/>
          <p:nvPr/>
        </p:nvSpPr>
        <p:spPr>
          <a:xfrm>
            <a:off x="2130722"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a:t>7 + 2</a:t>
            </a:r>
          </a:p>
        </p:txBody>
      </p:sp>
    </p:spTree>
    <p:extLst>
      <p:ext uri="{BB962C8B-B14F-4D97-AF65-F5344CB8AC3E}">
        <p14:creationId xmlns:p14="http://schemas.microsoft.com/office/powerpoint/2010/main" val="125955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8"/>
                                        </p:tgtEl>
                                        <p:attrNameLst>
                                          <p:attrName>fillcolor</p:attrName>
                                        </p:attrNameLst>
                                      </p:cBhvr>
                                      <p:to>
                                        <a:srgbClr val="92D050"/>
                                      </p:to>
                                    </p:animClr>
                                    <p:set>
                                      <p:cBhvr>
                                        <p:cTn id="7" dur="10" fill="hold"/>
                                        <p:tgtEl>
                                          <p:spTgt spid="8"/>
                                        </p:tgtEl>
                                        <p:attrNameLst>
                                          <p:attrName>fill.type</p:attrName>
                                        </p:attrNameLst>
                                      </p:cBhvr>
                                      <p:to>
                                        <p:strVal val="solid"/>
                                      </p:to>
                                    </p:set>
                                    <p:set>
                                      <p:cBhvr>
                                        <p:cTn id="8" dur="1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8B6468-715C-4261-80BC-8025FF7DF734}"/>
              </a:ext>
            </a:extLst>
          </p:cNvPr>
          <p:cNvSpPr>
            <a:spLocks noGrp="1"/>
          </p:cNvSpPr>
          <p:nvPr>
            <p:ph type="ctrTitle"/>
          </p:nvPr>
        </p:nvSpPr>
        <p:spPr>
          <a:xfrm>
            <a:off x="1876423" y="241519"/>
            <a:ext cx="8791575" cy="2387600"/>
          </a:xfrm>
        </p:spPr>
        <p:txBody>
          <a:bodyPr/>
          <a:lstStyle/>
          <a:p>
            <a:pPr algn="ctr"/>
            <a:r>
              <a:rPr lang="nl-NL" dirty="0" err="1"/>
              <a:t>Lean</a:t>
            </a:r>
            <a:r>
              <a:rPr lang="nl-NL" dirty="0"/>
              <a:t> richt zicht op </a:t>
            </a:r>
            <a:r>
              <a:rPr lang="en-US" dirty="0"/>
              <a:t>____________</a:t>
            </a:r>
            <a:r>
              <a:rPr lang="nl-NL" dirty="0"/>
              <a:t> </a:t>
            </a:r>
          </a:p>
        </p:txBody>
      </p:sp>
      <p:sp>
        <p:nvSpPr>
          <p:cNvPr id="6" name="Ovaal 5">
            <a:extLst>
              <a:ext uri="{FF2B5EF4-FFF2-40B4-BE49-F238E27FC236}">
                <a16:creationId xmlns:a16="http://schemas.microsoft.com/office/drawing/2014/main" id="{02599888-B81C-44B9-A272-34EE7F18A892}"/>
              </a:ext>
            </a:extLst>
          </p:cNvPr>
          <p:cNvSpPr/>
          <p:nvPr/>
        </p:nvSpPr>
        <p:spPr>
          <a:xfrm>
            <a:off x="7541278"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a:t>VERMINDER-ING VAN VERSPILLING</a:t>
            </a:r>
          </a:p>
        </p:txBody>
      </p:sp>
      <p:sp>
        <p:nvSpPr>
          <p:cNvPr id="8" name="Ovaal 7">
            <a:extLst>
              <a:ext uri="{FF2B5EF4-FFF2-40B4-BE49-F238E27FC236}">
                <a16:creationId xmlns:a16="http://schemas.microsoft.com/office/drawing/2014/main" id="{65639FF4-0A53-4700-AAF7-EBA688649532}"/>
              </a:ext>
            </a:extLst>
          </p:cNvPr>
          <p:cNvSpPr/>
          <p:nvPr/>
        </p:nvSpPr>
        <p:spPr>
          <a:xfrm>
            <a:off x="2130722"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a:t>VERMINDER-ING VAN FOUTEN</a:t>
            </a:r>
            <a:endParaRPr lang="nl-NL" dirty="0"/>
          </a:p>
        </p:txBody>
      </p:sp>
    </p:spTree>
    <p:extLst>
      <p:ext uri="{BB962C8B-B14F-4D97-AF65-F5344CB8AC3E}">
        <p14:creationId xmlns:p14="http://schemas.microsoft.com/office/powerpoint/2010/main" val="248789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6"/>
                                        </p:tgtEl>
                                        <p:attrNameLst>
                                          <p:attrName>fillcolor</p:attrName>
                                        </p:attrNameLst>
                                      </p:cBhvr>
                                      <p:to>
                                        <a:srgbClr val="92D050"/>
                                      </p:to>
                                    </p:animClr>
                                    <p:set>
                                      <p:cBhvr>
                                        <p:cTn id="7" dur="10" fill="hold"/>
                                        <p:tgtEl>
                                          <p:spTgt spid="6"/>
                                        </p:tgtEl>
                                        <p:attrNameLst>
                                          <p:attrName>fill.type</p:attrName>
                                        </p:attrNameLst>
                                      </p:cBhvr>
                                      <p:to>
                                        <p:strVal val="solid"/>
                                      </p:to>
                                    </p:set>
                                    <p:set>
                                      <p:cBhvr>
                                        <p:cTn id="8" dur="1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8B6468-715C-4261-80BC-8025FF7DF734}"/>
              </a:ext>
            </a:extLst>
          </p:cNvPr>
          <p:cNvSpPr>
            <a:spLocks noGrp="1"/>
          </p:cNvSpPr>
          <p:nvPr>
            <p:ph type="ctrTitle"/>
          </p:nvPr>
        </p:nvSpPr>
        <p:spPr>
          <a:xfrm>
            <a:off x="1876423" y="241519"/>
            <a:ext cx="8791575" cy="2387600"/>
          </a:xfrm>
        </p:spPr>
        <p:txBody>
          <a:bodyPr/>
          <a:lstStyle/>
          <a:p>
            <a:pPr algn="ctr"/>
            <a:r>
              <a:rPr lang="nl-NL" dirty="0"/>
              <a:t>Wat is geen officieel scrum event?</a:t>
            </a:r>
          </a:p>
        </p:txBody>
      </p:sp>
      <p:sp>
        <p:nvSpPr>
          <p:cNvPr id="6" name="Ovaal 5">
            <a:extLst>
              <a:ext uri="{FF2B5EF4-FFF2-40B4-BE49-F238E27FC236}">
                <a16:creationId xmlns:a16="http://schemas.microsoft.com/office/drawing/2014/main" id="{02599888-B81C-44B9-A272-34EE7F18A892}"/>
              </a:ext>
            </a:extLst>
          </p:cNvPr>
          <p:cNvSpPr/>
          <p:nvPr/>
        </p:nvSpPr>
        <p:spPr>
          <a:xfrm>
            <a:off x="7541278"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a:t>BACKLOG REFINEMENT</a:t>
            </a:r>
          </a:p>
        </p:txBody>
      </p:sp>
      <p:sp>
        <p:nvSpPr>
          <p:cNvPr id="8" name="Ovaal 7">
            <a:extLst>
              <a:ext uri="{FF2B5EF4-FFF2-40B4-BE49-F238E27FC236}">
                <a16:creationId xmlns:a16="http://schemas.microsoft.com/office/drawing/2014/main" id="{65639FF4-0A53-4700-AAF7-EBA688649532}"/>
              </a:ext>
            </a:extLst>
          </p:cNvPr>
          <p:cNvSpPr/>
          <p:nvPr/>
        </p:nvSpPr>
        <p:spPr>
          <a:xfrm>
            <a:off x="2130722"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a:t>RETROSPEC-</a:t>
            </a:r>
          </a:p>
          <a:p>
            <a:pPr algn="ctr"/>
            <a:r>
              <a:rPr lang="nl-NL" sz="2400" dirty="0"/>
              <a:t>TIVE</a:t>
            </a:r>
            <a:endParaRPr lang="nl-NL" dirty="0"/>
          </a:p>
        </p:txBody>
      </p:sp>
    </p:spTree>
    <p:extLst>
      <p:ext uri="{BB962C8B-B14F-4D97-AF65-F5344CB8AC3E}">
        <p14:creationId xmlns:p14="http://schemas.microsoft.com/office/powerpoint/2010/main" val="300312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6"/>
                                        </p:tgtEl>
                                        <p:attrNameLst>
                                          <p:attrName>fillcolor</p:attrName>
                                        </p:attrNameLst>
                                      </p:cBhvr>
                                      <p:to>
                                        <a:srgbClr val="92D050"/>
                                      </p:to>
                                    </p:animClr>
                                    <p:set>
                                      <p:cBhvr>
                                        <p:cTn id="7" dur="10" fill="hold"/>
                                        <p:tgtEl>
                                          <p:spTgt spid="6"/>
                                        </p:tgtEl>
                                        <p:attrNameLst>
                                          <p:attrName>fill.type</p:attrName>
                                        </p:attrNameLst>
                                      </p:cBhvr>
                                      <p:to>
                                        <p:strVal val="solid"/>
                                      </p:to>
                                    </p:set>
                                    <p:set>
                                      <p:cBhvr>
                                        <p:cTn id="8" dur="1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8B6468-715C-4261-80BC-8025FF7DF734}"/>
              </a:ext>
            </a:extLst>
          </p:cNvPr>
          <p:cNvSpPr>
            <a:spLocks noGrp="1"/>
          </p:cNvSpPr>
          <p:nvPr>
            <p:ph type="ctrTitle"/>
          </p:nvPr>
        </p:nvSpPr>
        <p:spPr>
          <a:xfrm>
            <a:off x="1876423" y="241519"/>
            <a:ext cx="8791575" cy="2387600"/>
          </a:xfrm>
        </p:spPr>
        <p:txBody>
          <a:bodyPr/>
          <a:lstStyle/>
          <a:p>
            <a:pPr algn="ctr"/>
            <a:r>
              <a:rPr lang="en-US" dirty="0"/>
              <a:t>Program increment is </a:t>
            </a:r>
            <a:r>
              <a:rPr lang="en-US" dirty="0" err="1"/>
              <a:t>een</a:t>
            </a:r>
            <a:r>
              <a:rPr lang="en-US" dirty="0"/>
              <a:t> term van?</a:t>
            </a:r>
            <a:endParaRPr lang="nl-NL" dirty="0"/>
          </a:p>
        </p:txBody>
      </p:sp>
      <p:sp>
        <p:nvSpPr>
          <p:cNvPr id="6" name="Ovaal 5">
            <a:extLst>
              <a:ext uri="{FF2B5EF4-FFF2-40B4-BE49-F238E27FC236}">
                <a16:creationId xmlns:a16="http://schemas.microsoft.com/office/drawing/2014/main" id="{02599888-B81C-44B9-A272-34EE7F18A892}"/>
              </a:ext>
            </a:extLst>
          </p:cNvPr>
          <p:cNvSpPr/>
          <p:nvPr/>
        </p:nvSpPr>
        <p:spPr>
          <a:xfrm>
            <a:off x="7541278"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err="1"/>
              <a:t>LeSS</a:t>
            </a:r>
            <a:endParaRPr lang="nl-NL" sz="2400" dirty="0"/>
          </a:p>
        </p:txBody>
      </p:sp>
      <p:sp>
        <p:nvSpPr>
          <p:cNvPr id="8" name="Ovaal 7">
            <a:extLst>
              <a:ext uri="{FF2B5EF4-FFF2-40B4-BE49-F238E27FC236}">
                <a16:creationId xmlns:a16="http://schemas.microsoft.com/office/drawing/2014/main" id="{65639FF4-0A53-4700-AAF7-EBA688649532}"/>
              </a:ext>
            </a:extLst>
          </p:cNvPr>
          <p:cNvSpPr/>
          <p:nvPr/>
        </p:nvSpPr>
        <p:spPr>
          <a:xfrm>
            <a:off x="2130722"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err="1"/>
              <a:t>SAFe</a:t>
            </a:r>
            <a:endParaRPr lang="nl-NL" sz="2400" dirty="0"/>
          </a:p>
        </p:txBody>
      </p:sp>
    </p:spTree>
    <p:extLst>
      <p:ext uri="{BB962C8B-B14F-4D97-AF65-F5344CB8AC3E}">
        <p14:creationId xmlns:p14="http://schemas.microsoft.com/office/powerpoint/2010/main" val="428383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8"/>
                                        </p:tgtEl>
                                        <p:attrNameLst>
                                          <p:attrName>fillcolor</p:attrName>
                                        </p:attrNameLst>
                                      </p:cBhvr>
                                      <p:to>
                                        <a:srgbClr val="92D050"/>
                                      </p:to>
                                    </p:animClr>
                                    <p:set>
                                      <p:cBhvr>
                                        <p:cTn id="7" dur="10" fill="hold"/>
                                        <p:tgtEl>
                                          <p:spTgt spid="8"/>
                                        </p:tgtEl>
                                        <p:attrNameLst>
                                          <p:attrName>fill.type</p:attrName>
                                        </p:attrNameLst>
                                      </p:cBhvr>
                                      <p:to>
                                        <p:strVal val="solid"/>
                                      </p:to>
                                    </p:set>
                                    <p:set>
                                      <p:cBhvr>
                                        <p:cTn id="8" dur="1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8B6468-715C-4261-80BC-8025FF7DF734}"/>
              </a:ext>
            </a:extLst>
          </p:cNvPr>
          <p:cNvSpPr>
            <a:spLocks noGrp="1"/>
          </p:cNvSpPr>
          <p:nvPr>
            <p:ph type="ctrTitle"/>
          </p:nvPr>
        </p:nvSpPr>
        <p:spPr>
          <a:xfrm>
            <a:off x="1876423" y="241519"/>
            <a:ext cx="8791575" cy="2387600"/>
          </a:xfrm>
        </p:spPr>
        <p:txBody>
          <a:bodyPr/>
          <a:lstStyle/>
          <a:p>
            <a:pPr algn="ctr"/>
            <a:r>
              <a:rPr lang="nl-NL" dirty="0"/>
              <a:t>Wie is geen auteur van het agile </a:t>
            </a:r>
            <a:r>
              <a:rPr lang="nl-NL" dirty="0" err="1"/>
              <a:t>manifesto</a:t>
            </a:r>
            <a:r>
              <a:rPr lang="nl-NL" dirty="0"/>
              <a:t>?</a:t>
            </a:r>
          </a:p>
        </p:txBody>
      </p:sp>
      <p:sp>
        <p:nvSpPr>
          <p:cNvPr id="6" name="Ovaal 5">
            <a:extLst>
              <a:ext uri="{FF2B5EF4-FFF2-40B4-BE49-F238E27FC236}">
                <a16:creationId xmlns:a16="http://schemas.microsoft.com/office/drawing/2014/main" id="{02599888-B81C-44B9-A272-34EE7F18A892}"/>
              </a:ext>
            </a:extLst>
          </p:cNvPr>
          <p:cNvSpPr/>
          <p:nvPr/>
        </p:nvSpPr>
        <p:spPr>
          <a:xfrm>
            <a:off x="7541278"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a:t>MIKE COHN</a:t>
            </a:r>
          </a:p>
        </p:txBody>
      </p:sp>
      <p:sp>
        <p:nvSpPr>
          <p:cNvPr id="8" name="Ovaal 7">
            <a:extLst>
              <a:ext uri="{FF2B5EF4-FFF2-40B4-BE49-F238E27FC236}">
                <a16:creationId xmlns:a16="http://schemas.microsoft.com/office/drawing/2014/main" id="{65639FF4-0A53-4700-AAF7-EBA688649532}"/>
              </a:ext>
            </a:extLst>
          </p:cNvPr>
          <p:cNvSpPr/>
          <p:nvPr/>
        </p:nvSpPr>
        <p:spPr>
          <a:xfrm>
            <a:off x="2130722" y="3350470"/>
            <a:ext cx="2520000" cy="252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nl-NL" sz="2400" dirty="0"/>
              <a:t>MARTIN FOWLER</a:t>
            </a:r>
            <a:endParaRPr lang="nl-NL" dirty="0"/>
          </a:p>
        </p:txBody>
      </p:sp>
    </p:spTree>
    <p:extLst>
      <p:ext uri="{BB962C8B-B14F-4D97-AF65-F5344CB8AC3E}">
        <p14:creationId xmlns:p14="http://schemas.microsoft.com/office/powerpoint/2010/main" val="345527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6"/>
                                        </p:tgtEl>
                                        <p:attrNameLst>
                                          <p:attrName>fillcolor</p:attrName>
                                        </p:attrNameLst>
                                      </p:cBhvr>
                                      <p:to>
                                        <a:srgbClr val="92D050"/>
                                      </p:to>
                                    </p:animClr>
                                    <p:set>
                                      <p:cBhvr>
                                        <p:cTn id="7" dur="10" fill="hold"/>
                                        <p:tgtEl>
                                          <p:spTgt spid="6"/>
                                        </p:tgtEl>
                                        <p:attrNameLst>
                                          <p:attrName>fill.type</p:attrName>
                                        </p:attrNameLst>
                                      </p:cBhvr>
                                      <p:to>
                                        <p:strVal val="solid"/>
                                      </p:to>
                                    </p:set>
                                    <p:set>
                                      <p:cBhvr>
                                        <p:cTn id="8" dur="1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120</TotalTime>
  <Words>538</Words>
  <Application>Microsoft Office PowerPoint</Application>
  <PresentationFormat>Breedbeeld</PresentationFormat>
  <Paragraphs>76</Paragraphs>
  <Slides>14</Slides>
  <Notes>14</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14</vt:i4>
      </vt:variant>
    </vt:vector>
  </HeadingPairs>
  <TitlesOfParts>
    <vt:vector size="19" baseType="lpstr">
      <vt:lpstr>Arial</vt:lpstr>
      <vt:lpstr>Calibri</vt:lpstr>
      <vt:lpstr>Trebuchet MS</vt:lpstr>
      <vt:lpstr>Tw Cen MT</vt:lpstr>
      <vt:lpstr>Circuit</vt:lpstr>
      <vt:lpstr>Uit hoeveel principes bestaat het agile manifesto?</vt:lpstr>
      <vt:lpstr>Wat is een rol in scrum?</vt:lpstr>
      <vt:lpstr>Waar staat MVP voor?</vt:lpstr>
      <vt:lpstr>____________ is the primary measure of progress.</vt:lpstr>
      <vt:lpstr>Hoe groot moet een team zijn volgens de scrum guide?</vt:lpstr>
      <vt:lpstr>Lean richt zicht op ____________ </vt:lpstr>
      <vt:lpstr>Wat is geen officieel scrum event?</vt:lpstr>
      <vt:lpstr>Program increment is een term van?</vt:lpstr>
      <vt:lpstr>Wie is geen auteur van het agile manifesto?</vt:lpstr>
      <vt:lpstr>Hoeveel principes heeft lean?</vt:lpstr>
      <vt:lpstr>Scrum is een term afkomstig van een sport. Welke?</vt:lpstr>
      <vt:lpstr>In welk jaar is het agile manifesto opgesteld?</vt:lpstr>
      <vt:lpstr>Wat staat hier  </vt:lpstr>
      <vt:lpstr>Waar is de italiaanse leonardo van pisa bekend van?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Uit hoeveel principes bestaat het agile manifesto?</dc:title>
  <dc:creator>Rutger ter Braak</dc:creator>
  <cp:lastModifiedBy>Rutger ter Braak</cp:lastModifiedBy>
  <cp:revision>22</cp:revision>
  <dcterms:created xsi:type="dcterms:W3CDTF">2018-11-04T08:31:40Z</dcterms:created>
  <dcterms:modified xsi:type="dcterms:W3CDTF">2018-11-05T15:23:02Z</dcterms:modified>
</cp:coreProperties>
</file>