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8" r:id="rId1"/>
  </p:sldMasterIdLst>
  <p:notesMasterIdLst>
    <p:notesMasterId r:id="rId19"/>
  </p:notesMasterIdLst>
  <p:sldIdLst>
    <p:sldId id="256" r:id="rId2"/>
    <p:sldId id="2462" r:id="rId3"/>
    <p:sldId id="258" r:id="rId4"/>
    <p:sldId id="2465" r:id="rId5"/>
    <p:sldId id="2482" r:id="rId6"/>
    <p:sldId id="2467" r:id="rId7"/>
    <p:sldId id="263" r:id="rId8"/>
    <p:sldId id="2476" r:id="rId9"/>
    <p:sldId id="2483" r:id="rId10"/>
    <p:sldId id="2477" r:id="rId11"/>
    <p:sldId id="2478" r:id="rId12"/>
    <p:sldId id="2479" r:id="rId13"/>
    <p:sldId id="2480" r:id="rId14"/>
    <p:sldId id="2481" r:id="rId15"/>
    <p:sldId id="276" r:id="rId16"/>
    <p:sldId id="2484" r:id="rId17"/>
    <p:sldId id="277"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393" autoAdjust="0"/>
    <p:restoredTop sz="82725" autoAdjust="0"/>
  </p:normalViewPr>
  <p:slideViewPr>
    <p:cSldViewPr snapToGrid="0">
      <p:cViewPr varScale="1">
        <p:scale>
          <a:sx n="182" d="100"/>
          <a:sy n="182" d="100"/>
        </p:scale>
        <p:origin x="1160" y="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c42cdb2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7c42cdb22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dirty="0">
              <a:latin typeface="Helvetica Neue"/>
              <a:ea typeface="Helvetica Neue"/>
              <a:cs typeface="Helvetica Neue"/>
              <a:sym typeface="Helvetica Neu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Anonymous functions are functions without a declared name. They are commonly used for one-time tasks, as callback functions, or assigned to a variable.</a:t>
            </a:r>
            <a:endParaRPr dirty="0"/>
          </a:p>
        </p:txBody>
      </p:sp>
    </p:spTree>
    <p:extLst>
      <p:ext uri="{BB962C8B-B14F-4D97-AF65-F5344CB8AC3E}">
        <p14:creationId xmlns:p14="http://schemas.microsoft.com/office/powerpoint/2010/main" val="1159479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Remember the difference between calling a function (which executes it) and passing a reference to a function (which can be called later).</a:t>
            </a:r>
          </a:p>
          <a:p>
            <a:pPr marL="0" lvl="0" indent="0" algn="l" rtl="0">
              <a:spcBef>
                <a:spcPts val="0"/>
              </a:spcBef>
              <a:spcAft>
                <a:spcPts val="0"/>
              </a:spcAft>
              <a:buNone/>
            </a:pPr>
            <a:endParaRPr lang="en-US" b="0" i="0" dirty="0">
              <a:solidFill>
                <a:srgbClr val="D1D5DB"/>
              </a:solidFill>
              <a:effectLst/>
              <a:latin typeface="Söhne"/>
            </a:endParaRPr>
          </a:p>
          <a:p>
            <a:pPr algn="l"/>
            <a:r>
              <a:rPr lang="en-US" b="0" i="0" dirty="0">
                <a:solidFill>
                  <a:srgbClr val="D1D5DB"/>
                </a:solidFill>
                <a:effectLst/>
                <a:latin typeface="Söhne"/>
              </a:rPr>
              <a:t>The () operator in JavaScript, when appended to the name of a function, is known as the function call operator. This operator invokes, or calls, the function it follows, causing the code inside the function to be executed.</a:t>
            </a:r>
          </a:p>
          <a:p>
            <a:pPr algn="l"/>
            <a:r>
              <a:rPr lang="en-US" b="0" i="0" dirty="0">
                <a:solidFill>
                  <a:srgbClr val="D1D5DB"/>
                </a:solidFill>
                <a:effectLst/>
                <a:latin typeface="Söhne"/>
              </a:rPr>
              <a:t>When you write a function's name followed by (), the JavaScript engine will execute that function right there and then. For example, if you have a function named </a:t>
            </a:r>
            <a:r>
              <a:rPr lang="en-US" b="0" i="0" dirty="0" err="1">
                <a:solidFill>
                  <a:srgbClr val="D1D5DB"/>
                </a:solidFill>
                <a:effectLst/>
                <a:latin typeface="Söhne"/>
              </a:rPr>
              <a:t>sayHello</a:t>
            </a:r>
            <a:r>
              <a:rPr lang="en-US" b="0" i="0" dirty="0">
                <a:solidFill>
                  <a:srgbClr val="D1D5DB"/>
                </a:solidFill>
                <a:effectLst/>
                <a:latin typeface="Söhne"/>
              </a:rPr>
              <a:t>, you could call it like this:</a:t>
            </a:r>
          </a:p>
        </p:txBody>
      </p:sp>
    </p:spTree>
    <p:extLst>
      <p:ext uri="{BB962C8B-B14F-4D97-AF65-F5344CB8AC3E}">
        <p14:creationId xmlns:p14="http://schemas.microsoft.com/office/powerpoint/2010/main" val="3888754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 higher order function is a function that takes one or more functions as arguments, returns a function, or both.</a:t>
            </a:r>
          </a:p>
        </p:txBody>
      </p:sp>
    </p:spTree>
    <p:extLst>
      <p:ext uri="{BB962C8B-B14F-4D97-AF65-F5344CB8AC3E}">
        <p14:creationId xmlns:p14="http://schemas.microsoft.com/office/powerpoint/2010/main" val="4104767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Arrow functions provide a shorter syntax for writing function expressions. They are often used with higher order functions and callbacks.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They’re a more concise syntax for writing function expressions in JavaScript. They are a new way to write anonymous functions, which means they do not have their own name.</a:t>
            </a:r>
          </a:p>
          <a:p>
            <a:pPr marL="0" lvl="0" indent="0" algn="l" rtl="0">
              <a:spcBef>
                <a:spcPts val="0"/>
              </a:spcBef>
              <a:spcAft>
                <a:spcPts val="0"/>
              </a:spcAft>
              <a:buNone/>
            </a:pPr>
            <a:endParaRPr lang="en-US" b="0" i="0" dirty="0">
              <a:solidFill>
                <a:srgbClr val="D1D5DB"/>
              </a:solidFill>
              <a:effectLst/>
              <a:latin typeface="Söhne"/>
            </a:endParaRPr>
          </a:p>
          <a:p>
            <a:pPr algn="l"/>
            <a:r>
              <a:rPr lang="en-US" b="0" i="0" dirty="0">
                <a:solidFill>
                  <a:srgbClr val="D1D5DB"/>
                </a:solidFill>
                <a:effectLst/>
                <a:latin typeface="Söhne"/>
              </a:rPr>
              <a:t>The function keyword is replaced with an arrow (=&gt;) placed between the argument list and the function body. The return keyword is still used to specify the value returned.</a:t>
            </a:r>
          </a:p>
          <a:p>
            <a:pPr algn="l"/>
            <a:r>
              <a:rPr lang="en-US" b="0" i="0" dirty="0">
                <a:solidFill>
                  <a:srgbClr val="D1D5DB"/>
                </a:solidFill>
                <a:effectLst/>
                <a:latin typeface="Söhne"/>
              </a:rPr>
              <a:t>Arrow functions also have an even shorter syntax for "one-liner" functions that immediately return a value. We can remove the return keyword and the function body brackets. Here's the multiply function written this way:</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You will go into more detail with arrow functions later, including ‘this”. We will not go through that in this lecture.</a:t>
            </a:r>
          </a:p>
        </p:txBody>
      </p:sp>
    </p:spTree>
    <p:extLst>
      <p:ext uri="{BB962C8B-B14F-4D97-AF65-F5344CB8AC3E}">
        <p14:creationId xmlns:p14="http://schemas.microsoft.com/office/powerpoint/2010/main" val="867756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D1D5DB"/>
                </a:solidFill>
                <a:effectLst/>
                <a:latin typeface="Söhne"/>
              </a:rPr>
              <a:t>In JavaScript, variables have different levels of scope depending on where they're declared. Variables declared outside of any function have a global scope, and can be accessed from anywhere in the code. On the other hand, variables declared inside a function have local scope, and can only be accessed within that function or any nested functions.</a:t>
            </a:r>
          </a:p>
          <a:p>
            <a:pPr algn="l"/>
            <a:r>
              <a:rPr lang="en-US" b="0" i="0" dirty="0">
                <a:solidFill>
                  <a:srgbClr val="D1D5DB"/>
                </a:solidFill>
                <a:effectLst/>
                <a:latin typeface="Söhne"/>
              </a:rPr>
              <a:t>The Scope Chain is the hierarchical arrangement of these scopes. In essence, it means that an inner scope has access to its own local scope, any outer scopes, and the global scope. However, an outer scope does not have access to inner scope variables.</a:t>
            </a:r>
          </a:p>
          <a:p>
            <a:pPr algn="l"/>
            <a:r>
              <a:rPr lang="en-US" b="0" i="0" dirty="0">
                <a:solidFill>
                  <a:srgbClr val="D1D5DB"/>
                </a:solidFill>
                <a:effectLst/>
                <a:latin typeface="Söhne"/>
              </a:rPr>
              <a:t>Here's an example illustrating these principles:</a:t>
            </a:r>
          </a:p>
          <a:p>
            <a:pPr algn="l"/>
            <a:endParaRPr lang="en-US" b="0" i="0" dirty="0">
              <a:solidFill>
                <a:srgbClr val="D1D5DB"/>
              </a:solidFill>
              <a:effectLst/>
              <a:latin typeface="Söhne"/>
            </a:endParaRPr>
          </a:p>
          <a:p>
            <a:pPr marL="139700" indent="0" algn="l">
              <a:buNone/>
            </a:pPr>
            <a:r>
              <a:rPr lang="en-US" b="0" i="0" dirty="0">
                <a:solidFill>
                  <a:srgbClr val="D1D5DB"/>
                </a:solidFill>
                <a:effectLst/>
                <a:latin typeface="Söhne"/>
              </a:rPr>
              <a:t>Regarding the code:</a:t>
            </a:r>
            <a:br>
              <a:rPr lang="en-US" b="0" i="0" dirty="0">
                <a:solidFill>
                  <a:srgbClr val="D1D5DB"/>
                </a:solidFill>
                <a:effectLst/>
                <a:latin typeface="Söhne"/>
              </a:rPr>
            </a:br>
            <a:endParaRPr lang="en-US" b="0" i="0" dirty="0">
              <a:solidFill>
                <a:srgbClr val="D1D5DB"/>
              </a:solidFill>
              <a:effectLst/>
              <a:latin typeface="Söhne"/>
            </a:endParaRPr>
          </a:p>
          <a:p>
            <a:pPr algn="l">
              <a:buFont typeface="Arial" panose="020B0604020202020204" pitchFamily="34" charset="0"/>
              <a:buChar char="•"/>
            </a:pPr>
            <a:r>
              <a:rPr lang="en-US" b="0" i="0" dirty="0" err="1">
                <a:solidFill>
                  <a:srgbClr val="D1D5DB"/>
                </a:solidFill>
                <a:effectLst/>
                <a:latin typeface="Söhne"/>
              </a:rPr>
              <a:t>innerFunction</a:t>
            </a:r>
            <a:r>
              <a:rPr lang="en-US" b="0" i="0" dirty="0">
                <a:solidFill>
                  <a:srgbClr val="D1D5DB"/>
                </a:solidFill>
                <a:effectLst/>
                <a:latin typeface="Söhne"/>
              </a:rPr>
              <a:t> has access to its own scope (including </a:t>
            </a:r>
            <a:r>
              <a:rPr lang="en-US" b="0" i="0" dirty="0" err="1">
                <a:solidFill>
                  <a:srgbClr val="D1D5DB"/>
                </a:solidFill>
                <a:effectLst/>
                <a:latin typeface="Söhne"/>
              </a:rPr>
              <a:t>innerVar</a:t>
            </a:r>
            <a:r>
              <a:rPr lang="en-US" b="0" i="0" dirty="0">
                <a:solidFill>
                  <a:srgbClr val="D1D5DB"/>
                </a:solidFill>
                <a:effectLst/>
                <a:latin typeface="Söhne"/>
              </a:rPr>
              <a:t>), the scope of </a:t>
            </a:r>
            <a:r>
              <a:rPr lang="en-US" b="0" i="0" dirty="0" err="1">
                <a:solidFill>
                  <a:srgbClr val="D1D5DB"/>
                </a:solidFill>
                <a:effectLst/>
                <a:latin typeface="Söhne"/>
              </a:rPr>
              <a:t>outerFunction</a:t>
            </a:r>
            <a:r>
              <a:rPr lang="en-US" b="0" i="0" dirty="0">
                <a:solidFill>
                  <a:srgbClr val="D1D5DB"/>
                </a:solidFill>
                <a:effectLst/>
                <a:latin typeface="Söhne"/>
              </a:rPr>
              <a:t> (including </a:t>
            </a:r>
            <a:r>
              <a:rPr lang="en-US" b="0" i="0" dirty="0" err="1">
                <a:solidFill>
                  <a:srgbClr val="D1D5DB"/>
                </a:solidFill>
                <a:effectLst/>
                <a:latin typeface="Söhne"/>
              </a:rPr>
              <a:t>outerVar</a:t>
            </a:r>
            <a:r>
              <a:rPr lang="en-US" b="0" i="0" dirty="0">
                <a:solidFill>
                  <a:srgbClr val="D1D5DB"/>
                </a:solidFill>
                <a:effectLst/>
                <a:latin typeface="Söhne"/>
              </a:rPr>
              <a:t>), and the global scope (including </a:t>
            </a:r>
            <a:r>
              <a:rPr lang="en-US" b="0" i="0" dirty="0" err="1">
                <a:solidFill>
                  <a:srgbClr val="D1D5DB"/>
                </a:solidFill>
                <a:effectLst/>
                <a:latin typeface="Söhne"/>
              </a:rPr>
              <a:t>globalVar</a:t>
            </a:r>
            <a:r>
              <a:rPr lang="en-US" b="0" i="0" dirty="0">
                <a:solidFill>
                  <a:srgbClr val="D1D5DB"/>
                </a:solidFill>
                <a:effectLst/>
                <a:latin typeface="Söhne"/>
              </a:rPr>
              <a:t>).</a:t>
            </a:r>
          </a:p>
          <a:p>
            <a:pPr algn="l">
              <a:buFont typeface="Arial" panose="020B0604020202020204" pitchFamily="34" charset="0"/>
              <a:buChar char="•"/>
            </a:pPr>
            <a:r>
              <a:rPr lang="en-US" b="0" i="0" dirty="0" err="1">
                <a:solidFill>
                  <a:srgbClr val="D1D5DB"/>
                </a:solidFill>
                <a:effectLst/>
                <a:latin typeface="Söhne"/>
              </a:rPr>
              <a:t>outerFunction</a:t>
            </a:r>
            <a:r>
              <a:rPr lang="en-US" b="0" i="0" dirty="0">
                <a:solidFill>
                  <a:srgbClr val="D1D5DB"/>
                </a:solidFill>
                <a:effectLst/>
                <a:latin typeface="Söhne"/>
              </a:rPr>
              <a:t> has access to its own scope (including </a:t>
            </a:r>
            <a:r>
              <a:rPr lang="en-US" b="0" i="0" dirty="0" err="1">
                <a:solidFill>
                  <a:srgbClr val="D1D5DB"/>
                </a:solidFill>
                <a:effectLst/>
                <a:latin typeface="Söhne"/>
              </a:rPr>
              <a:t>outerVar</a:t>
            </a:r>
            <a:r>
              <a:rPr lang="en-US" b="0" i="0" dirty="0">
                <a:solidFill>
                  <a:srgbClr val="D1D5DB"/>
                </a:solidFill>
                <a:effectLst/>
                <a:latin typeface="Söhne"/>
              </a:rPr>
              <a:t>) and the global scope (including </a:t>
            </a:r>
            <a:r>
              <a:rPr lang="en-US" b="0" i="0" dirty="0" err="1">
                <a:solidFill>
                  <a:srgbClr val="D1D5DB"/>
                </a:solidFill>
                <a:effectLst/>
                <a:latin typeface="Söhne"/>
              </a:rPr>
              <a:t>globalVar</a:t>
            </a:r>
            <a:r>
              <a:rPr lang="en-US" b="0" i="0" dirty="0">
                <a:solidFill>
                  <a:srgbClr val="D1D5DB"/>
                </a:solidFill>
                <a:effectLst/>
                <a:latin typeface="Söhne"/>
              </a:rPr>
              <a:t>), but it does not have access to the scope of </a:t>
            </a:r>
            <a:r>
              <a:rPr lang="en-US" b="0" i="0" dirty="0" err="1">
                <a:solidFill>
                  <a:srgbClr val="D1D5DB"/>
                </a:solidFill>
                <a:effectLst/>
                <a:latin typeface="Söhne"/>
              </a:rPr>
              <a:t>innerFunction</a:t>
            </a:r>
            <a:r>
              <a:rPr lang="en-US" b="0" i="0" dirty="0">
                <a:solidFill>
                  <a:srgbClr val="D1D5DB"/>
                </a:solidFill>
                <a:effectLst/>
                <a:latin typeface="Söhne"/>
              </a:rPr>
              <a:t>. So, when it tries to log </a:t>
            </a:r>
            <a:r>
              <a:rPr lang="en-US" b="0" i="0" dirty="0" err="1">
                <a:solidFill>
                  <a:srgbClr val="D1D5DB"/>
                </a:solidFill>
                <a:effectLst/>
                <a:latin typeface="Söhne"/>
              </a:rPr>
              <a:t>innerVar</a:t>
            </a:r>
            <a:r>
              <a:rPr lang="en-US" b="0" i="0" dirty="0">
                <a:solidFill>
                  <a:srgbClr val="D1D5DB"/>
                </a:solidFill>
                <a:effectLst/>
                <a:latin typeface="Söhne"/>
              </a:rPr>
              <a:t>, a </a:t>
            </a:r>
            <a:r>
              <a:rPr lang="en-US" b="0" i="0" dirty="0" err="1">
                <a:solidFill>
                  <a:srgbClr val="D1D5DB"/>
                </a:solidFill>
                <a:effectLst/>
                <a:latin typeface="Söhne"/>
              </a:rPr>
              <a:t>ReferenceError</a:t>
            </a:r>
            <a:r>
              <a:rPr lang="en-US" b="0" i="0" dirty="0">
                <a:solidFill>
                  <a:srgbClr val="D1D5DB"/>
                </a:solidFill>
                <a:effectLst/>
                <a:latin typeface="Söhne"/>
              </a:rPr>
              <a:t> is thrown.</a:t>
            </a:r>
          </a:p>
          <a:p>
            <a:pPr algn="l">
              <a:buFont typeface="Arial" panose="020B0604020202020204" pitchFamily="34" charset="0"/>
              <a:buChar char="•"/>
            </a:pPr>
            <a:r>
              <a:rPr lang="en-US" b="0" i="0" dirty="0">
                <a:solidFill>
                  <a:srgbClr val="D1D5DB"/>
                </a:solidFill>
                <a:effectLst/>
                <a:latin typeface="Söhne"/>
              </a:rPr>
              <a:t>The global scope does not have access to </a:t>
            </a:r>
            <a:r>
              <a:rPr lang="en-US" b="0" i="0" dirty="0" err="1">
                <a:solidFill>
                  <a:srgbClr val="D1D5DB"/>
                </a:solidFill>
                <a:effectLst/>
                <a:latin typeface="Söhne"/>
              </a:rPr>
              <a:t>outerVar</a:t>
            </a:r>
            <a:r>
              <a:rPr lang="en-US" b="0" i="0" dirty="0">
                <a:solidFill>
                  <a:srgbClr val="D1D5DB"/>
                </a:solidFill>
                <a:effectLst/>
                <a:latin typeface="Söhne"/>
              </a:rPr>
              <a:t> or </a:t>
            </a:r>
            <a:r>
              <a:rPr lang="en-US" b="0" i="0" dirty="0" err="1">
                <a:solidFill>
                  <a:srgbClr val="D1D5DB"/>
                </a:solidFill>
                <a:effectLst/>
                <a:latin typeface="Söhne"/>
              </a:rPr>
              <a:t>innerVar</a:t>
            </a:r>
            <a:r>
              <a:rPr lang="en-US" b="0" i="0" dirty="0">
                <a:solidFill>
                  <a:srgbClr val="D1D5DB"/>
                </a:solidFill>
                <a:effectLst/>
                <a:latin typeface="Söhne"/>
              </a:rPr>
              <a:t>, so when we try to log </a:t>
            </a:r>
            <a:r>
              <a:rPr lang="en-US" b="0" i="0" dirty="0" err="1">
                <a:solidFill>
                  <a:srgbClr val="D1D5DB"/>
                </a:solidFill>
                <a:effectLst/>
                <a:latin typeface="Söhne"/>
              </a:rPr>
              <a:t>outerVar</a:t>
            </a:r>
            <a:r>
              <a:rPr lang="en-US" b="0" i="0" dirty="0">
                <a:solidFill>
                  <a:srgbClr val="D1D5DB"/>
                </a:solidFill>
                <a:effectLst/>
                <a:latin typeface="Söhne"/>
              </a:rPr>
              <a:t> in the global scope, a </a:t>
            </a:r>
            <a:r>
              <a:rPr lang="en-US" b="0" i="0" dirty="0" err="1">
                <a:solidFill>
                  <a:srgbClr val="D1D5DB"/>
                </a:solidFill>
                <a:effectLst/>
                <a:latin typeface="Söhne"/>
              </a:rPr>
              <a:t>ReferenceError</a:t>
            </a:r>
            <a:r>
              <a:rPr lang="en-US" b="0" i="0" dirty="0">
                <a:solidFill>
                  <a:srgbClr val="D1D5DB"/>
                </a:solidFill>
                <a:effectLst/>
                <a:latin typeface="Söhne"/>
              </a:rPr>
              <a:t> is thrown.</a:t>
            </a:r>
          </a:p>
          <a:p>
            <a:pPr marL="139700" indent="0" algn="l">
              <a:buNone/>
            </a:pPr>
            <a:endParaRPr lang="en-US" b="0" i="0" dirty="0">
              <a:solidFill>
                <a:srgbClr val="D1D5DB"/>
              </a:solidFill>
              <a:effectLst/>
              <a:latin typeface="Söhne"/>
            </a:endParaRPr>
          </a:p>
        </p:txBody>
      </p:sp>
    </p:spTree>
    <p:extLst>
      <p:ext uri="{BB962C8B-B14F-4D97-AF65-F5344CB8AC3E}">
        <p14:creationId xmlns:p14="http://schemas.microsoft.com/office/powerpoint/2010/main" val="2586132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aa48bc4e3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aa48bc4e3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aa48bc4e3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aa48bc4e3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14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17f63591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b17f635919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rgbClr val="393939"/>
              </a:buClr>
              <a:buSzPts val="1200"/>
              <a:buFont typeface="Helvetica Neue"/>
              <a:buChar char="-"/>
            </a:pPr>
            <a:endParaRPr>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99432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a48bc4e3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a48bc4e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Any questions from last lecture?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415335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There are three things here, Event, Delegate, and Callback.</a:t>
            </a:r>
          </a:p>
          <a:p>
            <a:pPr marL="139700" indent="0">
              <a:buNone/>
            </a:pPr>
            <a:endParaRPr lang="en-US" dirty="0"/>
          </a:p>
          <a:p>
            <a:pPr marL="139700" indent="0">
              <a:buNone/>
            </a:pPr>
            <a:r>
              <a:rPr lang="en-US" b="0" i="0" dirty="0">
                <a:solidFill>
                  <a:srgbClr val="D1D5DB"/>
                </a:solidFill>
                <a:effectLst/>
                <a:latin typeface="Söhne"/>
              </a:rPr>
              <a:t>Delegates in are interchangeable with Callbacks in </a:t>
            </a:r>
            <a:r>
              <a:rPr lang="en-US" b="0" i="0" dirty="0" err="1">
                <a:solidFill>
                  <a:srgbClr val="D1D5DB"/>
                </a:solidFill>
                <a:effectLst/>
                <a:latin typeface="Söhne"/>
              </a:rPr>
              <a:t>Javascript</a:t>
            </a:r>
            <a:r>
              <a:rPr lang="en-US" b="0" i="0" dirty="0">
                <a:solidFill>
                  <a:srgbClr val="D1D5DB"/>
                </a:solidFill>
                <a:effectLst/>
                <a:latin typeface="Söhne"/>
              </a:rPr>
              <a:t>. In languages like C# and Java they are important.</a:t>
            </a:r>
          </a:p>
          <a:p>
            <a:pPr marL="139700" indent="0">
              <a:buNone/>
            </a:pPr>
            <a:r>
              <a:rPr lang="en-US" b="0" i="0" dirty="0">
                <a:solidFill>
                  <a:srgbClr val="D1D5DB"/>
                </a:solidFill>
                <a:effectLst/>
                <a:latin typeface="Söhne"/>
              </a:rPr>
              <a:t>Events in JavaScript are mechanisms that enable the subscription and notification of specific actions or occurrences, allowing for decoupled and modular code. </a:t>
            </a:r>
          </a:p>
          <a:p>
            <a:pPr marL="139700" indent="0">
              <a:buNone/>
            </a:pPr>
            <a:r>
              <a:rPr lang="en-US" b="0" i="0" dirty="0">
                <a:solidFill>
                  <a:srgbClr val="D1D5DB"/>
                </a:solidFill>
                <a:effectLst/>
                <a:latin typeface="Söhne"/>
              </a:rPr>
              <a:t>Callbacks in JavaScript are functions that are passed as arguments to asynchronous operations, allowing for the execution of code once the operation completes, ensuring non-blocking behavior.</a:t>
            </a:r>
          </a:p>
          <a:p>
            <a:pPr marL="139700" indent="0">
              <a:buNone/>
            </a:pPr>
            <a:endParaRPr lang="en-US"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3725668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47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In JavaScript, functions are first-class citizens, meaning they can be assigned to variables, stored in data structures, and passed as arguments.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 callback function is a function that is passed into another function as an argument, which is then invoked inside the outer function to complete some kind of action or routine.</a:t>
            </a:r>
            <a:endParaRPr dirty="0"/>
          </a:p>
        </p:txBody>
      </p:sp>
    </p:spTree>
    <p:extLst>
      <p:ext uri="{BB962C8B-B14F-4D97-AF65-F5344CB8AC3E}">
        <p14:creationId xmlns:p14="http://schemas.microsoft.com/office/powerpoint/2010/main" val="327362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a48bc4e3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a48bc4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 callback function is a function that is passed into another function as an argument, which is then invoked inside the outer function to complete some kind of action or routine.</a:t>
            </a:r>
            <a:endParaRPr dirty="0"/>
          </a:p>
        </p:txBody>
      </p:sp>
    </p:spTree>
    <p:extLst>
      <p:ext uri="{BB962C8B-B14F-4D97-AF65-F5344CB8AC3E}">
        <p14:creationId xmlns:p14="http://schemas.microsoft.com/office/powerpoint/2010/main" val="31985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5027447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7968280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23858029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43500"/>
          </a:xfrm>
          <a:prstGeom prst="parallelogram">
            <a:avLst/>
          </a:prstGeom>
          <a:effectLst/>
        </p:spPr>
        <p:txBody>
          <a:bodyPr anchor="ctr"/>
          <a:lstStyle>
            <a:lvl1pPr marL="0" indent="0" algn="ctr">
              <a:buNone/>
              <a:defRPr/>
            </a:lvl1pPr>
          </a:lstStyle>
          <a:p>
            <a:r>
              <a:rPr lang="en-US" dirty="0"/>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482196"/>
            <a:ext cx="3634740" cy="1076960"/>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1559156"/>
            <a:ext cx="3086100" cy="2849166"/>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5" y="4727973"/>
            <a:ext cx="2261235" cy="41552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Tree>
    <p:extLst>
      <p:ext uri="{BB962C8B-B14F-4D97-AF65-F5344CB8AC3E}">
        <p14:creationId xmlns:p14="http://schemas.microsoft.com/office/powerpoint/2010/main" val="1082379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515094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dirty="0"/>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0" y="1697154"/>
            <a:ext cx="3938588" cy="1245973"/>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0" y="3283601"/>
            <a:ext cx="3938588" cy="273844"/>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211239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89889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40191122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347774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6778607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68010511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4791899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8164603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19314264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12/20/2023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CA" smtClean="0"/>
              <a:t>‹#›</a:t>
            </a:fld>
            <a:endParaRPr lang="en-CA"/>
          </a:p>
        </p:txBody>
      </p:sp>
    </p:spTree>
    <p:extLst>
      <p:ext uri="{BB962C8B-B14F-4D97-AF65-F5344CB8AC3E}">
        <p14:creationId xmlns:p14="http://schemas.microsoft.com/office/powerpoint/2010/main" val="217587920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1" r:id="rId12"/>
    <p:sldLayoutId id="2147483712"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457875" y="111350"/>
            <a:ext cx="4176000" cy="2067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dirty="0">
                <a:solidFill>
                  <a:schemeClr val="lt1"/>
                </a:solidFill>
                <a:latin typeface="Proxima Nova"/>
                <a:ea typeface="Proxima Nova"/>
                <a:cs typeface="Proxima Nova"/>
                <a:sym typeface="Proxima Nova"/>
              </a:rPr>
              <a:t>W1D2 - Callbacks</a:t>
            </a:r>
            <a:endParaRPr sz="4000" b="1" dirty="0">
              <a:solidFill>
                <a:schemeClr val="lt1"/>
              </a:solidFill>
              <a:latin typeface="Proxima Nova"/>
              <a:ea typeface="Proxima Nova"/>
              <a:cs typeface="Proxima Nova"/>
              <a:sym typeface="Proxima Nova"/>
            </a:endParaRPr>
          </a:p>
        </p:txBody>
      </p:sp>
      <p:pic>
        <p:nvPicPr>
          <p:cNvPr id="63" name="Google Shape;63;p13"/>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64" name="Google Shape;64;p13"/>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65" name="Google Shape;65;p13"/>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66" name="Google Shape;66;p13"/>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67" name="Google Shape;67;p13"/>
          <p:cNvSpPr/>
          <p:nvPr/>
        </p:nvSpPr>
        <p:spPr>
          <a:xfrm>
            <a:off x="5632274"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65213" y="775078"/>
            <a:ext cx="8030100" cy="1053722"/>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a:t>No Declared Name</a:t>
            </a:r>
          </a:p>
          <a:p>
            <a:pPr marL="342900" lvl="0" indent="-342900" algn="l" rtl="0">
              <a:spcBef>
                <a:spcPts val="0"/>
              </a:spcBef>
              <a:spcAft>
                <a:spcPts val="0"/>
              </a:spcAft>
              <a:buFont typeface="Arial" panose="020B0604020202020204" pitchFamily="34" charset="0"/>
              <a:buChar char="•"/>
            </a:pPr>
            <a:r>
              <a:rPr lang="en-US" sz="2000" dirty="0"/>
              <a:t>Used for One-Time tasks, as callbacks, or assigned to a variable</a:t>
            </a:r>
            <a:endParaRPr sz="20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1" y="2018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effectLst/>
                <a:latin typeface="Söhne"/>
              </a:rPr>
              <a:t>Anonymous Functions</a:t>
            </a:r>
            <a:endParaRPr lang="en-US" dirty="0"/>
          </a:p>
        </p:txBody>
      </p:sp>
      <p:pic>
        <p:nvPicPr>
          <p:cNvPr id="8" name="Picture 7">
            <a:extLst>
              <a:ext uri="{FF2B5EF4-FFF2-40B4-BE49-F238E27FC236}">
                <a16:creationId xmlns:a16="http://schemas.microsoft.com/office/drawing/2014/main" id="{2A731A55-898F-8846-A389-85277FCAB37C}"/>
              </a:ext>
            </a:extLst>
          </p:cNvPr>
          <p:cNvPicPr>
            <a:picLocks noChangeAspect="1"/>
          </p:cNvPicPr>
          <p:nvPr/>
        </p:nvPicPr>
        <p:blipFill>
          <a:blip r:embed="rId3"/>
          <a:stretch>
            <a:fillRect/>
          </a:stretch>
        </p:blipFill>
        <p:spPr>
          <a:xfrm>
            <a:off x="1615905" y="2807048"/>
            <a:ext cx="7528094" cy="1391681"/>
          </a:xfrm>
          <a:prstGeom prst="rect">
            <a:avLst/>
          </a:prstGeom>
        </p:spPr>
      </p:pic>
    </p:spTree>
    <p:extLst>
      <p:ext uri="{BB962C8B-B14F-4D97-AF65-F5344CB8AC3E}">
        <p14:creationId xmlns:p14="http://schemas.microsoft.com/office/powerpoint/2010/main" val="466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10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1" end="1"/>
                                            </p:txEl>
                                          </p:spTgt>
                                        </p:tgtEl>
                                        <p:attrNameLst>
                                          <p:attrName>style.visibility</p:attrName>
                                        </p:attrNameLst>
                                      </p:cBhvr>
                                      <p:to>
                                        <p:strVal val="visible"/>
                                      </p:to>
                                    </p:set>
                                    <p:animEffect transition="in" filter="fade">
                                      <p:cBhvr>
                                        <p:cTn id="12" dur="1000"/>
                                        <p:tgtEl>
                                          <p:spTgt spid="1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37292" y="820448"/>
            <a:ext cx="8030100" cy="1053722"/>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a:t>You call a function by using () – the function call operator. </a:t>
            </a:r>
          </a:p>
          <a:p>
            <a:pPr marL="342900" lvl="0" indent="-342900" algn="l" rtl="0">
              <a:spcBef>
                <a:spcPts val="0"/>
              </a:spcBef>
              <a:spcAft>
                <a:spcPts val="0"/>
              </a:spcAft>
              <a:buFont typeface="Arial" panose="020B0604020202020204" pitchFamily="34" charset="0"/>
              <a:buChar char="•"/>
            </a:pPr>
            <a:r>
              <a:rPr lang="en-US" sz="2000" dirty="0"/>
              <a:t>You can pass a reference to a function.</a:t>
            </a:r>
            <a:endParaRPr sz="20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1" y="2018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effectLst/>
                <a:latin typeface="Söhne"/>
              </a:rPr>
              <a:t>Function Calling vs Passing (reference to a function)</a:t>
            </a:r>
            <a:endParaRPr lang="en-US" dirty="0"/>
          </a:p>
        </p:txBody>
      </p:sp>
      <p:pic>
        <p:nvPicPr>
          <p:cNvPr id="4" name="Picture 3">
            <a:extLst>
              <a:ext uri="{FF2B5EF4-FFF2-40B4-BE49-F238E27FC236}">
                <a16:creationId xmlns:a16="http://schemas.microsoft.com/office/drawing/2014/main" id="{8362B02B-56B4-5F15-0758-BAE9C02D3435}"/>
              </a:ext>
            </a:extLst>
          </p:cNvPr>
          <p:cNvPicPr>
            <a:picLocks noChangeAspect="1"/>
          </p:cNvPicPr>
          <p:nvPr/>
        </p:nvPicPr>
        <p:blipFill>
          <a:blip r:embed="rId3"/>
          <a:stretch>
            <a:fillRect/>
          </a:stretch>
        </p:blipFill>
        <p:spPr>
          <a:xfrm>
            <a:off x="1538046" y="2747706"/>
            <a:ext cx="7504294" cy="1374374"/>
          </a:xfrm>
          <a:prstGeom prst="rect">
            <a:avLst/>
          </a:prstGeom>
        </p:spPr>
      </p:pic>
    </p:spTree>
    <p:extLst>
      <p:ext uri="{BB962C8B-B14F-4D97-AF65-F5344CB8AC3E}">
        <p14:creationId xmlns:p14="http://schemas.microsoft.com/office/powerpoint/2010/main" val="213811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10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1" end="1"/>
                                            </p:txEl>
                                          </p:spTgt>
                                        </p:tgtEl>
                                        <p:attrNameLst>
                                          <p:attrName>style.visibility</p:attrName>
                                        </p:attrNameLst>
                                      </p:cBhvr>
                                      <p:to>
                                        <p:strVal val="visible"/>
                                      </p:to>
                                    </p:set>
                                    <p:animEffect transition="in" filter="fade">
                                      <p:cBhvr>
                                        <p:cTn id="12" dur="1000"/>
                                        <p:tgtEl>
                                          <p:spTgt spid="1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37292" y="820448"/>
            <a:ext cx="8030100" cy="1053722"/>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a:t>It is a function that takes one or more functions as arguments</a:t>
            </a:r>
          </a:p>
          <a:p>
            <a:pPr marL="342900" lvl="0" indent="-342900" algn="l" rtl="0">
              <a:spcBef>
                <a:spcPts val="0"/>
              </a:spcBef>
              <a:spcAft>
                <a:spcPts val="0"/>
              </a:spcAft>
              <a:buFont typeface="Arial" panose="020B0604020202020204" pitchFamily="34" charset="0"/>
              <a:buChar char="•"/>
            </a:pPr>
            <a:r>
              <a:rPr lang="en-US" sz="2000" dirty="0"/>
              <a:t>Returns a function or both.</a:t>
            </a:r>
            <a:endParaRPr sz="20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1" y="2018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effectLst/>
                <a:latin typeface="Söhne"/>
              </a:rPr>
              <a:t>Higher Order Functions</a:t>
            </a:r>
            <a:endParaRPr lang="en-US" dirty="0"/>
          </a:p>
        </p:txBody>
      </p:sp>
      <p:pic>
        <p:nvPicPr>
          <p:cNvPr id="5" name="Picture 4">
            <a:extLst>
              <a:ext uri="{FF2B5EF4-FFF2-40B4-BE49-F238E27FC236}">
                <a16:creationId xmlns:a16="http://schemas.microsoft.com/office/drawing/2014/main" id="{CD5122EB-5573-030A-2ED6-3D84F819B3F5}"/>
              </a:ext>
            </a:extLst>
          </p:cNvPr>
          <p:cNvPicPr>
            <a:picLocks noChangeAspect="1"/>
          </p:cNvPicPr>
          <p:nvPr/>
        </p:nvPicPr>
        <p:blipFill>
          <a:blip r:embed="rId3"/>
          <a:stretch>
            <a:fillRect/>
          </a:stretch>
        </p:blipFill>
        <p:spPr>
          <a:xfrm>
            <a:off x="3941793" y="1576505"/>
            <a:ext cx="5202207" cy="1201596"/>
          </a:xfrm>
          <a:prstGeom prst="rect">
            <a:avLst/>
          </a:prstGeom>
        </p:spPr>
      </p:pic>
      <p:pic>
        <p:nvPicPr>
          <p:cNvPr id="9" name="Picture 8">
            <a:extLst>
              <a:ext uri="{FF2B5EF4-FFF2-40B4-BE49-F238E27FC236}">
                <a16:creationId xmlns:a16="http://schemas.microsoft.com/office/drawing/2014/main" id="{A6361D7E-E2F6-7B36-F315-1D7B72DA1533}"/>
              </a:ext>
            </a:extLst>
          </p:cNvPr>
          <p:cNvPicPr>
            <a:picLocks noChangeAspect="1"/>
          </p:cNvPicPr>
          <p:nvPr/>
        </p:nvPicPr>
        <p:blipFill>
          <a:blip r:embed="rId4"/>
          <a:stretch>
            <a:fillRect/>
          </a:stretch>
        </p:blipFill>
        <p:spPr>
          <a:xfrm>
            <a:off x="183508" y="2128947"/>
            <a:ext cx="3524284" cy="2689976"/>
          </a:xfrm>
          <a:prstGeom prst="rect">
            <a:avLst/>
          </a:prstGeom>
        </p:spPr>
      </p:pic>
    </p:spTree>
    <p:extLst>
      <p:ext uri="{BB962C8B-B14F-4D97-AF65-F5344CB8AC3E}">
        <p14:creationId xmlns:p14="http://schemas.microsoft.com/office/powerpoint/2010/main" val="292284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10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1" end="1"/>
                                            </p:txEl>
                                          </p:spTgt>
                                        </p:tgtEl>
                                        <p:attrNameLst>
                                          <p:attrName>style.visibility</p:attrName>
                                        </p:attrNameLst>
                                      </p:cBhvr>
                                      <p:to>
                                        <p:strVal val="visible"/>
                                      </p:to>
                                    </p:set>
                                    <p:animEffect transition="in" filter="fade">
                                      <p:cBhvr>
                                        <p:cTn id="12" dur="1000"/>
                                        <p:tgtEl>
                                          <p:spTgt spid="1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1" y="810681"/>
            <a:ext cx="8030100" cy="1053722"/>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a:t>Mainly used with Higher Order Functions, Callbacks.</a:t>
            </a:r>
          </a:p>
          <a:p>
            <a:pPr marL="342900" lvl="0" indent="-342900" algn="l" rtl="0">
              <a:spcBef>
                <a:spcPts val="0"/>
              </a:spcBef>
              <a:spcAft>
                <a:spcPts val="0"/>
              </a:spcAft>
              <a:buFont typeface="Arial" panose="020B0604020202020204" pitchFamily="34" charset="0"/>
              <a:buChar char="•"/>
            </a:pPr>
            <a:r>
              <a:rPr lang="en-US" sz="2000" dirty="0"/>
              <a:t>Shorter Syntax</a:t>
            </a:r>
            <a:endParaRPr sz="20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1" y="2018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effectLst/>
                <a:latin typeface="Söhne"/>
              </a:rPr>
              <a:t>Arrow Functions</a:t>
            </a:r>
            <a:endParaRPr lang="en-US" dirty="0"/>
          </a:p>
        </p:txBody>
      </p:sp>
      <p:pic>
        <p:nvPicPr>
          <p:cNvPr id="7" name="Picture 6">
            <a:extLst>
              <a:ext uri="{FF2B5EF4-FFF2-40B4-BE49-F238E27FC236}">
                <a16:creationId xmlns:a16="http://schemas.microsoft.com/office/drawing/2014/main" id="{BEAE00BF-CF85-A3C0-2BDE-A82D7ABFD7E9}"/>
              </a:ext>
            </a:extLst>
          </p:cNvPr>
          <p:cNvPicPr>
            <a:picLocks noChangeAspect="1"/>
          </p:cNvPicPr>
          <p:nvPr/>
        </p:nvPicPr>
        <p:blipFill>
          <a:blip r:embed="rId3"/>
          <a:stretch>
            <a:fillRect/>
          </a:stretch>
        </p:blipFill>
        <p:spPr>
          <a:xfrm>
            <a:off x="184151" y="1896443"/>
            <a:ext cx="5020376" cy="1152686"/>
          </a:xfrm>
          <a:prstGeom prst="rect">
            <a:avLst/>
          </a:prstGeom>
        </p:spPr>
      </p:pic>
      <p:pic>
        <p:nvPicPr>
          <p:cNvPr id="9" name="Picture 8">
            <a:extLst>
              <a:ext uri="{FF2B5EF4-FFF2-40B4-BE49-F238E27FC236}">
                <a16:creationId xmlns:a16="http://schemas.microsoft.com/office/drawing/2014/main" id="{9A0D10A9-943B-F553-273D-12F3EE2DF72F}"/>
              </a:ext>
            </a:extLst>
          </p:cNvPr>
          <p:cNvPicPr>
            <a:picLocks noChangeAspect="1"/>
          </p:cNvPicPr>
          <p:nvPr/>
        </p:nvPicPr>
        <p:blipFill>
          <a:blip r:embed="rId4"/>
          <a:stretch>
            <a:fillRect/>
          </a:stretch>
        </p:blipFill>
        <p:spPr>
          <a:xfrm>
            <a:off x="184151" y="3004897"/>
            <a:ext cx="4324954" cy="1086002"/>
          </a:xfrm>
          <a:prstGeom prst="rect">
            <a:avLst/>
          </a:prstGeom>
        </p:spPr>
      </p:pic>
      <p:pic>
        <p:nvPicPr>
          <p:cNvPr id="11" name="Picture 10">
            <a:extLst>
              <a:ext uri="{FF2B5EF4-FFF2-40B4-BE49-F238E27FC236}">
                <a16:creationId xmlns:a16="http://schemas.microsoft.com/office/drawing/2014/main" id="{EB50D977-87D4-2388-0265-BA7690BB00F1}"/>
              </a:ext>
            </a:extLst>
          </p:cNvPr>
          <p:cNvPicPr>
            <a:picLocks noChangeAspect="1"/>
          </p:cNvPicPr>
          <p:nvPr/>
        </p:nvPicPr>
        <p:blipFill>
          <a:blip r:embed="rId5"/>
          <a:stretch>
            <a:fillRect/>
          </a:stretch>
        </p:blipFill>
        <p:spPr>
          <a:xfrm>
            <a:off x="184151" y="4090899"/>
            <a:ext cx="7440063" cy="533474"/>
          </a:xfrm>
          <a:prstGeom prst="rect">
            <a:avLst/>
          </a:prstGeom>
        </p:spPr>
      </p:pic>
    </p:spTree>
    <p:extLst>
      <p:ext uri="{BB962C8B-B14F-4D97-AF65-F5344CB8AC3E}">
        <p14:creationId xmlns:p14="http://schemas.microsoft.com/office/powerpoint/2010/main" val="43118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1" end="1"/>
                                            </p:txEl>
                                          </p:spTgt>
                                        </p:tgtEl>
                                        <p:attrNameLst>
                                          <p:attrName>style.visibility</p:attrName>
                                        </p:attrNameLst>
                                      </p:cBhvr>
                                      <p:to>
                                        <p:strVal val="visible"/>
                                      </p:to>
                                    </p:set>
                                    <p:animEffect transition="in" filter="fade">
                                      <p:cBhvr>
                                        <p:cTn id="7" dur="1000"/>
                                        <p:tgtEl>
                                          <p:spTgt spid="12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0" end="0"/>
                                            </p:txEl>
                                          </p:spTgt>
                                        </p:tgtEl>
                                        <p:attrNameLst>
                                          <p:attrName>style.visibility</p:attrName>
                                        </p:attrNameLst>
                                      </p:cBhvr>
                                      <p:to>
                                        <p:strVal val="visible"/>
                                      </p:to>
                                    </p:set>
                                    <p:animEffect transition="in" filter="fade">
                                      <p:cBhvr>
                                        <p:cTn id="12" dur="1000"/>
                                        <p:tgtEl>
                                          <p:spTgt spid="1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173817" y="773726"/>
            <a:ext cx="8030100" cy="1053722"/>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a:t>Each function has its own Scope. </a:t>
            </a:r>
          </a:p>
          <a:p>
            <a:pPr marL="342900" lvl="0" indent="-342900" algn="l" rtl="0">
              <a:spcBef>
                <a:spcPts val="0"/>
              </a:spcBef>
              <a:spcAft>
                <a:spcPts val="0"/>
              </a:spcAft>
              <a:buFont typeface="Arial" panose="020B0604020202020204" pitchFamily="34" charset="0"/>
              <a:buChar char="•"/>
            </a:pPr>
            <a:r>
              <a:rPr lang="en-US" sz="2000" dirty="0"/>
              <a:t>Scope is created through {}’s</a:t>
            </a:r>
          </a:p>
          <a:p>
            <a:pPr marL="342900" lvl="0" indent="-342900" algn="l" rtl="0">
              <a:spcBef>
                <a:spcPts val="0"/>
              </a:spcBef>
              <a:spcAft>
                <a:spcPts val="0"/>
              </a:spcAft>
              <a:buFont typeface="Arial" panose="020B0604020202020204" pitchFamily="34" charset="0"/>
              <a:buChar char="•"/>
            </a:pPr>
            <a:r>
              <a:rPr lang="en-US" sz="2000" dirty="0"/>
              <a:t>You can access scope from outer (parent) scope in a chain.</a:t>
            </a:r>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1" y="2018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dirty="0">
                <a:effectLst/>
                <a:latin typeface="Söhne"/>
              </a:rPr>
              <a:t>Nested Scope and Scope Chain</a:t>
            </a:r>
            <a:endParaRPr lang="en-US" dirty="0"/>
          </a:p>
        </p:txBody>
      </p:sp>
      <p:pic>
        <p:nvPicPr>
          <p:cNvPr id="7" name="Picture 6">
            <a:extLst>
              <a:ext uri="{FF2B5EF4-FFF2-40B4-BE49-F238E27FC236}">
                <a16:creationId xmlns:a16="http://schemas.microsoft.com/office/drawing/2014/main" id="{03843E80-35E8-8A8A-B4DE-4EC46246E1A3}"/>
              </a:ext>
            </a:extLst>
          </p:cNvPr>
          <p:cNvPicPr>
            <a:picLocks noChangeAspect="1"/>
          </p:cNvPicPr>
          <p:nvPr/>
        </p:nvPicPr>
        <p:blipFill>
          <a:blip r:embed="rId3"/>
          <a:stretch>
            <a:fillRect/>
          </a:stretch>
        </p:blipFill>
        <p:spPr>
          <a:xfrm>
            <a:off x="3263221" y="1827448"/>
            <a:ext cx="5830943" cy="3316051"/>
          </a:xfrm>
          <a:prstGeom prst="rect">
            <a:avLst/>
          </a:prstGeom>
        </p:spPr>
      </p:pic>
    </p:spTree>
    <p:extLst>
      <p:ext uri="{BB962C8B-B14F-4D97-AF65-F5344CB8AC3E}">
        <p14:creationId xmlns:p14="http://schemas.microsoft.com/office/powerpoint/2010/main" val="368457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10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1" end="1"/>
                                            </p:txEl>
                                          </p:spTgt>
                                        </p:tgtEl>
                                        <p:attrNameLst>
                                          <p:attrName>style.visibility</p:attrName>
                                        </p:attrNameLst>
                                      </p:cBhvr>
                                      <p:to>
                                        <p:strVal val="visible"/>
                                      </p:to>
                                    </p:set>
                                    <p:animEffect transition="in" filter="fade">
                                      <p:cBhvr>
                                        <p:cTn id="12" dur="1000"/>
                                        <p:tgtEl>
                                          <p:spTgt spid="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xEl>
                                              <p:pRg st="2" end="2"/>
                                            </p:txEl>
                                          </p:spTgt>
                                        </p:tgtEl>
                                        <p:attrNameLst>
                                          <p:attrName>style.visibility</p:attrName>
                                        </p:attrNameLst>
                                      </p:cBhvr>
                                      <p:to>
                                        <p:strVal val="visible"/>
                                      </p:to>
                                    </p:set>
                                    <p:animEffect transition="in" filter="fade">
                                      <p:cBhvr>
                                        <p:cTn id="17" dur="1000"/>
                                        <p:tgtEl>
                                          <p:spTgt spid="1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4" name="Rectangle 3">
            <a:extLst>
              <a:ext uri="{FF2B5EF4-FFF2-40B4-BE49-F238E27FC236}">
                <a16:creationId xmlns:a16="http://schemas.microsoft.com/office/drawing/2014/main" id="{B096510B-9850-2379-3197-8A95583BEC55}"/>
              </a:ext>
              <a:ext uri="{C183D7F6-B498-43B3-948B-1728B52AA6E4}">
                <adec:decorative xmlns:adec="http://schemas.microsoft.com/office/drawing/2017/decorative" val="1"/>
              </a:ext>
            </a:extLst>
          </p:cNvPr>
          <p:cNvSpPr/>
          <p:nvPr/>
        </p:nvSpPr>
        <p:spPr>
          <a:xfrm>
            <a:off x="0" y="311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(about damn time)</a:t>
            </a:r>
          </a:p>
        </p:txBody>
      </p:sp>
      <p:pic>
        <p:nvPicPr>
          <p:cNvPr id="4098" name="Picture 2" descr="Coding Time Meme - Kumpulan meme programmer">
            <a:extLst>
              <a:ext uri="{FF2B5EF4-FFF2-40B4-BE49-F238E27FC236}">
                <a16:creationId xmlns:a16="http://schemas.microsoft.com/office/drawing/2014/main" id="{1A99EF93-E22B-F1AA-0536-E41D258A6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006" y="628650"/>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4" name="Rectangle 3">
            <a:extLst>
              <a:ext uri="{FF2B5EF4-FFF2-40B4-BE49-F238E27FC236}">
                <a16:creationId xmlns:a16="http://schemas.microsoft.com/office/drawing/2014/main" id="{B096510B-9850-2379-3197-8A95583BEC55}"/>
              </a:ext>
              <a:ext uri="{C183D7F6-B498-43B3-948B-1728B52AA6E4}">
                <adec:decorative xmlns:adec="http://schemas.microsoft.com/office/drawing/2017/decorative" val="1"/>
              </a:ext>
            </a:extLst>
          </p:cNvPr>
          <p:cNvSpPr/>
          <p:nvPr/>
        </p:nvSpPr>
        <p:spPr>
          <a:xfrm>
            <a:off x="0" y="311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(about damn time)</a:t>
            </a:r>
          </a:p>
        </p:txBody>
      </p:sp>
      <p:pic>
        <p:nvPicPr>
          <p:cNvPr id="2050" name="Picture 2" descr="Image">
            <a:extLst>
              <a:ext uri="{FF2B5EF4-FFF2-40B4-BE49-F238E27FC236}">
                <a16:creationId xmlns:a16="http://schemas.microsoft.com/office/drawing/2014/main" id="{B131CBD8-5EBE-3BF8-C48D-0C6D05B64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609" y="467921"/>
            <a:ext cx="4881853" cy="454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8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30"/>
        <p:cNvGrpSpPr/>
        <p:nvPr/>
      </p:nvGrpSpPr>
      <p:grpSpPr>
        <a:xfrm>
          <a:off x="0" y="0"/>
          <a:ext cx="0" cy="0"/>
          <a:chOff x="0" y="0"/>
          <a:chExt cx="0" cy="0"/>
        </a:xfrm>
      </p:grpSpPr>
      <p:sp>
        <p:nvSpPr>
          <p:cNvPr id="231" name="Google Shape;231;p34"/>
          <p:cNvSpPr txBox="1">
            <a:spLocks noGrp="1"/>
          </p:cNvSpPr>
          <p:nvPr>
            <p:ph type="ctrTitle"/>
          </p:nvPr>
        </p:nvSpPr>
        <p:spPr>
          <a:xfrm>
            <a:off x="469150" y="506150"/>
            <a:ext cx="4176000" cy="140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CA" sz="4000" b="1">
                <a:solidFill>
                  <a:schemeClr val="lt1"/>
                </a:solidFill>
                <a:latin typeface="Proxima Nova"/>
                <a:ea typeface="Proxima Nova"/>
                <a:cs typeface="Proxima Nova"/>
                <a:sym typeface="Proxima Nova"/>
              </a:rPr>
              <a:t>Questions?</a:t>
            </a:r>
            <a:endParaRPr sz="4000" b="1">
              <a:solidFill>
                <a:schemeClr val="lt1"/>
              </a:solidFill>
              <a:latin typeface="Proxima Nova"/>
              <a:ea typeface="Proxima Nova"/>
              <a:cs typeface="Proxima Nova"/>
              <a:sym typeface="Proxima Nova"/>
            </a:endParaRPr>
          </a:p>
        </p:txBody>
      </p:sp>
      <p:pic>
        <p:nvPicPr>
          <p:cNvPr id="232" name="Google Shape;232;p34"/>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33" name="Google Shape;233;p34"/>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34" name="Google Shape;234;p34"/>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35" name="Google Shape;235;p34"/>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36" name="Google Shape;236;p34"/>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4688211" y="1559156"/>
            <a:ext cx="3699504" cy="2849166"/>
          </a:xfrm>
        </p:spPr>
        <p:txBody>
          <a:bodyPr/>
          <a:lstStyle/>
          <a:p>
            <a:pPr marL="285750" indent="-285750">
              <a:buFont typeface="Arial" panose="020B0604020202020204" pitchFamily="34" charset="0"/>
              <a:buChar char="•"/>
            </a:pPr>
            <a:r>
              <a:rPr lang="en-US" dirty="0"/>
              <a:t>FUNCTIONS, FIRST-CLASS OBJECTS</a:t>
            </a:r>
          </a:p>
          <a:p>
            <a:pPr marL="285750" indent="-285750">
              <a:buFont typeface="Arial" panose="020B0604020202020204" pitchFamily="34" charset="0"/>
              <a:buChar char="•"/>
            </a:pPr>
            <a:r>
              <a:rPr lang="en-US" dirty="0"/>
              <a:t>HIGHER-ORDER FUNCTIONS</a:t>
            </a:r>
          </a:p>
          <a:p>
            <a:pPr marL="285750" indent="-285750">
              <a:buFont typeface="Arial" panose="020B0604020202020204" pitchFamily="34" charset="0"/>
              <a:buChar char="•"/>
            </a:pPr>
            <a:r>
              <a:rPr lang="en-US" dirty="0"/>
              <a:t>CALLBACKS</a:t>
            </a:r>
          </a:p>
          <a:p>
            <a:pPr marL="285750" indent="-285750">
              <a:buFont typeface="Arial" panose="020B0604020202020204" pitchFamily="34" charset="0"/>
              <a:buChar char="•"/>
            </a:pPr>
            <a:r>
              <a:rPr lang="en-US" dirty="0"/>
              <a:t>DESIGN PATTERN - SINGLE RESPONSIBILITY PATTERN</a:t>
            </a:r>
          </a:p>
          <a:p>
            <a:pPr marL="285750" indent="-285750">
              <a:buFont typeface="Arial" panose="020B0604020202020204" pitchFamily="34" charset="0"/>
              <a:buChar char="•"/>
            </a:pPr>
            <a:r>
              <a:rPr lang="en-US" dirty="0"/>
              <a:t>ARROW FUNCTIONS</a:t>
            </a:r>
          </a:p>
          <a:p>
            <a:pPr marL="285750" indent="-285750">
              <a:buFont typeface="Arial" panose="020B0604020202020204" pitchFamily="34" charset="0"/>
              <a:buChar char="•"/>
            </a:pPr>
            <a:r>
              <a:rPr lang="en-US" dirty="0"/>
              <a:t>CODE EXCERCISE</a:t>
            </a:r>
          </a:p>
          <a:p>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1035"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Old meme format, timeless JavaScript quirks | Computer humor, Programmer jokes, Computer memes">
            <a:extLst>
              <a:ext uri="{FF2B5EF4-FFF2-40B4-BE49-F238E27FC236}">
                <a16:creationId xmlns:a16="http://schemas.microsoft.com/office/drawing/2014/main" id="{E4CEC076-8AF2-909B-2C06-CD10340FE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450" y="0"/>
            <a:ext cx="338455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CCFC797-3206-609F-374B-B45EED42E580}"/>
              </a:ext>
            </a:extLst>
          </p:cNvPr>
          <p:cNvSpPr txBox="1"/>
          <p:nvPr/>
        </p:nvSpPr>
        <p:spPr>
          <a:xfrm>
            <a:off x="1839270" y="1973305"/>
            <a:ext cx="4572000" cy="646331"/>
          </a:xfrm>
          <a:prstGeom prst="rect">
            <a:avLst/>
          </a:prstGeom>
          <a:noFill/>
        </p:spPr>
        <p:txBody>
          <a:bodyPr wrap="square">
            <a:spAutoFit/>
          </a:bodyPr>
          <a:lstStyle/>
          <a:p>
            <a:pPr lvl="0" algn="l" rtl="0">
              <a:spcBef>
                <a:spcPts val="0"/>
              </a:spcBef>
              <a:spcAft>
                <a:spcPts val="0"/>
              </a:spcAft>
            </a:pPr>
            <a:r>
              <a:rPr lang="en-US" sz="1800" dirty="0"/>
              <a:t>Any questions </a:t>
            </a:r>
          </a:p>
          <a:p>
            <a:pPr lvl="0" algn="l" rtl="0">
              <a:spcBef>
                <a:spcPts val="0"/>
              </a:spcBef>
              <a:spcAft>
                <a:spcPts val="0"/>
              </a:spcAft>
            </a:pPr>
            <a:r>
              <a:rPr lang="en-US" sz="1800" dirty="0"/>
              <a:t>From last week?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Callbacks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3955942" y="3283407"/>
            <a:ext cx="4706009" cy="273844"/>
          </a:xfrm>
        </p:spPr>
        <p:txBody>
          <a:bodyPr/>
          <a:lstStyle/>
          <a:p>
            <a:r>
              <a:rPr lang="en-US" dirty="0"/>
              <a:t>What have you got yourselves into?</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84572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10" name="Rectangle 820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Real Meaning Behind Call Me Maybe By Carly Rae Jepsen">
            <a:extLst>
              <a:ext uri="{FF2B5EF4-FFF2-40B4-BE49-F238E27FC236}">
                <a16:creationId xmlns:a16="http://schemas.microsoft.com/office/drawing/2014/main" id="{B2B1CEED-1318-E913-F648-86823E3954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29" r="26421" b="6400"/>
          <a:stretch/>
        </p:blipFill>
        <p:spPr bwMode="auto">
          <a:xfrm>
            <a:off x="2681006" y="-45361"/>
            <a:ext cx="6501384" cy="5143490"/>
          </a:xfrm>
          <a:prstGeom prst="rect">
            <a:avLst/>
          </a:prstGeom>
          <a:noFill/>
          <a:extLst>
            <a:ext uri="{909E8E84-426E-40DD-AFC4-6F175D3DCCD1}">
              <a14:hiddenFill xmlns:a14="http://schemas.microsoft.com/office/drawing/2010/main">
                <a:solidFill>
                  <a:srgbClr val="FFFFFF"/>
                </a:solidFill>
              </a14:hiddenFill>
            </a:ext>
          </a:extLst>
        </p:spPr>
      </p:pic>
      <p:sp>
        <p:nvSpPr>
          <p:cNvPr id="8212" name="Rectangle 82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51435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358484" y="841772"/>
            <a:ext cx="4831259" cy="2403100"/>
          </a:xfrm>
        </p:spPr>
        <p:txBody>
          <a:bodyPr vert="horz" lIns="91440" tIns="45720" rIns="91440" bIns="45720" rtlCol="0" anchor="b">
            <a:normAutofit/>
          </a:bodyPr>
          <a:lstStyle/>
          <a:p>
            <a:pPr defTabSz="914400"/>
            <a:r>
              <a:rPr lang="en-US" sz="2000" dirty="0">
                <a:solidFill>
                  <a:schemeClr val="bg1"/>
                </a:solidFill>
              </a:rPr>
              <a:t>I just met you,</a:t>
            </a:r>
            <a:br>
              <a:rPr lang="en-US" sz="2000" dirty="0">
                <a:solidFill>
                  <a:schemeClr val="bg1"/>
                </a:solidFill>
              </a:rPr>
            </a:br>
            <a:r>
              <a:rPr lang="en-US" sz="2000" dirty="0">
                <a:solidFill>
                  <a:schemeClr val="bg1"/>
                </a:solidFill>
              </a:rPr>
              <a:t>And this is crazy,</a:t>
            </a:r>
            <a:br>
              <a:rPr lang="en-US" sz="2000" dirty="0">
                <a:solidFill>
                  <a:schemeClr val="bg1"/>
                </a:solidFill>
              </a:rPr>
            </a:br>
            <a:r>
              <a:rPr lang="en-US" sz="2000" dirty="0">
                <a:solidFill>
                  <a:schemeClr val="bg1"/>
                </a:solidFill>
              </a:rPr>
              <a:t>But here's my number,</a:t>
            </a:r>
            <a:br>
              <a:rPr lang="en-US" sz="2000" dirty="0">
                <a:solidFill>
                  <a:schemeClr val="bg1"/>
                </a:solidFill>
              </a:rPr>
            </a:br>
            <a:r>
              <a:rPr lang="en-US" sz="2000" dirty="0">
                <a:solidFill>
                  <a:schemeClr val="bg1"/>
                </a:solidFill>
              </a:rPr>
              <a:t>So if something happens (event),</a:t>
            </a:r>
            <a:br>
              <a:rPr lang="en-US" sz="2000" dirty="0">
                <a:solidFill>
                  <a:schemeClr val="bg1"/>
                </a:solidFill>
              </a:rPr>
            </a:br>
            <a:r>
              <a:rPr lang="en-US" sz="2000" dirty="0">
                <a:solidFill>
                  <a:schemeClr val="bg1"/>
                </a:solidFill>
              </a:rPr>
              <a:t>Call me, maybe (callback)?</a:t>
            </a:r>
          </a:p>
        </p:txBody>
      </p:sp>
      <p:sp>
        <p:nvSpPr>
          <p:cNvPr id="9" name="Text Placeholder 8">
            <a:extLst>
              <a:ext uri="{FF2B5EF4-FFF2-40B4-BE49-F238E27FC236}">
                <a16:creationId xmlns:a16="http://schemas.microsoft.com/office/drawing/2014/main" id="{C1F22C1E-5973-8B25-095D-8DAF16D1135D}"/>
              </a:ext>
            </a:extLst>
          </p:cNvPr>
          <p:cNvSpPr>
            <a:spLocks noGrp="1"/>
          </p:cNvSpPr>
          <p:nvPr>
            <p:ph type="body" idx="1"/>
          </p:nvPr>
        </p:nvSpPr>
        <p:spPr>
          <a:xfrm>
            <a:off x="358485" y="3654691"/>
            <a:ext cx="3017519" cy="906106"/>
          </a:xfrm>
        </p:spPr>
        <p:txBody>
          <a:bodyPr vert="horz" lIns="91440" tIns="45720" rIns="91440" bIns="45720" rtlCol="0">
            <a:normAutofit/>
          </a:bodyPr>
          <a:lstStyle/>
          <a:p>
            <a:pPr algn="l" defTabSz="914400">
              <a:lnSpc>
                <a:spcPct val="90000"/>
              </a:lnSpc>
              <a:spcBef>
                <a:spcPts val="1000"/>
              </a:spcBef>
            </a:pPr>
            <a:r>
              <a:rPr lang="en-US" sz="1500"/>
              <a:t>Callbacks</a:t>
            </a:r>
          </a:p>
        </p:txBody>
      </p:sp>
      <p:sp>
        <p:nvSpPr>
          <p:cNvPr id="8214" name="Rectangle 82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16" name="Rectangle 82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2983230" cy="13716"/>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6728114" y="4767262"/>
            <a:ext cx="2057400" cy="273844"/>
          </a:xfrm>
        </p:spPr>
        <p:txBody>
          <a:bodyPr vert="horz" lIns="91440" tIns="45720" rIns="91440" bIns="45720" rtlCol="0" anchor="ctr">
            <a:normAutofit/>
          </a:bodyPr>
          <a:lstStyle/>
          <a:p>
            <a:pPr defTabSz="914400">
              <a:spcAft>
                <a:spcPts val="600"/>
              </a:spcAft>
              <a:defRPr/>
            </a:pPr>
            <a:fld id="{8C2E478F-E849-4A8C-AF1F-CBCC78A7CBFA}" type="slidenum">
              <a:rPr lang="en-US">
                <a:solidFill>
                  <a:schemeClr val="bg1"/>
                </a:solidFill>
                <a:latin typeface="Calibri" panose="020F0502020204030204"/>
              </a:rPr>
              <a:pPr defTabSz="914400">
                <a:spcAft>
                  <a:spcPts val="600"/>
                </a:spcAft>
                <a:defRPr/>
              </a:pPr>
              <a:t>5</a:t>
            </a:fld>
            <a:endParaRPr lang="en-US">
              <a:solidFill>
                <a:schemeClr val="bg1"/>
              </a:solidFill>
              <a:latin typeface="Calibri" panose="020F0502020204030204"/>
            </a:endParaRPr>
          </a:p>
        </p:txBody>
      </p:sp>
    </p:spTree>
    <p:extLst>
      <p:ext uri="{BB962C8B-B14F-4D97-AF65-F5344CB8AC3E}">
        <p14:creationId xmlns:p14="http://schemas.microsoft.com/office/powerpoint/2010/main" val="644541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p:nvSpPr>
          <p:cNvPr id="3079" name="Rectangle 307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Xzibit meme memes | quickmeme">
            <a:extLst>
              <a:ext uri="{FF2B5EF4-FFF2-40B4-BE49-F238E27FC236}">
                <a16:creationId xmlns:a16="http://schemas.microsoft.com/office/drawing/2014/main" id="{CEB89737-B37A-789E-F225-4BCDC81CF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342900"/>
            <a:ext cx="5953125"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21970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65213" y="775078"/>
            <a:ext cx="8030100" cy="1053722"/>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a:t>Functions can be assigned to Variables</a:t>
            </a:r>
          </a:p>
          <a:p>
            <a:pPr marL="342900" lvl="0" indent="-342900" algn="l" rtl="0">
              <a:spcBef>
                <a:spcPts val="0"/>
              </a:spcBef>
              <a:spcAft>
                <a:spcPts val="0"/>
              </a:spcAft>
              <a:buFont typeface="Arial" panose="020B0604020202020204" pitchFamily="34" charset="0"/>
              <a:buChar char="•"/>
            </a:pPr>
            <a:r>
              <a:rPr lang="en-US" sz="2000" dirty="0"/>
              <a:t>Functions can be stored in a data structure</a:t>
            </a:r>
          </a:p>
          <a:p>
            <a:pPr marL="342900" lvl="0" indent="-342900" algn="l" rtl="0">
              <a:spcBef>
                <a:spcPts val="0"/>
              </a:spcBef>
              <a:spcAft>
                <a:spcPts val="0"/>
              </a:spcAft>
              <a:buFont typeface="Arial" panose="020B0604020202020204" pitchFamily="34" charset="0"/>
              <a:buChar char="•"/>
            </a:pPr>
            <a:r>
              <a:rPr lang="en-US" sz="2000" dirty="0"/>
              <a:t>Functions can be passed as an argument.</a:t>
            </a:r>
            <a:endParaRPr sz="20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1" y="2018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Review: Functions as Values</a:t>
            </a:r>
          </a:p>
        </p:txBody>
      </p:sp>
      <p:pic>
        <p:nvPicPr>
          <p:cNvPr id="6" name="Picture 5">
            <a:extLst>
              <a:ext uri="{FF2B5EF4-FFF2-40B4-BE49-F238E27FC236}">
                <a16:creationId xmlns:a16="http://schemas.microsoft.com/office/drawing/2014/main" id="{87BCE51C-734D-9189-7B6B-0C33C530AC4D}"/>
              </a:ext>
            </a:extLst>
          </p:cNvPr>
          <p:cNvPicPr>
            <a:picLocks noChangeAspect="1"/>
          </p:cNvPicPr>
          <p:nvPr/>
        </p:nvPicPr>
        <p:blipFill>
          <a:blip r:embed="rId3"/>
          <a:stretch>
            <a:fillRect/>
          </a:stretch>
        </p:blipFill>
        <p:spPr>
          <a:xfrm>
            <a:off x="3167864" y="1957528"/>
            <a:ext cx="5976135" cy="26141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10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1" end="1"/>
                                            </p:txEl>
                                          </p:spTgt>
                                        </p:tgtEl>
                                        <p:attrNameLst>
                                          <p:attrName>style.visibility</p:attrName>
                                        </p:attrNameLst>
                                      </p:cBhvr>
                                      <p:to>
                                        <p:strVal val="visible"/>
                                      </p:to>
                                    </p:set>
                                    <p:animEffect transition="in" filter="fade">
                                      <p:cBhvr>
                                        <p:cTn id="12" dur="1000"/>
                                        <p:tgtEl>
                                          <p:spTgt spid="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xEl>
                                              <p:pRg st="2" end="2"/>
                                            </p:txEl>
                                          </p:spTgt>
                                        </p:tgtEl>
                                        <p:attrNameLst>
                                          <p:attrName>style.visibility</p:attrName>
                                        </p:attrNameLst>
                                      </p:cBhvr>
                                      <p:to>
                                        <p:strVal val="visible"/>
                                      </p:to>
                                    </p:set>
                                    <p:animEffect transition="in" filter="fade">
                                      <p:cBhvr>
                                        <p:cTn id="17" dur="1000"/>
                                        <p:tgtEl>
                                          <p:spTgt spid="1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65213" y="775078"/>
            <a:ext cx="8030100" cy="1053722"/>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a:t>Passing a function into another function as an argument</a:t>
            </a:r>
          </a:p>
          <a:p>
            <a:pPr marL="342900" lvl="0" indent="-342900" algn="l" rtl="0">
              <a:spcBef>
                <a:spcPts val="0"/>
              </a:spcBef>
              <a:spcAft>
                <a:spcPts val="0"/>
              </a:spcAft>
              <a:buFont typeface="Arial" panose="020B0604020202020204" pitchFamily="34" charset="0"/>
              <a:buChar char="•"/>
            </a:pPr>
            <a:endParaRPr lang="en-US" sz="2000" dirty="0"/>
          </a:p>
          <a:p>
            <a:pPr marL="342900" lvl="0" indent="-342900" algn="l" rtl="0">
              <a:spcBef>
                <a:spcPts val="0"/>
              </a:spcBef>
              <a:spcAft>
                <a:spcPts val="0"/>
              </a:spcAft>
              <a:buFont typeface="Arial" panose="020B0604020202020204" pitchFamily="34" charset="0"/>
              <a:buChar char="•"/>
            </a:pPr>
            <a:endParaRPr sz="20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0" y="161893"/>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Functions as Callbacks</a:t>
            </a:r>
          </a:p>
        </p:txBody>
      </p:sp>
      <p:pic>
        <p:nvPicPr>
          <p:cNvPr id="4" name="Picture 3">
            <a:extLst>
              <a:ext uri="{FF2B5EF4-FFF2-40B4-BE49-F238E27FC236}">
                <a16:creationId xmlns:a16="http://schemas.microsoft.com/office/drawing/2014/main" id="{1A91B0D3-DD8F-24BA-B756-00F86632D08B}"/>
              </a:ext>
            </a:extLst>
          </p:cNvPr>
          <p:cNvPicPr>
            <a:picLocks noChangeAspect="1"/>
          </p:cNvPicPr>
          <p:nvPr/>
        </p:nvPicPr>
        <p:blipFill>
          <a:blip r:embed="rId3"/>
          <a:stretch>
            <a:fillRect/>
          </a:stretch>
        </p:blipFill>
        <p:spPr>
          <a:xfrm>
            <a:off x="2037971" y="1343243"/>
            <a:ext cx="7110532" cy="3441097"/>
          </a:xfrm>
          <a:prstGeom prst="rect">
            <a:avLst/>
          </a:prstGeom>
        </p:spPr>
      </p:pic>
      <p:sp>
        <p:nvSpPr>
          <p:cNvPr id="22" name="Rectangle 21">
            <a:extLst>
              <a:ext uri="{FF2B5EF4-FFF2-40B4-BE49-F238E27FC236}">
                <a16:creationId xmlns:a16="http://schemas.microsoft.com/office/drawing/2014/main" id="{1AFF0EDB-C8F6-7796-3BC0-0BC77339D7A1}"/>
              </a:ext>
            </a:extLst>
          </p:cNvPr>
          <p:cNvSpPr/>
          <p:nvPr/>
        </p:nvSpPr>
        <p:spPr>
          <a:xfrm>
            <a:off x="3746729" y="4344225"/>
            <a:ext cx="1033239" cy="26738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Rectangle 22">
            <a:extLst>
              <a:ext uri="{FF2B5EF4-FFF2-40B4-BE49-F238E27FC236}">
                <a16:creationId xmlns:a16="http://schemas.microsoft.com/office/drawing/2014/main" id="{64C2D402-D62E-9337-CEE5-573AF30D6EE2}"/>
              </a:ext>
            </a:extLst>
          </p:cNvPr>
          <p:cNvSpPr/>
          <p:nvPr/>
        </p:nvSpPr>
        <p:spPr>
          <a:xfrm>
            <a:off x="3320890" y="3251567"/>
            <a:ext cx="914400" cy="29709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4" name="Rectangle 23">
            <a:extLst>
              <a:ext uri="{FF2B5EF4-FFF2-40B4-BE49-F238E27FC236}">
                <a16:creationId xmlns:a16="http://schemas.microsoft.com/office/drawing/2014/main" id="{6D92C92A-0E79-C161-AF00-2FF30A1EC090}"/>
              </a:ext>
            </a:extLst>
          </p:cNvPr>
          <p:cNvSpPr/>
          <p:nvPr/>
        </p:nvSpPr>
        <p:spPr>
          <a:xfrm>
            <a:off x="4611613" y="1828800"/>
            <a:ext cx="983723" cy="31360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5" name="Rectangle 24">
            <a:extLst>
              <a:ext uri="{FF2B5EF4-FFF2-40B4-BE49-F238E27FC236}">
                <a16:creationId xmlns:a16="http://schemas.microsoft.com/office/drawing/2014/main" id="{B7D774FE-93FE-BA94-EA80-731B27A78559}"/>
              </a:ext>
            </a:extLst>
          </p:cNvPr>
          <p:cNvSpPr/>
          <p:nvPr/>
        </p:nvSpPr>
        <p:spPr>
          <a:xfrm>
            <a:off x="2548986" y="2396965"/>
            <a:ext cx="1151528" cy="31360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90579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1000"/>
                                        <p:tgtEl>
                                          <p:spTgt spid="1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p:nvPr/>
        </p:nvSpPr>
        <p:spPr>
          <a:xfrm>
            <a:off x="65213" y="779992"/>
            <a:ext cx="8030100" cy="1053722"/>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a:t>Implementing </a:t>
            </a:r>
            <a:r>
              <a:rPr lang="en-US" sz="2000" dirty="0" err="1"/>
              <a:t>filterWords</a:t>
            </a:r>
            <a:endParaRPr lang="en-US" sz="2000" dirty="0"/>
          </a:p>
          <a:p>
            <a:pPr marL="342900" lvl="0" indent="-342900" algn="l" rtl="0">
              <a:spcBef>
                <a:spcPts val="0"/>
              </a:spcBef>
              <a:spcAft>
                <a:spcPts val="0"/>
              </a:spcAft>
              <a:buFont typeface="Arial" panose="020B0604020202020204" pitchFamily="34" charset="0"/>
              <a:buChar char="•"/>
            </a:pPr>
            <a:endParaRPr lang="en-US" sz="2000" dirty="0"/>
          </a:p>
          <a:p>
            <a:pPr marL="342900" lvl="0" indent="-342900" algn="l" rtl="0">
              <a:spcBef>
                <a:spcPts val="0"/>
              </a:spcBef>
              <a:spcAft>
                <a:spcPts val="0"/>
              </a:spcAft>
              <a:buFont typeface="Arial" panose="020B0604020202020204" pitchFamily="34" charset="0"/>
              <a:buChar char="•"/>
            </a:pPr>
            <a:endParaRPr sz="2000" dirty="0"/>
          </a:p>
        </p:txBody>
      </p:sp>
      <p:sp>
        <p:nvSpPr>
          <p:cNvPr id="2" name="Rectangle 1">
            <a:extLst>
              <a:ext uri="{FF2B5EF4-FFF2-40B4-BE49-F238E27FC236}">
                <a16:creationId xmlns:a16="http://schemas.microsoft.com/office/drawing/2014/main" id="{3D9F2934-D25A-F75E-A9BC-BCEF5D15FCEA}"/>
              </a:ext>
              <a:ext uri="{C183D7F6-B498-43B3-948B-1728B52AA6E4}">
                <adec:decorative xmlns:adec="http://schemas.microsoft.com/office/drawing/2017/decorative" val="1"/>
              </a:ext>
            </a:extLst>
          </p:cNvPr>
          <p:cNvSpPr/>
          <p:nvPr/>
        </p:nvSpPr>
        <p:spPr>
          <a:xfrm>
            <a:off x="-1" y="201805"/>
            <a:ext cx="9144000" cy="43960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Functions as Callbacks</a:t>
            </a:r>
          </a:p>
        </p:txBody>
      </p:sp>
      <p:sp>
        <p:nvSpPr>
          <p:cNvPr id="5" name="TextBox 4">
            <a:extLst>
              <a:ext uri="{FF2B5EF4-FFF2-40B4-BE49-F238E27FC236}">
                <a16:creationId xmlns:a16="http://schemas.microsoft.com/office/drawing/2014/main" id="{D7405E47-E49B-51BF-4B48-F302AA7D05AF}"/>
              </a:ext>
            </a:extLst>
          </p:cNvPr>
          <p:cNvSpPr txBox="1"/>
          <p:nvPr/>
        </p:nvSpPr>
        <p:spPr>
          <a:xfrm>
            <a:off x="144027" y="1186821"/>
            <a:ext cx="5781151" cy="3754874"/>
          </a:xfrm>
          <a:prstGeom prst="rect">
            <a:avLst/>
          </a:prstGeom>
          <a:solidFill>
            <a:schemeClr val="tx1"/>
          </a:solidFill>
        </p:spPr>
        <p:txBody>
          <a:bodyPr wrap="square">
            <a:spAutoFit/>
          </a:bodyPr>
          <a:lstStyle/>
          <a:p>
            <a:pPr rtl="0">
              <a:spcBef>
                <a:spcPts val="0"/>
              </a:spcBef>
              <a:spcAft>
                <a:spcPts val="0"/>
              </a:spcAft>
            </a:pPr>
            <a:r>
              <a:rPr lang="en-US" sz="1400" b="1" i="0" u="none" strike="noStrike" dirty="0">
                <a:solidFill>
                  <a:srgbClr val="569CD6"/>
                </a:solidFill>
                <a:effectLst/>
                <a:latin typeface="Courier New" panose="02070309020205020404" pitchFamily="49" charset="0"/>
              </a:rPr>
              <a:t>const</a:t>
            </a:r>
            <a:r>
              <a:rPr lang="en-US" sz="1400" b="1" i="0" u="none" strike="noStrike" dirty="0">
                <a:solidFill>
                  <a:srgbClr val="D4D4D4"/>
                </a:solidFill>
                <a:effectLst/>
                <a:latin typeface="Courier New" panose="02070309020205020404" pitchFamily="49" charset="0"/>
              </a:rPr>
              <a:t> </a:t>
            </a:r>
            <a:r>
              <a:rPr lang="en-US" sz="1400" b="1" i="0" u="none" strike="noStrike" dirty="0" err="1">
                <a:solidFill>
                  <a:srgbClr val="DCDCAA"/>
                </a:solidFill>
                <a:effectLst/>
                <a:latin typeface="Courier New" panose="02070309020205020404" pitchFamily="49" charset="0"/>
              </a:rPr>
              <a:t>startsWithC</a:t>
            </a:r>
            <a:r>
              <a:rPr lang="en-US" sz="1400" b="1" i="0" u="none" strike="noStrike" dirty="0">
                <a:solidFill>
                  <a:srgbClr val="D4D4D4"/>
                </a:solidFill>
                <a:effectLst/>
                <a:latin typeface="Courier New" panose="02070309020205020404" pitchFamily="49" charset="0"/>
              </a:rPr>
              <a:t> = </a:t>
            </a:r>
            <a:r>
              <a:rPr lang="en-US" sz="1400" b="1" i="0" u="none" strike="noStrike" dirty="0">
                <a:solidFill>
                  <a:srgbClr val="569CD6"/>
                </a:solidFill>
                <a:effectLst/>
                <a:latin typeface="Courier New" panose="02070309020205020404" pitchFamily="49" charset="0"/>
              </a:rPr>
              <a:t>function</a:t>
            </a:r>
            <a:r>
              <a:rPr lang="en-US" sz="1400" b="1" i="0" u="none" strike="noStrike" dirty="0">
                <a:solidFill>
                  <a:srgbClr val="D4D4D4"/>
                </a:solidFill>
                <a:effectLst/>
                <a:latin typeface="Courier New" panose="02070309020205020404" pitchFamily="49" charset="0"/>
              </a:rPr>
              <a:t> (</a:t>
            </a:r>
            <a:r>
              <a:rPr lang="en-US" sz="1400" b="1" i="0" u="none" strike="noStrike" dirty="0">
                <a:solidFill>
                  <a:srgbClr val="9CDCFE"/>
                </a:solidFill>
                <a:effectLst/>
                <a:latin typeface="Courier New" panose="02070309020205020404" pitchFamily="49" charset="0"/>
              </a:rPr>
              <a:t>word</a:t>
            </a:r>
            <a:r>
              <a:rPr lang="en-US" sz="1400" b="1" i="0" u="none" strike="noStrike" dirty="0">
                <a:solidFill>
                  <a:srgbClr val="D4D4D4"/>
                </a:solidFill>
                <a:effectLst/>
                <a:latin typeface="Courier New" panose="02070309020205020404" pitchFamily="49" charset="0"/>
              </a:rPr>
              <a:t>) {</a:t>
            </a:r>
            <a:endParaRPr lang="en-US" sz="1400" b="0" dirty="0">
              <a:effectLst/>
            </a:endParaRPr>
          </a:p>
          <a:p>
            <a:pPr rtl="0">
              <a:spcBef>
                <a:spcPts val="0"/>
              </a:spcBef>
              <a:spcAft>
                <a:spcPts val="0"/>
              </a:spcAft>
            </a:pPr>
            <a:r>
              <a:rPr lang="en-US" sz="1400" b="1" i="0" u="none" strike="noStrike" dirty="0">
                <a:solidFill>
                  <a:srgbClr val="D4D4D4"/>
                </a:solidFill>
                <a:effectLst/>
                <a:latin typeface="Courier New" panose="02070309020205020404" pitchFamily="49" charset="0"/>
              </a:rPr>
              <a:t>  </a:t>
            </a:r>
            <a:r>
              <a:rPr lang="en-US" sz="1400" b="1" i="0" u="none" strike="noStrike" dirty="0">
                <a:solidFill>
                  <a:srgbClr val="C586C0"/>
                </a:solidFill>
                <a:effectLst/>
                <a:latin typeface="Courier New" panose="02070309020205020404" pitchFamily="49" charset="0"/>
              </a:rPr>
              <a:t>return</a:t>
            </a:r>
            <a:r>
              <a:rPr lang="en-US" sz="1400" b="1" i="0" u="none" strike="noStrike" dirty="0">
                <a:solidFill>
                  <a:srgbClr val="D4D4D4"/>
                </a:solidFill>
                <a:effectLst/>
                <a:latin typeface="Courier New" panose="02070309020205020404" pitchFamily="49" charset="0"/>
              </a:rPr>
              <a:t> </a:t>
            </a:r>
            <a:r>
              <a:rPr lang="en-US" sz="1400" b="1" i="0" u="none" strike="noStrike" dirty="0">
                <a:solidFill>
                  <a:srgbClr val="9CDCFE"/>
                </a:solidFill>
                <a:effectLst/>
                <a:latin typeface="Courier New" panose="02070309020205020404" pitchFamily="49" charset="0"/>
              </a:rPr>
              <a:t>word</a:t>
            </a:r>
            <a:r>
              <a:rPr lang="en-US" sz="1400" b="1" i="0" u="none" strike="noStrike" dirty="0">
                <a:solidFill>
                  <a:srgbClr val="D4D4D4"/>
                </a:solidFill>
                <a:effectLst/>
                <a:latin typeface="Courier New" panose="02070309020205020404" pitchFamily="49" charset="0"/>
              </a:rPr>
              <a:t>[</a:t>
            </a:r>
            <a:r>
              <a:rPr lang="en-US" sz="1400" b="1" i="0" u="none" strike="noStrike" dirty="0">
                <a:solidFill>
                  <a:srgbClr val="B5CEA8"/>
                </a:solidFill>
                <a:effectLst/>
                <a:latin typeface="Courier New" panose="02070309020205020404" pitchFamily="49" charset="0"/>
              </a:rPr>
              <a:t>0</a:t>
            </a:r>
            <a:r>
              <a:rPr lang="en-US" sz="1400" b="1" i="0" u="none" strike="noStrike" dirty="0">
                <a:solidFill>
                  <a:srgbClr val="D4D4D4"/>
                </a:solidFill>
                <a:effectLst/>
                <a:latin typeface="Courier New" panose="02070309020205020404" pitchFamily="49" charset="0"/>
              </a:rPr>
              <a:t>] === </a:t>
            </a:r>
            <a:r>
              <a:rPr lang="en-US" sz="1400" b="1" i="0" u="none" strike="noStrike" dirty="0">
                <a:solidFill>
                  <a:srgbClr val="CE9178"/>
                </a:solidFill>
                <a:effectLst/>
                <a:latin typeface="Courier New" panose="02070309020205020404" pitchFamily="49" charset="0"/>
              </a:rPr>
              <a:t>'c'</a:t>
            </a:r>
            <a:r>
              <a:rPr lang="en-US" sz="1400" b="1" i="0" u="none" strike="noStrike" dirty="0">
                <a:solidFill>
                  <a:srgbClr val="D4D4D4"/>
                </a:solidFill>
                <a:effectLst/>
                <a:latin typeface="Courier New" panose="02070309020205020404" pitchFamily="49" charset="0"/>
              </a:rPr>
              <a:t>;</a:t>
            </a:r>
            <a:endParaRPr lang="en-US" sz="1400" b="0" dirty="0">
              <a:effectLst/>
            </a:endParaRPr>
          </a:p>
          <a:p>
            <a:pPr rtl="0">
              <a:spcBef>
                <a:spcPts val="0"/>
              </a:spcBef>
              <a:spcAft>
                <a:spcPts val="0"/>
              </a:spcAft>
            </a:pPr>
            <a:r>
              <a:rPr lang="en-US" sz="1400" b="1" i="0" u="none" strike="noStrike" dirty="0">
                <a:solidFill>
                  <a:srgbClr val="D4D4D4"/>
                </a:solidFill>
                <a:effectLst/>
                <a:latin typeface="Courier New" panose="02070309020205020404" pitchFamily="49" charset="0"/>
              </a:rPr>
              <a:t>};</a:t>
            </a:r>
            <a:endParaRPr lang="en-US" sz="1400" b="0" dirty="0">
              <a:effectLst/>
            </a:endParaRPr>
          </a:p>
          <a:p>
            <a:pPr rtl="0">
              <a:spcBef>
                <a:spcPts val="0"/>
              </a:spcBef>
              <a:spcAft>
                <a:spcPts val="0"/>
              </a:spcAft>
            </a:pPr>
            <a:br>
              <a:rPr lang="en-US" sz="1400" b="0" dirty="0">
                <a:effectLst/>
              </a:rPr>
            </a:br>
            <a:r>
              <a:rPr lang="en-US" sz="1400" b="1" i="0" u="none" strike="noStrike" dirty="0">
                <a:solidFill>
                  <a:srgbClr val="569CD6"/>
                </a:solidFill>
                <a:effectLst/>
                <a:latin typeface="Courier New" panose="02070309020205020404" pitchFamily="49" charset="0"/>
              </a:rPr>
              <a:t>const</a:t>
            </a:r>
            <a:r>
              <a:rPr lang="en-US" sz="1400" b="1" i="0" u="none" strike="noStrike" dirty="0">
                <a:solidFill>
                  <a:srgbClr val="D4D4D4"/>
                </a:solidFill>
                <a:effectLst/>
                <a:latin typeface="Courier New" panose="02070309020205020404" pitchFamily="49" charset="0"/>
              </a:rPr>
              <a:t> </a:t>
            </a:r>
            <a:r>
              <a:rPr lang="en-US" sz="1400" b="1" i="0" u="none" strike="noStrike" dirty="0" err="1">
                <a:solidFill>
                  <a:srgbClr val="DCDCAA"/>
                </a:solidFill>
                <a:effectLst/>
                <a:latin typeface="Courier New" panose="02070309020205020404" pitchFamily="49" charset="0"/>
              </a:rPr>
              <a:t>filterWords</a:t>
            </a:r>
            <a:r>
              <a:rPr lang="en-US" sz="1400" b="1" i="0" u="none" strike="noStrike" dirty="0">
                <a:solidFill>
                  <a:srgbClr val="D4D4D4"/>
                </a:solidFill>
                <a:effectLst/>
                <a:latin typeface="Courier New" panose="02070309020205020404" pitchFamily="49" charset="0"/>
              </a:rPr>
              <a:t> = </a:t>
            </a:r>
            <a:r>
              <a:rPr lang="en-US" sz="1400" b="1" i="0" u="none" strike="noStrike" dirty="0">
                <a:solidFill>
                  <a:srgbClr val="569CD6"/>
                </a:solidFill>
                <a:effectLst/>
                <a:latin typeface="Courier New" panose="02070309020205020404" pitchFamily="49" charset="0"/>
              </a:rPr>
              <a:t>function</a:t>
            </a:r>
            <a:r>
              <a:rPr lang="en-US" sz="1400" b="1" i="0" u="none" strike="noStrike" dirty="0">
                <a:solidFill>
                  <a:srgbClr val="D4D4D4"/>
                </a:solidFill>
                <a:effectLst/>
                <a:latin typeface="Courier New" panose="02070309020205020404" pitchFamily="49" charset="0"/>
              </a:rPr>
              <a:t> (</a:t>
            </a:r>
            <a:r>
              <a:rPr lang="en-US" sz="1400" b="1" i="0" u="none" strike="noStrike" dirty="0" err="1">
                <a:solidFill>
                  <a:srgbClr val="9CDCFE"/>
                </a:solidFill>
                <a:effectLst/>
                <a:latin typeface="Courier New" panose="02070309020205020404" pitchFamily="49" charset="0"/>
              </a:rPr>
              <a:t>wordsArr</a:t>
            </a:r>
            <a:r>
              <a:rPr lang="en-US" sz="1400" b="1" i="0" u="none" strike="noStrike" dirty="0">
                <a:solidFill>
                  <a:srgbClr val="D4D4D4"/>
                </a:solidFill>
                <a:effectLst/>
                <a:latin typeface="Courier New" panose="02070309020205020404" pitchFamily="49" charset="0"/>
              </a:rPr>
              <a:t>, </a:t>
            </a:r>
            <a:r>
              <a:rPr lang="en-US" sz="1400" b="1" i="0" u="none" strike="noStrike" dirty="0">
                <a:solidFill>
                  <a:srgbClr val="9CDCFE"/>
                </a:solidFill>
                <a:effectLst/>
                <a:latin typeface="Courier New" panose="02070309020205020404" pitchFamily="49" charset="0"/>
              </a:rPr>
              <a:t>callback</a:t>
            </a:r>
            <a:r>
              <a:rPr lang="en-US" sz="1400" b="1" i="0" u="none" strike="noStrike" dirty="0">
                <a:solidFill>
                  <a:srgbClr val="D4D4D4"/>
                </a:solidFill>
                <a:effectLst/>
                <a:latin typeface="Courier New" panose="02070309020205020404" pitchFamily="49" charset="0"/>
              </a:rPr>
              <a:t>) {</a:t>
            </a:r>
            <a:endParaRPr lang="en-US" sz="1400" b="0" dirty="0">
              <a:effectLst/>
            </a:endParaRPr>
          </a:p>
          <a:p>
            <a:pPr rtl="0">
              <a:spcBef>
                <a:spcPts val="0"/>
              </a:spcBef>
              <a:spcAft>
                <a:spcPts val="0"/>
              </a:spcAft>
            </a:pPr>
            <a:r>
              <a:rPr lang="en-US" sz="1400" b="1" i="0" u="none" strike="noStrike" dirty="0">
                <a:solidFill>
                  <a:srgbClr val="D4D4D4"/>
                </a:solidFill>
                <a:effectLst/>
                <a:latin typeface="Courier New" panose="02070309020205020404" pitchFamily="49" charset="0"/>
              </a:rPr>
              <a:t>  </a:t>
            </a:r>
            <a:r>
              <a:rPr lang="en-US" sz="1400" b="1" i="0" u="none" strike="noStrike" dirty="0">
                <a:solidFill>
                  <a:srgbClr val="569CD6"/>
                </a:solidFill>
                <a:effectLst/>
                <a:latin typeface="Courier New" panose="02070309020205020404" pitchFamily="49" charset="0"/>
              </a:rPr>
              <a:t>const</a:t>
            </a:r>
            <a:r>
              <a:rPr lang="en-US" sz="1400" b="1" i="0" u="none" strike="noStrike" dirty="0">
                <a:solidFill>
                  <a:srgbClr val="D4D4D4"/>
                </a:solidFill>
                <a:effectLst/>
                <a:latin typeface="Courier New" panose="02070309020205020404" pitchFamily="49" charset="0"/>
              </a:rPr>
              <a:t> </a:t>
            </a:r>
            <a:r>
              <a:rPr lang="en-US" sz="1400" b="1" i="0" u="none" strike="noStrike" dirty="0" err="1">
                <a:solidFill>
                  <a:srgbClr val="4FC1FF"/>
                </a:solidFill>
                <a:effectLst/>
                <a:latin typeface="Courier New" panose="02070309020205020404" pitchFamily="49" charset="0"/>
              </a:rPr>
              <a:t>filteredArr</a:t>
            </a:r>
            <a:r>
              <a:rPr lang="en-US" sz="1400" b="1" i="0" u="none" strike="noStrike" dirty="0">
                <a:solidFill>
                  <a:srgbClr val="D4D4D4"/>
                </a:solidFill>
                <a:effectLst/>
                <a:latin typeface="Courier New" panose="02070309020205020404" pitchFamily="49" charset="0"/>
              </a:rPr>
              <a:t> = [];</a:t>
            </a:r>
            <a:endParaRPr lang="en-US" sz="1400" b="0" dirty="0">
              <a:effectLst/>
            </a:endParaRPr>
          </a:p>
          <a:p>
            <a:pPr rtl="0">
              <a:spcBef>
                <a:spcPts val="0"/>
              </a:spcBef>
              <a:spcAft>
                <a:spcPts val="0"/>
              </a:spcAft>
            </a:pPr>
            <a:br>
              <a:rPr lang="en-US" sz="1400" b="0" dirty="0">
                <a:effectLst/>
              </a:rPr>
            </a:br>
            <a:r>
              <a:rPr lang="en-US" sz="1400" b="1" i="0" u="none" strike="noStrike" dirty="0">
                <a:solidFill>
                  <a:srgbClr val="D4D4D4"/>
                </a:solidFill>
                <a:effectLst/>
                <a:latin typeface="Courier New" panose="02070309020205020404" pitchFamily="49" charset="0"/>
              </a:rPr>
              <a:t>  </a:t>
            </a:r>
            <a:r>
              <a:rPr lang="en-US" sz="1400" b="1" i="0" u="none" strike="noStrike" dirty="0">
                <a:solidFill>
                  <a:srgbClr val="C586C0"/>
                </a:solidFill>
                <a:effectLst/>
                <a:latin typeface="Courier New" panose="02070309020205020404" pitchFamily="49" charset="0"/>
              </a:rPr>
              <a:t>for</a:t>
            </a:r>
            <a:r>
              <a:rPr lang="en-US" sz="1400" b="1" i="0" u="none" strike="noStrike" dirty="0">
                <a:solidFill>
                  <a:srgbClr val="D4D4D4"/>
                </a:solidFill>
                <a:effectLst/>
                <a:latin typeface="Courier New" panose="02070309020205020404" pitchFamily="49" charset="0"/>
              </a:rPr>
              <a:t> (</a:t>
            </a:r>
            <a:r>
              <a:rPr lang="en-US" sz="1400" b="1" i="0" u="none" strike="noStrike" dirty="0">
                <a:solidFill>
                  <a:srgbClr val="569CD6"/>
                </a:solidFill>
                <a:effectLst/>
                <a:latin typeface="Courier New" panose="02070309020205020404" pitchFamily="49" charset="0"/>
              </a:rPr>
              <a:t>let</a:t>
            </a:r>
            <a:r>
              <a:rPr lang="en-US" sz="1400" b="1" i="0" u="none" strike="noStrike" dirty="0">
                <a:solidFill>
                  <a:srgbClr val="D4D4D4"/>
                </a:solidFill>
                <a:effectLst/>
                <a:latin typeface="Courier New" panose="02070309020205020404" pitchFamily="49" charset="0"/>
              </a:rPr>
              <a:t> </a:t>
            </a:r>
            <a:r>
              <a:rPr lang="en-US" sz="1400" b="1" i="0" u="none" strike="noStrike" dirty="0">
                <a:solidFill>
                  <a:srgbClr val="9CDCFE"/>
                </a:solidFill>
                <a:effectLst/>
                <a:latin typeface="Courier New" panose="02070309020205020404" pitchFamily="49" charset="0"/>
              </a:rPr>
              <a:t>word</a:t>
            </a:r>
            <a:r>
              <a:rPr lang="en-US" sz="1400" b="1" i="0" u="none" strike="noStrike" dirty="0">
                <a:solidFill>
                  <a:srgbClr val="D4D4D4"/>
                </a:solidFill>
                <a:effectLst/>
                <a:latin typeface="Courier New" panose="02070309020205020404" pitchFamily="49" charset="0"/>
              </a:rPr>
              <a:t> </a:t>
            </a:r>
            <a:r>
              <a:rPr lang="en-US" sz="1400" b="1" i="0" u="none" strike="noStrike" dirty="0">
                <a:solidFill>
                  <a:srgbClr val="569CD6"/>
                </a:solidFill>
                <a:effectLst/>
                <a:latin typeface="Courier New" panose="02070309020205020404" pitchFamily="49" charset="0"/>
              </a:rPr>
              <a:t>of</a:t>
            </a:r>
            <a:r>
              <a:rPr lang="en-US" sz="1400" b="1" i="0" u="none" strike="noStrike" dirty="0">
                <a:solidFill>
                  <a:srgbClr val="D4D4D4"/>
                </a:solidFill>
                <a:effectLst/>
                <a:latin typeface="Courier New" panose="02070309020205020404" pitchFamily="49" charset="0"/>
              </a:rPr>
              <a:t> </a:t>
            </a:r>
            <a:r>
              <a:rPr lang="en-US" sz="1400" b="1" i="0" u="none" strike="noStrike" dirty="0" err="1">
                <a:solidFill>
                  <a:srgbClr val="9CDCFE"/>
                </a:solidFill>
                <a:effectLst/>
                <a:latin typeface="Courier New" panose="02070309020205020404" pitchFamily="49" charset="0"/>
              </a:rPr>
              <a:t>wordsArr</a:t>
            </a:r>
            <a:r>
              <a:rPr lang="en-US" sz="1400" b="1" i="0" u="none" strike="noStrike" dirty="0">
                <a:solidFill>
                  <a:srgbClr val="D4D4D4"/>
                </a:solidFill>
                <a:effectLst/>
                <a:latin typeface="Courier New" panose="02070309020205020404" pitchFamily="49" charset="0"/>
              </a:rPr>
              <a:t>) {</a:t>
            </a:r>
            <a:endParaRPr lang="en-US" sz="1400" b="0" dirty="0">
              <a:effectLst/>
            </a:endParaRPr>
          </a:p>
          <a:p>
            <a:pPr rtl="0">
              <a:spcBef>
                <a:spcPts val="0"/>
              </a:spcBef>
              <a:spcAft>
                <a:spcPts val="0"/>
              </a:spcAft>
            </a:pPr>
            <a:r>
              <a:rPr lang="en-US" sz="1400" b="1" i="0" u="none" strike="noStrike" dirty="0">
                <a:solidFill>
                  <a:srgbClr val="D4D4D4"/>
                </a:solidFill>
                <a:effectLst/>
                <a:latin typeface="Courier New" panose="02070309020205020404" pitchFamily="49" charset="0"/>
              </a:rPr>
              <a:t>    </a:t>
            </a:r>
            <a:r>
              <a:rPr lang="en-US" sz="1400" b="1" i="0" u="none" strike="noStrike" dirty="0">
                <a:solidFill>
                  <a:srgbClr val="C586C0"/>
                </a:solidFill>
                <a:effectLst/>
                <a:latin typeface="Courier New" panose="02070309020205020404" pitchFamily="49" charset="0"/>
              </a:rPr>
              <a:t>if</a:t>
            </a:r>
            <a:r>
              <a:rPr lang="en-US" sz="1400" b="1" i="0" u="none" strike="noStrike" dirty="0">
                <a:solidFill>
                  <a:srgbClr val="D4D4D4"/>
                </a:solidFill>
                <a:effectLst/>
                <a:latin typeface="Courier New" panose="02070309020205020404" pitchFamily="49" charset="0"/>
              </a:rPr>
              <a:t> (</a:t>
            </a:r>
            <a:r>
              <a:rPr lang="en-US" sz="1400" b="1" i="0" u="none" strike="noStrike" dirty="0">
                <a:solidFill>
                  <a:srgbClr val="DCDCAA"/>
                </a:solidFill>
                <a:effectLst/>
                <a:latin typeface="Courier New" panose="02070309020205020404" pitchFamily="49" charset="0"/>
              </a:rPr>
              <a:t>callback</a:t>
            </a:r>
            <a:r>
              <a:rPr lang="en-US" sz="1400" b="1" i="0" u="none" strike="noStrike" dirty="0">
                <a:solidFill>
                  <a:srgbClr val="D4D4D4"/>
                </a:solidFill>
                <a:effectLst/>
                <a:latin typeface="Courier New" panose="02070309020205020404" pitchFamily="49" charset="0"/>
              </a:rPr>
              <a:t>(</a:t>
            </a:r>
            <a:r>
              <a:rPr lang="en-US" sz="1400" b="1" i="0" u="none" strike="noStrike" dirty="0">
                <a:solidFill>
                  <a:srgbClr val="9CDCFE"/>
                </a:solidFill>
                <a:effectLst/>
                <a:latin typeface="Courier New" panose="02070309020205020404" pitchFamily="49" charset="0"/>
              </a:rPr>
              <a:t>word</a:t>
            </a:r>
            <a:r>
              <a:rPr lang="en-US" sz="1400" b="1" i="0" u="none" strike="noStrike" dirty="0">
                <a:solidFill>
                  <a:srgbClr val="D4D4D4"/>
                </a:solidFill>
                <a:effectLst/>
                <a:latin typeface="Courier New" panose="02070309020205020404" pitchFamily="49" charset="0"/>
              </a:rPr>
              <a:t>)) {</a:t>
            </a:r>
            <a:endParaRPr lang="en-US" sz="1400" b="0" dirty="0">
              <a:effectLst/>
            </a:endParaRPr>
          </a:p>
          <a:p>
            <a:pPr rtl="0">
              <a:spcBef>
                <a:spcPts val="0"/>
              </a:spcBef>
              <a:spcAft>
                <a:spcPts val="0"/>
              </a:spcAft>
            </a:pPr>
            <a:r>
              <a:rPr lang="en-US" sz="1400" b="1" i="0" u="none" strike="noStrike" dirty="0">
                <a:solidFill>
                  <a:srgbClr val="D4D4D4"/>
                </a:solidFill>
                <a:effectLst/>
                <a:latin typeface="Courier New" panose="02070309020205020404" pitchFamily="49" charset="0"/>
              </a:rPr>
              <a:t>      </a:t>
            </a:r>
            <a:r>
              <a:rPr lang="en-US" sz="1400" b="1" i="0" u="none" strike="noStrike" dirty="0" err="1">
                <a:solidFill>
                  <a:srgbClr val="4FC1FF"/>
                </a:solidFill>
                <a:effectLst/>
                <a:latin typeface="Courier New" panose="02070309020205020404" pitchFamily="49" charset="0"/>
              </a:rPr>
              <a:t>filteredArr</a:t>
            </a:r>
            <a:r>
              <a:rPr lang="en-US" sz="1400" b="1" i="0" u="none" strike="noStrike" dirty="0" err="1">
                <a:solidFill>
                  <a:srgbClr val="D4D4D4"/>
                </a:solidFill>
                <a:effectLst/>
                <a:latin typeface="Courier New" panose="02070309020205020404" pitchFamily="49" charset="0"/>
              </a:rPr>
              <a:t>.</a:t>
            </a:r>
            <a:r>
              <a:rPr lang="en-US" sz="1400" b="1" i="0" u="none" strike="noStrike" dirty="0" err="1">
                <a:solidFill>
                  <a:srgbClr val="DCDCAA"/>
                </a:solidFill>
                <a:effectLst/>
                <a:latin typeface="Courier New" panose="02070309020205020404" pitchFamily="49" charset="0"/>
              </a:rPr>
              <a:t>push</a:t>
            </a:r>
            <a:r>
              <a:rPr lang="en-US" sz="1400" b="1" i="0" u="none" strike="noStrike" dirty="0">
                <a:solidFill>
                  <a:srgbClr val="D4D4D4"/>
                </a:solidFill>
                <a:effectLst/>
                <a:latin typeface="Courier New" panose="02070309020205020404" pitchFamily="49" charset="0"/>
              </a:rPr>
              <a:t>(</a:t>
            </a:r>
            <a:r>
              <a:rPr lang="en-US" sz="1400" b="1" i="0" u="none" strike="noStrike" dirty="0">
                <a:solidFill>
                  <a:srgbClr val="9CDCFE"/>
                </a:solidFill>
                <a:effectLst/>
                <a:latin typeface="Courier New" panose="02070309020205020404" pitchFamily="49" charset="0"/>
              </a:rPr>
              <a:t>word</a:t>
            </a:r>
            <a:r>
              <a:rPr lang="en-US" sz="1400" b="1" i="0" u="none" strike="noStrike" dirty="0">
                <a:solidFill>
                  <a:srgbClr val="D4D4D4"/>
                </a:solidFill>
                <a:effectLst/>
                <a:latin typeface="Courier New" panose="02070309020205020404" pitchFamily="49" charset="0"/>
              </a:rPr>
              <a:t>);</a:t>
            </a:r>
            <a:endParaRPr lang="en-US" sz="1400" b="0" dirty="0">
              <a:effectLst/>
            </a:endParaRPr>
          </a:p>
          <a:p>
            <a:pPr rtl="0">
              <a:spcBef>
                <a:spcPts val="0"/>
              </a:spcBef>
              <a:spcAft>
                <a:spcPts val="0"/>
              </a:spcAft>
            </a:pPr>
            <a:r>
              <a:rPr lang="en-US" sz="1400" b="1" i="0" u="none" strike="noStrike" dirty="0">
                <a:solidFill>
                  <a:srgbClr val="D4D4D4"/>
                </a:solidFill>
                <a:effectLst/>
                <a:latin typeface="Courier New" panose="02070309020205020404" pitchFamily="49" charset="0"/>
              </a:rPr>
              <a:t>    }</a:t>
            </a:r>
            <a:endParaRPr lang="en-US" sz="1400" b="0" dirty="0">
              <a:effectLst/>
            </a:endParaRPr>
          </a:p>
          <a:p>
            <a:pPr rtl="0">
              <a:spcBef>
                <a:spcPts val="0"/>
              </a:spcBef>
              <a:spcAft>
                <a:spcPts val="0"/>
              </a:spcAft>
            </a:pPr>
            <a:r>
              <a:rPr lang="en-US" sz="1400" b="1" i="0" u="none" strike="noStrike" dirty="0">
                <a:solidFill>
                  <a:srgbClr val="D4D4D4"/>
                </a:solidFill>
                <a:effectLst/>
                <a:latin typeface="Courier New" panose="02070309020205020404" pitchFamily="49" charset="0"/>
              </a:rPr>
              <a:t>  }</a:t>
            </a:r>
            <a:endParaRPr lang="en-US" sz="1400" b="0" dirty="0">
              <a:effectLst/>
            </a:endParaRPr>
          </a:p>
          <a:p>
            <a:pPr rtl="0">
              <a:spcBef>
                <a:spcPts val="0"/>
              </a:spcBef>
              <a:spcAft>
                <a:spcPts val="0"/>
              </a:spcAft>
            </a:pPr>
            <a:r>
              <a:rPr lang="en-US" sz="1400" b="1" i="0" u="none" strike="noStrike" dirty="0">
                <a:solidFill>
                  <a:srgbClr val="D4D4D4"/>
                </a:solidFill>
                <a:effectLst/>
                <a:latin typeface="Courier New" panose="02070309020205020404" pitchFamily="49" charset="0"/>
              </a:rPr>
              <a:t>  </a:t>
            </a:r>
            <a:r>
              <a:rPr lang="en-US" sz="1400" b="1" i="0" u="none" strike="noStrike" dirty="0">
                <a:solidFill>
                  <a:srgbClr val="C586C0"/>
                </a:solidFill>
                <a:effectLst/>
                <a:latin typeface="Courier New" panose="02070309020205020404" pitchFamily="49" charset="0"/>
              </a:rPr>
              <a:t>return</a:t>
            </a:r>
            <a:r>
              <a:rPr lang="en-US" sz="1400" b="1" i="0" u="none" strike="noStrike" dirty="0">
                <a:solidFill>
                  <a:srgbClr val="D4D4D4"/>
                </a:solidFill>
                <a:effectLst/>
                <a:latin typeface="Courier New" panose="02070309020205020404" pitchFamily="49" charset="0"/>
              </a:rPr>
              <a:t> </a:t>
            </a:r>
            <a:r>
              <a:rPr lang="en-US" sz="1400" b="1" i="0" u="none" strike="noStrike" dirty="0" err="1">
                <a:solidFill>
                  <a:srgbClr val="4FC1FF"/>
                </a:solidFill>
                <a:effectLst/>
                <a:latin typeface="Courier New" panose="02070309020205020404" pitchFamily="49" charset="0"/>
              </a:rPr>
              <a:t>filteredArr</a:t>
            </a:r>
            <a:r>
              <a:rPr lang="en-US" sz="1400" b="1" i="0" u="none" strike="noStrike" dirty="0">
                <a:solidFill>
                  <a:srgbClr val="D4D4D4"/>
                </a:solidFill>
                <a:effectLst/>
                <a:latin typeface="Courier New" panose="02070309020205020404" pitchFamily="49" charset="0"/>
              </a:rPr>
              <a:t>;</a:t>
            </a:r>
            <a:endParaRPr lang="en-US" sz="1400" b="0" dirty="0">
              <a:effectLst/>
            </a:endParaRPr>
          </a:p>
          <a:p>
            <a:pPr rtl="0">
              <a:spcBef>
                <a:spcPts val="0"/>
              </a:spcBef>
              <a:spcAft>
                <a:spcPts val="0"/>
              </a:spcAft>
            </a:pPr>
            <a:r>
              <a:rPr lang="en-US" sz="1400" b="1" i="0" u="none" strike="noStrike" dirty="0">
                <a:solidFill>
                  <a:srgbClr val="D4D4D4"/>
                </a:solidFill>
                <a:effectLst/>
                <a:latin typeface="Courier New" panose="02070309020205020404" pitchFamily="49" charset="0"/>
              </a:rPr>
              <a:t>};</a:t>
            </a:r>
            <a:endParaRPr lang="en-US" sz="1400" b="0" dirty="0">
              <a:effectLst/>
            </a:endParaRPr>
          </a:p>
          <a:p>
            <a:pPr rtl="0">
              <a:spcBef>
                <a:spcPts val="0"/>
              </a:spcBef>
              <a:spcAft>
                <a:spcPts val="0"/>
              </a:spcAft>
            </a:pPr>
            <a:r>
              <a:rPr lang="en-US" sz="1400" b="1" i="0" u="none" strike="noStrike" dirty="0" err="1">
                <a:solidFill>
                  <a:srgbClr val="DCDCAA"/>
                </a:solidFill>
                <a:effectLst/>
                <a:latin typeface="Courier New" panose="02070309020205020404" pitchFamily="49" charset="0"/>
              </a:rPr>
              <a:t>filterWords</a:t>
            </a:r>
            <a:r>
              <a:rPr lang="en-US" sz="1400" b="1" i="0" u="none" strike="noStrike" dirty="0">
                <a:solidFill>
                  <a:srgbClr val="D4D4D4"/>
                </a:solidFill>
                <a:effectLst/>
                <a:latin typeface="Courier New" panose="02070309020205020404" pitchFamily="49" charset="0"/>
              </a:rPr>
              <a:t>(</a:t>
            </a:r>
            <a:r>
              <a:rPr lang="en-US" sz="1400" b="1" i="0" u="none" strike="noStrike" dirty="0" err="1">
                <a:solidFill>
                  <a:srgbClr val="4FC1FF"/>
                </a:solidFill>
                <a:effectLst/>
                <a:latin typeface="Courier New" panose="02070309020205020404" pitchFamily="49" charset="0"/>
              </a:rPr>
              <a:t>scrabbleWords</a:t>
            </a:r>
            <a:r>
              <a:rPr lang="en-US" sz="1400" b="1" i="0" u="none" strike="noStrike" dirty="0">
                <a:solidFill>
                  <a:srgbClr val="D4D4D4"/>
                </a:solidFill>
                <a:effectLst/>
                <a:latin typeface="Courier New" panose="02070309020205020404" pitchFamily="49" charset="0"/>
              </a:rPr>
              <a:t>, </a:t>
            </a:r>
            <a:r>
              <a:rPr lang="en-US" sz="1400" b="1" i="0" u="none" strike="noStrike" dirty="0" err="1">
                <a:solidFill>
                  <a:srgbClr val="DCDCAA"/>
                </a:solidFill>
                <a:effectLst/>
                <a:latin typeface="Courier New" panose="02070309020205020404" pitchFamily="49" charset="0"/>
              </a:rPr>
              <a:t>startsWithC</a:t>
            </a:r>
            <a:r>
              <a:rPr lang="en-US" sz="1400" b="1" i="0" u="none" strike="noStrike" dirty="0">
                <a:solidFill>
                  <a:srgbClr val="D4D4D4"/>
                </a:solidFill>
                <a:effectLst/>
                <a:latin typeface="Courier New" panose="02070309020205020404" pitchFamily="49" charset="0"/>
              </a:rPr>
              <a:t>)</a:t>
            </a:r>
            <a:endParaRPr lang="en-US" sz="1400" b="0" dirty="0">
              <a:effectLst/>
            </a:endParaRPr>
          </a:p>
          <a:p>
            <a:br>
              <a:rPr lang="en-US" sz="1400" dirty="0"/>
            </a:br>
            <a:endParaRPr lang="en-US" sz="1400" dirty="0"/>
          </a:p>
        </p:txBody>
      </p:sp>
      <p:sp>
        <p:nvSpPr>
          <p:cNvPr id="7" name="TextBox 6">
            <a:extLst>
              <a:ext uri="{FF2B5EF4-FFF2-40B4-BE49-F238E27FC236}">
                <a16:creationId xmlns:a16="http://schemas.microsoft.com/office/drawing/2014/main" id="{E41700DF-DB00-AE4F-CFAC-28AC5E0F3E8C}"/>
              </a:ext>
            </a:extLst>
          </p:cNvPr>
          <p:cNvSpPr txBox="1"/>
          <p:nvPr/>
        </p:nvSpPr>
        <p:spPr>
          <a:xfrm>
            <a:off x="5868236" y="1833714"/>
            <a:ext cx="3419790" cy="1477328"/>
          </a:xfrm>
          <a:prstGeom prst="rect">
            <a:avLst/>
          </a:prstGeom>
          <a:noFill/>
        </p:spPr>
        <p:txBody>
          <a:bodyPr wrap="square">
            <a:spAutoFit/>
          </a:bodyPr>
          <a:lstStyle/>
          <a:p>
            <a:pPr rtl="0">
              <a:spcBef>
                <a:spcPts val="0"/>
              </a:spcBef>
              <a:spcAft>
                <a:spcPts val="0"/>
              </a:spcAft>
            </a:pPr>
            <a:r>
              <a:rPr lang="en-US" sz="1800" b="1" i="0" u="none" strike="noStrike" dirty="0" err="1">
                <a:solidFill>
                  <a:srgbClr val="000000"/>
                </a:solidFill>
                <a:effectLst/>
                <a:latin typeface="Arial" panose="020B0604020202020204" pitchFamily="34" charset="0"/>
              </a:rPr>
              <a:t>startsWithC</a:t>
            </a:r>
            <a:r>
              <a:rPr lang="en-US" sz="1800" b="0" i="0" u="none" strike="noStrike" dirty="0">
                <a:solidFill>
                  <a:srgbClr val="000000"/>
                </a:solidFill>
                <a:effectLst/>
                <a:latin typeface="Arial" panose="020B0604020202020204" pitchFamily="34" charset="0"/>
              </a:rPr>
              <a:t> and </a:t>
            </a:r>
            <a:r>
              <a:rPr lang="en-US" sz="1800" b="1" i="0" u="none" strike="noStrike" dirty="0">
                <a:solidFill>
                  <a:srgbClr val="000000"/>
                </a:solidFill>
                <a:effectLst/>
                <a:latin typeface="Arial" panose="020B0604020202020204" pitchFamily="34" charset="0"/>
              </a:rPr>
              <a:t>callback </a:t>
            </a:r>
            <a:r>
              <a:rPr lang="en-US" sz="1800" b="0" i="0" u="none" strike="noStrike" dirty="0">
                <a:solidFill>
                  <a:srgbClr val="000000"/>
                </a:solidFill>
                <a:effectLst/>
                <a:latin typeface="Arial" panose="020B0604020202020204" pitchFamily="34" charset="0"/>
              </a:rPr>
              <a:t>are </a:t>
            </a:r>
            <a:r>
              <a:rPr lang="en-US" sz="1800" b="0" i="1" u="none" strike="noStrike" dirty="0">
                <a:solidFill>
                  <a:srgbClr val="000000"/>
                </a:solidFill>
                <a:effectLst/>
                <a:latin typeface="Arial" panose="020B0604020202020204" pitchFamily="34" charset="0"/>
              </a:rPr>
              <a:t>2 variables</a:t>
            </a:r>
            <a:r>
              <a:rPr lang="en-US" sz="1800" b="0" i="0" u="none" strike="noStrike" dirty="0">
                <a:solidFill>
                  <a:srgbClr val="000000"/>
                </a:solidFill>
                <a:effectLst/>
                <a:latin typeface="Arial" panose="020B0604020202020204" pitchFamily="34" charset="0"/>
              </a:rPr>
              <a:t> that point to the </a:t>
            </a:r>
            <a:r>
              <a:rPr lang="en-US" sz="1800" b="1" i="0" u="none" strike="noStrike" dirty="0">
                <a:solidFill>
                  <a:srgbClr val="000000"/>
                </a:solidFill>
                <a:effectLst/>
                <a:latin typeface="Arial" panose="020B0604020202020204" pitchFamily="34" charset="0"/>
              </a:rPr>
              <a:t>same anonymous function.</a:t>
            </a:r>
            <a:endParaRPr lang="en-US" b="0" dirty="0">
              <a:effectLst/>
            </a:endParaRPr>
          </a:p>
          <a:p>
            <a:br>
              <a:rPr lang="en-US" dirty="0"/>
            </a:br>
            <a:endParaRPr lang="en-US" dirty="0"/>
          </a:p>
        </p:txBody>
      </p:sp>
      <p:sp>
        <p:nvSpPr>
          <p:cNvPr id="9" name="TextBox 8">
            <a:extLst>
              <a:ext uri="{FF2B5EF4-FFF2-40B4-BE49-F238E27FC236}">
                <a16:creationId xmlns:a16="http://schemas.microsoft.com/office/drawing/2014/main" id="{122858E5-C7C3-7FF4-20F3-A32038B4DCAC}"/>
              </a:ext>
            </a:extLst>
          </p:cNvPr>
          <p:cNvSpPr txBox="1"/>
          <p:nvPr/>
        </p:nvSpPr>
        <p:spPr>
          <a:xfrm>
            <a:off x="6003992" y="3432574"/>
            <a:ext cx="3346682" cy="1754326"/>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Executing </a:t>
            </a:r>
            <a:r>
              <a:rPr lang="en-US" sz="1800" b="0" i="1" u="none" strike="noStrike" dirty="0">
                <a:solidFill>
                  <a:srgbClr val="000000"/>
                </a:solidFill>
                <a:effectLst/>
                <a:latin typeface="Arial" panose="020B0604020202020204" pitchFamily="34" charset="0"/>
              </a:rPr>
              <a:t>callback(word) </a:t>
            </a:r>
            <a:r>
              <a:rPr lang="en-US" sz="1800" b="0" i="0" u="none" strike="noStrike" dirty="0">
                <a:solidFill>
                  <a:srgbClr val="000000"/>
                </a:solidFill>
                <a:effectLst/>
                <a:latin typeface="Arial" panose="020B0604020202020204" pitchFamily="34" charset="0"/>
              </a:rPr>
              <a:t>is </a:t>
            </a:r>
            <a:r>
              <a:rPr lang="en-US" sz="1800" b="1" i="0" u="none" strike="noStrike" dirty="0">
                <a:solidFill>
                  <a:srgbClr val="000000"/>
                </a:solidFill>
                <a:effectLst/>
                <a:latin typeface="Arial" panose="020B0604020202020204" pitchFamily="34" charset="0"/>
              </a:rPr>
              <a:t>executing the same anonymous function</a:t>
            </a:r>
            <a:r>
              <a:rPr lang="en-US" sz="1800" b="0" i="0" u="none" strike="noStrike" dirty="0">
                <a:solidFill>
                  <a:srgbClr val="000000"/>
                </a:solidFill>
                <a:effectLst/>
                <a:latin typeface="Arial" panose="020B0604020202020204" pitchFamily="34" charset="0"/>
              </a:rPr>
              <a:t> as </a:t>
            </a:r>
            <a:r>
              <a:rPr lang="en-US" sz="1800" b="0" i="1" u="none" strike="noStrike" dirty="0" err="1">
                <a:solidFill>
                  <a:srgbClr val="000000"/>
                </a:solidFill>
                <a:effectLst/>
                <a:latin typeface="Arial" panose="020B0604020202020204" pitchFamily="34" charset="0"/>
              </a:rPr>
              <a:t>startWithC</a:t>
            </a:r>
            <a:r>
              <a:rPr lang="en-US" sz="1800" b="0" i="0" u="none" strike="noStrike" dirty="0">
                <a:solidFill>
                  <a:srgbClr val="000000"/>
                </a:solidFill>
                <a:effectLst/>
                <a:latin typeface="Arial" panose="020B0604020202020204" pitchFamily="34" charset="0"/>
              </a:rPr>
              <a:t>.</a:t>
            </a:r>
            <a:endParaRPr lang="en-US" b="0" dirty="0">
              <a:effectLst/>
            </a:endParaRPr>
          </a:p>
          <a:p>
            <a:br>
              <a:rPr lang="en-US" dirty="0"/>
            </a:br>
            <a:endParaRPr lang="en-US" dirty="0"/>
          </a:p>
        </p:txBody>
      </p:sp>
      <p:sp>
        <p:nvSpPr>
          <p:cNvPr id="10" name="Rectangle 9">
            <a:extLst>
              <a:ext uri="{FF2B5EF4-FFF2-40B4-BE49-F238E27FC236}">
                <a16:creationId xmlns:a16="http://schemas.microsoft.com/office/drawing/2014/main" id="{E7755DC6-841B-44D9-3CE8-3E8853FDC3E9}"/>
              </a:ext>
            </a:extLst>
          </p:cNvPr>
          <p:cNvSpPr/>
          <p:nvPr/>
        </p:nvSpPr>
        <p:spPr>
          <a:xfrm>
            <a:off x="790470" y="1186821"/>
            <a:ext cx="1373275" cy="34052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Rectangle 10">
            <a:extLst>
              <a:ext uri="{FF2B5EF4-FFF2-40B4-BE49-F238E27FC236}">
                <a16:creationId xmlns:a16="http://schemas.microsoft.com/office/drawing/2014/main" id="{F776881E-0EE0-0F2C-DFDB-D2C4D691E9F7}"/>
              </a:ext>
            </a:extLst>
          </p:cNvPr>
          <p:cNvSpPr/>
          <p:nvPr/>
        </p:nvSpPr>
        <p:spPr>
          <a:xfrm>
            <a:off x="4211934" y="2025139"/>
            <a:ext cx="1373275" cy="34052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Rectangle 11">
            <a:extLst>
              <a:ext uri="{FF2B5EF4-FFF2-40B4-BE49-F238E27FC236}">
                <a16:creationId xmlns:a16="http://schemas.microsoft.com/office/drawing/2014/main" id="{E78AC91C-FF5E-8F1D-E87E-88F94404ABA5}"/>
              </a:ext>
            </a:extLst>
          </p:cNvPr>
          <p:cNvSpPr/>
          <p:nvPr/>
        </p:nvSpPr>
        <p:spPr>
          <a:xfrm>
            <a:off x="946219" y="2876912"/>
            <a:ext cx="1833825" cy="34052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F12A8D94-C6EA-1137-E92F-39F916854D41}"/>
              </a:ext>
            </a:extLst>
          </p:cNvPr>
          <p:cNvCxnSpPr>
            <a:cxnSpLocks/>
          </p:cNvCxnSpPr>
          <p:nvPr/>
        </p:nvCxnSpPr>
        <p:spPr>
          <a:xfrm flipH="1">
            <a:off x="5536642" y="2090057"/>
            <a:ext cx="4673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3B775DD9-A3B1-9858-AB5A-3437A56869ED}"/>
              </a:ext>
            </a:extLst>
          </p:cNvPr>
          <p:cNvCxnSpPr>
            <a:cxnSpLocks/>
          </p:cNvCxnSpPr>
          <p:nvPr/>
        </p:nvCxnSpPr>
        <p:spPr>
          <a:xfrm flipH="1" flipV="1">
            <a:off x="2163745" y="1371600"/>
            <a:ext cx="3804976" cy="7184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8" name="Straight Arrow Connector 17">
            <a:extLst>
              <a:ext uri="{FF2B5EF4-FFF2-40B4-BE49-F238E27FC236}">
                <a16:creationId xmlns:a16="http://schemas.microsoft.com/office/drawing/2014/main" id="{56ACBB6B-D258-D417-98B5-E6D6391B745C}"/>
              </a:ext>
            </a:extLst>
          </p:cNvPr>
          <p:cNvCxnSpPr>
            <a:cxnSpLocks/>
          </p:cNvCxnSpPr>
          <p:nvPr/>
        </p:nvCxnSpPr>
        <p:spPr>
          <a:xfrm flipH="1" flipV="1">
            <a:off x="2780044" y="3026228"/>
            <a:ext cx="3223948" cy="59117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1293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1000"/>
                                        <p:tgtEl>
                                          <p:spTgt spid="1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3969</TotalTime>
  <Words>1074</Words>
  <Application>Microsoft Office PowerPoint</Application>
  <PresentationFormat>On-screen Show (16:9)</PresentationFormat>
  <Paragraphs>96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Courier New</vt:lpstr>
      <vt:lpstr>Helvetica Neue</vt:lpstr>
      <vt:lpstr>Proxima Nova</vt:lpstr>
      <vt:lpstr>Söhne</vt:lpstr>
      <vt:lpstr>Office Theme</vt:lpstr>
      <vt:lpstr>W1D2 - Callbacks</vt:lpstr>
      <vt:lpstr>Agenda</vt:lpstr>
      <vt:lpstr>PowerPoint Presentation</vt:lpstr>
      <vt:lpstr>Callbacks</vt:lpstr>
      <vt:lpstr>I just met you, And this is crazy, But here's my number, So if something happens (event), Call me, maybe (callback)?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W1D2 - The Dev Workflow</dc:title>
  <dc:creator>Ryan Ternier</dc:creator>
  <cp:lastModifiedBy>Ryan Ternier</cp:lastModifiedBy>
  <cp:revision>26</cp:revision>
  <dcterms:modified xsi:type="dcterms:W3CDTF">2023-12-21T16:36:15Z</dcterms:modified>
</cp:coreProperties>
</file>