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23"/>
  </p:notesMasterIdLst>
  <p:sldIdLst>
    <p:sldId id="256" r:id="rId2"/>
    <p:sldId id="2513" r:id="rId3"/>
    <p:sldId id="2462" r:id="rId4"/>
    <p:sldId id="2465" r:id="rId5"/>
    <p:sldId id="2508" r:id="rId6"/>
    <p:sldId id="2505" r:id="rId7"/>
    <p:sldId id="2482" r:id="rId8"/>
    <p:sldId id="2510" r:id="rId9"/>
    <p:sldId id="2512" r:id="rId10"/>
    <p:sldId id="2511" r:id="rId11"/>
    <p:sldId id="2514" r:id="rId12"/>
    <p:sldId id="2516" r:id="rId13"/>
    <p:sldId id="2515" r:id="rId14"/>
    <p:sldId id="2517" r:id="rId15"/>
    <p:sldId id="2506" r:id="rId16"/>
    <p:sldId id="2518" r:id="rId17"/>
    <p:sldId id="2519" r:id="rId18"/>
    <p:sldId id="2520" r:id="rId19"/>
    <p:sldId id="2504" r:id="rId20"/>
    <p:sldId id="2476" r:id="rId21"/>
    <p:sldId id="27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6516" autoAdjust="0"/>
  </p:normalViewPr>
  <p:slideViewPr>
    <p:cSldViewPr snapToGrid="0">
      <p:cViewPr varScale="1">
        <p:scale>
          <a:sx n="165" d="100"/>
          <a:sy n="165" d="100"/>
        </p:scale>
        <p:origin x="80" y="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c42cdb2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7c42cdb22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dirty="0">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3181706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2498068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3289566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D1D5DB"/>
                </a:solidFill>
                <a:effectLst/>
                <a:latin typeface="Söhne"/>
              </a:rPr>
              <a:t>Encryption is a process that converts readable data into a scrambled form, making it unreadable without the correct decryption key.</a:t>
            </a:r>
          </a:p>
          <a:p>
            <a:pPr algn="l">
              <a:buFont typeface="+mj-lt"/>
              <a:buAutoNum type="arabicPeriod"/>
            </a:pPr>
            <a:r>
              <a:rPr lang="en-US" b="0" i="0" dirty="0">
                <a:solidFill>
                  <a:srgbClr val="D1D5DB"/>
                </a:solidFill>
                <a:effectLst/>
                <a:latin typeface="Söhne"/>
              </a:rPr>
              <a:t>It helps protect sensitive information from unauthorized access, ensuring confidentiality and data privacy.</a:t>
            </a:r>
          </a:p>
          <a:p>
            <a:pPr algn="l">
              <a:buFont typeface="+mj-lt"/>
              <a:buAutoNum type="arabicPeriod"/>
            </a:pPr>
            <a:r>
              <a:rPr lang="en-US" b="0" i="0" dirty="0">
                <a:solidFill>
                  <a:srgbClr val="D1D5DB"/>
                </a:solidFill>
                <a:effectLst/>
                <a:latin typeface="Söhne"/>
              </a:rPr>
              <a:t>Proper encryption ensures that even if data is intercepted or stolen, it remains secure and unusable without the encryption key.</a:t>
            </a:r>
          </a:p>
          <a:p>
            <a:pPr algn="l">
              <a:buFont typeface="+mj-lt"/>
              <a:buAutoNum type="arabicPeriod"/>
            </a:pPr>
            <a:endParaRPr lang="en-US" b="0" i="0" dirty="0">
              <a:solidFill>
                <a:srgbClr val="D1D5DB"/>
              </a:solidFill>
              <a:effectLst/>
              <a:latin typeface="Söhne"/>
            </a:endParaRP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1" i="0" dirty="0">
                <a:solidFill>
                  <a:srgbClr val="D1D5DB"/>
                </a:solidFill>
                <a:effectLst/>
                <a:latin typeface="Söhne"/>
              </a:rPr>
              <a:t>Symmetric Encryption</a:t>
            </a:r>
            <a:r>
              <a:rPr lang="en-US" b="0" i="0" dirty="0">
                <a:solidFill>
                  <a:srgbClr val="D1D5DB"/>
                </a:solidFill>
                <a:effectLst/>
                <a:latin typeface="Söhne"/>
              </a:rPr>
              <a:t>: In symmetric encryption, the same secret key is used for both encryption and decryption. The sender and the recipient must share this key in advance and keep it secret to maintain security. While symmetric encryption is efficient and faster for bulk data, the challenge lies in securely distributing and managing the shared secret key.</a:t>
            </a:r>
          </a:p>
          <a:p>
            <a:pPr marL="139700" indent="0" algn="l">
              <a:buFont typeface="+mj-lt"/>
              <a:buNone/>
            </a:pPr>
            <a:endParaRPr lang="en-US" b="0" i="0" dirty="0">
              <a:solidFill>
                <a:srgbClr val="D1D5DB"/>
              </a:solidFill>
              <a:effectLst/>
              <a:latin typeface="Söhne"/>
            </a:endParaRPr>
          </a:p>
          <a:p>
            <a:pPr marL="139700" indent="0" algn="l">
              <a:buFont typeface="+mj-lt"/>
              <a:buNone/>
            </a:pPr>
            <a:r>
              <a:rPr lang="en-US" b="1" i="0" dirty="0">
                <a:solidFill>
                  <a:srgbClr val="D1D5DB"/>
                </a:solidFill>
                <a:effectLst/>
                <a:latin typeface="Söhne"/>
              </a:rPr>
              <a:t>Asymmetric Encryption (Public-Key Encryption):</a:t>
            </a:r>
            <a:r>
              <a:rPr lang="en-US" b="0" i="0" dirty="0">
                <a:solidFill>
                  <a:srgbClr val="D1D5DB"/>
                </a:solidFill>
                <a:effectLst/>
                <a:latin typeface="Söhne"/>
              </a:rPr>
              <a:t> Asymmetric encryption uses a pair of mathematically related keys: a public key and a private key. The public key is used for encryption, while the private key is used for decryption. Information encrypted with the public key can only be decrypted with the corresponding private key, which is kept secret. Public keys are generally shared openly, allowing anyone to encrypt data that only the owner of the private key can decrypt. Asymmetric encryption is useful for secure key exchange, digital signatures, and secure communication over insecure channels.</a:t>
            </a:r>
          </a:p>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782134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b="0" i="0" dirty="0">
                <a:solidFill>
                  <a:srgbClr val="D1D5DB"/>
                </a:solidFill>
                <a:effectLst/>
                <a:latin typeface="Söhne"/>
              </a:rPr>
              <a:t>Man-in-the-Middle (MITM) attack is a type of cybersecurity attack where an attacker intercepts and possibly alters the communication between two parties who believe they are directly communicating with each other. In the context of website cookies, a MITM attack can be used to steal or manipulate sensitive information transmitted via cookies.</a:t>
            </a:r>
          </a:p>
          <a:p>
            <a:pPr marL="139700" indent="0" algn="l">
              <a:buNone/>
            </a:pPr>
            <a:r>
              <a:rPr lang="en-US" b="0" i="0" dirty="0">
                <a:solidFill>
                  <a:srgbClr val="D1D5DB"/>
                </a:solidFill>
                <a:effectLst/>
                <a:latin typeface="Söhne"/>
              </a:rPr>
              <a:t>Here's how a MITM attack involving website cookies might occur:</a:t>
            </a:r>
          </a:p>
          <a:p>
            <a:pPr marL="139700" indent="0" algn="l">
              <a:buNone/>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User connects to a website: Let's say a user wants to access a secure website, and they send a request to the website's server using their web browser.</a:t>
            </a:r>
          </a:p>
          <a:p>
            <a:pPr algn="l">
              <a:buFont typeface="+mj-lt"/>
              <a:buAutoNum type="arabicPeriod"/>
            </a:pPr>
            <a:r>
              <a:rPr lang="en-US" b="0" i="0" dirty="0">
                <a:solidFill>
                  <a:srgbClr val="D1D5DB"/>
                </a:solidFill>
                <a:effectLst/>
                <a:latin typeface="Söhne"/>
              </a:rPr>
              <a:t>Attacker intercepts the communication: The attacker positions themselves between the user and the website's server, intercepting the data transmitted between them. This can be done through various means, such as compromising the user's Wi-Fi network, exploiting vulnerabilities in network infrastructure, or using malicious software.</a:t>
            </a:r>
          </a:p>
          <a:p>
            <a:pPr algn="l">
              <a:buFont typeface="+mj-lt"/>
              <a:buAutoNum type="arabicPeriod"/>
            </a:pPr>
            <a:r>
              <a:rPr lang="en-US" b="0" i="0" dirty="0">
                <a:solidFill>
                  <a:srgbClr val="D1D5DB"/>
                </a:solidFill>
                <a:effectLst/>
                <a:latin typeface="Söhne"/>
              </a:rPr>
              <a:t>Website sends cookies: During the initial communication, the website's server sends cookies to the user's browser. Cookies are small pieces of data that websites use to store information on the user's device, often for authentication and session management purposes.</a:t>
            </a:r>
          </a:p>
          <a:p>
            <a:pPr algn="l">
              <a:buFont typeface="+mj-lt"/>
              <a:buAutoNum type="arabicPeriod"/>
            </a:pPr>
            <a:r>
              <a:rPr lang="en-US" b="0" i="0" dirty="0">
                <a:solidFill>
                  <a:srgbClr val="D1D5DB"/>
                </a:solidFill>
                <a:effectLst/>
                <a:latin typeface="Söhne"/>
              </a:rPr>
              <a:t>Attacker captures cookies: As the attacker intercepts the communication, they can capture the cookies transmitted by the website's server to the user's browser.</a:t>
            </a:r>
          </a:p>
          <a:p>
            <a:pPr algn="l">
              <a:buFont typeface="+mj-lt"/>
              <a:buAutoNum type="arabicPeriod"/>
            </a:pPr>
            <a:r>
              <a:rPr lang="en-US" b="0" i="0" dirty="0">
                <a:solidFill>
                  <a:srgbClr val="D1D5DB"/>
                </a:solidFill>
                <a:effectLst/>
                <a:latin typeface="Söhne"/>
              </a:rPr>
              <a:t>Manipulation or unauthorized access: With access to the user's cookies, the attacker can manipulate the contents of these cookies or use them to gain unauthorized access to the user's account on the website. For example, if the cookies contain authentication credentials, the attacker could use them to impersonate the user and gain access to their account.</a:t>
            </a:r>
          </a:p>
          <a:p>
            <a:pPr algn="l">
              <a:buFont typeface="+mj-lt"/>
              <a:buAutoNum type="arabicPeriod"/>
            </a:pPr>
            <a:endParaRPr lang="en-US" b="0" i="0" dirty="0">
              <a:solidFill>
                <a:srgbClr val="D1D5DB"/>
              </a:solidFill>
              <a:effectLst/>
              <a:latin typeface="Söhne"/>
            </a:endParaRPr>
          </a:p>
          <a:p>
            <a:pPr marL="139700" indent="0" algn="l">
              <a:buFont typeface="+mj-lt"/>
              <a:buNone/>
            </a:pPr>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Mitigating MITM attacks involving website cookies requires implementing strong security measures, such as:</a:t>
            </a:r>
          </a:p>
          <a:p>
            <a:pPr algn="l">
              <a:buFont typeface="Arial" panose="020B0604020202020204" pitchFamily="34" charset="0"/>
              <a:buChar char="•"/>
            </a:pPr>
            <a:r>
              <a:rPr lang="en-US" b="0" i="0" dirty="0">
                <a:solidFill>
                  <a:srgbClr val="D1D5DB"/>
                </a:solidFill>
                <a:effectLst/>
                <a:latin typeface="Söhne"/>
              </a:rPr>
              <a:t>Using HTTPS: Websites should use HTTPS, which encrypts the data transmitted between the user's browser and the server, making it much more difficult for attackers to intercept and read the data.</a:t>
            </a:r>
          </a:p>
          <a:p>
            <a:pPr algn="l">
              <a:buFont typeface="Arial" panose="020B0604020202020204" pitchFamily="34" charset="0"/>
              <a:buChar char="•"/>
            </a:pPr>
            <a:r>
              <a:rPr lang="en-US" b="0" i="0" dirty="0">
                <a:solidFill>
                  <a:srgbClr val="D1D5DB"/>
                </a:solidFill>
                <a:effectLst/>
                <a:latin typeface="Söhne"/>
              </a:rPr>
              <a:t>Secure cookie settings: Employing secure cookie settings, such as the Secure and </a:t>
            </a:r>
            <a:r>
              <a:rPr lang="en-US" b="0" i="0" dirty="0" err="1">
                <a:solidFill>
                  <a:srgbClr val="D1D5DB"/>
                </a:solidFill>
                <a:effectLst/>
                <a:latin typeface="Söhne"/>
              </a:rPr>
              <a:t>HttpOnly</a:t>
            </a:r>
            <a:r>
              <a:rPr lang="en-US" b="0" i="0" dirty="0">
                <a:solidFill>
                  <a:srgbClr val="D1D5DB"/>
                </a:solidFill>
                <a:effectLst/>
                <a:latin typeface="Söhne"/>
              </a:rPr>
              <a:t> flags, can help protect cookies from being accessed by malicious scripts and transmitted over unencrypted connections.</a:t>
            </a:r>
          </a:p>
          <a:p>
            <a:pPr algn="l">
              <a:buFont typeface="Arial" panose="020B0604020202020204" pitchFamily="34" charset="0"/>
              <a:buChar char="•"/>
            </a:pPr>
            <a:r>
              <a:rPr lang="en-US" b="0" i="0" dirty="0">
                <a:solidFill>
                  <a:srgbClr val="D1D5DB"/>
                </a:solidFill>
                <a:effectLst/>
                <a:latin typeface="Söhne"/>
              </a:rPr>
              <a:t>Regular security updates: Keeping web servers, applications, and network infrastructure up-to-date with the latest security patches can prevent known vulnerabilities from being exploited.</a:t>
            </a:r>
          </a:p>
          <a:p>
            <a:pPr algn="l">
              <a:buFont typeface="Arial" panose="020B0604020202020204" pitchFamily="34" charset="0"/>
              <a:buChar char="•"/>
            </a:pPr>
            <a:r>
              <a:rPr lang="en-US" b="0" i="0" dirty="0">
                <a:solidFill>
                  <a:srgbClr val="D1D5DB"/>
                </a:solidFill>
                <a:effectLst/>
                <a:latin typeface="Söhne"/>
              </a:rPr>
              <a:t>Using Virtual Private Networks (VPNs): When accessing websites from public Wi-Fi networks, using a VPN can add an extra layer of encryption and protection against potential MITM attacks.</a:t>
            </a:r>
          </a:p>
          <a:p>
            <a:pPr marL="139700" indent="0" algn="l">
              <a:buNone/>
            </a:pPr>
            <a:endParaRPr lang="en-US" b="0" i="0" dirty="0">
              <a:solidFill>
                <a:srgbClr val="D1D5DB"/>
              </a:solidFill>
              <a:effectLst/>
              <a:latin typeface="Söhne"/>
            </a:endParaRPr>
          </a:p>
        </p:txBody>
      </p:sp>
    </p:spTree>
    <p:extLst>
      <p:ext uri="{BB962C8B-B14F-4D97-AF65-F5344CB8AC3E}">
        <p14:creationId xmlns:p14="http://schemas.microsoft.com/office/powerpoint/2010/main" val="82866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What are callbacks? Anyone remember what these are?</a:t>
            </a:r>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1834656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Font typeface="+mj-lt"/>
              <a:buNone/>
            </a:pPr>
            <a:r>
              <a:rPr lang="en-US" b="0" i="0" dirty="0">
                <a:solidFill>
                  <a:srgbClr val="D1D5DB"/>
                </a:solidFill>
                <a:effectLst/>
                <a:latin typeface="Söhne"/>
              </a:rPr>
              <a:t>REST stands for "Representational State Transfer." It's a set of guidelines and principles used to design web applications and APIs (Application Programming Interfaces). REST is based on the idea that everything on the internet, like web pages or data, can be represented as resources.</a:t>
            </a: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Imagine the internet as a big library, and each web page, image, or piece of data is like a book in that library. REST provides a way for different computers and servers to interact with these resources in a standardized and organized manner.</a:t>
            </a: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In REST, we use simple and common HTTP methods like GET, POST, PUT, and DELETE to perform different actions on these resources.</a:t>
            </a: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	1. GET: When you want to read or retrieve data, like reading a page from a book, you use the GET method.</a:t>
            </a:r>
          </a:p>
          <a:p>
            <a:pPr algn="l">
              <a:buFont typeface="+mj-lt"/>
              <a:buAutoNum type="arabicPeriod"/>
            </a:pPr>
            <a:endParaRPr lang="en-US" b="0" i="0" dirty="0">
              <a:solidFill>
                <a:srgbClr val="D1D5DB"/>
              </a:solidFill>
              <a:effectLst/>
              <a:latin typeface="Söhne"/>
            </a:endParaRPr>
          </a:p>
          <a:p>
            <a:pPr marL="596900" lvl="1" indent="0" algn="l">
              <a:buFont typeface="+mj-lt"/>
              <a:buNone/>
            </a:pPr>
            <a:r>
              <a:rPr lang="en-US" b="0" i="0" dirty="0">
                <a:solidFill>
                  <a:srgbClr val="D1D5DB"/>
                </a:solidFill>
                <a:effectLst/>
                <a:latin typeface="Söhne"/>
              </a:rPr>
              <a:t>	2. POST: When you want to create something new, like writing a new page or adding a new book to the library, you use the POST method.</a:t>
            </a: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	3. PUT: When you want to update or change something, like editing a page in a book, you use the PUT method.</a:t>
            </a: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	4. DELETE: When you want to remove something, like tearing out a page or removing a book from the library, you use the DELETE method.</a:t>
            </a: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Each resource in REST is identified by a unique URL, just like the location of a book in the library is identified by its shelf number. So, when you use a web browser or an app, you are sending these HTTP requests to interact with the resources, and the server responds with the appropriate information or actions.</a:t>
            </a:r>
          </a:p>
          <a:p>
            <a:pPr algn="l">
              <a:buFont typeface="+mj-lt"/>
              <a:buAutoNum type="arabicPeriod"/>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REST is widely used because it makes communication between computers and servers very organized and easy to understand. It's like having a universal language for computers to talk to each other and share information, making the internet and all its services work smoothly!</a:t>
            </a:r>
          </a:p>
        </p:txBody>
      </p:sp>
    </p:spTree>
    <p:extLst>
      <p:ext uri="{BB962C8B-B14F-4D97-AF65-F5344CB8AC3E}">
        <p14:creationId xmlns:p14="http://schemas.microsoft.com/office/powerpoint/2010/main" val="2152289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414195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1684162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b="0" i="0" dirty="0">
                <a:solidFill>
                  <a:srgbClr val="D1D5DB"/>
                </a:solidFill>
                <a:effectLst/>
                <a:latin typeface="Söhne"/>
              </a:rPr>
              <a:t>middleware refers to a series of functions or code snippets that are executed in the middle of processing an incoming HTTP request and generating an HTTP response. Middleware functions play a crucial role in Express.js as they can perform various tasks, such as modifying the request and response objects, executing specific logic, or passing control to the next middleware in the stack.</a:t>
            </a:r>
          </a:p>
          <a:p>
            <a:pPr marL="139700" indent="0">
              <a:buNone/>
            </a:pPr>
            <a:endParaRPr lang="en-US" b="1" i="0" dirty="0">
              <a:solidFill>
                <a:srgbClr val="D1D5DB"/>
              </a:solidFill>
              <a:effectLst/>
              <a:latin typeface="Söhne"/>
            </a:endParaRPr>
          </a:p>
          <a:p>
            <a:pPr algn="l">
              <a:buFont typeface="+mj-lt"/>
              <a:buAutoNum type="arabicPeriod"/>
            </a:pPr>
            <a:r>
              <a:rPr lang="en-US" b="1" i="0" dirty="0">
                <a:solidFill>
                  <a:srgbClr val="D1D5DB"/>
                </a:solidFill>
                <a:effectLst/>
                <a:latin typeface="Söhne"/>
              </a:rPr>
              <a:t>EJS (Embedded JavaScript Templates): </a:t>
            </a:r>
            <a:r>
              <a:rPr lang="en-US" b="0" i="0" dirty="0">
                <a:solidFill>
                  <a:srgbClr val="D1D5DB"/>
                </a:solidFill>
                <a:effectLst/>
                <a:latin typeface="Söhne"/>
              </a:rPr>
              <a:t>EJS is a template engine commonly used with Express.js to dynamically generate HTML content. It allows you to embed JavaScript code within HTML templates. However, when it comes to middleware, EJS itself is not middleware. Instead, EJS is used to render dynamic HTML views on the server-side, which can then be sent as responses to HTTP requests. Middleware in this context might be responsible for handling the incoming requests before rendering the EJS templates or processing the responses after the EJS rendering is complete.</a:t>
            </a:r>
          </a:p>
          <a:p>
            <a:pPr algn="l">
              <a:buFont typeface="+mj-lt"/>
              <a:buAutoNum type="arabicPeriod"/>
            </a:pPr>
            <a:r>
              <a:rPr lang="en-US" b="1" i="0" dirty="0">
                <a:solidFill>
                  <a:srgbClr val="D1D5DB"/>
                </a:solidFill>
                <a:effectLst/>
                <a:latin typeface="Söhne"/>
              </a:rPr>
              <a:t>Body-Parser:</a:t>
            </a:r>
            <a:r>
              <a:rPr lang="en-US" b="0" i="0" dirty="0">
                <a:solidFill>
                  <a:srgbClr val="D1D5DB"/>
                </a:solidFill>
                <a:effectLst/>
                <a:latin typeface="Söhne"/>
              </a:rPr>
              <a:t> Body-Parser is a middleware module that comes bundled with Express.js (until version 4.x) and is used to parse the request body data. When a client sends data to the server through HTTP POST or PUT methods, the data is transmitted in the request body. Body-Parser middleware intercepts the incoming request, parses the body data, and makes it available in the </a:t>
            </a:r>
            <a:r>
              <a:rPr lang="en-US" b="0" i="0" dirty="0" err="1">
                <a:solidFill>
                  <a:srgbClr val="D1D5DB"/>
                </a:solidFill>
                <a:effectLst/>
                <a:latin typeface="Söhne"/>
              </a:rPr>
              <a:t>req.body</a:t>
            </a:r>
            <a:r>
              <a:rPr lang="en-US" b="0" i="0" dirty="0">
                <a:solidFill>
                  <a:srgbClr val="D1D5DB"/>
                </a:solidFill>
                <a:effectLst/>
                <a:latin typeface="Söhne"/>
              </a:rPr>
              <a:t> object, which can then be accessed by route handlers. This parsing capability is crucial for handling form submissions, API data, and other types of incoming data from clients.</a:t>
            </a:r>
          </a:p>
          <a:p>
            <a:pPr marL="139700" indent="0">
              <a:buNone/>
            </a:pP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1526707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3183361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3273620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17f63591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b17f635919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dirty="0">
              <a:latin typeface="Helvetica Neue"/>
              <a:ea typeface="Helvetica Neue"/>
              <a:cs typeface="Helvetica Neue"/>
              <a:sym typeface="Helvetica Neu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b="0" i="0" dirty="0">
              <a:solidFill>
                <a:srgbClr val="222222"/>
              </a:solidFill>
              <a:effectLst/>
              <a:latin typeface="system-ui"/>
            </a:endParaRPr>
          </a:p>
          <a:p>
            <a:endParaRPr lang="en-US" b="0" i="0" dirty="0">
              <a:solidFill>
                <a:srgbClr val="222222"/>
              </a:solidFill>
              <a:effectLst/>
              <a:latin typeface="system-ui"/>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994320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What are callbacks? Anyone remember what these are?</a:t>
            </a: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41533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Font typeface="+mj-lt"/>
              <a:buNone/>
            </a:pPr>
            <a:endParaRPr lang="en-US" b="0" i="0" dirty="0">
              <a:solidFill>
                <a:srgbClr val="D1D5DB"/>
              </a:solidFill>
              <a:effectLst/>
              <a:latin typeface="Söhne"/>
            </a:endParaRPr>
          </a:p>
        </p:txBody>
      </p:sp>
    </p:spTree>
    <p:extLst>
      <p:ext uri="{BB962C8B-B14F-4D97-AF65-F5344CB8AC3E}">
        <p14:creationId xmlns:p14="http://schemas.microsoft.com/office/powerpoint/2010/main" val="3683218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214196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lgn="l">
              <a:buNone/>
            </a:pPr>
            <a:r>
              <a:rPr lang="en-US" b="0" i="0" dirty="0">
                <a:solidFill>
                  <a:srgbClr val="D1D5DB"/>
                </a:solidFill>
                <a:effectLst/>
                <a:latin typeface="Söhne"/>
              </a:rPr>
              <a:t>I dropped my code, it's so hazy, My website needs a shield, maybe? I looked to Swift, the expert lady, To learn about hashing, trust, and maybe...</a:t>
            </a:r>
          </a:p>
          <a:p>
            <a:pPr marL="139700" indent="0" algn="l">
              <a:buNone/>
            </a:pPr>
            <a:r>
              <a:rPr lang="en-US" b="0" i="0" dirty="0">
                <a:solidFill>
                  <a:srgbClr val="D1D5DB"/>
                </a:solidFill>
                <a:effectLst/>
                <a:latin typeface="Söhne"/>
              </a:rPr>
              <a:t>Encrypt my data, make it strong, Protect my users all day long. With Taylor's wisdom, I'll embrace, The tools that'll keep my site safe in the race.</a:t>
            </a:r>
          </a:p>
          <a:p>
            <a:pPr marL="139700" indent="0" algn="l">
              <a:buNone/>
            </a:pPr>
            <a:r>
              <a:rPr lang="en-US" b="0" i="0" dirty="0">
                <a:solidFill>
                  <a:srgbClr val="D1D5DB"/>
                </a:solidFill>
                <a:effectLst/>
                <a:latin typeface="Söhne"/>
              </a:rPr>
              <a:t>Hey, I just coded this, and it's crazy, But here's my site, so secure, maybe? It's hard to look right at you, baby, But with encryption, you won't breach, maybe?</a:t>
            </a:r>
          </a:p>
          <a:p>
            <a:pPr marL="139700" indent="0" algn="l">
              <a:buNone/>
            </a:pPr>
            <a:r>
              <a:rPr lang="en-US" b="0" i="0" dirty="0">
                <a:solidFill>
                  <a:srgbClr val="D1D5DB"/>
                </a:solidFill>
                <a:effectLst/>
                <a:latin typeface="Söhne"/>
              </a:rPr>
              <a:t>My login page was weak and shaky, I needed safeguards, not just maybe. Swift's advice, I won't betray, Implementing SSL, the hacker's dismay.</a:t>
            </a:r>
          </a:p>
          <a:p>
            <a:pPr marL="139700" indent="0" algn="l">
              <a:buNone/>
            </a:pPr>
            <a:r>
              <a:rPr lang="en-US" b="0" i="0" dirty="0">
                <a:solidFill>
                  <a:srgbClr val="D1D5DB"/>
                </a:solidFill>
                <a:effectLst/>
                <a:latin typeface="Söhne"/>
              </a:rPr>
              <a:t>Encrypt my data, make it strong, Protect my users all day long. With Taylor's wisdom, I'll embrace, The tools that'll keep my site safe in the race.</a:t>
            </a:r>
          </a:p>
          <a:p>
            <a:pPr marL="139700" indent="0" algn="l">
              <a:buNone/>
            </a:pPr>
            <a:r>
              <a:rPr lang="en-US" b="0" i="0" dirty="0">
                <a:solidFill>
                  <a:srgbClr val="D1D5DB"/>
                </a:solidFill>
                <a:effectLst/>
                <a:latin typeface="Söhne"/>
              </a:rPr>
              <a:t>Hey, I just coded this, and it's crazy, But here's my site, so secure, maybe? It's hard to look right at you, baby, But with encryption, you won't breach, maybe?</a:t>
            </a:r>
          </a:p>
          <a:p>
            <a:pPr algn="l"/>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(Bridge) Before you came into my site, I ignored the risks, it wasn't right. I wasn't looking for a code so tight, But now I see, I need security's light.</a:t>
            </a:r>
          </a:p>
          <a:p>
            <a:pPr marL="139700" indent="0" algn="l">
              <a:buNone/>
            </a:pPr>
            <a:r>
              <a:rPr lang="en-US" b="0" i="0" dirty="0">
                <a:solidFill>
                  <a:srgbClr val="D1D5DB"/>
                </a:solidFill>
                <a:effectLst/>
                <a:latin typeface="Söhne"/>
              </a:rPr>
              <a:t>(Chorus) Hey, I just coded this, and it's crazy, But here's my site, so secure, maybe? It's hard to look right at you, baby, But with encryption, you won't breach, maybe?</a:t>
            </a:r>
          </a:p>
          <a:p>
            <a:pPr marL="139700" indent="0" algn="l">
              <a:buNone/>
            </a:pPr>
            <a:r>
              <a:rPr lang="en-US" b="0" i="0" dirty="0">
                <a:solidFill>
                  <a:srgbClr val="D1D5DB"/>
                </a:solidFill>
                <a:effectLst/>
                <a:latin typeface="Söhne"/>
              </a:rPr>
              <a:t>(Outro) I took Taylor's lead, no more "maybes," My website's locked, no ifs or maybes. With hashing, encryption, and defenses high, My users' data will never say goodbye.</a:t>
            </a:r>
          </a:p>
          <a:p>
            <a:pPr marL="139700" indent="0" algn="l">
              <a:buFont typeface="+mj-lt"/>
              <a:buNone/>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3725668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en-US" b="0" i="0" dirty="0">
                <a:solidFill>
                  <a:srgbClr val="D1D5DB"/>
                </a:solidFill>
                <a:effectLst/>
                <a:latin typeface="Söhne"/>
              </a:rPr>
              <a:t>Authentication: Imagine a school dance where the bouncer checks your student ID card to confirm that you are a valid student before letting you inside the party.</a:t>
            </a:r>
          </a:p>
          <a:p>
            <a:pPr algn="l"/>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Authorization: It's like getting a different colored wristband at the dance based on your age group – the school staff gives you access to certain areas or activities depending on which wristband you received after authenticating as a student.</a:t>
            </a:r>
          </a:p>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3113699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411341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5027447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7968280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238580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43500"/>
          </a:xfrm>
          <a:prstGeom prst="parallelogram">
            <a:avLst/>
          </a:prstGeom>
          <a:effectLst/>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482196"/>
            <a:ext cx="3634740" cy="1076960"/>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1559156"/>
            <a:ext cx="3086100" cy="2849166"/>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5" y="4727973"/>
            <a:ext cx="2261235" cy="41552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Tree>
    <p:extLst>
      <p:ext uri="{BB962C8B-B14F-4D97-AF65-F5344CB8AC3E}">
        <p14:creationId xmlns:p14="http://schemas.microsoft.com/office/powerpoint/2010/main" val="1082379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5094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dirty="0"/>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0" y="1697154"/>
            <a:ext cx="3938588" cy="1245973"/>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0" y="3283601"/>
            <a:ext cx="3938588" cy="273844"/>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11239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89889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0191122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47774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6778607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6801051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4791899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8164603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931426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7/26/2023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17587920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1" r:id="rId12"/>
    <p:sldLayoutId id="2147483712"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hyperlink" Target="https://web.compass.lighthouselabs.ca/days/w03d3/activities/489"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hyperlink" Target="https://web.compass.lighthouselabs.ca/projects/tiny-app" TargetMode="External"/><Relationship Id="rId4" Type="http://schemas.openxmlformats.org/officeDocument/2006/relationships/hyperlink" Target="https://web.compass.lighthouselabs.ca/activities/115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78251" y="125775"/>
            <a:ext cx="4176000" cy="206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M3W7 – Security and real world HTTP servers</a:t>
            </a:r>
            <a:endParaRPr sz="4000" b="1" dirty="0">
              <a:solidFill>
                <a:schemeClr val="lt1"/>
              </a:solidFill>
              <a:latin typeface="Proxima Nova"/>
              <a:ea typeface="Proxima Nova"/>
              <a:cs typeface="Proxima Nova"/>
              <a:sym typeface="Proxima Nova"/>
            </a:endParaRPr>
          </a:p>
        </p:txBody>
      </p:sp>
      <p:pic>
        <p:nvPicPr>
          <p:cNvPr id="63" name="Google Shape;63;p13"/>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64" name="Google Shape;64;p13"/>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65" name="Google Shape;65;p13"/>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66" name="Google Shape;66;p13"/>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67" name="Google Shape;67;p13"/>
          <p:cNvSpPr/>
          <p:nvPr/>
        </p:nvSpPr>
        <p:spPr>
          <a:xfrm>
            <a:off x="5652977"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94168" y="798523"/>
            <a:ext cx="8030100" cy="3755891"/>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Security issue #1: passwords</a:t>
            </a:r>
          </a:p>
          <a:p>
            <a:pPr rtl="0">
              <a:spcBef>
                <a:spcPts val="0"/>
              </a:spcBef>
              <a:spcAft>
                <a:spcPts val="0"/>
              </a:spcAft>
            </a:pPr>
            <a:endParaRPr lang="en-US" sz="2000" b="0" dirty="0">
              <a:effectLst/>
            </a:endParaRPr>
          </a:p>
          <a:p>
            <a:pPr rtl="0" fontAlgn="base">
              <a:spcBef>
                <a:spcPts val="0"/>
              </a:spcBef>
              <a:spcAft>
                <a:spcPts val="0"/>
              </a:spcAft>
            </a:pPr>
            <a:r>
              <a:rPr lang="en-US" sz="1800" b="0" i="0" u="none" strike="noStrike" dirty="0">
                <a:solidFill>
                  <a:srgbClr val="000000"/>
                </a:solidFill>
                <a:effectLst/>
                <a:latin typeface="Arial" panose="020B0604020202020204" pitchFamily="34" charset="0"/>
              </a:rPr>
              <a:t>Passwords that are stored in plain text represent a security breach.</a:t>
            </a:r>
          </a:p>
          <a:p>
            <a:pPr rtl="0" fontAlgn="base">
              <a:spcBef>
                <a:spcPts val="0"/>
              </a:spcBef>
              <a:spcAft>
                <a:spcPts val="0"/>
              </a:spcAft>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pPr>
            <a:endParaRPr lang="en-US" dirty="0">
              <a:solidFill>
                <a:srgbClr val="000000"/>
              </a:solidFill>
              <a:latin typeface="Arial" panose="020B0604020202020204" pitchFamily="34" charset="0"/>
            </a:endParaRPr>
          </a:p>
          <a:p>
            <a:pPr rtl="0" fontAlgn="base">
              <a:spcBef>
                <a:spcPts val="0"/>
              </a:spcBef>
              <a:spcAft>
                <a:spcPts val="0"/>
              </a:spcAft>
            </a:pPr>
            <a:r>
              <a:rPr lang="en-US" sz="1800" b="0" i="0" u="none" strike="noStrike" dirty="0">
                <a:solidFill>
                  <a:srgbClr val="000000"/>
                </a:solidFill>
                <a:effectLst/>
                <a:latin typeface="Arial" panose="020B0604020202020204" pitchFamily="34" charset="0"/>
              </a:rPr>
              <a:t>What’s the solution?</a:t>
            </a:r>
          </a:p>
          <a:p>
            <a:pPr rtl="0">
              <a:spcBef>
                <a:spcPts val="0"/>
              </a:spcBef>
              <a:spcAft>
                <a:spcPts val="0"/>
              </a:spcAft>
            </a:pPr>
            <a:br>
              <a:rPr lang="en-US" sz="2000" b="0" dirty="0">
                <a:effectLst/>
              </a:rPr>
            </a:br>
            <a:r>
              <a:rPr lang="en-US" sz="1800" b="0" i="0" u="none" strike="noStrike" dirty="0">
                <a:solidFill>
                  <a:srgbClr val="000000"/>
                </a:solidFill>
                <a:effectLst/>
                <a:latin typeface="Arial" panose="020B0604020202020204" pitchFamily="34" charset="0"/>
              </a:rPr>
              <a:t>Hashing</a:t>
            </a:r>
            <a:endParaRPr lang="en-US" sz="2000" b="0" dirty="0">
              <a:effectLst/>
            </a:endParaRPr>
          </a:p>
          <a:p>
            <a:br>
              <a:rPr lang="en-US" sz="2000" dirty="0"/>
            </a:br>
            <a:endParaRPr lang="en-US" sz="2000" dirty="0"/>
          </a:p>
        </p:txBody>
      </p:sp>
    </p:spTree>
    <p:extLst>
      <p:ext uri="{BB962C8B-B14F-4D97-AF65-F5344CB8AC3E}">
        <p14:creationId xmlns:p14="http://schemas.microsoft.com/office/powerpoint/2010/main" val="175344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down)">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HASHING</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82793" y="960924"/>
            <a:ext cx="2829795" cy="1932628"/>
          </a:xfrm>
          <a:prstGeom prst="rect">
            <a:avLst/>
          </a:prstGeom>
          <a:noFill/>
          <a:ln>
            <a:noFill/>
          </a:ln>
        </p:spPr>
        <p:txBody>
          <a:bodyPr spcFirstLastPara="1" wrap="square" lIns="91425" tIns="91425" rIns="91425" bIns="91425" anchor="t" anchorCtr="0">
            <a:noAutofit/>
          </a:bodyPr>
          <a:lstStyle/>
          <a:p>
            <a:pPr fontAlgn="base"/>
            <a:r>
              <a:rPr lang="en-US" dirty="0"/>
              <a:t>Hashing is a one way process</a:t>
            </a:r>
          </a:p>
          <a:p>
            <a:pPr fontAlgn="base"/>
            <a:br>
              <a:rPr lang="en-US" dirty="0"/>
            </a:br>
            <a:r>
              <a:rPr lang="en-US" dirty="0"/>
              <a:t>Each iteration is doubling the time it takes to hash the content</a:t>
            </a:r>
          </a:p>
          <a:p>
            <a:pPr fontAlgn="base"/>
            <a:br>
              <a:rPr lang="en-US" dirty="0"/>
            </a:br>
            <a:r>
              <a:rPr lang="en-US" dirty="0"/>
              <a:t>We simply need to increase the iteration count if computers become more powerful</a:t>
            </a:r>
          </a:p>
        </p:txBody>
      </p:sp>
      <p:pic>
        <p:nvPicPr>
          <p:cNvPr id="3074" name="Picture 2" descr="Hashing Technique and its importance. | by Bharath Boggarapu | The Startup | Medium">
            <a:extLst>
              <a:ext uri="{FF2B5EF4-FFF2-40B4-BE49-F238E27FC236}">
                <a16:creationId xmlns:a16="http://schemas.microsoft.com/office/drawing/2014/main" id="{18CDC46C-9F3D-697D-E835-C72D8F318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257" y="612315"/>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95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94168" y="798524"/>
            <a:ext cx="8030100" cy="1959854"/>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Security issue #2: Cookies</a:t>
            </a:r>
          </a:p>
          <a:p>
            <a:pPr rtl="0">
              <a:spcBef>
                <a:spcPts val="0"/>
              </a:spcBef>
              <a:spcAft>
                <a:spcPts val="0"/>
              </a:spcAft>
            </a:pPr>
            <a:endParaRPr lang="en-US" sz="2000" b="0" dirty="0">
              <a:effectLst/>
            </a:endParaRPr>
          </a:p>
          <a:p>
            <a:pPr marL="285750" indent="-285750" fontAlgn="base">
              <a:buFont typeface="Arial" panose="020B0604020202020204" pitchFamily="34" charset="0"/>
              <a:buChar char="•"/>
            </a:pPr>
            <a:r>
              <a:rPr lang="en-US" dirty="0"/>
              <a:t>Cookie information is stored in plain-text</a:t>
            </a:r>
          </a:p>
          <a:p>
            <a:pPr marL="285750" indent="-285750" fontAlgn="base">
              <a:buFont typeface="Arial" panose="020B0604020202020204" pitchFamily="34" charset="0"/>
              <a:buChar char="•"/>
            </a:pPr>
            <a:r>
              <a:rPr lang="en-US" dirty="0"/>
              <a:t>Plain text cookies can be modified</a:t>
            </a:r>
          </a:p>
          <a:p>
            <a:pPr marL="285750" indent="-285750" fontAlgn="base">
              <a:buFont typeface="Arial" panose="020B0604020202020204" pitchFamily="34" charset="0"/>
              <a:buChar char="•"/>
            </a:pPr>
            <a:r>
              <a:rPr lang="en-US" dirty="0"/>
              <a:t>We might impersonate another user</a:t>
            </a:r>
          </a:p>
          <a:p>
            <a:pPr marL="285750" indent="-285750" fontAlgn="base">
              <a:buFont typeface="Arial" panose="020B0604020202020204" pitchFamily="34" charset="0"/>
              <a:buChar char="•"/>
            </a:pPr>
            <a:r>
              <a:rPr lang="en-US" dirty="0"/>
              <a:t>What’s the solution?</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fontAlgn="base"/>
            <a:r>
              <a:rPr lang="en-US" dirty="0"/>
              <a:t>ENCRYPTION</a:t>
            </a:r>
          </a:p>
          <a:p>
            <a:br>
              <a:rPr lang="en-US" sz="2000" dirty="0"/>
            </a:br>
            <a:endParaRPr lang="en-US" sz="2000" dirty="0"/>
          </a:p>
        </p:txBody>
      </p:sp>
    </p:spTree>
    <p:extLst>
      <p:ext uri="{BB962C8B-B14F-4D97-AF65-F5344CB8AC3E}">
        <p14:creationId xmlns:p14="http://schemas.microsoft.com/office/powerpoint/2010/main" val="409087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ENCRYPTION</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78999" y="949541"/>
            <a:ext cx="2829795" cy="3819756"/>
          </a:xfrm>
          <a:prstGeom prst="rect">
            <a:avLst/>
          </a:prstGeom>
          <a:noFill/>
          <a:ln>
            <a:noFill/>
          </a:ln>
        </p:spPr>
        <p:txBody>
          <a:bodyPr spcFirstLastPara="1" wrap="square" lIns="91425" tIns="91425" rIns="91425" bIns="91425" anchor="t" anchorCtr="0">
            <a:noAutofit/>
          </a:bodyPr>
          <a:lstStyle/>
          <a:p>
            <a:pPr fontAlgn="base"/>
            <a:r>
              <a:rPr lang="en-US" dirty="0"/>
              <a:t>Encryption is a two-way process</a:t>
            </a:r>
          </a:p>
          <a:p>
            <a:pPr fontAlgn="base"/>
            <a:br>
              <a:rPr lang="en-US" dirty="0"/>
            </a:br>
            <a:r>
              <a:rPr lang="en-US" dirty="0"/>
              <a:t>Two types of encryption:</a:t>
            </a:r>
            <a:br>
              <a:rPr lang="en-US" dirty="0"/>
            </a:br>
            <a:r>
              <a:rPr lang="en-US" dirty="0"/>
              <a:t>- Symmetric</a:t>
            </a:r>
          </a:p>
          <a:p>
            <a:pPr fontAlgn="base"/>
            <a:r>
              <a:rPr lang="en-US" dirty="0"/>
              <a:t>- Asymmetric</a:t>
            </a:r>
          </a:p>
          <a:p>
            <a:pPr fontAlgn="base"/>
            <a:endParaRPr lang="en-US" dirty="0"/>
          </a:p>
          <a:p>
            <a:pPr fontAlgn="base"/>
            <a:endParaRPr lang="en-US" dirty="0"/>
          </a:p>
          <a:p>
            <a:pPr fontAlgn="base"/>
            <a:r>
              <a:rPr lang="en-US" dirty="0"/>
              <a:t>What types of encryption have you seen?</a:t>
            </a:r>
          </a:p>
        </p:txBody>
      </p:sp>
      <p:pic>
        <p:nvPicPr>
          <p:cNvPr id="4098" name="Picture 2" descr="What Is Asymmetric Encryption &amp; How Does It Work? - InfoSec Insights">
            <a:extLst>
              <a:ext uri="{FF2B5EF4-FFF2-40B4-BE49-F238E27FC236}">
                <a16:creationId xmlns:a16="http://schemas.microsoft.com/office/drawing/2014/main" id="{CA07A81D-2946-EAEE-1F16-9119F5507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2545" y="1388674"/>
            <a:ext cx="4465290" cy="261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77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66682" y="639524"/>
            <a:ext cx="5477535" cy="3420259"/>
          </a:xfrm>
          <a:prstGeom prst="rect">
            <a:avLst/>
          </a:prstGeom>
          <a:noFill/>
          <a:ln>
            <a:noFill/>
          </a:ln>
        </p:spPr>
        <p:txBody>
          <a:bodyPr spcFirstLastPara="1" wrap="square" lIns="91425" tIns="91425" rIns="91425" bIns="91425" anchor="t" anchorCtr="0">
            <a:noAutofit/>
          </a:bodyPr>
          <a:lstStyle/>
          <a:p>
            <a:r>
              <a:rPr lang="en-US" dirty="0"/>
              <a:t>Security issue #3: stealing cookies</a:t>
            </a:r>
          </a:p>
          <a:p>
            <a:br>
              <a:rPr lang="en-US" dirty="0"/>
            </a:br>
            <a:endParaRPr lang="en-US" sz="2000" b="0" dirty="0">
              <a:effectLst/>
            </a:endParaRPr>
          </a:p>
          <a:p>
            <a:pPr marL="285750" indent="-285750" fontAlgn="base">
              <a:buFont typeface="Arial" panose="020B0604020202020204" pitchFamily="34" charset="0"/>
              <a:buChar char="•"/>
            </a:pPr>
            <a:r>
              <a:rPr lang="en-US" dirty="0"/>
              <a:t>HTTP is plain-text</a:t>
            </a:r>
          </a:p>
          <a:p>
            <a:pPr marL="285750" indent="-285750" fontAlgn="base">
              <a:buFont typeface="Arial" panose="020B0604020202020204" pitchFamily="34" charset="0"/>
              <a:buChar char="•"/>
            </a:pPr>
            <a:r>
              <a:rPr lang="en-US" dirty="0"/>
              <a:t>Man-in-the-middle attack</a:t>
            </a:r>
          </a:p>
          <a:p>
            <a:pPr marL="285750" indent="-285750" fontAlgn="base">
              <a:buFont typeface="Arial" panose="020B0604020202020204" pitchFamily="34" charset="0"/>
              <a:buChar char="•"/>
            </a:pPr>
            <a:r>
              <a:rPr lang="en-US" dirty="0"/>
              <a:t>What’s the solution?</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fontAlgn="base"/>
            <a:r>
              <a:rPr lang="en-US" sz="2400" dirty="0"/>
              <a:t>HTTPS</a:t>
            </a:r>
            <a:endParaRPr lang="en-US" dirty="0"/>
          </a:p>
          <a:p>
            <a:br>
              <a:rPr lang="en-US" sz="2000" dirty="0"/>
            </a:br>
            <a:endParaRPr lang="en-US" sz="2000" dirty="0"/>
          </a:p>
        </p:txBody>
      </p:sp>
      <p:pic>
        <p:nvPicPr>
          <p:cNvPr id="5122" name="Picture 2">
            <a:extLst>
              <a:ext uri="{FF2B5EF4-FFF2-40B4-BE49-F238E27FC236}">
                <a16:creationId xmlns:a16="http://schemas.microsoft.com/office/drawing/2014/main" id="{B021F91F-675B-F9AE-0AB3-F2A62E88B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567" y="639525"/>
            <a:ext cx="5563896" cy="354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37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476963" y="1879570"/>
            <a:ext cx="3253153" cy="1245973"/>
          </a:xfrm>
        </p:spPr>
        <p:txBody>
          <a:bodyPr>
            <a:normAutofit/>
          </a:bodyPr>
          <a:lstStyle/>
          <a:p>
            <a:r>
              <a:rPr lang="en-US" dirty="0"/>
              <a:t>REST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38357" y="3166177"/>
            <a:ext cx="4706009" cy="273844"/>
          </a:xfrm>
        </p:spPr>
        <p:txBody>
          <a:bodyPr/>
          <a:lstStyle/>
          <a:p>
            <a:r>
              <a:rPr lang="en-US" dirty="0"/>
              <a:t>Really exquisite security Technology?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209225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REPRESENTATIONAL STATE TRANSFER</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224521" y="1356270"/>
            <a:ext cx="8030100" cy="1959854"/>
          </a:xfrm>
          <a:prstGeom prst="rect">
            <a:avLst/>
          </a:prstGeom>
          <a:noFill/>
          <a:ln>
            <a:noFill/>
          </a:ln>
        </p:spPr>
        <p:txBody>
          <a:bodyPr spcFirstLastPara="1" wrap="square" lIns="91425" tIns="91425" rIns="91425" bIns="91425" anchor="t" anchorCtr="0">
            <a:noAutofit/>
          </a:bodyPr>
          <a:lstStyle/>
          <a:p>
            <a:pPr marL="285750" indent="-285750" fontAlgn="base">
              <a:buFont typeface="Arial" panose="020B0604020202020204" pitchFamily="34" charset="0"/>
              <a:buChar char="•"/>
            </a:pPr>
            <a:r>
              <a:rPr lang="en-US" dirty="0"/>
              <a:t>REST is a pattern, a convention to organize our </a:t>
            </a:r>
            <a:r>
              <a:rPr lang="en-US" dirty="0" err="1"/>
              <a:t>url</a:t>
            </a:r>
            <a:r>
              <a:rPr lang="en-US" dirty="0"/>
              <a:t> structure\</a:t>
            </a:r>
          </a:p>
          <a:p>
            <a:pPr fontAlgn="base"/>
            <a:endParaRPr lang="en-US" dirty="0"/>
          </a:p>
          <a:p>
            <a:pPr marL="285750" indent="-285750" fontAlgn="base">
              <a:buFont typeface="Arial" panose="020B0604020202020204" pitchFamily="34" charset="0"/>
              <a:buChar char="•"/>
            </a:pPr>
            <a:r>
              <a:rPr lang="en-US" dirty="0"/>
              <a:t>Resource based routes convention (The key abstraction of information in REST is a resource</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It should use http verbs to express what the request wants to accomplish</a:t>
            </a:r>
          </a:p>
          <a:p>
            <a:pPr fontAlgn="base"/>
            <a:endParaRPr lang="en-US" dirty="0"/>
          </a:p>
          <a:p>
            <a:pPr marL="285750" indent="-285750" fontAlgn="base">
              <a:buFont typeface="Arial" panose="020B0604020202020204" pitchFamily="34" charset="0"/>
              <a:buChar char="•"/>
            </a:pPr>
            <a:r>
              <a:rPr lang="en-US" dirty="0"/>
              <a:t>Resource information must be part of the </a:t>
            </a:r>
            <a:r>
              <a:rPr lang="en-US" dirty="0" err="1"/>
              <a:t>url</a:t>
            </a:r>
            <a:endParaRPr lang="en-US" dirty="0"/>
          </a:p>
        </p:txBody>
      </p:sp>
    </p:spTree>
    <p:extLst>
      <p:ext uri="{BB962C8B-B14F-4D97-AF65-F5344CB8AC3E}">
        <p14:creationId xmlns:p14="http://schemas.microsoft.com/office/powerpoint/2010/main" val="1518609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REPRESENTATIONAL STATE TRANSFER</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254874" y="809906"/>
            <a:ext cx="8030100" cy="1959854"/>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By following REST principles, it allows us to design our end points:</a:t>
            </a:r>
            <a:endParaRPr lang="en-US" b="0" dirty="0">
              <a:effectLst/>
            </a:endParaRPr>
          </a:p>
          <a:p>
            <a:br>
              <a:rPr lang="en-US" dirty="0"/>
            </a:br>
            <a:endParaRPr lang="en-US" dirty="0"/>
          </a:p>
        </p:txBody>
      </p:sp>
      <p:pic>
        <p:nvPicPr>
          <p:cNvPr id="5" name="Picture 4">
            <a:extLst>
              <a:ext uri="{FF2B5EF4-FFF2-40B4-BE49-F238E27FC236}">
                <a16:creationId xmlns:a16="http://schemas.microsoft.com/office/drawing/2014/main" id="{E44374CE-D64D-1216-EB17-66C1EB2A8C3D}"/>
              </a:ext>
            </a:extLst>
          </p:cNvPr>
          <p:cNvPicPr>
            <a:picLocks noChangeAspect="1"/>
          </p:cNvPicPr>
          <p:nvPr/>
        </p:nvPicPr>
        <p:blipFill>
          <a:blip r:embed="rId3"/>
          <a:stretch>
            <a:fillRect/>
          </a:stretch>
        </p:blipFill>
        <p:spPr>
          <a:xfrm>
            <a:off x="423410" y="1260009"/>
            <a:ext cx="7861564" cy="3796413"/>
          </a:xfrm>
          <a:prstGeom prst="rect">
            <a:avLst/>
          </a:prstGeom>
        </p:spPr>
      </p:pic>
    </p:spTree>
    <p:extLst>
      <p:ext uri="{BB962C8B-B14F-4D97-AF65-F5344CB8AC3E}">
        <p14:creationId xmlns:p14="http://schemas.microsoft.com/office/powerpoint/2010/main" val="319605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RESTE</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53782" y="787141"/>
            <a:ext cx="8030100" cy="1959854"/>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Nested Resources</a:t>
            </a:r>
            <a:endParaRPr lang="en-US" b="0" dirty="0">
              <a:effectLst/>
            </a:endParaRPr>
          </a:p>
          <a:p>
            <a:br>
              <a:rPr lang="en-US" dirty="0"/>
            </a:br>
            <a:endParaRPr lang="en-US" dirty="0"/>
          </a:p>
        </p:txBody>
      </p:sp>
      <p:pic>
        <p:nvPicPr>
          <p:cNvPr id="6" name="Picture 5">
            <a:extLst>
              <a:ext uri="{FF2B5EF4-FFF2-40B4-BE49-F238E27FC236}">
                <a16:creationId xmlns:a16="http://schemas.microsoft.com/office/drawing/2014/main" id="{8CD8505B-625C-6E11-58E3-BC1C411F287E}"/>
              </a:ext>
            </a:extLst>
          </p:cNvPr>
          <p:cNvPicPr>
            <a:picLocks noChangeAspect="1"/>
          </p:cNvPicPr>
          <p:nvPr/>
        </p:nvPicPr>
        <p:blipFill>
          <a:blip r:embed="rId3"/>
          <a:stretch>
            <a:fillRect/>
          </a:stretch>
        </p:blipFill>
        <p:spPr>
          <a:xfrm>
            <a:off x="0" y="2063671"/>
            <a:ext cx="9144000" cy="1592874"/>
          </a:xfrm>
          <a:prstGeom prst="rect">
            <a:avLst/>
          </a:prstGeom>
        </p:spPr>
      </p:pic>
    </p:spTree>
    <p:extLst>
      <p:ext uri="{BB962C8B-B14F-4D97-AF65-F5344CB8AC3E}">
        <p14:creationId xmlns:p14="http://schemas.microsoft.com/office/powerpoint/2010/main" val="472656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Middleware</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2148" y="3294790"/>
            <a:ext cx="4706009" cy="273844"/>
          </a:xfrm>
        </p:spPr>
        <p:txBody>
          <a:bodyPr/>
          <a:lstStyle/>
          <a:p>
            <a:r>
              <a:rPr lang="en-US" dirty="0"/>
              <a:t>Not that complicated</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19</a:t>
            </a:fld>
            <a:endParaRPr lang="en-US" dirty="0"/>
          </a:p>
        </p:txBody>
      </p:sp>
    </p:spTree>
    <p:extLst>
      <p:ext uri="{BB962C8B-B14F-4D97-AF65-F5344CB8AC3E}">
        <p14:creationId xmlns:p14="http://schemas.microsoft.com/office/powerpoint/2010/main" val="405665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pic>
        <p:nvPicPr>
          <p:cNvPr id="2050" name="Picture 2" descr="Web Outsourcing Gateway Inc.">
            <a:extLst>
              <a:ext uri="{FF2B5EF4-FFF2-40B4-BE49-F238E27FC236}">
                <a16:creationId xmlns:a16="http://schemas.microsoft.com/office/drawing/2014/main" id="{A239FABC-901A-12C5-6F7C-B815292D37A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32692" y="0"/>
            <a:ext cx="5139680" cy="513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264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 JS</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94168" y="798524"/>
            <a:ext cx="8030100" cy="1087189"/>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Middleware is a piece of software that sits in </a:t>
            </a:r>
            <a:r>
              <a:rPr lang="en-US" sz="1800" b="1" i="0" u="none" strike="noStrike" dirty="0">
                <a:solidFill>
                  <a:srgbClr val="D45152"/>
                </a:solidFill>
                <a:effectLst/>
                <a:latin typeface="Arial" panose="020B0604020202020204" pitchFamily="34" charset="0"/>
              </a:rPr>
              <a:t>between </a:t>
            </a:r>
            <a:r>
              <a:rPr lang="en-US" sz="1800" b="0" i="0" u="none" strike="noStrike" dirty="0">
                <a:solidFill>
                  <a:srgbClr val="000000"/>
                </a:solidFill>
                <a:effectLst/>
                <a:latin typeface="Arial" panose="020B0604020202020204" pitchFamily="34" charset="0"/>
              </a:rPr>
              <a:t>the request and the response.</a:t>
            </a:r>
            <a:endParaRPr lang="en-US" sz="2000" b="0" dirty="0">
              <a:effectLst/>
            </a:endParaRPr>
          </a:p>
          <a:p>
            <a:br>
              <a:rPr lang="en-US" sz="2000" dirty="0"/>
            </a:br>
            <a:endParaRPr lang="en-US" sz="2000" dirty="0"/>
          </a:p>
        </p:txBody>
      </p:sp>
      <p:pic>
        <p:nvPicPr>
          <p:cNvPr id="6146" name="Picture 2">
            <a:extLst>
              <a:ext uri="{FF2B5EF4-FFF2-40B4-BE49-F238E27FC236}">
                <a16:creationId xmlns:a16="http://schemas.microsoft.com/office/drawing/2014/main" id="{668614D3-A7E3-15A7-DA41-EB9CE3648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1716793"/>
            <a:ext cx="907732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793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30"/>
        <p:cNvGrpSpPr/>
        <p:nvPr/>
      </p:nvGrpSpPr>
      <p:grpSpPr>
        <a:xfrm>
          <a:off x="0" y="0"/>
          <a:ext cx="0" cy="0"/>
          <a:chOff x="0" y="0"/>
          <a:chExt cx="0" cy="0"/>
        </a:xfrm>
      </p:grpSpPr>
      <p:sp>
        <p:nvSpPr>
          <p:cNvPr id="231" name="Google Shape;231;p34"/>
          <p:cNvSpPr txBox="1">
            <a:spLocks noGrp="1"/>
          </p:cNvSpPr>
          <p:nvPr>
            <p:ph type="ctrTitle"/>
          </p:nvPr>
        </p:nvSpPr>
        <p:spPr>
          <a:xfrm>
            <a:off x="469150" y="506150"/>
            <a:ext cx="4176000" cy="140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CODE TIME</a:t>
            </a:r>
            <a:endParaRPr sz="4000" b="1" dirty="0">
              <a:solidFill>
                <a:schemeClr val="lt1"/>
              </a:solidFill>
              <a:latin typeface="Proxima Nova"/>
              <a:ea typeface="Proxima Nova"/>
              <a:cs typeface="Proxima Nova"/>
              <a:sym typeface="Proxima Nova"/>
            </a:endParaRPr>
          </a:p>
        </p:txBody>
      </p:sp>
      <p:pic>
        <p:nvPicPr>
          <p:cNvPr id="232" name="Google Shape;232;p34"/>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33" name="Google Shape;233;p34"/>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34" name="Google Shape;234;p34"/>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35" name="Google Shape;235;p34"/>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36" name="Google Shape;236;p34"/>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4688211" y="1559156"/>
            <a:ext cx="3699504" cy="2849166"/>
          </a:xfrm>
        </p:spPr>
        <p:txBody>
          <a:bodyPr/>
          <a:lstStyle/>
          <a:p>
            <a:pPr marL="285750" indent="-285750">
              <a:buFont typeface="Arial" panose="020B0604020202020204" pitchFamily="34" charset="0"/>
              <a:buChar char="•"/>
            </a:pPr>
            <a:r>
              <a:rPr lang="en-US" dirty="0"/>
              <a:t>REVIEW REQUIREMENTS</a:t>
            </a:r>
          </a:p>
          <a:p>
            <a:pPr marL="285750" indent="-285750">
              <a:buFont typeface="Arial" panose="020B0604020202020204" pitchFamily="34" charset="0"/>
              <a:buChar char="•"/>
            </a:pPr>
            <a:r>
              <a:rPr lang="en-US" dirty="0"/>
              <a:t>SECURITY</a:t>
            </a:r>
          </a:p>
          <a:p>
            <a:pPr marL="285750" indent="-285750">
              <a:buFont typeface="Arial" panose="020B0604020202020204" pitchFamily="34" charset="0"/>
              <a:buChar char="•"/>
            </a:pPr>
            <a:r>
              <a:rPr lang="en-US" dirty="0"/>
              <a:t>REST</a:t>
            </a:r>
          </a:p>
          <a:p>
            <a:pPr marL="285750" indent="-285750">
              <a:buFont typeface="Arial" panose="020B0604020202020204" pitchFamily="34" charset="0"/>
              <a:buChar char="•"/>
            </a:pPr>
            <a:r>
              <a:rPr lang="en-US" dirty="0"/>
              <a:t>MIDDDLE WARE</a:t>
            </a:r>
          </a:p>
          <a:p>
            <a:endParaRPr lang="en-US" dirty="0"/>
          </a:p>
        </p:txBody>
      </p:sp>
    </p:spTree>
    <p:extLst>
      <p:ext uri="{BB962C8B-B14F-4D97-AF65-F5344CB8AC3E}">
        <p14:creationId xmlns:p14="http://schemas.microsoft.com/office/powerpoint/2010/main"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REVIEW REQUIREMENTS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5942" y="3283407"/>
            <a:ext cx="4706009" cy="273844"/>
          </a:xfrm>
        </p:spPr>
        <p:txBody>
          <a:bodyPr/>
          <a:lstStyle/>
          <a:p>
            <a:r>
              <a:rPr lang="en-US" dirty="0"/>
              <a:t>Tiny App?</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84572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94168" y="798523"/>
            <a:ext cx="8030100" cy="3755891"/>
          </a:xfrm>
          <a:prstGeom prst="rect">
            <a:avLst/>
          </a:prstGeom>
          <a:noFill/>
          <a:ln>
            <a:noFill/>
          </a:ln>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Make sure to review the full list of requirements before submitting your </a:t>
            </a:r>
            <a:r>
              <a:rPr lang="en-US" sz="1800" b="0" i="0" u="none" strike="noStrike" dirty="0" err="1">
                <a:solidFill>
                  <a:srgbClr val="000000"/>
                </a:solidFill>
                <a:effectLst/>
                <a:latin typeface="Arial" panose="020B0604020202020204" pitchFamily="34" charset="0"/>
              </a:rPr>
              <a:t>TinyApp</a:t>
            </a:r>
            <a:r>
              <a:rPr lang="en-US" sz="1800" b="0" i="0" u="none" strike="noStrike" dirty="0">
                <a:solidFill>
                  <a:srgbClr val="000000"/>
                </a:solidFill>
                <a:effectLst/>
                <a:latin typeface="Arial" panose="020B0604020202020204" pitchFamily="34" charset="0"/>
              </a:rPr>
              <a:t> project</a:t>
            </a:r>
          </a:p>
          <a:p>
            <a:pPr rtl="0">
              <a:spcBef>
                <a:spcPts val="0"/>
              </a:spcBef>
              <a:spcAft>
                <a:spcPts val="0"/>
              </a:spcAft>
            </a:pPr>
            <a:endParaRPr lang="en-US" sz="2000"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Basic Permission Features:</a:t>
            </a:r>
          </a:p>
          <a:p>
            <a:pPr marL="457200" rtl="0">
              <a:spcBef>
                <a:spcPts val="0"/>
              </a:spcBef>
              <a:spcAft>
                <a:spcPts val="0"/>
              </a:spcAft>
            </a:pPr>
            <a:r>
              <a:rPr lang="en-US" sz="1800" b="0" i="0" u="sng" strike="noStrike" dirty="0">
                <a:solidFill>
                  <a:srgbClr val="0097A7"/>
                </a:solidFill>
                <a:effectLst/>
                <a:latin typeface="Arial" panose="020B0604020202020204" pitchFamily="34" charset="0"/>
                <a:hlinkClick r:id="rId3"/>
              </a:rPr>
              <a:t>https://web.compass.lighthouselabs.ca/days/w03d3/activities/489</a:t>
            </a:r>
            <a:endParaRPr lang="en-US" sz="2000"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More Permission Features:</a:t>
            </a:r>
          </a:p>
          <a:p>
            <a:pPr marL="457200" rtl="0">
              <a:spcBef>
                <a:spcPts val="0"/>
              </a:spcBef>
              <a:spcAft>
                <a:spcPts val="0"/>
              </a:spcAft>
            </a:pPr>
            <a:r>
              <a:rPr lang="en-US" sz="1800" b="0" i="0" u="sng" strike="noStrike" dirty="0">
                <a:solidFill>
                  <a:srgbClr val="0097A7"/>
                </a:solidFill>
                <a:effectLst/>
                <a:latin typeface="Arial" panose="020B0604020202020204" pitchFamily="34" charset="0"/>
                <a:hlinkClick r:id="rId4"/>
              </a:rPr>
              <a:t>https://web.compass.lighthouselabs.ca/activities/1156</a:t>
            </a:r>
            <a:endParaRPr lang="en-US" sz="2000"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Full List of Requirements:</a:t>
            </a:r>
          </a:p>
          <a:p>
            <a:pPr marL="457200" rtl="0">
              <a:spcBef>
                <a:spcPts val="0"/>
              </a:spcBef>
              <a:spcAft>
                <a:spcPts val="0"/>
              </a:spcAft>
            </a:pPr>
            <a:r>
              <a:rPr lang="en-US" sz="1800" b="0" i="0" u="sng" strike="noStrike" dirty="0">
                <a:solidFill>
                  <a:srgbClr val="0097A7"/>
                </a:solidFill>
                <a:effectLst/>
                <a:latin typeface="Arial" panose="020B0604020202020204" pitchFamily="34" charset="0"/>
                <a:hlinkClick r:id="rId5"/>
              </a:rPr>
              <a:t>https://web.compass.lighthouselabs.ca/projects/tiny-app</a:t>
            </a:r>
            <a:endParaRPr lang="en-US" sz="2000" b="0" dirty="0">
              <a:effectLst/>
            </a:endParaRPr>
          </a:p>
          <a:p>
            <a:br>
              <a:rPr lang="en-US" sz="2000" b="0" dirty="0">
                <a:effectLst/>
              </a:rPr>
            </a:br>
            <a:endParaRPr lang="en-US" sz="2000" dirty="0"/>
          </a:p>
        </p:txBody>
      </p:sp>
    </p:spTree>
    <p:extLst>
      <p:ext uri="{BB962C8B-B14F-4D97-AF65-F5344CB8AC3E}">
        <p14:creationId xmlns:p14="http://schemas.microsoft.com/office/powerpoint/2010/main" val="236774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369168" y="1860093"/>
            <a:ext cx="2613809" cy="1245973"/>
          </a:xfrm>
        </p:spPr>
        <p:txBody>
          <a:bodyPr>
            <a:normAutofit/>
          </a:bodyPr>
          <a:lstStyle/>
          <a:p>
            <a:r>
              <a:rPr lang="en-US" dirty="0"/>
              <a:t>SECURITY</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5942" y="3283407"/>
            <a:ext cx="4706009" cy="273844"/>
          </a:xfrm>
        </p:spPr>
        <p:txBody>
          <a:bodyPr/>
          <a:lstStyle/>
          <a:p>
            <a:r>
              <a:rPr lang="en-US" dirty="0"/>
              <a:t>TAYLOR, WHAT DO YOU HAVE TO SAY?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6</a:t>
            </a:fld>
            <a:endParaRPr lang="en-US" dirty="0"/>
          </a:p>
        </p:txBody>
      </p:sp>
    </p:spTree>
    <p:extLst>
      <p:ext uri="{BB962C8B-B14F-4D97-AF65-F5344CB8AC3E}">
        <p14:creationId xmlns:p14="http://schemas.microsoft.com/office/powerpoint/2010/main" val="1401654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Taylor Swift's New Single, Ready For It, Signals The Return of Her Old Self | Vogue">
            <a:extLst>
              <a:ext uri="{FF2B5EF4-FFF2-40B4-BE49-F238E27FC236}">
                <a16:creationId xmlns:a16="http://schemas.microsoft.com/office/drawing/2014/main" id="{86D13054-C2B5-B4B6-5569-DF510CB379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88" r="9089" b="41470"/>
          <a:stretch/>
        </p:blipFill>
        <p:spPr bwMode="auto">
          <a:xfrm>
            <a:off x="2642616" y="10"/>
            <a:ext cx="6501384" cy="5143490"/>
          </a:xfrm>
          <a:prstGeom prst="rect">
            <a:avLst/>
          </a:prstGeom>
          <a:noFill/>
          <a:extLst>
            <a:ext uri="{909E8E84-426E-40DD-AFC4-6F175D3DCCD1}">
              <a14:hiddenFill xmlns:a14="http://schemas.microsoft.com/office/drawing/2010/main">
                <a:solidFill>
                  <a:srgbClr val="FFFFFF"/>
                </a:solidFill>
              </a14:hiddenFill>
            </a:ext>
          </a:extLst>
        </p:spPr>
      </p:pic>
      <p:sp>
        <p:nvSpPr>
          <p:cNvPr id="8201" name="Rectangle 820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51435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idx="4294967295"/>
          </p:nvPr>
        </p:nvSpPr>
        <p:spPr>
          <a:xfrm>
            <a:off x="138421" y="633092"/>
            <a:ext cx="4638465" cy="3233188"/>
          </a:xfrm>
        </p:spPr>
        <p:txBody>
          <a:bodyPr vert="horz" lIns="91440" tIns="45720" rIns="91440" bIns="45720" rtlCol="0" anchor="b">
            <a:noAutofit/>
          </a:bodyPr>
          <a:lstStyle/>
          <a:p>
            <a:pPr marL="139700"/>
            <a:r>
              <a:rPr lang="en-US" sz="1600" dirty="0">
                <a:solidFill>
                  <a:srgbClr val="D1D5DB"/>
                </a:solidFill>
                <a:latin typeface="Söhne"/>
              </a:rPr>
              <a:t>I dropped my code, it's so hazy, </a:t>
            </a:r>
            <a:br>
              <a:rPr lang="en-US" sz="1600" dirty="0">
                <a:solidFill>
                  <a:srgbClr val="D1D5DB"/>
                </a:solidFill>
                <a:latin typeface="Söhne"/>
              </a:rPr>
            </a:br>
            <a:r>
              <a:rPr lang="en-US" sz="1600" dirty="0">
                <a:solidFill>
                  <a:srgbClr val="D1D5DB"/>
                </a:solidFill>
                <a:latin typeface="Söhne"/>
              </a:rPr>
              <a:t>My website needs a shield, maybe? </a:t>
            </a:r>
            <a:br>
              <a:rPr lang="en-US" sz="1600" dirty="0">
                <a:solidFill>
                  <a:srgbClr val="D1D5DB"/>
                </a:solidFill>
                <a:latin typeface="Söhne"/>
              </a:rPr>
            </a:br>
            <a:r>
              <a:rPr lang="en-US" sz="1600" dirty="0">
                <a:solidFill>
                  <a:srgbClr val="D1D5DB"/>
                </a:solidFill>
                <a:latin typeface="Söhne"/>
              </a:rPr>
              <a:t>I looked to Swift, the expert lady, </a:t>
            </a:r>
            <a:br>
              <a:rPr lang="en-US" sz="1600" dirty="0">
                <a:solidFill>
                  <a:srgbClr val="D1D5DB"/>
                </a:solidFill>
                <a:latin typeface="Söhne"/>
              </a:rPr>
            </a:br>
            <a:r>
              <a:rPr lang="en-US" sz="1600" dirty="0">
                <a:solidFill>
                  <a:srgbClr val="D1D5DB"/>
                </a:solidFill>
                <a:latin typeface="Söhne"/>
              </a:rPr>
              <a:t>To learn about hashing, trust, and maybe...</a:t>
            </a:r>
            <a:br>
              <a:rPr lang="en-US" sz="1600" dirty="0">
                <a:solidFill>
                  <a:srgbClr val="D1D5DB"/>
                </a:solidFill>
                <a:latin typeface="Söhne"/>
              </a:rPr>
            </a:br>
            <a:br>
              <a:rPr lang="en-US" sz="1600" dirty="0">
                <a:solidFill>
                  <a:srgbClr val="D1D5DB"/>
                </a:solidFill>
                <a:latin typeface="Söhne"/>
              </a:rPr>
            </a:br>
            <a:r>
              <a:rPr lang="en-US" sz="1600" dirty="0">
                <a:solidFill>
                  <a:srgbClr val="D1D5DB"/>
                </a:solidFill>
                <a:latin typeface="Söhne"/>
              </a:rPr>
              <a:t>Encrypt my data, make it strong, </a:t>
            </a:r>
            <a:br>
              <a:rPr lang="en-US" sz="1600" dirty="0">
                <a:solidFill>
                  <a:srgbClr val="D1D5DB"/>
                </a:solidFill>
                <a:latin typeface="Söhne"/>
              </a:rPr>
            </a:br>
            <a:r>
              <a:rPr lang="en-US" sz="1600" dirty="0">
                <a:solidFill>
                  <a:srgbClr val="D1D5DB"/>
                </a:solidFill>
                <a:latin typeface="Söhne"/>
              </a:rPr>
              <a:t>Protect my users all day long. </a:t>
            </a:r>
            <a:br>
              <a:rPr lang="en-US" sz="1600" dirty="0">
                <a:solidFill>
                  <a:srgbClr val="D1D5DB"/>
                </a:solidFill>
                <a:latin typeface="Söhne"/>
              </a:rPr>
            </a:br>
            <a:r>
              <a:rPr lang="en-US" sz="1600" dirty="0">
                <a:solidFill>
                  <a:srgbClr val="D1D5DB"/>
                </a:solidFill>
                <a:latin typeface="Söhne"/>
              </a:rPr>
              <a:t>With Taylor's wisdom, I'll embrace, </a:t>
            </a:r>
            <a:br>
              <a:rPr lang="en-US" sz="1600" dirty="0">
                <a:solidFill>
                  <a:srgbClr val="D1D5DB"/>
                </a:solidFill>
                <a:latin typeface="Söhne"/>
              </a:rPr>
            </a:br>
            <a:r>
              <a:rPr lang="en-US" sz="1600" dirty="0">
                <a:solidFill>
                  <a:srgbClr val="D1D5DB"/>
                </a:solidFill>
                <a:latin typeface="Söhne"/>
              </a:rPr>
              <a:t>The tools that'll keep my site safe in the race.</a:t>
            </a:r>
            <a:br>
              <a:rPr lang="en-US" sz="1600" dirty="0">
                <a:solidFill>
                  <a:srgbClr val="D1D5DB"/>
                </a:solidFill>
                <a:latin typeface="Söhne"/>
              </a:rPr>
            </a:br>
            <a:br>
              <a:rPr lang="en-US" sz="1600" dirty="0">
                <a:solidFill>
                  <a:srgbClr val="D1D5DB"/>
                </a:solidFill>
                <a:latin typeface="Söhne"/>
              </a:rPr>
            </a:br>
            <a:r>
              <a:rPr lang="en-US" sz="1600" dirty="0">
                <a:solidFill>
                  <a:srgbClr val="D1D5DB"/>
                </a:solidFill>
                <a:latin typeface="Söhne"/>
              </a:rPr>
              <a:t>Hey, I just coded this, and it's crazy, </a:t>
            </a:r>
            <a:br>
              <a:rPr lang="en-US" sz="1600" dirty="0">
                <a:solidFill>
                  <a:srgbClr val="D1D5DB"/>
                </a:solidFill>
                <a:latin typeface="Söhne"/>
              </a:rPr>
            </a:br>
            <a:r>
              <a:rPr lang="en-US" sz="1600" dirty="0">
                <a:solidFill>
                  <a:srgbClr val="D1D5DB"/>
                </a:solidFill>
                <a:latin typeface="Söhne"/>
              </a:rPr>
              <a:t>But here's my site, so secure, maybe? </a:t>
            </a:r>
            <a:br>
              <a:rPr lang="en-US" sz="1600" dirty="0">
                <a:solidFill>
                  <a:srgbClr val="D1D5DB"/>
                </a:solidFill>
                <a:latin typeface="Söhne"/>
              </a:rPr>
            </a:br>
            <a:r>
              <a:rPr lang="en-US" sz="1600" dirty="0">
                <a:solidFill>
                  <a:srgbClr val="D1D5DB"/>
                </a:solidFill>
                <a:latin typeface="Söhne"/>
              </a:rPr>
              <a:t>It's hard to look right at you, baby, </a:t>
            </a:r>
            <a:br>
              <a:rPr lang="en-US" sz="1600" dirty="0">
                <a:solidFill>
                  <a:srgbClr val="D1D5DB"/>
                </a:solidFill>
                <a:latin typeface="Söhne"/>
              </a:rPr>
            </a:br>
            <a:r>
              <a:rPr lang="en-US" sz="1600" dirty="0">
                <a:solidFill>
                  <a:srgbClr val="D1D5DB"/>
                </a:solidFill>
                <a:latin typeface="Söhne"/>
              </a:rPr>
              <a:t>But with encryption, you won't breach, maybe?</a:t>
            </a:r>
          </a:p>
        </p:txBody>
      </p:sp>
      <p:sp>
        <p:nvSpPr>
          <p:cNvPr id="8203" name="Rectangle 820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05" name="Rectangle 820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2983230" cy="13716"/>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6728114" y="4767262"/>
            <a:ext cx="2057400" cy="273844"/>
          </a:xfrm>
        </p:spPr>
        <p:txBody>
          <a:bodyPr vert="horz" lIns="91440" tIns="45720" rIns="91440" bIns="45720" rtlCol="0" anchor="ctr">
            <a:normAutofit/>
          </a:bodyPr>
          <a:lstStyle/>
          <a:p>
            <a:pPr defTabSz="914400">
              <a:spcAft>
                <a:spcPts val="600"/>
              </a:spcAft>
              <a:defRPr/>
            </a:pPr>
            <a:fld id="{8C2E478F-E849-4A8C-AF1F-CBCC78A7CBFA}" type="slidenum">
              <a:rPr lang="en-US">
                <a:solidFill>
                  <a:schemeClr val="bg1"/>
                </a:solidFill>
                <a:latin typeface="Calibri" panose="020F0502020204030204"/>
              </a:rPr>
              <a:pPr defTabSz="914400">
                <a:spcAft>
                  <a:spcPts val="600"/>
                </a:spcAft>
                <a:defRPr/>
              </a:pPr>
              <a:t>7</a:t>
            </a:fld>
            <a:endParaRPr lang="en-US">
              <a:solidFill>
                <a:schemeClr val="bg1"/>
              </a:solidFill>
              <a:latin typeface="Calibri" panose="020F0502020204030204"/>
            </a:endParaRPr>
          </a:p>
        </p:txBody>
      </p:sp>
    </p:spTree>
    <p:extLst>
      <p:ext uri="{BB962C8B-B14F-4D97-AF65-F5344CB8AC3E}">
        <p14:creationId xmlns:p14="http://schemas.microsoft.com/office/powerpoint/2010/main" val="644541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94168" y="798523"/>
            <a:ext cx="8030100" cy="3755891"/>
          </a:xfrm>
          <a:prstGeom prst="rect">
            <a:avLst/>
          </a:prstGeom>
          <a:noFill/>
          <a:ln>
            <a:noFill/>
          </a:ln>
        </p:spPr>
        <p:txBody>
          <a:bodyPr spcFirstLastPara="1" wrap="square" lIns="91425" tIns="91425" rIns="91425" bIns="91425" anchor="t" anchorCtr="0">
            <a:noAutofit/>
          </a:bodyPr>
          <a:lstStyle/>
          <a:p>
            <a:pPr lvl="0"/>
            <a:r>
              <a:rPr lang="en-US" sz="2000" dirty="0"/>
              <a:t>Authentication vs Authorization</a:t>
            </a:r>
          </a:p>
          <a:p>
            <a:pPr lvl="0"/>
            <a:endParaRPr lang="en-US" sz="2000" dirty="0"/>
          </a:p>
          <a:p>
            <a:pPr lvl="0"/>
            <a:endParaRPr lang="en-US" sz="2000" dirty="0"/>
          </a:p>
          <a:p>
            <a:pPr lvl="0"/>
            <a:r>
              <a:rPr lang="en-US" sz="2000" dirty="0"/>
              <a:t>Authentication: Authentication is the process of verifying the identity of a user, device, or system component to ensure they are who they claim to be.</a:t>
            </a:r>
          </a:p>
          <a:p>
            <a:pPr lvl="0"/>
            <a:endParaRPr lang="en-US" sz="2000" dirty="0"/>
          </a:p>
          <a:p>
            <a:pPr lvl="0"/>
            <a:endParaRPr lang="en-US" sz="2000" dirty="0"/>
          </a:p>
          <a:p>
            <a:pPr lvl="0"/>
            <a:r>
              <a:rPr lang="en-US" sz="2000" dirty="0"/>
              <a:t>Authorization: Authorization is the process of granting or denying access to specific resources or actions based on the authenticated identity and the permissions associated with it.</a:t>
            </a:r>
          </a:p>
        </p:txBody>
      </p:sp>
    </p:spTree>
    <p:extLst>
      <p:ext uri="{BB962C8B-B14F-4D97-AF65-F5344CB8AC3E}">
        <p14:creationId xmlns:p14="http://schemas.microsoft.com/office/powerpoint/2010/main" val="132165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pic>
        <p:nvPicPr>
          <p:cNvPr id="1026" name="Picture 2" descr="10 Guy Meme - Imgflip">
            <a:extLst>
              <a:ext uri="{FF2B5EF4-FFF2-40B4-BE49-F238E27FC236}">
                <a16:creationId xmlns:a16="http://schemas.microsoft.com/office/drawing/2014/main" id="{10B20A36-773C-AA32-8A9D-F1A7BE1EF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273" y="735875"/>
            <a:ext cx="47625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0761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5373</TotalTime>
  <Words>2250</Words>
  <Application>Microsoft Office PowerPoint</Application>
  <PresentationFormat>On-screen Show (16:9)</PresentationFormat>
  <Paragraphs>164</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Helvetica Neue</vt:lpstr>
      <vt:lpstr>Proxima Nova</vt:lpstr>
      <vt:lpstr>Söhne</vt:lpstr>
      <vt:lpstr>system-ui</vt:lpstr>
      <vt:lpstr>Office Theme</vt:lpstr>
      <vt:lpstr>M3W7 – Security and real world HTTP servers</vt:lpstr>
      <vt:lpstr>PowerPoint Presentation</vt:lpstr>
      <vt:lpstr>Agenda</vt:lpstr>
      <vt:lpstr>REVIEW REQUIREMENTS</vt:lpstr>
      <vt:lpstr>PowerPoint Presentation</vt:lpstr>
      <vt:lpstr>SECURITY</vt:lpstr>
      <vt:lpstr>I dropped my code, it's so hazy,  My website needs a shield, maybe?  I looked to Swift, the expert lady,  To learn about hashing, trust, and maybe...  Encrypt my data, make it strong,  Protect my users all day long.  With Taylor's wisdom, I'll embrace,  The tools that'll keep my site safe in the race.  Hey, I just coded this, and it's crazy,  But here's my site, so secure, maybe?  It's hard to look right at you, baby,  But with encryption, you won't breach, maybe?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vt:lpstr>
      <vt:lpstr>PowerPoint Presentation</vt:lpstr>
      <vt:lpstr>PowerPoint Presentation</vt:lpstr>
      <vt:lpstr>PowerPoint Presentation</vt:lpstr>
      <vt:lpstr>Middleware</vt:lpstr>
      <vt:lpstr>PowerPoint Presentation</vt:lpstr>
      <vt:lpstr>CODE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W1D2 - The Dev Workflow</dc:title>
  <dc:creator>Ryan Ternier</dc:creator>
  <cp:lastModifiedBy>Ryan Ternier</cp:lastModifiedBy>
  <cp:revision>54</cp:revision>
  <dcterms:modified xsi:type="dcterms:W3CDTF">2023-07-27T14:26:27Z</dcterms:modified>
</cp:coreProperties>
</file>