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3"/>
  </p:notesMasterIdLst>
  <p:sldIdLst>
    <p:sldId id="256" r:id="rId2"/>
    <p:sldId id="2462" r:id="rId3"/>
    <p:sldId id="258" r:id="rId4"/>
    <p:sldId id="2463" r:id="rId5"/>
    <p:sldId id="2465" r:id="rId6"/>
    <p:sldId id="2457" r:id="rId7"/>
    <p:sldId id="263" r:id="rId8"/>
    <p:sldId id="2466" r:id="rId9"/>
    <p:sldId id="2467" r:id="rId10"/>
    <p:sldId id="2468" r:id="rId11"/>
    <p:sldId id="2469" r:id="rId12"/>
    <p:sldId id="2470" r:id="rId13"/>
    <p:sldId id="2471" r:id="rId14"/>
    <p:sldId id="2472" r:id="rId15"/>
    <p:sldId id="2474" r:id="rId16"/>
    <p:sldId id="274" r:id="rId17"/>
    <p:sldId id="2475" r:id="rId18"/>
    <p:sldId id="2473" r:id="rId19"/>
    <p:sldId id="275" r:id="rId20"/>
    <p:sldId id="276" r:id="rId21"/>
    <p:sldId id="2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031" autoAdjust="0"/>
    <p:restoredTop sz="87793" autoAdjust="0"/>
  </p:normalViewPr>
  <p:slideViewPr>
    <p:cSldViewPr snapToGrid="0">
      <p:cViewPr varScale="1">
        <p:scale>
          <a:sx n="186" d="100"/>
          <a:sy n="186" d="100"/>
        </p:scale>
        <p:origin x="128"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google.com/presentation/d/1_NWYcPhS6Q3hQKXnh09Eufl7hs45yBLbUBZhWyvqeSc/edit#slide=id.ge6014d985b_0_5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Active Engagement: Turning on the camera allows students to actively engage with the professor and classmates. It helps create a sense of presence and connection, similar to an in-person classroom setting. Seeing each other's faces can encourage participation and foster a more interactive learning experience.</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Building Relationships: Having cameras on allows students to build relationships and connect with their peers. Seeing each other's faces promotes a sense of community, which can lead to collaboration, networking opportunities, and forming study groups. These connections can be beneficial both academically and professionally.</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Accountability and Professionalism: Turning on the camera demonstrates accountability and professionalism. It shows that students are actively participating and are attentive to the lecture. In a professional setting, such as web development, being comfortable and confident with video calls is crucial, and starting this practice during college can help develop those skills.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Overcoming Shyness and Anxiety: Participating in virtual classrooms with cameras on can help students overcome shyness and social anxiety. It provides a safe environment for gradually building confidence in public speaking and presenting oneself professionally.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It's worth noting that individual circumstances may vary, and some of you might have valid reasons for not turning on you  cameras, such as privacy concerns or technical limitations. In such cases, I will always be understanding and will accommodate. However, as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750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Active engagement</a:t>
            </a:r>
            <a:endParaRPr dirty="0"/>
          </a:p>
        </p:txBody>
      </p:sp>
    </p:spTree>
    <p:extLst>
      <p:ext uri="{BB962C8B-B14F-4D97-AF65-F5344CB8AC3E}">
        <p14:creationId xmlns:p14="http://schemas.microsoft.com/office/powerpoint/2010/main" val="181764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 like </a:t>
            </a:r>
            <a:r>
              <a:rPr lang="en-US" dirty="0" err="1"/>
              <a:t>CoPilot</a:t>
            </a:r>
            <a:r>
              <a:rPr lang="en-US" dirty="0"/>
              <a:t>, ChatGPT and other systems that write code for you aren’t recommended. Yes, they might give you the answer, but that’s not going to help you in the long run. </a:t>
            </a:r>
            <a:br>
              <a:rPr lang="en-US" dirty="0"/>
            </a:br>
            <a:br>
              <a:rPr lang="en-US" dirty="0"/>
            </a:br>
            <a:r>
              <a:rPr lang="en-US" dirty="0"/>
              <a:t>I want everyone hear to fully understand concepts, and how to implement those concepts. AI tooling and code-gen can come later when you understand what is being generated, and you would be able to generate it by hand. </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9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51072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will want to master GIT command line before jumping into the GUI tools out there.</a:t>
            </a:r>
          </a:p>
        </p:txBody>
      </p:sp>
    </p:spTree>
    <p:extLst>
      <p:ext uri="{BB962C8B-B14F-4D97-AF65-F5344CB8AC3E}">
        <p14:creationId xmlns:p14="http://schemas.microsoft.com/office/powerpoint/2010/main" val="146539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05126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a48bc4e3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a48bc4e3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Incremental development is an approach used in web development, where you break down a large project into smaller, manageable pieces or increments. Instead of attempting to build the entire website at once, you divide the development process into multiple iterations or stages. Each iteration focuses on implementing a specific set of features or functionalities, and at the end of each iteration, you have a working and potentially deployable version of the website.</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Please utilize this for every project you do. Software development can sometimes be daunting, and trying to solve for everything at once isn’t going to work. Break it up into bite size pieces.</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Think of a house – You don’t just build a house. You start with the plans, foundation, work on the walls, then the roof, plumbing etc.</a:t>
            </a:r>
          </a:p>
          <a:p>
            <a:pPr marL="0" lvl="0" indent="0" algn="l" rtl="0">
              <a:spcBef>
                <a:spcPts val="0"/>
              </a:spcBef>
              <a:spcAft>
                <a:spcPts val="0"/>
              </a:spcAft>
              <a:buNone/>
            </a:pPr>
            <a:br>
              <a:rPr lang="en-US" b="0" i="0" dirty="0">
                <a:solidFill>
                  <a:srgbClr val="374151"/>
                </a:solidFill>
                <a:effectLst/>
                <a:latin typeface="Söhne"/>
              </a:rPr>
            </a:br>
            <a:r>
              <a:rPr lang="en-US" b="0" i="0" dirty="0">
                <a:solidFill>
                  <a:srgbClr val="374151"/>
                </a:solidFill>
                <a:effectLst/>
                <a:latin typeface="Söhne"/>
              </a:rPr>
              <a:t>In web development you want to break your project into bits, working on one bit of the system at a time, one method at a time.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a48bc4e3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a48bc4e3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Incremental development is an approach used in web development, where you break down a large project into smaller, manageable pieces or increments. Instead of attempting to build the entire website at once, you divide the development process into multiple iterations or stages. Each iteration focuses on implementing a specific set of features or functionalities, and at the end of each iteration, you have a working and potentially deployable version of the website.</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Please utilize this for every project you do. Software development can sometimes be daunting, and trying to solve for everything at once isn’t going to work. Break it up into bite size pieces.</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Think of a house – You don’t just build a house. You start with the plans, foundation, work on the walls, then the roof, plumbing etc.</a:t>
            </a:r>
          </a:p>
          <a:p>
            <a:pPr marL="0" lvl="0" indent="0" algn="l" rtl="0">
              <a:spcBef>
                <a:spcPts val="0"/>
              </a:spcBef>
              <a:spcAft>
                <a:spcPts val="0"/>
              </a:spcAft>
              <a:buNone/>
            </a:pPr>
            <a:br>
              <a:rPr lang="en-US" b="0" i="0" dirty="0">
                <a:solidFill>
                  <a:srgbClr val="374151"/>
                </a:solidFill>
                <a:effectLst/>
                <a:latin typeface="Söhne"/>
              </a:rPr>
            </a:br>
            <a:r>
              <a:rPr lang="en-US" b="0" i="0" dirty="0">
                <a:solidFill>
                  <a:srgbClr val="374151"/>
                </a:solidFill>
                <a:effectLst/>
                <a:latin typeface="Söhne"/>
              </a:rPr>
              <a:t>In web development you want to break your project into bits, working on one bit of the system at a time, one method at a time.</a:t>
            </a:r>
            <a:endParaRPr dirty="0"/>
          </a:p>
        </p:txBody>
      </p:sp>
    </p:spTree>
    <p:extLst>
      <p:ext uri="{BB962C8B-B14F-4D97-AF65-F5344CB8AC3E}">
        <p14:creationId xmlns:p14="http://schemas.microsoft.com/office/powerpoint/2010/main" val="191682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3754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a48bc4e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a48bc4e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a48bc4e3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a48bc4e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48bc4e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48bc4e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My name is Ryan Ternier, I’ve been managing, coaching, and cultivating high performing teams for over 15 years, and have been a enterprise solution architect and full stack developer for over 20 years.</a:t>
            </a:r>
          </a:p>
          <a:p>
            <a:endParaRPr lang="en-US" dirty="0"/>
          </a:p>
          <a:p>
            <a:r>
              <a:rPr lang="en-US" dirty="0"/>
              <a:t>For the past 7 years I have worked as the Director of Technology for a FinTech firm in Vancouver BC, focusing on delivering fund management systems and private equity trading platforms.   </a:t>
            </a:r>
          </a:p>
          <a:p>
            <a:endParaRPr lang="en-US" dirty="0"/>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hlinkClick r:id="rId3"/>
              </a:rPr>
              <a:t>Flex Program-Curriculum Outline - Google Slides</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jump into some examples.  We’re going to load up an API I’ve written in .NET 7. Now we can interact with this multiple ways: Swagger, or a sample web page. We’re going to use Swagger and a sample web app.</a:t>
            </a:r>
          </a:p>
          <a:p>
            <a:endParaRPr lang="en-US" dirty="0"/>
          </a:p>
          <a:p>
            <a:endParaRPr lang="en-US" dirty="0"/>
          </a:p>
          <a:p>
            <a:endParaRPr lang="en-US" dirty="0"/>
          </a:p>
          <a:p>
            <a:r>
              <a:rPr lang="en-US" b="0" i="0" dirty="0">
                <a:solidFill>
                  <a:srgbClr val="374151"/>
                </a:solidFill>
                <a:effectLst/>
                <a:latin typeface="Söhne"/>
              </a:rPr>
              <a:t>In the demo, We will look at a web application that is vulnerable to SQL injection by allowing user input to be included in SQL queries without proper validation or sanitization. </a:t>
            </a:r>
          </a:p>
          <a:p>
            <a:r>
              <a:rPr lang="en-US" b="0" i="0" dirty="0">
                <a:solidFill>
                  <a:srgbClr val="374151"/>
                </a:solidFill>
                <a:effectLst/>
                <a:latin typeface="Söhne"/>
              </a:rPr>
              <a:t>Next we will review how the injection attack will be executed on the remote server.</a:t>
            </a:r>
          </a:p>
          <a:p>
            <a:r>
              <a:rPr lang="en-US" b="0" i="0" dirty="0">
                <a:solidFill>
                  <a:srgbClr val="374151"/>
                </a:solidFill>
                <a:effectLst/>
                <a:latin typeface="Söhne"/>
              </a:rPr>
              <a:t>Finally, we’ll look at how to secure the application against these attacks by using: Parameters, Input validation, and other best practices</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68661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Active Engagement: Turning on the camera allows students to actively engage with the professor and classmates. It helps create a sense of presence and connection, similar to an in-person classroom setting. Seeing each other's faces can encourage participation and foster a more interactive learning experience.</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Building Relationships: Having cameras on allows students to build relationships and connect with their peers. Seeing each other's faces promotes a sense of community, which can lead to collaboration, networking opportunities, and forming study groups. These connections can be beneficial both academically and professionally.</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Accountability and Professionalism: Turning on the camera demonstrates accountability and professionalism. It shows that students are actively participating and are attentive to the lecture. In a professional setting, such as web development, being comfortable and confident with video calls is crucial, and starting this practice during college can help develop those skills.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Overcoming Shyness and Anxiety: Participating in virtual classrooms with cameras on can help students overcome shyness and social anxiety. It provides a safe environment for gradually building confidence in public speaking and presenting oneself professionally.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It's worth noting that individual circumstances may vary, and some of you might have valid reasons for not turning on you  cameras, such as privacy concerns or technical limitations. In such cases, I will always be understanding and will accommodate. However, as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9227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4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159604"/>
            <a:ext cx="3017520" cy="348653"/>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4062413" cy="5135199"/>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2" y="4851228"/>
            <a:ext cx="332961"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0" y="2099713"/>
            <a:ext cx="3484685" cy="1663939"/>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2" y="4851228"/>
            <a:ext cx="332961"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1999" y="459028"/>
            <a:ext cx="4422914" cy="663179"/>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82805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6/15/2023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shortcuts/keyboard-shortcuts-macos.pdf"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code.visualstudio.com/shortcuts/keyboard-shortcuts-linux.pdf" TargetMode="External"/><Relationship Id="rId4" Type="http://schemas.openxmlformats.org/officeDocument/2006/relationships/hyperlink" Target="https://code.visualstudio.com/shortcuts/keyboard-shortcuts-windows.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www.linkedin.com/in/ryanternier/" TargetMode="External"/><Relationship Id="rId5" Type="http://schemas.openxmlformats.org/officeDocument/2006/relationships/hyperlink" Target="https://github.com/rternier/" TargetMode="Externa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0.jpe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57875" y="111350"/>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a:solidFill>
                  <a:schemeClr val="lt1"/>
                </a:solidFill>
                <a:latin typeface="Proxima Nova"/>
                <a:ea typeface="Proxima Nova"/>
                <a:cs typeface="Proxima Nova"/>
                <a:sym typeface="Proxima Nova"/>
              </a:rPr>
              <a:t>W1D2 - The Dev Workflow</a:t>
            </a:r>
            <a:endParaRPr sz="4000" b="1">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32274"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lvl="0"/>
            <a:endParaRPr lang="en-US" sz="1600" dirty="0"/>
          </a:p>
          <a:p>
            <a:pPr lvl="0"/>
            <a:endParaRPr lang="en-US" sz="1600" dirty="0"/>
          </a:p>
          <a:p>
            <a:pPr marL="457200" lvl="0" indent="-330200">
              <a:buSzPts val="1600"/>
              <a:buChar char="●"/>
            </a:pPr>
            <a:r>
              <a:rPr lang="en-US" sz="1600" dirty="0"/>
              <a:t>Mix a theory and practice, more practice.</a:t>
            </a:r>
          </a:p>
          <a:p>
            <a:pPr marL="457200" lvl="0"/>
            <a:endParaRPr lang="en-US" sz="1600" dirty="0"/>
          </a:p>
          <a:p>
            <a:pPr marL="457200" lvl="0" indent="-330200">
              <a:buSzPts val="1600"/>
              <a:buChar char="●"/>
            </a:pPr>
            <a:r>
              <a:rPr lang="en-US" sz="1600" dirty="0"/>
              <a:t>Provide context and explain why.</a:t>
            </a:r>
          </a:p>
          <a:p>
            <a:pPr marL="457200" lvl="0"/>
            <a:endParaRPr lang="en-US" sz="1600" dirty="0"/>
          </a:p>
          <a:p>
            <a:pPr marL="457200" lvl="0" indent="-330200">
              <a:buSzPts val="1600"/>
              <a:buChar char="●"/>
            </a:pPr>
            <a:r>
              <a:rPr lang="en-US" sz="1600" dirty="0"/>
              <a:t>More code demonstration (like pair coding).</a:t>
            </a:r>
          </a:p>
          <a:p>
            <a:pPr marL="457200" lvl="0"/>
            <a:endParaRPr lang="en-US" sz="1600" dirty="0"/>
          </a:p>
          <a:p>
            <a:pPr marL="457200" lvl="0" indent="-330200">
              <a:buSzPts val="1600"/>
              <a:buChar char="●"/>
            </a:pPr>
            <a:r>
              <a:rPr lang="en-US" sz="1600" dirty="0"/>
              <a:t>Focused on the approach</a:t>
            </a:r>
          </a:p>
          <a:p>
            <a:pPr marL="914400" lvl="1" indent="-330200">
              <a:buSzPts val="1600"/>
              <a:buChar char="○"/>
            </a:pPr>
            <a:r>
              <a:rPr lang="en-US" sz="1600" dirty="0"/>
              <a:t>Problem Solving</a:t>
            </a:r>
          </a:p>
          <a:p>
            <a:pPr marL="914400" lvl="1" indent="-330200">
              <a:buSzPts val="1600"/>
              <a:buChar char="○"/>
            </a:pPr>
            <a:r>
              <a:rPr lang="en-US" sz="1600" dirty="0"/>
              <a:t>Step by step incremental development</a:t>
            </a:r>
          </a:p>
          <a:p>
            <a:pPr marL="914400" lvl="1" indent="-330200">
              <a:buSzPts val="1600"/>
              <a:buChar char="○"/>
            </a:pPr>
            <a:r>
              <a:rPr lang="en-US" sz="1600" dirty="0"/>
              <a:t>Error driven development</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33471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2" end="2"/>
                                            </p:txEl>
                                          </p:spTgt>
                                        </p:tgtEl>
                                        <p:attrNameLst>
                                          <p:attrName>style.visibility</p:attrName>
                                        </p:attrNameLst>
                                      </p:cBhvr>
                                      <p:to>
                                        <p:strVal val="visible"/>
                                      </p:to>
                                    </p:set>
                                    <p:animEffect transition="in" filter="fade">
                                      <p:cBhvr>
                                        <p:cTn id="7" dur="1000"/>
                                        <p:tgtEl>
                                          <p:spTgt spid="1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4" end="4"/>
                                            </p:txEl>
                                          </p:spTgt>
                                        </p:tgtEl>
                                        <p:attrNameLst>
                                          <p:attrName>style.visibility</p:attrName>
                                        </p:attrNameLst>
                                      </p:cBhvr>
                                      <p:to>
                                        <p:strVal val="visible"/>
                                      </p:to>
                                    </p:set>
                                    <p:animEffect transition="in" filter="fade">
                                      <p:cBhvr>
                                        <p:cTn id="12" dur="1000"/>
                                        <p:tgtEl>
                                          <p:spTgt spid="12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6" end="6"/>
                                            </p:txEl>
                                          </p:spTgt>
                                        </p:tgtEl>
                                        <p:attrNameLst>
                                          <p:attrName>style.visibility</p:attrName>
                                        </p:attrNameLst>
                                      </p:cBhvr>
                                      <p:to>
                                        <p:strVal val="visible"/>
                                      </p:to>
                                    </p:set>
                                    <p:animEffect transition="in" filter="fade">
                                      <p:cBhvr>
                                        <p:cTn id="17" dur="1000"/>
                                        <p:tgtEl>
                                          <p:spTgt spid="12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4">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4">
                                            <p:txEl>
                                              <p:pRg st="9" end="9"/>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4">
                                            <p:txEl>
                                              <p:pRg st="10" end="1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457200" lvl="0" indent="-330200">
              <a:buSzPts val="1600"/>
              <a:buChar char="●"/>
            </a:pPr>
            <a:r>
              <a:rPr lang="en-US" sz="1600" dirty="0"/>
              <a:t>Don’t expect to understand 100% of the content right off the bat!</a:t>
            </a:r>
          </a:p>
          <a:p>
            <a:pPr marL="457200" lvl="0" indent="-330200">
              <a:buSzPts val="1600"/>
              <a:buChar char="●"/>
            </a:pPr>
            <a:endParaRPr lang="en-US" sz="1600" dirty="0"/>
          </a:p>
          <a:p>
            <a:pPr marL="457200" lvl="0" indent="-330200">
              <a:buSzPts val="1600"/>
              <a:buChar char="●"/>
            </a:pPr>
            <a:r>
              <a:rPr lang="en-US" sz="1600" dirty="0"/>
              <a:t>Don’t feel you need to code or replicate the demo code. My lectures are not a code along session</a:t>
            </a:r>
          </a:p>
          <a:p>
            <a:pPr marL="457200" lvl="0" indent="-330200">
              <a:buSzPts val="1600"/>
              <a:buChar char="●"/>
            </a:pPr>
            <a:endParaRPr lang="en-US" sz="1600" dirty="0"/>
          </a:p>
          <a:p>
            <a:pPr marL="457200" lvl="0" indent="-330200">
              <a:buSzPts val="1600"/>
              <a:buChar char="●"/>
            </a:pPr>
            <a:r>
              <a:rPr lang="en-US" sz="1600" dirty="0"/>
              <a:t>Focus on the lecture, do not try to multi-task. This is not the time to do daily work, projects, or other activities.</a:t>
            </a:r>
          </a:p>
          <a:p>
            <a:pPr marL="457200" lvl="0"/>
            <a:endParaRPr lang="en-US" sz="1600" dirty="0"/>
          </a:p>
          <a:p>
            <a:pPr marL="457200" lvl="0" indent="-330200">
              <a:buSzPts val="1600"/>
              <a:buChar char="●"/>
            </a:pPr>
            <a:r>
              <a:rPr lang="en-US" sz="1600" dirty="0"/>
              <a:t>Ask questions!</a:t>
            </a:r>
          </a:p>
          <a:p>
            <a:pPr marL="914400" lvl="1" indent="-330200">
              <a:buSzPts val="1600"/>
              <a:buChar char="●"/>
            </a:pPr>
            <a:r>
              <a:rPr lang="en-US" sz="1600" dirty="0"/>
              <a:t>Raise your hand (Alt-Y)</a:t>
            </a:r>
          </a:p>
          <a:p>
            <a:pPr marL="914400" lvl="1" indent="-330200">
              <a:buSzPts val="1600"/>
              <a:buChar char="●"/>
            </a:pPr>
            <a:r>
              <a:rPr lang="en-US" sz="1600" dirty="0"/>
              <a:t>Use chat</a:t>
            </a:r>
          </a:p>
          <a:p>
            <a:pPr marL="914400" lvl="1" indent="-330200">
              <a:buSzPts val="1600"/>
              <a:buChar char="●"/>
            </a:pPr>
            <a:r>
              <a:rPr lang="en-US" sz="1600" dirty="0"/>
              <a:t>Use your voice.</a:t>
            </a:r>
          </a:p>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404115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400" dirty="0"/>
              <a:t>Shortcuts (Learn your shortcuts!! Don’t use the mouse!)</a:t>
            </a:r>
            <a:endParaRPr lang="en-US" sz="1600" dirty="0"/>
          </a:p>
          <a:p>
            <a:pPr marL="457200" lvl="0" indent="0" algn="l" rtl="0">
              <a:spcBef>
                <a:spcPts val="0"/>
              </a:spcBef>
              <a:spcAft>
                <a:spcPts val="0"/>
              </a:spcAft>
              <a:buNone/>
            </a:pPr>
            <a:r>
              <a:rPr lang="en-US" sz="1600" dirty="0"/>
              <a:t>VS Code Cheat Sheet: </a:t>
            </a:r>
          </a:p>
          <a:p>
            <a:pPr marL="914400" lvl="0" indent="-317500" algn="l" rtl="0">
              <a:spcBef>
                <a:spcPts val="0"/>
              </a:spcBef>
              <a:spcAft>
                <a:spcPts val="0"/>
              </a:spcAft>
              <a:buSzPts val="1400"/>
              <a:buChar char="●"/>
            </a:pPr>
            <a:r>
              <a:rPr lang="en-US" sz="1600" u="sng" dirty="0">
                <a:solidFill>
                  <a:schemeClr val="hlink"/>
                </a:solidFill>
                <a:hlinkClick r:id="rId3"/>
              </a:rPr>
              <a:t>https://code.visualstudio.com/shortcuts/keyboard-shortcuts-macos.pdf</a:t>
            </a:r>
            <a:endParaRPr lang="en-US" sz="1600" dirty="0"/>
          </a:p>
          <a:p>
            <a:pPr marL="914400" lvl="0" indent="-317500" algn="l" rtl="0">
              <a:spcBef>
                <a:spcPts val="0"/>
              </a:spcBef>
              <a:spcAft>
                <a:spcPts val="0"/>
              </a:spcAft>
              <a:buSzPts val="1400"/>
              <a:buChar char="●"/>
            </a:pPr>
            <a:r>
              <a:rPr lang="en-US" sz="1600" u="sng" dirty="0">
                <a:solidFill>
                  <a:schemeClr val="hlink"/>
                </a:solidFill>
                <a:hlinkClick r:id="rId4"/>
              </a:rPr>
              <a:t>https://code.visualstudio.com/shortcuts/keyboard-shortcuts-windows.pdf</a:t>
            </a:r>
            <a:endParaRPr lang="en-US" sz="1600" dirty="0"/>
          </a:p>
          <a:p>
            <a:pPr marL="914400" lvl="0" indent="-317500" algn="l" rtl="0">
              <a:spcBef>
                <a:spcPts val="0"/>
              </a:spcBef>
              <a:spcAft>
                <a:spcPts val="0"/>
              </a:spcAft>
              <a:buSzPts val="1400"/>
              <a:buChar char="●"/>
            </a:pPr>
            <a:r>
              <a:rPr lang="en-US" sz="1600" u="sng" dirty="0">
                <a:solidFill>
                  <a:schemeClr val="hlink"/>
                </a:solidFill>
                <a:hlinkClick r:id="rId5"/>
              </a:rPr>
              <a:t>https://code.visualstudio.com/shortcuts/keyboard-shortcuts-linux.pdf</a:t>
            </a:r>
            <a:endParaRPr lang="en-US" sz="1600" dirty="0"/>
          </a:p>
          <a:p>
            <a:pPr marL="0" lvl="0" indent="0" algn="l" rtl="0">
              <a:spcBef>
                <a:spcPts val="0"/>
              </a:spcBef>
              <a:spcAft>
                <a:spcPts val="0"/>
              </a:spcAft>
              <a:buNone/>
            </a:pPr>
            <a:endParaRPr lang="en-US" sz="1600" dirty="0"/>
          </a:p>
          <a:p>
            <a:pPr marL="457200" lvl="0" indent="-317500" algn="l" rtl="0">
              <a:spcBef>
                <a:spcPts val="0"/>
              </a:spcBef>
              <a:spcAft>
                <a:spcPts val="0"/>
              </a:spcAft>
              <a:buSzPts val="1400"/>
              <a:buChar char="●"/>
            </a:pPr>
            <a:r>
              <a:rPr lang="en-US" sz="1600" dirty="0"/>
              <a:t>Useful Add-Ons</a:t>
            </a:r>
          </a:p>
          <a:p>
            <a:pPr marL="914400" lvl="0" indent="-317500" algn="l" rtl="0">
              <a:spcBef>
                <a:spcPts val="0"/>
              </a:spcBef>
              <a:spcAft>
                <a:spcPts val="0"/>
              </a:spcAft>
              <a:buSzPts val="1400"/>
              <a:buChar char="●"/>
            </a:pPr>
            <a:r>
              <a:rPr lang="en-US" sz="1600" dirty="0" err="1"/>
              <a:t>Eslint</a:t>
            </a:r>
            <a:endParaRPr lang="en-US" sz="1600" dirty="0"/>
          </a:p>
          <a:p>
            <a:pPr marL="914400" lvl="0" indent="-317500" algn="l" rtl="0">
              <a:spcBef>
                <a:spcPts val="0"/>
              </a:spcBef>
              <a:spcAft>
                <a:spcPts val="0"/>
              </a:spcAft>
              <a:buSzPts val="1400"/>
              <a:buChar char="●"/>
            </a:pPr>
            <a:r>
              <a:rPr lang="en-US" sz="1600" dirty="0"/>
              <a:t>Prettier (but not for first few weeks)</a:t>
            </a:r>
          </a:p>
          <a:p>
            <a:pPr marL="914400" lvl="0" indent="-317500" algn="l" rtl="0">
              <a:spcBef>
                <a:spcPts val="0"/>
              </a:spcBef>
              <a:spcAft>
                <a:spcPts val="0"/>
              </a:spcAft>
              <a:buSzPts val="1400"/>
              <a:buChar char="●"/>
            </a:pPr>
            <a:r>
              <a:rPr lang="en-US" sz="1600" dirty="0"/>
              <a:t>Don’t use GitHub Copilot!</a:t>
            </a:r>
          </a:p>
          <a:p>
            <a:pPr marL="0" lvl="0" indent="0" algn="l" rtl="0">
              <a:spcBef>
                <a:spcPts val="0"/>
              </a:spcBef>
              <a:spcAft>
                <a:spcPts val="0"/>
              </a:spcAft>
              <a:buNone/>
            </a:pPr>
            <a:endParaRPr lang="en-US" sz="1600" dirty="0"/>
          </a:p>
          <a:p>
            <a:pPr marL="457200" lvl="0" indent="-317500" algn="l" rtl="0">
              <a:spcBef>
                <a:spcPts val="0"/>
              </a:spcBef>
              <a:spcAft>
                <a:spcPts val="0"/>
              </a:spcAft>
              <a:buSzPts val="1400"/>
              <a:buChar char="●"/>
            </a:pPr>
            <a:r>
              <a:rPr lang="en-US" sz="1600" dirty="0"/>
              <a:t>Google</a:t>
            </a:r>
          </a:p>
          <a:p>
            <a:pPr marL="914400" lvl="0" indent="-317500" algn="l" rtl="0">
              <a:spcBef>
                <a:spcPts val="0"/>
              </a:spcBef>
              <a:spcAft>
                <a:spcPts val="0"/>
              </a:spcAft>
              <a:buSzPts val="1400"/>
              <a:buChar char="●"/>
            </a:pPr>
            <a:r>
              <a:rPr lang="en-US" sz="1600" dirty="0"/>
              <a:t>Good habit to search for a solution (Stack Overflow)</a:t>
            </a:r>
          </a:p>
          <a:p>
            <a:pPr marL="596900" lvl="0" algn="l" rtl="0">
              <a:spcBef>
                <a:spcPts val="0"/>
              </a:spcBef>
              <a:spcAft>
                <a:spcPts val="0"/>
              </a:spcAft>
              <a:buSzPts val="1400"/>
            </a:pPr>
            <a:endParaRPr lang="en-US" sz="1600" dirty="0"/>
          </a:p>
          <a:p>
            <a:pPr marL="914400" lvl="0" indent="0" algn="l" rtl="0">
              <a:spcBef>
                <a:spcPts val="0"/>
              </a:spcBef>
              <a:spcAft>
                <a:spcPts val="0"/>
              </a:spcAft>
              <a:buNone/>
            </a:pPr>
            <a:endParaRPr lang="en-US" sz="1600" dirty="0"/>
          </a:p>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TOOLS</a:t>
            </a:r>
          </a:p>
        </p:txBody>
      </p:sp>
    </p:spTree>
    <p:extLst>
      <p:ext uri="{BB962C8B-B14F-4D97-AF65-F5344CB8AC3E}">
        <p14:creationId xmlns:p14="http://schemas.microsoft.com/office/powerpoint/2010/main" val="5662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 - GIT</a:t>
            </a:r>
          </a:p>
        </p:txBody>
      </p:sp>
      <p:sp>
        <p:nvSpPr>
          <p:cNvPr id="4" name="Google Shape;200;p29">
            <a:extLst>
              <a:ext uri="{FF2B5EF4-FFF2-40B4-BE49-F238E27FC236}">
                <a16:creationId xmlns:a16="http://schemas.microsoft.com/office/drawing/2014/main" id="{C1D756AD-37BB-24D6-4C37-78E3AC022CA7}"/>
              </a:ext>
            </a:extLst>
          </p:cNvPr>
          <p:cNvSpPr txBox="1"/>
          <p:nvPr/>
        </p:nvSpPr>
        <p:spPr>
          <a:xfrm>
            <a:off x="177864" y="1045196"/>
            <a:ext cx="7895700" cy="38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dirty="0"/>
              <a:t>What, Why git?</a:t>
            </a:r>
            <a:endParaRPr sz="18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Repositories (one repo per projects)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Save milestones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Keeps an history of your code (commits)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Backup copy on </a:t>
            </a:r>
            <a:r>
              <a:rPr lang="en-CA" sz="1600" dirty="0" err="1"/>
              <a:t>github</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Work better as teams, branches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Do use git</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You </a:t>
            </a:r>
            <a:r>
              <a:rPr lang="en-CA" sz="1600" b="1" dirty="0"/>
              <a:t>will have to use</a:t>
            </a:r>
            <a:r>
              <a:rPr lang="en-CA" sz="1600" dirty="0"/>
              <a:t> git in team projects</a:t>
            </a:r>
            <a:endParaRPr sz="1600" dirty="0"/>
          </a:p>
          <a:p>
            <a:pPr marL="0" lvl="0" indent="0" algn="l" rtl="0">
              <a:spcBef>
                <a:spcPts val="0"/>
              </a:spcBef>
              <a:spcAft>
                <a:spcPts val="0"/>
              </a:spcAft>
              <a:buNone/>
            </a:pPr>
            <a:endParaRPr sz="1600" dirty="0"/>
          </a:p>
          <a:p>
            <a:pPr marL="914400" lvl="0" indent="0" algn="l" rtl="0">
              <a:spcBef>
                <a:spcPts val="0"/>
              </a:spcBef>
              <a:spcAft>
                <a:spcPts val="0"/>
              </a:spcAft>
              <a:buNone/>
            </a:pPr>
            <a:endParaRPr dirty="0"/>
          </a:p>
        </p:txBody>
      </p:sp>
    </p:spTree>
    <p:extLst>
      <p:ext uri="{BB962C8B-B14F-4D97-AF65-F5344CB8AC3E}">
        <p14:creationId xmlns:p14="http://schemas.microsoft.com/office/powerpoint/2010/main" val="44050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10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10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10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10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10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 - GIT</a:t>
            </a:r>
          </a:p>
        </p:txBody>
      </p:sp>
      <p:sp>
        <p:nvSpPr>
          <p:cNvPr id="3" name="Google Shape;206;p30">
            <a:extLst>
              <a:ext uri="{FF2B5EF4-FFF2-40B4-BE49-F238E27FC236}">
                <a16:creationId xmlns:a16="http://schemas.microsoft.com/office/drawing/2014/main" id="{D0E3936C-9E87-D8FE-3D06-6E6ECE83BD2C}"/>
              </a:ext>
            </a:extLst>
          </p:cNvPr>
          <p:cNvSpPr txBox="1"/>
          <p:nvPr/>
        </p:nvSpPr>
        <p:spPr>
          <a:xfrm>
            <a:off x="438650" y="2186175"/>
            <a:ext cx="8030100" cy="2285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sz="1800" dirty="0"/>
              <a:t>GIT Commands:</a:t>
            </a:r>
            <a:endParaRPr sz="1800" dirty="0"/>
          </a:p>
          <a:p>
            <a:pPr marL="914400" lvl="1" indent="-342900" algn="l" rtl="0">
              <a:spcBef>
                <a:spcPts val="0"/>
              </a:spcBef>
              <a:spcAft>
                <a:spcPts val="0"/>
              </a:spcAft>
              <a:buSzPts val="1800"/>
              <a:buChar char="○"/>
            </a:pPr>
            <a:r>
              <a:rPr lang="en-CA" sz="1800" dirty="0"/>
              <a:t>git status</a:t>
            </a:r>
            <a:endParaRPr sz="1800" dirty="0"/>
          </a:p>
          <a:p>
            <a:pPr marL="914400" lvl="1" indent="-342900" algn="l" rtl="0">
              <a:spcBef>
                <a:spcPts val="0"/>
              </a:spcBef>
              <a:spcAft>
                <a:spcPts val="0"/>
              </a:spcAft>
              <a:buSzPts val="1800"/>
              <a:buChar char="○"/>
            </a:pPr>
            <a:r>
              <a:rPr lang="en-CA" sz="1800" dirty="0"/>
              <a:t>git add .</a:t>
            </a:r>
            <a:endParaRPr sz="1800" dirty="0"/>
          </a:p>
          <a:p>
            <a:pPr marL="914400" lvl="1" indent="-342900" algn="l" rtl="0">
              <a:spcBef>
                <a:spcPts val="0"/>
              </a:spcBef>
              <a:spcAft>
                <a:spcPts val="0"/>
              </a:spcAft>
              <a:buSzPts val="1800"/>
              <a:buChar char="○"/>
            </a:pPr>
            <a:r>
              <a:rPr lang="en-CA" sz="1800" dirty="0"/>
              <a:t>git commit -m "message"</a:t>
            </a:r>
            <a:endParaRPr sz="1800" dirty="0"/>
          </a:p>
          <a:p>
            <a:pPr marL="914400" lvl="1" indent="-342900" algn="l" rtl="0">
              <a:spcBef>
                <a:spcPts val="0"/>
              </a:spcBef>
              <a:spcAft>
                <a:spcPts val="0"/>
              </a:spcAft>
              <a:buSzPts val="1800"/>
              <a:buChar char="○"/>
            </a:pPr>
            <a:r>
              <a:rPr lang="en-CA" sz="1800" dirty="0"/>
              <a:t>git remote -v (or add origin, rm origin)</a:t>
            </a:r>
            <a:endParaRPr sz="1800" dirty="0"/>
          </a:p>
          <a:p>
            <a:pPr marL="914400" lvl="1" indent="-342900" algn="l" rtl="0">
              <a:spcBef>
                <a:spcPts val="0"/>
              </a:spcBef>
              <a:spcAft>
                <a:spcPts val="0"/>
              </a:spcAft>
              <a:buSzPts val="1800"/>
              <a:buChar char="○"/>
            </a:pPr>
            <a:r>
              <a:rPr lang="en-CA" sz="1800" dirty="0"/>
              <a:t>git push</a:t>
            </a:r>
            <a:endParaRPr sz="1800" dirty="0"/>
          </a:p>
          <a:p>
            <a:pPr marL="914400" lvl="1" indent="-342900" algn="l" rtl="0">
              <a:spcBef>
                <a:spcPts val="0"/>
              </a:spcBef>
              <a:spcAft>
                <a:spcPts val="0"/>
              </a:spcAft>
              <a:buSzPts val="1800"/>
              <a:buChar char="○"/>
            </a:pPr>
            <a:r>
              <a:rPr lang="en-CA" sz="1800" dirty="0"/>
              <a:t>git pull</a:t>
            </a:r>
            <a:endParaRPr sz="1800" dirty="0"/>
          </a:p>
          <a:p>
            <a:pPr marL="914400" lvl="1" indent="-342900" algn="l" rtl="0">
              <a:spcBef>
                <a:spcPts val="0"/>
              </a:spcBef>
              <a:spcAft>
                <a:spcPts val="0"/>
              </a:spcAft>
              <a:buSzPts val="1800"/>
              <a:buChar char="○"/>
            </a:pPr>
            <a:r>
              <a:rPr lang="en-CA" sz="1800" dirty="0"/>
              <a:t>git log</a:t>
            </a:r>
            <a:endParaRPr sz="1800" dirty="0"/>
          </a:p>
        </p:txBody>
      </p:sp>
      <p:sp>
        <p:nvSpPr>
          <p:cNvPr id="5" name="Google Shape;207;p30">
            <a:extLst>
              <a:ext uri="{FF2B5EF4-FFF2-40B4-BE49-F238E27FC236}">
                <a16:creationId xmlns:a16="http://schemas.microsoft.com/office/drawing/2014/main" id="{7CC42AC4-A9FC-F173-668C-75F29E41B8F1}"/>
              </a:ext>
            </a:extLst>
          </p:cNvPr>
          <p:cNvSpPr txBox="1"/>
          <p:nvPr/>
        </p:nvSpPr>
        <p:spPr>
          <a:xfrm>
            <a:off x="438650" y="1134325"/>
            <a:ext cx="7895700" cy="903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CA" sz="1800" dirty="0"/>
              <a:t>GIT Workflow (add files to staging area, commit changes, update </a:t>
            </a:r>
            <a:r>
              <a:rPr lang="en-CA" sz="1800" dirty="0" err="1"/>
              <a:t>github</a:t>
            </a:r>
            <a:r>
              <a:rPr lang="en-CA" sz="1800" dirty="0"/>
              <a:t>)</a:t>
            </a:r>
            <a:endParaRPr sz="1800" dirty="0"/>
          </a:p>
          <a:p>
            <a:pPr marL="457200" lvl="0" indent="0" algn="l" rtl="0">
              <a:spcBef>
                <a:spcPts val="0"/>
              </a:spcBef>
              <a:spcAft>
                <a:spcPts val="0"/>
              </a:spcAft>
              <a:buNone/>
            </a:pPr>
            <a:endParaRPr sz="1800" dirty="0"/>
          </a:p>
          <a:p>
            <a:pPr marL="0" lvl="0" indent="0" algn="l" rtl="0">
              <a:spcBef>
                <a:spcPts val="0"/>
              </a:spcBef>
              <a:spcAft>
                <a:spcPts val="0"/>
              </a:spcAft>
              <a:buNone/>
            </a:pPr>
            <a:endParaRPr sz="1600" dirty="0"/>
          </a:p>
          <a:p>
            <a:pPr marL="914400" lvl="0" indent="0" algn="l" rtl="0">
              <a:spcBef>
                <a:spcPts val="0"/>
              </a:spcBef>
              <a:spcAft>
                <a:spcPts val="0"/>
              </a:spcAft>
              <a:buNone/>
            </a:pPr>
            <a:endParaRPr dirty="0"/>
          </a:p>
        </p:txBody>
      </p:sp>
    </p:spTree>
    <p:extLst>
      <p:ext uri="{BB962C8B-B14F-4D97-AF65-F5344CB8AC3E}">
        <p14:creationId xmlns:p14="http://schemas.microsoft.com/office/powerpoint/2010/main" val="246877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 - GIT</a:t>
            </a:r>
          </a:p>
        </p:txBody>
      </p:sp>
      <p:sp>
        <p:nvSpPr>
          <p:cNvPr id="3" name="Google Shape;206;p30">
            <a:extLst>
              <a:ext uri="{FF2B5EF4-FFF2-40B4-BE49-F238E27FC236}">
                <a16:creationId xmlns:a16="http://schemas.microsoft.com/office/drawing/2014/main" id="{D0E3936C-9E87-D8FE-3D06-6E6ECE83BD2C}"/>
              </a:ext>
            </a:extLst>
          </p:cNvPr>
          <p:cNvSpPr txBox="1"/>
          <p:nvPr/>
        </p:nvSpPr>
        <p:spPr>
          <a:xfrm>
            <a:off x="137275" y="1066292"/>
            <a:ext cx="8030100" cy="22851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r>
              <a:rPr lang="en-US" dirty="0"/>
              <a:t>Best Practices</a:t>
            </a:r>
          </a:p>
          <a:p>
            <a:pPr marL="114300" lvl="0" algn="l" rtl="0">
              <a:spcBef>
                <a:spcPts val="0"/>
              </a:spcBef>
              <a:spcAft>
                <a:spcPts val="0"/>
              </a:spcAft>
              <a:buSzPts val="1800"/>
            </a:pPr>
            <a:endParaRPr lang="en-US" dirty="0"/>
          </a:p>
          <a:p>
            <a:pPr marL="400050" lvl="0" indent="-285750" algn="l" rtl="0">
              <a:spcBef>
                <a:spcPts val="0"/>
              </a:spcBef>
              <a:spcAft>
                <a:spcPts val="0"/>
              </a:spcAft>
              <a:buSzPts val="1800"/>
              <a:buFont typeface="Arial" panose="020B0604020202020204" pitchFamily="34" charset="0"/>
              <a:buChar char="•"/>
            </a:pPr>
            <a:r>
              <a:rPr lang="en-US" sz="1800" dirty="0"/>
              <a:t>Commit and push daily.</a:t>
            </a:r>
          </a:p>
          <a:p>
            <a:pPr marL="857250" lvl="1" indent="-285750">
              <a:buSzPts val="1800"/>
              <a:buFont typeface="Arial" panose="020B0604020202020204" pitchFamily="34" charset="0"/>
              <a:buChar char="•"/>
            </a:pPr>
            <a:r>
              <a:rPr lang="en-US" dirty="0"/>
              <a:t>Make sure your code works first.</a:t>
            </a:r>
          </a:p>
          <a:p>
            <a:pPr marL="400050" indent="-285750">
              <a:buSzPts val="1800"/>
              <a:buFont typeface="Arial" panose="020B0604020202020204" pitchFamily="34" charset="0"/>
              <a:buChar char="•"/>
            </a:pPr>
            <a:r>
              <a:rPr lang="en-US" dirty="0"/>
              <a:t>Don’t be afraid of branching.</a:t>
            </a:r>
          </a:p>
          <a:p>
            <a:pPr marL="400050" indent="-285750">
              <a:buSzPts val="1800"/>
              <a:buFont typeface="Arial" panose="020B0604020202020204" pitchFamily="34" charset="0"/>
              <a:buChar char="•"/>
            </a:pPr>
            <a:r>
              <a:rPr lang="en-US" dirty="0"/>
              <a:t>Create meaningful commit messages</a:t>
            </a:r>
          </a:p>
          <a:p>
            <a:pPr marL="400050" indent="-285750">
              <a:buSzPts val="1800"/>
              <a:buFont typeface="Arial" panose="020B0604020202020204" pitchFamily="34" charset="0"/>
              <a:buChar char="•"/>
            </a:pPr>
            <a:r>
              <a:rPr lang="en-US" dirty="0"/>
              <a:t>PULL before Pushing.</a:t>
            </a:r>
          </a:p>
          <a:p>
            <a:pPr marL="400050" indent="-285750">
              <a:buSzPts val="1800"/>
              <a:buFont typeface="Arial" panose="020B0604020202020204" pitchFamily="34" charset="0"/>
              <a:buChar char="•"/>
            </a:pPr>
            <a:r>
              <a:rPr lang="en-US" dirty="0"/>
              <a:t>Back up</a:t>
            </a:r>
          </a:p>
          <a:p>
            <a:pPr marL="857250" lvl="1" indent="-285750">
              <a:buSzPts val="1800"/>
              <a:buFont typeface="Arial" panose="020B0604020202020204" pitchFamily="34" charset="0"/>
              <a:buChar char="•"/>
            </a:pPr>
            <a:r>
              <a:rPr lang="en-US" dirty="0"/>
              <a:t>Git is a distributed version system, but it is essential to backup your repositories.</a:t>
            </a:r>
          </a:p>
          <a:p>
            <a:pPr marL="857250" lvl="1" indent="-285750">
              <a:buSzPts val="1800"/>
              <a:buFont typeface="Arial" panose="020B0604020202020204" pitchFamily="34" charset="0"/>
              <a:buChar char="•"/>
            </a:pPr>
            <a:r>
              <a:rPr lang="en-US" dirty="0"/>
              <a:t>If you ever get into a GIT issue (rebase / merge) ZIP it up.</a:t>
            </a:r>
          </a:p>
        </p:txBody>
      </p:sp>
    </p:spTree>
    <p:extLst>
      <p:ext uri="{BB962C8B-B14F-4D97-AF65-F5344CB8AC3E}">
        <p14:creationId xmlns:p14="http://schemas.microsoft.com/office/powerpoint/2010/main" val="41734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p:nvPr/>
        </p:nvSpPr>
        <p:spPr>
          <a:xfrm>
            <a:off x="438650" y="2186175"/>
            <a:ext cx="8030100" cy="2285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sz="1800" dirty="0"/>
              <a:t>List the steps in order to solve a problem. Not thinking about the syntax.</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a:t>Step-by-step process:</a:t>
            </a:r>
            <a:endParaRPr sz="1800" dirty="0"/>
          </a:p>
          <a:p>
            <a:pPr marL="457200" lvl="0" indent="0" algn="l" rtl="0">
              <a:spcBef>
                <a:spcPts val="0"/>
              </a:spcBef>
              <a:spcAft>
                <a:spcPts val="0"/>
              </a:spcAft>
              <a:buNone/>
            </a:pPr>
            <a:endParaRPr sz="1800" dirty="0"/>
          </a:p>
          <a:p>
            <a:pPr marL="914400" lvl="0" indent="-317500" algn="l" rtl="0">
              <a:spcBef>
                <a:spcPts val="0"/>
              </a:spcBef>
              <a:spcAft>
                <a:spcPts val="0"/>
              </a:spcAft>
              <a:buSzPts val="1400"/>
              <a:buAutoNum type="arabicPeriod"/>
            </a:pPr>
            <a:r>
              <a:rPr lang="en-CA" dirty="0"/>
              <a:t>State the hypothesis</a:t>
            </a:r>
            <a:endParaRPr dirty="0"/>
          </a:p>
          <a:p>
            <a:pPr marL="914400" lvl="0" indent="-317500" algn="l" rtl="0">
              <a:spcBef>
                <a:spcPts val="0"/>
              </a:spcBef>
              <a:spcAft>
                <a:spcPts val="0"/>
              </a:spcAft>
              <a:buSzPts val="1400"/>
              <a:buAutoNum type="arabicPeriod"/>
            </a:pPr>
            <a:r>
              <a:rPr lang="en-CA" dirty="0"/>
              <a:t>Verify the hypothesis</a:t>
            </a:r>
            <a:endParaRPr dirty="0"/>
          </a:p>
          <a:p>
            <a:pPr marL="914400" lvl="0" indent="-317500" algn="l" rtl="0">
              <a:spcBef>
                <a:spcPts val="0"/>
              </a:spcBef>
              <a:spcAft>
                <a:spcPts val="0"/>
              </a:spcAft>
              <a:buSzPts val="1400"/>
              <a:buAutoNum type="arabicPeriod"/>
            </a:pPr>
            <a:r>
              <a:rPr lang="en-CA" dirty="0"/>
              <a:t>Make changes</a:t>
            </a:r>
          </a:p>
          <a:p>
            <a:pPr marL="914400" lvl="0" indent="-317500" algn="l" rtl="0">
              <a:spcBef>
                <a:spcPts val="0"/>
              </a:spcBef>
              <a:spcAft>
                <a:spcPts val="0"/>
              </a:spcAft>
              <a:buSzPts val="1400"/>
              <a:buAutoNum type="arabicPeriod"/>
            </a:pPr>
            <a:r>
              <a:rPr lang="en-CA" dirty="0"/>
              <a:t>Comment decisions when code is not self-documenting</a:t>
            </a:r>
            <a:endParaRPr dirty="0"/>
          </a:p>
        </p:txBody>
      </p:sp>
      <p:sp>
        <p:nvSpPr>
          <p:cNvPr id="214" name="Google Shape;214;p31"/>
          <p:cNvSpPr txBox="1"/>
          <p:nvPr/>
        </p:nvSpPr>
        <p:spPr>
          <a:xfrm>
            <a:off x="438650" y="1136804"/>
            <a:ext cx="7895700" cy="9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dirty="0"/>
              <a:t>How to approach problem solving</a:t>
            </a:r>
            <a:endParaRPr sz="1800" dirty="0"/>
          </a:p>
          <a:p>
            <a:pPr marL="457200" lvl="0" indent="0" algn="l" rtl="0">
              <a:spcBef>
                <a:spcPts val="0"/>
              </a:spcBef>
              <a:spcAft>
                <a:spcPts val="0"/>
              </a:spcAft>
              <a:buNone/>
            </a:pPr>
            <a:endParaRPr sz="1800" dirty="0"/>
          </a:p>
          <a:p>
            <a:pPr marL="0" lvl="0" indent="0" algn="l" rtl="0">
              <a:spcBef>
                <a:spcPts val="0"/>
              </a:spcBef>
              <a:spcAft>
                <a:spcPts val="0"/>
              </a:spcAft>
              <a:buNone/>
            </a:pPr>
            <a:endParaRPr sz="1600" dirty="0"/>
          </a:p>
          <a:p>
            <a:pPr marL="914400" lvl="0" indent="0" algn="l" rtl="0">
              <a:spcBef>
                <a:spcPts val="0"/>
              </a:spcBef>
              <a:spcAft>
                <a:spcPts val="0"/>
              </a:spcAft>
              <a:buNone/>
            </a:pPr>
            <a:endParaRPr dirty="0"/>
          </a:p>
        </p:txBody>
      </p:sp>
      <p:sp>
        <p:nvSpPr>
          <p:cNvPr id="4" name="Rectangle 3">
            <a:extLst>
              <a:ext uri="{FF2B5EF4-FFF2-40B4-BE49-F238E27FC236}">
                <a16:creationId xmlns:a16="http://schemas.microsoft.com/office/drawing/2014/main" id="{3830A276-9A78-77A8-CE8A-C4A8A0A973C4}"/>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INCREMENTAL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fade">
                                      <p:cBhvr>
                                        <p:cTn id="7" dur="1000"/>
                                        <p:tgtEl>
                                          <p:spTgt spid="2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xEl>
                                              <p:pRg st="2" end="2"/>
                                            </p:txEl>
                                          </p:spTgt>
                                        </p:tgtEl>
                                        <p:attrNameLst>
                                          <p:attrName>style.visibility</p:attrName>
                                        </p:attrNameLst>
                                      </p:cBhvr>
                                      <p:to>
                                        <p:strVal val="visible"/>
                                      </p:to>
                                    </p:set>
                                    <p:animEffect transition="in" filter="fade">
                                      <p:cBhvr>
                                        <p:cTn id="12" dur="1000"/>
                                        <p:tgtEl>
                                          <p:spTgt spid="2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3">
                                            <p:txEl>
                                              <p:pRg st="4" end="4"/>
                                            </p:txEl>
                                          </p:spTgt>
                                        </p:tgtEl>
                                        <p:attrNameLst>
                                          <p:attrName>style.visibility</p:attrName>
                                        </p:attrNameLst>
                                      </p:cBhvr>
                                      <p:to>
                                        <p:strVal val="visible"/>
                                      </p:to>
                                    </p:set>
                                    <p:animEffect transition="in" filter="fade">
                                      <p:cBhvr>
                                        <p:cTn id="17" dur="1000"/>
                                        <p:tgtEl>
                                          <p:spTgt spid="2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3">
                                            <p:txEl>
                                              <p:pRg st="5" end="5"/>
                                            </p:txEl>
                                          </p:spTgt>
                                        </p:tgtEl>
                                        <p:attrNameLst>
                                          <p:attrName>style.visibility</p:attrName>
                                        </p:attrNameLst>
                                      </p:cBhvr>
                                      <p:to>
                                        <p:strVal val="visible"/>
                                      </p:to>
                                    </p:set>
                                    <p:animEffect transition="in" filter="fade">
                                      <p:cBhvr>
                                        <p:cTn id="22" dur="1000"/>
                                        <p:tgtEl>
                                          <p:spTgt spid="21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3">
                                            <p:txEl>
                                              <p:pRg st="6" end="6"/>
                                            </p:txEl>
                                          </p:spTgt>
                                        </p:tgtEl>
                                        <p:attrNameLst>
                                          <p:attrName>style.visibility</p:attrName>
                                        </p:attrNameLst>
                                      </p:cBhvr>
                                      <p:to>
                                        <p:strVal val="visible"/>
                                      </p:to>
                                    </p:set>
                                    <p:animEffect transition="in" filter="fade">
                                      <p:cBhvr>
                                        <p:cTn id="27" dur="1000"/>
                                        <p:tgtEl>
                                          <p:spTgt spid="21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3">
                                            <p:txEl>
                                              <p:pRg st="7" end="7"/>
                                            </p:txEl>
                                          </p:spTgt>
                                        </p:tgtEl>
                                        <p:attrNameLst>
                                          <p:attrName>style.visibility</p:attrName>
                                        </p:attrNameLst>
                                      </p:cBhvr>
                                      <p:to>
                                        <p:strVal val="visible"/>
                                      </p:to>
                                    </p:set>
                                    <p:animEffect transition="in" filter="fade">
                                      <p:cBhvr>
                                        <p:cTn id="32" dur="1000"/>
                                        <p:tgtEl>
                                          <p:spTgt spid="2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p:nvPr/>
        </p:nvSpPr>
        <p:spPr>
          <a:xfrm>
            <a:off x="438650" y="2186175"/>
            <a:ext cx="8030100" cy="2285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p:txBody>
      </p:sp>
      <p:pic>
        <p:nvPicPr>
          <p:cNvPr id="2050" name="Picture 2" descr="Real or fake? This could well be the most pointless road sign in the world - Irish Mirror Online">
            <a:extLst>
              <a:ext uri="{FF2B5EF4-FFF2-40B4-BE49-F238E27FC236}">
                <a16:creationId xmlns:a16="http://schemas.microsoft.com/office/drawing/2014/main" id="{06A69352-5C08-9B7E-73A9-0B5E57CA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4763"/>
            <a:ext cx="771525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fade">
                                      <p:cBhvr>
                                        <p:cTn id="7" dur="1000"/>
                                        <p:tgtEl>
                                          <p:spTgt spid="2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129" name="Rectangle 1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22 Memes Only LEGO Fans Will Understand">
            <a:extLst>
              <a:ext uri="{FF2B5EF4-FFF2-40B4-BE49-F238E27FC236}">
                <a16:creationId xmlns:a16="http://schemas.microsoft.com/office/drawing/2014/main" id="{E89D9EAC-45D9-D6E7-6EA8-91DFDECC634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7111"/>
          <a:stretch/>
        </p:blipFill>
        <p:spPr bwMode="auto">
          <a:xfrm>
            <a:off x="20" y="10"/>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124" name="Google Shape;124;p20"/>
          <p:cNvSpPr txBox="1"/>
          <p:nvPr/>
        </p:nvSpPr>
        <p:spPr>
          <a:xfrm>
            <a:off x="628650" y="4164458"/>
            <a:ext cx="7886700" cy="468264"/>
          </a:xfrm>
          <a:prstGeom prst="rect">
            <a:avLst/>
          </a:prstGeom>
        </p:spPr>
        <p:txBody>
          <a:bodyPr spcFirstLastPara="1" vert="horz" lIns="91440" tIns="45720" rIns="91440" bIns="45720" rtlCol="0" anchorCtr="0">
            <a:normAutofit/>
          </a:bodyPr>
          <a:lstStyle/>
          <a:p>
            <a:pPr lvl="0" defTabSz="914400">
              <a:lnSpc>
                <a:spcPct val="90000"/>
              </a:lnSpc>
              <a:spcBef>
                <a:spcPts val="0"/>
              </a:spcBef>
              <a:spcAft>
                <a:spcPts val="600"/>
              </a:spcAft>
            </a:pPr>
            <a:r>
              <a:rPr lang="en-US" dirty="0">
                <a:solidFill>
                  <a:srgbClr val="FFFFFF"/>
                </a:solidFill>
              </a:rPr>
              <a:t>Build a piece at a time.</a:t>
            </a:r>
          </a:p>
        </p:txBody>
      </p:sp>
      <p:sp>
        <p:nvSpPr>
          <p:cNvPr id="4" name="Rectangle 3">
            <a:extLst>
              <a:ext uri="{FF2B5EF4-FFF2-40B4-BE49-F238E27FC236}">
                <a16:creationId xmlns:a16="http://schemas.microsoft.com/office/drawing/2014/main" id="{E0500149-3B23-52DB-3FEF-1978EF1747CD}"/>
              </a:ext>
              <a:ext uri="{C183D7F6-B498-43B3-948B-1728B52AA6E4}">
                <adec:decorative xmlns:adec="http://schemas.microsoft.com/office/drawing/2017/decorative" val="1"/>
              </a:ext>
            </a:extLst>
          </p:cNvPr>
          <p:cNvSpPr/>
          <p:nvPr/>
        </p:nvSpPr>
        <p:spPr>
          <a:xfrm>
            <a:off x="0" y="0"/>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INCREMENTAL DEVELOPMENT</a:t>
            </a:r>
          </a:p>
        </p:txBody>
      </p:sp>
    </p:spTree>
    <p:extLst>
      <p:ext uri="{BB962C8B-B14F-4D97-AF65-F5344CB8AC3E}">
        <p14:creationId xmlns:p14="http://schemas.microsoft.com/office/powerpoint/2010/main" val="80454220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228" name="Rectangle 22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Google Shape;220;p32"/>
          <p:cNvSpPr txBox="1"/>
          <p:nvPr/>
        </p:nvSpPr>
        <p:spPr>
          <a:xfrm>
            <a:off x="5567104" y="778709"/>
            <a:ext cx="2257214" cy="3539862"/>
          </a:xfrm>
          <a:prstGeom prst="rect">
            <a:avLst/>
          </a:prstGeom>
          <a:noFill/>
          <a:ln>
            <a:noFill/>
          </a:ln>
        </p:spPr>
        <p:txBody>
          <a:bodyPr spcFirstLastPara="1" wrap="square" lIns="91425" tIns="91425" rIns="91425" bIns="91425" anchor="t" anchorCtr="0">
            <a:noAutofit/>
          </a:bodyPr>
          <a:lstStyle/>
          <a:p>
            <a:pPr marL="388620" indent="-280670" defTabSz="388620">
              <a:spcAft>
                <a:spcPts val="600"/>
              </a:spcAft>
              <a:buSzPts val="1600"/>
              <a:buChar char="●"/>
            </a:pPr>
            <a:r>
              <a:rPr lang="en-US" sz="1360" kern="1200" dirty="0">
                <a:solidFill>
                  <a:schemeClr val="tx1"/>
                </a:solidFill>
                <a:latin typeface="+mn-lt"/>
                <a:ea typeface="+mn-ea"/>
                <a:cs typeface="+mn-cs"/>
              </a:rPr>
              <a:t>As developers, we express ourselves through code much like an author writing a book.</a:t>
            </a:r>
          </a:p>
          <a:p>
            <a:pPr marL="388620" defTabSz="388620">
              <a:spcAft>
                <a:spcPts val="600"/>
              </a:spcAft>
            </a:pPr>
            <a:endParaRPr lang="en-US" sz="1360" kern="1200" dirty="0">
              <a:solidFill>
                <a:schemeClr val="tx1"/>
              </a:solidFill>
              <a:latin typeface="+mn-lt"/>
              <a:ea typeface="+mn-ea"/>
              <a:cs typeface="+mn-cs"/>
            </a:endParaRPr>
          </a:p>
          <a:p>
            <a:pPr marL="388620" indent="-280670" defTabSz="388620">
              <a:spcAft>
                <a:spcPts val="600"/>
              </a:spcAft>
              <a:buSzPts val="1600"/>
              <a:buChar char="●"/>
            </a:pPr>
            <a:r>
              <a:rPr lang="en-US" sz="1360" kern="1200" dirty="0">
                <a:solidFill>
                  <a:schemeClr val="tx1"/>
                </a:solidFill>
                <a:latin typeface="+mn-lt"/>
                <a:ea typeface="+mn-ea"/>
                <a:cs typeface="+mn-cs"/>
              </a:rPr>
              <a:t>Much like an author, we are writing code for others to understand.</a:t>
            </a:r>
          </a:p>
          <a:p>
            <a:pPr marL="388620" indent="-280670" defTabSz="388620">
              <a:spcAft>
                <a:spcPts val="600"/>
              </a:spcAft>
              <a:buSzPts val="1600"/>
              <a:buChar char="●"/>
            </a:pPr>
            <a:endParaRPr lang="en-US" sz="1360" dirty="0"/>
          </a:p>
          <a:p>
            <a:pPr marL="388620" indent="-280670" defTabSz="388620">
              <a:spcAft>
                <a:spcPts val="600"/>
              </a:spcAft>
              <a:buSzPts val="1600"/>
              <a:buChar char="●"/>
            </a:pPr>
            <a:r>
              <a:rPr lang="en-US" sz="1360" dirty="0"/>
              <a:t>Much like some authors, we have no idea what we’re writing</a:t>
            </a:r>
            <a:endParaRPr lang="en-US" sz="1600" dirty="0"/>
          </a:p>
        </p:txBody>
      </p:sp>
      <p:pic>
        <p:nvPicPr>
          <p:cNvPr id="1026" name="Picture 2">
            <a:extLst>
              <a:ext uri="{FF2B5EF4-FFF2-40B4-BE49-F238E27FC236}">
                <a16:creationId xmlns:a16="http://schemas.microsoft.com/office/drawing/2014/main" id="{7C765585-F0B1-2D08-3784-CF82DDC12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9" y="651146"/>
            <a:ext cx="5081897" cy="3633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699504" cy="2849166"/>
          </a:xfrm>
        </p:spPr>
        <p:txBody>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CURRICULUM OVERVIEW</a:t>
            </a:r>
          </a:p>
          <a:p>
            <a:pPr marL="285750" indent="-285750">
              <a:buFont typeface="Arial" panose="020B0604020202020204" pitchFamily="34" charset="0"/>
              <a:buChar char="•"/>
            </a:pPr>
            <a:r>
              <a:rPr lang="en-US" dirty="0"/>
              <a:t>APPROACH TO LECTURES</a:t>
            </a:r>
          </a:p>
          <a:p>
            <a:pPr marL="285750" indent="-285750">
              <a:buFont typeface="Arial" panose="020B0604020202020204" pitchFamily="34" charset="0"/>
              <a:buChar char="•"/>
            </a:pPr>
            <a:r>
              <a:rPr lang="en-US" dirty="0"/>
              <a:t>TOOLS</a:t>
            </a:r>
          </a:p>
          <a:p>
            <a:pPr marL="285750" indent="-285750">
              <a:buFont typeface="Arial" panose="020B0604020202020204" pitchFamily="34" charset="0"/>
              <a:buChar char="•"/>
            </a:pPr>
            <a:r>
              <a:rPr lang="en-US" dirty="0"/>
              <a:t>VERSION CONTROL</a:t>
            </a:r>
          </a:p>
          <a:p>
            <a:pPr marL="285750" indent="-285750">
              <a:buFont typeface="Arial" panose="020B0604020202020204" pitchFamily="34" charset="0"/>
              <a:buChar char="•"/>
            </a:pPr>
            <a:r>
              <a:rPr lang="en-US" dirty="0"/>
              <a:t>INCREMENTAL DEVELOPMENT</a:t>
            </a:r>
          </a:p>
          <a:p>
            <a:pPr marL="285750" indent="-285750">
              <a:buFont typeface="Arial" panose="020B0604020202020204" pitchFamily="34" charset="0"/>
              <a:buChar char="•"/>
            </a:pPr>
            <a:r>
              <a:rPr lang="en-US" dirty="0"/>
              <a:t>DEMO &amp; CODE</a:t>
            </a:r>
          </a:p>
          <a:p>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33"/>
          <p:cNvSpPr txBox="1"/>
          <p:nvPr/>
        </p:nvSpPr>
        <p:spPr>
          <a:xfrm>
            <a:off x="556950" y="1754550"/>
            <a:ext cx="8030100" cy="16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dirty="0"/>
              <a:t>Write a node program that takes in an unlimited number of command line arguments, goes through each and prints out the sum of them. If any argument is not a whole number, skip it. Do support negative numbers though. If any argument is not a number, output an error message. We need at least 2 arguments.</a:t>
            </a:r>
            <a:endParaRPr dirty="0"/>
          </a:p>
        </p:txBody>
      </p:sp>
      <p:sp>
        <p:nvSpPr>
          <p:cNvPr id="4" name="Rectangle 3">
            <a:extLst>
              <a:ext uri="{FF2B5EF4-FFF2-40B4-BE49-F238E27FC236}">
                <a16:creationId xmlns:a16="http://schemas.microsoft.com/office/drawing/2014/main" id="{B096510B-9850-2379-3197-8A95583BEC55}"/>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 TIME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a:solidFill>
                  <a:schemeClr val="lt1"/>
                </a:solidFill>
                <a:latin typeface="Proxima Nova"/>
                <a:ea typeface="Proxima Nova"/>
                <a:cs typeface="Proxima Nova"/>
                <a:sym typeface="Proxima Nova"/>
              </a:rPr>
              <a:t>Questions?</a:t>
            </a:r>
            <a:endParaRPr sz="4000" b="1">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035"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Welcome, the best team ever! to like.... - Meme Generator">
            <a:extLst>
              <a:ext uri="{FF2B5EF4-FFF2-40B4-BE49-F238E27FC236}">
                <a16:creationId xmlns:a16="http://schemas.microsoft.com/office/drawing/2014/main" id="{95328400-170E-7A83-5548-B414BB9170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4669154" y="1159604"/>
            <a:ext cx="2263140" cy="348653"/>
          </a:xfrm>
        </p:spPr>
        <p:txBody>
          <a:bodyPr/>
          <a:lstStyle/>
          <a:p>
            <a:r>
              <a:rPr lang="en-US" dirty="0"/>
              <a:t>RYAN TERNIER</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20" r="23620"/>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4572000" y="2099713"/>
            <a:ext cx="4397683" cy="1663939"/>
          </a:xfrm>
        </p:spPr>
        <p:txBody>
          <a:bodyPr>
            <a:normAutofit/>
          </a:bodyPr>
          <a:lstStyle/>
          <a:p>
            <a:pPr>
              <a:lnSpc>
                <a:spcPct val="100000"/>
              </a:lnSpc>
            </a:pPr>
            <a:r>
              <a:rPr lang="en-US" sz="1200" dirty="0">
                <a:cs typeface="Biome Light" panose="020B0303030204020804" pitchFamily="34" charset="0"/>
              </a:rPr>
              <a:t>15 years managing, coaching, and cultivating high performing technology teams</a:t>
            </a:r>
          </a:p>
          <a:p>
            <a:pPr>
              <a:lnSpc>
                <a:spcPct val="100000"/>
              </a:lnSpc>
            </a:pPr>
            <a:r>
              <a:rPr lang="en-US" sz="1200" dirty="0">
                <a:cs typeface="Biome Light" panose="020B0303030204020804" pitchFamily="34" charset="0"/>
              </a:rPr>
              <a:t>20+ years experience as an Enterprise Solution architect &amp; Full Stack Developer</a:t>
            </a:r>
          </a:p>
          <a:p>
            <a:r>
              <a:rPr lang="en-US" sz="1200" dirty="0">
                <a:cs typeface="Biome Light" panose="020B0303030204020804" pitchFamily="34" charset="0"/>
                <a:hlinkClick r:id="rId5"/>
              </a:rPr>
              <a:t>https://github.com/rternier/</a:t>
            </a:r>
            <a:r>
              <a:rPr lang="en-US" sz="1200" dirty="0">
                <a:cs typeface="Biome Light" panose="020B0303030204020804" pitchFamily="34" charset="0"/>
              </a:rPr>
              <a:t> </a:t>
            </a:r>
            <a:br>
              <a:rPr lang="en-US" sz="1200" dirty="0">
                <a:cs typeface="Biome Light" panose="020B0303030204020804" pitchFamily="34" charset="0"/>
              </a:rPr>
            </a:br>
            <a:r>
              <a:rPr lang="en-US" sz="1200" dirty="0">
                <a:cs typeface="Biome Light" panose="020B0303030204020804" pitchFamily="34" charset="0"/>
                <a:hlinkClick r:id="rId6"/>
              </a:rPr>
              <a:t>https://www.linkedin.com/in/ryanternier/</a:t>
            </a:r>
            <a:r>
              <a:rPr lang="en-US" sz="1200" dirty="0">
                <a:cs typeface="Biome Light" panose="020B0303030204020804" pitchFamily="34" charset="0"/>
              </a:rPr>
              <a:t> </a:t>
            </a:r>
            <a:endParaRPr lang="en-US" dirty="0">
              <a:cs typeface="Biome Light" panose="020B0303030204020804" pitchFamily="34" charset="0"/>
            </a:endParaRPr>
          </a:p>
          <a:p>
            <a:endParaRPr lang="en-US" sz="1200" dirty="0">
              <a:cs typeface="Biome Light" panose="020B0303030204020804" pitchFamily="34" charset="0"/>
            </a:endParaRPr>
          </a:p>
          <a:p>
            <a:pPr>
              <a:lnSpc>
                <a:spcPct val="100000"/>
              </a:lnSpc>
            </a:pPr>
            <a:endParaRPr lang="en-US" sz="1200" dirty="0">
              <a:cs typeface="Biome Light" panose="020B0303030204020804" pitchFamily="34" charset="0"/>
            </a:endParaRPr>
          </a:p>
          <a:p>
            <a:pPr>
              <a:lnSpc>
                <a:spcPct val="100000"/>
              </a:lnSpc>
            </a:pPr>
            <a:endParaRPr lang="en-US" sz="1200" dirty="0">
              <a:cs typeface="Biome Light" panose="020B0303030204020804" pitchFamily="34" charset="0"/>
            </a:endParaRPr>
          </a:p>
          <a:p>
            <a:endParaRPr lang="en-US" dirty="0"/>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2" name="Google Shape;73;p14">
            <a:extLst>
              <a:ext uri="{FF2B5EF4-FFF2-40B4-BE49-F238E27FC236}">
                <a16:creationId xmlns:a16="http://schemas.microsoft.com/office/drawing/2014/main" id="{6B95827B-1619-51DB-E2A4-207C7543E5E7}"/>
              </a:ext>
            </a:extLst>
          </p:cNvPr>
          <p:cNvPicPr preferRelativeResize="0"/>
          <p:nvPr/>
        </p:nvPicPr>
        <p:blipFill rotWithShape="1">
          <a:blip r:embed="rId7">
            <a:alphaModFix/>
          </a:blip>
          <a:srcRect/>
          <a:stretch/>
        </p:blipFill>
        <p:spPr>
          <a:xfrm>
            <a:off x="7255245" y="4684472"/>
            <a:ext cx="1536876" cy="425700"/>
          </a:xfrm>
          <a:prstGeom prst="rect">
            <a:avLst/>
          </a:prstGeom>
          <a:noFill/>
          <a:ln>
            <a:noFill/>
          </a:ln>
        </p:spPr>
      </p:pic>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Curriculum Overview</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What have you got yourselves into?</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4639015" y="568694"/>
            <a:ext cx="4114800" cy="273844"/>
          </a:xfrm>
        </p:spPr>
        <p:txBody>
          <a:bodyPr/>
          <a:lstStyle/>
          <a:p>
            <a:r>
              <a:rPr lang="en-US" spc="225" dirty="0"/>
              <a:t>Approach to lectures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2050" name="Picture 2" descr="My Lecture On - Imgflip">
            <a:extLst>
              <a:ext uri="{FF2B5EF4-FFF2-40B4-BE49-F238E27FC236}">
                <a16:creationId xmlns:a16="http://schemas.microsoft.com/office/drawing/2014/main" id="{3B7274B7-0A87-4773-CB15-BADADCC09B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373" y="889316"/>
            <a:ext cx="3425460" cy="4089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40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219325" y="1266425"/>
            <a:ext cx="8030100" cy="23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000" dirty="0"/>
              <a:t>Lecture over Zoom:</a:t>
            </a:r>
            <a:endParaRPr sz="2000" dirty="0"/>
          </a:p>
          <a:p>
            <a:pPr marL="0" lvl="0" indent="0" algn="l" rtl="0">
              <a:spcBef>
                <a:spcPts val="0"/>
              </a:spcBef>
              <a:spcAft>
                <a:spcPts val="0"/>
              </a:spcAft>
              <a:buNone/>
            </a:pPr>
            <a:endParaRPr sz="2000" dirty="0"/>
          </a:p>
          <a:p>
            <a:pPr marL="457200" lvl="0" indent="-330200" algn="l" rtl="0">
              <a:spcBef>
                <a:spcPts val="0"/>
              </a:spcBef>
              <a:spcAft>
                <a:spcPts val="0"/>
              </a:spcAft>
              <a:buSzPts val="1600"/>
              <a:buChar char="●"/>
            </a:pPr>
            <a:r>
              <a:rPr lang="en-CA" sz="1600" dirty="0"/>
              <a:t>Instructor will provide a Zoom link in your slack channels 15-20 minutes before lecture. You’re welcome to join to just chill and have a chat.</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Lecture start at 10:00 am PST / 1:00 pm EST. Be on time!</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There is a 10 minutes break around 11:00 am PST / 2:00 am EST.</a:t>
            </a:r>
            <a:endParaRPr sz="1600" b="1" dirty="0"/>
          </a:p>
          <a:p>
            <a:pPr marL="0" lvl="0" indent="0" algn="l" rtl="0">
              <a:spcBef>
                <a:spcPts val="0"/>
              </a:spcBef>
              <a:spcAft>
                <a:spcPts val="0"/>
              </a:spcAft>
              <a:buNone/>
            </a:pPr>
            <a:endParaRPr sz="2000" dirty="0"/>
          </a:p>
        </p:txBody>
      </p:sp>
      <p:sp>
        <p:nvSpPr>
          <p:cNvPr id="125" name="Google Shape;125;p20"/>
          <p:cNvSpPr txBox="1"/>
          <p:nvPr/>
        </p:nvSpPr>
        <p:spPr>
          <a:xfrm>
            <a:off x="2174050" y="4026275"/>
            <a:ext cx="4589400" cy="430857"/>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CA" sz="1600" b="1" dirty="0">
                <a:solidFill>
                  <a:srgbClr val="16A4DD"/>
                </a:solidFill>
              </a:rPr>
              <a:t>Lectures might go a bit over 2 hours sometimes!</a:t>
            </a:r>
            <a:endParaRPr dirty="0">
              <a:solidFill>
                <a:srgbClr val="16A4DD"/>
              </a:solidFill>
            </a:endParaRP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2" end="2"/>
                                            </p:txEl>
                                          </p:spTgt>
                                        </p:tgtEl>
                                        <p:attrNameLst>
                                          <p:attrName>style.visibility</p:attrName>
                                        </p:attrNameLst>
                                      </p:cBhvr>
                                      <p:to>
                                        <p:strVal val="visible"/>
                                      </p:to>
                                    </p:set>
                                    <p:animEffect transition="in" filter="fade">
                                      <p:cBhvr>
                                        <p:cTn id="12" dur="1000"/>
                                        <p:tgtEl>
                                          <p:spTgt spid="1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4" end="4"/>
                                            </p:txEl>
                                          </p:spTgt>
                                        </p:tgtEl>
                                        <p:attrNameLst>
                                          <p:attrName>style.visibility</p:attrName>
                                        </p:attrNameLst>
                                      </p:cBhvr>
                                      <p:to>
                                        <p:strVal val="visible"/>
                                      </p:to>
                                    </p:set>
                                    <p:animEffect transition="in" filter="fade">
                                      <p:cBhvr>
                                        <p:cTn id="17" dur="1000"/>
                                        <p:tgtEl>
                                          <p:spTgt spid="1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xEl>
                                              <p:pRg st="6" end="6"/>
                                            </p:txEl>
                                          </p:spTgt>
                                        </p:tgtEl>
                                        <p:attrNameLst>
                                          <p:attrName>style.visibility</p:attrName>
                                        </p:attrNameLst>
                                      </p:cBhvr>
                                      <p:to>
                                        <p:strVal val="visible"/>
                                      </p:to>
                                    </p:set>
                                    <p:animEffect transition="in" filter="fade">
                                      <p:cBhvr>
                                        <p:cTn id="22" dur="1000"/>
                                        <p:tgtEl>
                                          <p:spTgt spid="12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000" dirty="0"/>
              <a:t>Lecture over Zoom:</a:t>
            </a:r>
            <a:endParaRPr sz="2000" dirty="0"/>
          </a:p>
          <a:p>
            <a:pPr marL="0" lvl="0" indent="0" algn="l" rtl="0">
              <a:spcBef>
                <a:spcPts val="0"/>
              </a:spcBef>
              <a:spcAft>
                <a:spcPts val="0"/>
              </a:spcAft>
              <a:buNone/>
            </a:pPr>
            <a:endParaRPr sz="2000" dirty="0"/>
          </a:p>
          <a:p>
            <a:pPr marL="457200" lvl="0" indent="-330200" algn="l" rtl="0">
              <a:spcBef>
                <a:spcPts val="0"/>
              </a:spcBef>
              <a:spcAft>
                <a:spcPts val="0"/>
              </a:spcAft>
              <a:buSzPts val="1600"/>
              <a:buChar char="●"/>
            </a:pPr>
            <a:r>
              <a:rPr lang="en-US" sz="1600" dirty="0"/>
              <a:t>Turn your camera on.</a:t>
            </a:r>
          </a:p>
          <a:p>
            <a:pPr marL="914400" lvl="1" indent="-330200">
              <a:buSzPts val="1600"/>
              <a:buChar char="●"/>
            </a:pPr>
            <a:r>
              <a:rPr lang="en-US" sz="1600" dirty="0"/>
              <a:t>Active Engagement</a:t>
            </a:r>
          </a:p>
          <a:p>
            <a:pPr marL="914400" lvl="1" indent="-330200">
              <a:buSzPts val="1600"/>
              <a:buChar char="●"/>
            </a:pPr>
            <a:r>
              <a:rPr lang="en-US" sz="1600" dirty="0"/>
              <a:t>Building Relationships</a:t>
            </a:r>
          </a:p>
          <a:p>
            <a:pPr marL="914400" lvl="1" indent="-330200">
              <a:buSzPts val="1600"/>
              <a:buChar char="●"/>
            </a:pPr>
            <a:r>
              <a:rPr lang="en-US" sz="1600" dirty="0"/>
              <a:t>Accountability and Professionalism</a:t>
            </a:r>
          </a:p>
          <a:p>
            <a:pPr marL="914400" lvl="1" indent="-330200">
              <a:buSzPts val="1600"/>
              <a:buChar char="●"/>
            </a:pPr>
            <a:r>
              <a:rPr lang="en-US" sz="1600" dirty="0"/>
              <a:t>Overcoming Shyness and Anxiety</a:t>
            </a:r>
          </a:p>
          <a:p>
            <a:pPr marL="914400" lvl="1" indent="-330200">
              <a:buSzPts val="1600"/>
              <a:buChar char="●"/>
            </a:pPr>
            <a:r>
              <a:rPr lang="en-US" sz="1600" dirty="0"/>
              <a:t>LHL is required to take attendance</a:t>
            </a:r>
          </a:p>
          <a:p>
            <a:pPr marL="914400" lvl="1" indent="-330200">
              <a:buSzPts val="1600"/>
              <a:buChar char="●"/>
            </a:pPr>
            <a:endParaRPr sz="1600" dirty="0"/>
          </a:p>
          <a:p>
            <a:pPr marL="457200" lvl="0" indent="-330200" algn="l" rtl="0">
              <a:spcBef>
                <a:spcPts val="0"/>
              </a:spcBef>
              <a:spcAft>
                <a:spcPts val="0"/>
              </a:spcAft>
              <a:buSzPts val="1600"/>
              <a:buChar char="●"/>
            </a:pPr>
            <a:r>
              <a:rPr lang="en-CA" sz="1600" dirty="0"/>
              <a:t>Lecture Notes, code, and video recording will be sent out after the lecture in Discord.</a:t>
            </a:r>
          </a:p>
          <a:p>
            <a:pPr marL="457200" lvl="0" indent="-330200" algn="l" rtl="0">
              <a:spcBef>
                <a:spcPts val="0"/>
              </a:spcBef>
              <a:spcAft>
                <a:spcPts val="0"/>
              </a:spcAft>
              <a:buSzPts val="1600"/>
              <a:buChar char="●"/>
            </a:pPr>
            <a:endParaRPr sz="1600" dirty="0"/>
          </a:p>
          <a:p>
            <a:pPr marL="0" lvl="0" indent="0" algn="l" rtl="0">
              <a:spcBef>
                <a:spcPts val="0"/>
              </a:spcBef>
              <a:spcAft>
                <a:spcPts val="0"/>
              </a:spcAft>
              <a:buNone/>
            </a:pP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14276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3079" name="Rectangle 307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22 Memes Only LEGO Fans Will Understand">
            <a:extLst>
              <a:ext uri="{FF2B5EF4-FFF2-40B4-BE49-F238E27FC236}">
                <a16:creationId xmlns:a16="http://schemas.microsoft.com/office/drawing/2014/main" id="{66E839F6-B7DF-B996-4DED-BD84C87580C1}"/>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7111"/>
          <a:stretch/>
        </p:blipFill>
        <p:spPr bwMode="auto">
          <a:xfrm>
            <a:off x="20" y="10"/>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124" name="Google Shape;124;p20"/>
          <p:cNvSpPr txBox="1"/>
          <p:nvPr/>
        </p:nvSpPr>
        <p:spPr>
          <a:xfrm>
            <a:off x="361950" y="3678078"/>
            <a:ext cx="7886700" cy="1069182"/>
          </a:xfrm>
          <a:prstGeom prst="rect">
            <a:avLst/>
          </a:prstGeom>
        </p:spPr>
        <p:txBody>
          <a:bodyPr spcFirstLastPara="1" vert="horz" lIns="91440" tIns="45720" rIns="91440" bIns="45720" rtlCol="0" anchorCtr="0">
            <a:normAutofit fontScale="92500" lnSpcReduction="20000"/>
          </a:bodyPr>
          <a:lstStyle/>
          <a:p>
            <a:pPr lvl="0" defTabSz="914400">
              <a:lnSpc>
                <a:spcPct val="90000"/>
              </a:lnSpc>
              <a:spcBef>
                <a:spcPts val="0"/>
              </a:spcBef>
              <a:spcAft>
                <a:spcPts val="600"/>
              </a:spcAft>
            </a:pPr>
            <a:endParaRPr lang="en-US" dirty="0">
              <a:solidFill>
                <a:srgbClr val="FFFFFF"/>
              </a:solidFill>
            </a:endParaRPr>
          </a:p>
          <a:p>
            <a:pPr lvl="0" defTabSz="914400">
              <a:lnSpc>
                <a:spcPct val="90000"/>
              </a:lnSpc>
              <a:spcBef>
                <a:spcPts val="0"/>
              </a:spcBef>
              <a:spcAft>
                <a:spcPts val="600"/>
              </a:spcAft>
            </a:pPr>
            <a:r>
              <a:rPr lang="en-US" dirty="0">
                <a:solidFill>
                  <a:srgbClr val="FFFFFF"/>
                </a:solidFill>
              </a:rPr>
              <a:t>The goal here is to provide learning building blocks allowing you to understand concepts, best practices, and fundamentals that you will use and apply during the daily activities.</a:t>
            </a:r>
          </a:p>
          <a:p>
            <a:pPr marL="0" lvl="0" indent="-228600" defTabSz="914400">
              <a:lnSpc>
                <a:spcPct val="90000"/>
              </a:lnSpc>
              <a:spcBef>
                <a:spcPts val="0"/>
              </a:spcBef>
              <a:spcAft>
                <a:spcPts val="600"/>
              </a:spcAft>
              <a:buFont typeface="Arial" panose="020B0604020202020204" pitchFamily="34" charset="0"/>
              <a:buChar char="•"/>
            </a:pPr>
            <a:endParaRPr lang="en-US" dirty="0">
              <a:solidFill>
                <a:srgbClr val="FFFFFF"/>
              </a:solidFill>
            </a:endParaRPr>
          </a:p>
          <a:p>
            <a:pPr marL="0" lvl="0" indent="-228600" defTabSz="914400">
              <a:lnSpc>
                <a:spcPct val="90000"/>
              </a:lnSpc>
              <a:spcBef>
                <a:spcPts val="0"/>
              </a:spcBef>
              <a:spcAft>
                <a:spcPts val="600"/>
              </a:spcAft>
              <a:buFont typeface="Arial" panose="020B0604020202020204" pitchFamily="34" charset="0"/>
              <a:buChar char="•"/>
            </a:pPr>
            <a:endParaRPr lang="en-US" dirty="0">
              <a:solidFill>
                <a:srgbClr val="FFFFFF"/>
              </a:solidFill>
            </a:endParaRPr>
          </a:p>
          <a:p>
            <a:pPr marL="457200" lvl="0" indent="-228600" defTabSz="914400">
              <a:lnSpc>
                <a:spcPct val="90000"/>
              </a:lnSpc>
              <a:spcBef>
                <a:spcPts val="0"/>
              </a:spcBef>
              <a:spcAft>
                <a:spcPts val="600"/>
              </a:spcAft>
              <a:buSzPts val="1600"/>
              <a:buFont typeface="Arial" panose="020B0604020202020204" pitchFamily="34" charset="0"/>
              <a:buChar char="•"/>
            </a:pPr>
            <a:endParaRPr lang="en-US" dirty="0">
              <a:solidFill>
                <a:srgbClr val="FFFFFF"/>
              </a:solidFill>
            </a:endParaRPr>
          </a:p>
          <a:p>
            <a:pPr marL="0" lvl="0" indent="-228600" defTabSz="914400">
              <a:lnSpc>
                <a:spcPct val="90000"/>
              </a:lnSpc>
              <a:spcBef>
                <a:spcPts val="0"/>
              </a:spcBef>
              <a:spcAft>
                <a:spcPts val="600"/>
              </a:spcAft>
              <a:buFont typeface="Arial" panose="020B0604020202020204" pitchFamily="34" charset="0"/>
              <a:buChar char="•"/>
            </a:pPr>
            <a:endParaRPr lang="en-US" dirty="0">
              <a:solidFill>
                <a:srgbClr val="FFFFFF"/>
              </a:solidFill>
            </a:endParaRPr>
          </a:p>
        </p:txBody>
      </p:sp>
      <p:sp>
        <p:nvSpPr>
          <p:cNvPr id="3" name="Rectangle 2">
            <a:extLst>
              <a:ext uri="{FF2B5EF4-FFF2-40B4-BE49-F238E27FC236}">
                <a16:creationId xmlns:a16="http://schemas.microsoft.com/office/drawing/2014/main" id="{4FEFFB89-DA90-208C-6B89-58CFFE4F04D6}"/>
              </a:ext>
              <a:ext uri="{C183D7F6-B498-43B3-948B-1728B52AA6E4}">
                <adec:decorative xmlns:adec="http://schemas.microsoft.com/office/drawing/2017/decorative" val="1"/>
              </a:ext>
            </a:extLst>
          </p:cNvPr>
          <p:cNvSpPr/>
          <p:nvPr/>
        </p:nvSpPr>
        <p:spPr>
          <a:xfrm>
            <a:off x="-20" y="114270"/>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10222197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140</TotalTime>
  <Words>1924</Words>
  <Application>Microsoft Office PowerPoint</Application>
  <PresentationFormat>On-screen Show (16:9)</PresentationFormat>
  <Paragraphs>195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Proxima Nova</vt:lpstr>
      <vt:lpstr>Söhne</vt:lpstr>
      <vt:lpstr>Office Theme</vt:lpstr>
      <vt:lpstr>W1D2 - The Dev Workflow</vt:lpstr>
      <vt:lpstr>Agenda</vt:lpstr>
      <vt:lpstr>PowerPoint Presentation</vt:lpstr>
      <vt:lpstr>INTRODUCTION</vt:lpstr>
      <vt:lpstr>Curriculum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cp:lastModifiedBy>Ryan Ternier</cp:lastModifiedBy>
  <cp:revision>14</cp:revision>
  <dcterms:modified xsi:type="dcterms:W3CDTF">2023-06-15T16:47:51Z</dcterms:modified>
</cp:coreProperties>
</file>