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16"/>
  </p:notesMasterIdLst>
  <p:sldIdLst>
    <p:sldId id="256" r:id="rId2"/>
    <p:sldId id="2462" r:id="rId3"/>
    <p:sldId id="2482" r:id="rId4"/>
    <p:sldId id="2508" r:id="rId5"/>
    <p:sldId id="2505" r:id="rId6"/>
    <p:sldId id="2510" r:id="rId7"/>
    <p:sldId id="2512" r:id="rId8"/>
    <p:sldId id="2511" r:id="rId9"/>
    <p:sldId id="2522" r:id="rId10"/>
    <p:sldId id="2521" r:id="rId11"/>
    <p:sldId id="2523" r:id="rId12"/>
    <p:sldId id="2524" r:id="rId13"/>
    <p:sldId id="2525" r:id="rId14"/>
    <p:sldId id="277"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6516" autoAdjust="0"/>
  </p:normalViewPr>
  <p:slideViewPr>
    <p:cSldViewPr snapToGrid="0">
      <p:cViewPr varScale="1">
        <p:scale>
          <a:sx n="168" d="100"/>
          <a:sy n="168" d="100"/>
        </p:scale>
        <p:origin x="164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c42cdb2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7c42cdb22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393939"/>
              </a:buClr>
              <a:buSzPts val="1200"/>
              <a:buFont typeface="Helvetica Neue"/>
              <a:buChar char="-"/>
            </a:pPr>
            <a:endParaRPr dirty="0">
              <a:latin typeface="Helvetica Neue"/>
              <a:ea typeface="Helvetica Neue"/>
              <a:cs typeface="Helvetica Neue"/>
              <a:sym typeface="Helvetica Neu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lgn="l">
              <a:buFont typeface="+mj-lt"/>
              <a:buNone/>
            </a:pPr>
            <a:r>
              <a:rPr lang="en-US" b="0" i="0" dirty="0">
                <a:solidFill>
                  <a:srgbClr val="D1D5DB"/>
                </a:solidFill>
                <a:effectLst/>
                <a:latin typeface="Söhne"/>
              </a:rPr>
              <a:t>Dom isn’t going to be very happy in this lecture, but we’re going to manipulate the heck out of Dom. Document Object Model.</a:t>
            </a:r>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3968141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2862959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lgn="l">
              <a:buFont typeface="+mj-lt"/>
              <a:buNone/>
            </a:pPr>
            <a:r>
              <a:rPr lang="en-US" b="0" i="0" dirty="0">
                <a:solidFill>
                  <a:srgbClr val="D1D5DB"/>
                </a:solidFill>
                <a:effectLst/>
                <a:latin typeface="Söhne"/>
              </a:rPr>
              <a:t>Dom isn’t going to be very happy in this lecture, but we’re going to manipulate the heck out of Dom. Document Object Model.</a:t>
            </a:r>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1773579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417367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17f63591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b17f635919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393939"/>
              </a:buClr>
              <a:buSzPts val="1200"/>
              <a:buFont typeface="Helvetica Neue"/>
              <a:buChar char="-"/>
            </a:pPr>
            <a:endParaRPr dirty="0">
              <a:latin typeface="Helvetica Neue"/>
              <a:ea typeface="Helvetica Neue"/>
              <a:cs typeface="Helvetica Neue"/>
              <a:sym typeface="Helvetica Neu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b="0" i="0" dirty="0">
              <a:solidFill>
                <a:srgbClr val="222222"/>
              </a:solidFill>
              <a:effectLst/>
              <a:latin typeface="system-ui"/>
            </a:endParaRPr>
          </a:p>
          <a:p>
            <a:endParaRPr lang="en-US" b="0" i="0" dirty="0">
              <a:solidFill>
                <a:srgbClr val="222222"/>
              </a:solidFill>
              <a:effectLst/>
              <a:latin typeface="system-ui"/>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99432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lgn="l">
              <a:buFont typeface="+mj-lt"/>
              <a:buNone/>
            </a:pPr>
            <a:endParaRPr lang="en-US" b="0" i="0" dirty="0">
              <a:solidFill>
                <a:srgbClr val="D1D5DB"/>
              </a:solidFill>
              <a:effectLst/>
              <a:latin typeface="Söhne"/>
            </a:endParaRPr>
          </a:p>
          <a:p>
            <a:pPr marL="139700" indent="0" algn="l">
              <a:buFont typeface="+mj-lt"/>
              <a:buNone/>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3725668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b="0" i="0" dirty="0">
                <a:solidFill>
                  <a:srgbClr val="D1D5DB"/>
                </a:solidFill>
                <a:effectLst/>
                <a:latin typeface="Söhne"/>
              </a:rPr>
              <a:t>The Browser Object Model (BOM) is a set of objects provided by web browsers that allow JavaScript code to interact with the browser itself. It provides a way for JavaScript to access and control the browser's features and functionalities beyond working with the content of a web page (which is handled by the Document Object Model or DOM).</a:t>
            </a:r>
          </a:p>
          <a:p>
            <a:pPr algn="l"/>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The BOM consists of several objects, some of the most commonly used ones are:</a:t>
            </a:r>
          </a:p>
          <a:p>
            <a:pPr algn="l">
              <a:buFont typeface="+mj-lt"/>
              <a:buAutoNum type="arabicPeriod"/>
            </a:pPr>
            <a:r>
              <a:rPr lang="en-US" b="0" i="0" dirty="0">
                <a:solidFill>
                  <a:srgbClr val="D1D5DB"/>
                </a:solidFill>
                <a:effectLst/>
                <a:latin typeface="Söhne"/>
              </a:rPr>
              <a:t>Window Object:</a:t>
            </a:r>
          </a:p>
          <a:p>
            <a:pPr marL="742950" lvl="1" indent="-285750" algn="l">
              <a:buFont typeface="+mj-lt"/>
              <a:buAutoNum type="arabicPeriod"/>
            </a:pPr>
            <a:r>
              <a:rPr lang="en-US" b="0" i="0" dirty="0">
                <a:solidFill>
                  <a:srgbClr val="D1D5DB"/>
                </a:solidFill>
                <a:effectLst/>
                <a:latin typeface="Söhne"/>
              </a:rPr>
              <a:t>The window object represents the browser window and serves as the global object in client-side JavaScript.</a:t>
            </a:r>
          </a:p>
          <a:p>
            <a:pPr marL="742950" lvl="1" indent="-285750" algn="l">
              <a:buFont typeface="+mj-lt"/>
              <a:buAutoNum type="arabicPeriod"/>
            </a:pPr>
            <a:r>
              <a:rPr lang="en-US" b="0" i="0" dirty="0">
                <a:solidFill>
                  <a:srgbClr val="D1D5DB"/>
                </a:solidFill>
                <a:effectLst/>
                <a:latin typeface="Söhne"/>
              </a:rPr>
              <a:t>It provides access to various properties and methods related to the browser window, like resizing, scrolling, opening new windows, and navigating to URLs.</a:t>
            </a:r>
          </a:p>
          <a:p>
            <a:pPr algn="l">
              <a:buFont typeface="+mj-lt"/>
              <a:buAutoNum type="arabicPeriod"/>
            </a:pPr>
            <a:r>
              <a:rPr lang="en-US" b="0" i="0" dirty="0">
                <a:solidFill>
                  <a:srgbClr val="D1D5DB"/>
                </a:solidFill>
                <a:effectLst/>
                <a:latin typeface="Söhne"/>
              </a:rPr>
              <a:t>Navigator Object:</a:t>
            </a:r>
          </a:p>
          <a:p>
            <a:pPr marL="742950" lvl="1" indent="-285750" algn="l">
              <a:buFont typeface="+mj-lt"/>
              <a:buAutoNum type="arabicPeriod"/>
            </a:pPr>
            <a:r>
              <a:rPr lang="en-US" b="0" i="0" dirty="0">
                <a:solidFill>
                  <a:srgbClr val="D1D5DB"/>
                </a:solidFill>
                <a:effectLst/>
                <a:latin typeface="Söhne"/>
              </a:rPr>
              <a:t>The navigator object provides information about the user's browser, such as the browser's name, version, and platform (operating system).</a:t>
            </a:r>
          </a:p>
          <a:p>
            <a:pPr marL="742950" lvl="1" indent="-285750" algn="l">
              <a:buFont typeface="+mj-lt"/>
              <a:buAutoNum type="arabicPeriod"/>
            </a:pPr>
            <a:r>
              <a:rPr lang="en-US" b="0" i="0" dirty="0">
                <a:solidFill>
                  <a:srgbClr val="D1D5DB"/>
                </a:solidFill>
                <a:effectLst/>
                <a:latin typeface="Söhne"/>
              </a:rPr>
              <a:t>It allows developers to perform browser-specific checks or optimizations based on the user's environment.</a:t>
            </a:r>
          </a:p>
          <a:p>
            <a:pPr algn="l">
              <a:buFont typeface="+mj-lt"/>
              <a:buAutoNum type="arabicPeriod"/>
            </a:pPr>
            <a:r>
              <a:rPr lang="en-US" b="0" i="0" dirty="0">
                <a:solidFill>
                  <a:srgbClr val="D1D5DB"/>
                </a:solidFill>
                <a:effectLst/>
                <a:latin typeface="Söhne"/>
              </a:rPr>
              <a:t>Screen Object:</a:t>
            </a:r>
          </a:p>
          <a:p>
            <a:pPr marL="742950" lvl="1" indent="-285750" algn="l">
              <a:buFont typeface="+mj-lt"/>
              <a:buAutoNum type="arabicPeriod"/>
            </a:pPr>
            <a:r>
              <a:rPr lang="en-US" b="0" i="0" dirty="0">
                <a:solidFill>
                  <a:srgbClr val="D1D5DB"/>
                </a:solidFill>
                <a:effectLst/>
                <a:latin typeface="Söhne"/>
              </a:rPr>
              <a:t>The screen object provides information about the user's screen, like screen dimensions, color depth, and available space.</a:t>
            </a:r>
          </a:p>
          <a:p>
            <a:pPr marL="742950" lvl="1" indent="-285750" algn="l">
              <a:buFont typeface="+mj-lt"/>
              <a:buAutoNum type="arabicPeriod"/>
            </a:pPr>
            <a:r>
              <a:rPr lang="en-US" b="0" i="0" dirty="0">
                <a:solidFill>
                  <a:srgbClr val="D1D5DB"/>
                </a:solidFill>
                <a:effectLst/>
                <a:latin typeface="Söhne"/>
              </a:rPr>
              <a:t>It helps developers design responsive and adaptive web layouts based on the user's screen size.</a:t>
            </a:r>
          </a:p>
          <a:p>
            <a:pPr algn="l">
              <a:buFont typeface="+mj-lt"/>
              <a:buAutoNum type="arabicPeriod"/>
            </a:pPr>
            <a:r>
              <a:rPr lang="en-US" b="0" i="0" dirty="0">
                <a:solidFill>
                  <a:srgbClr val="D1D5DB"/>
                </a:solidFill>
                <a:effectLst/>
                <a:latin typeface="Söhne"/>
              </a:rPr>
              <a:t>Location Object:</a:t>
            </a:r>
          </a:p>
          <a:p>
            <a:pPr marL="742950" lvl="1" indent="-285750" algn="l">
              <a:buFont typeface="+mj-lt"/>
              <a:buAutoNum type="arabicPeriod"/>
            </a:pPr>
            <a:r>
              <a:rPr lang="en-US" b="0" i="0" dirty="0">
                <a:solidFill>
                  <a:srgbClr val="D1D5DB"/>
                </a:solidFill>
                <a:effectLst/>
                <a:latin typeface="Söhne"/>
              </a:rPr>
              <a:t>The location object represents the URL of the current web page and provides methods to interact with it, like changing the URL or reloading the page.</a:t>
            </a:r>
          </a:p>
          <a:p>
            <a:pPr marL="742950" lvl="1" indent="-285750" algn="l">
              <a:buFont typeface="+mj-lt"/>
              <a:buAutoNum type="arabicPeriod"/>
            </a:pPr>
            <a:r>
              <a:rPr lang="en-US" b="0" i="0" dirty="0">
                <a:solidFill>
                  <a:srgbClr val="D1D5DB"/>
                </a:solidFill>
                <a:effectLst/>
                <a:latin typeface="Söhne"/>
              </a:rPr>
              <a:t>It enables developers to perform URL manipulation and navigation within the same window.</a:t>
            </a:r>
          </a:p>
          <a:p>
            <a:pPr algn="l">
              <a:buFont typeface="+mj-lt"/>
              <a:buAutoNum type="arabicPeriod"/>
            </a:pPr>
            <a:r>
              <a:rPr lang="en-US" b="0" i="0" dirty="0">
                <a:solidFill>
                  <a:srgbClr val="D1D5DB"/>
                </a:solidFill>
                <a:effectLst/>
                <a:latin typeface="Söhne"/>
              </a:rPr>
              <a:t>History Object:</a:t>
            </a:r>
          </a:p>
          <a:p>
            <a:pPr marL="742950" lvl="1" indent="-285750" algn="l">
              <a:buFont typeface="+mj-lt"/>
              <a:buAutoNum type="arabicPeriod"/>
            </a:pPr>
            <a:r>
              <a:rPr lang="en-US" b="0" i="0" dirty="0">
                <a:solidFill>
                  <a:srgbClr val="D1D5DB"/>
                </a:solidFill>
                <a:effectLst/>
                <a:latin typeface="Söhne"/>
              </a:rPr>
              <a:t>The history object allows access to the browser's session history, enabling developers to move backward or forward in the user's browsing history.</a:t>
            </a:r>
          </a:p>
          <a:p>
            <a:pPr marL="742950" lvl="1" indent="-285750" algn="l">
              <a:buFont typeface="+mj-lt"/>
              <a:buAutoNum type="arabicPeriod"/>
            </a:pPr>
            <a:r>
              <a:rPr lang="en-US" b="0" i="0" dirty="0">
                <a:solidFill>
                  <a:srgbClr val="D1D5DB"/>
                </a:solidFill>
                <a:effectLst/>
                <a:latin typeface="Söhne"/>
              </a:rPr>
              <a:t>It's useful for implementing custom navigation controls or managing the user's browsing experience.</a:t>
            </a:r>
          </a:p>
          <a:p>
            <a:pPr algn="l">
              <a:buFont typeface="+mj-lt"/>
              <a:buAutoNum type="arabicPeriod"/>
            </a:pPr>
            <a:r>
              <a:rPr lang="en-US" b="0" i="0" dirty="0">
                <a:solidFill>
                  <a:srgbClr val="D1D5DB"/>
                </a:solidFill>
                <a:effectLst/>
                <a:latin typeface="Söhne"/>
              </a:rPr>
              <a:t>Document Object:</a:t>
            </a:r>
          </a:p>
          <a:p>
            <a:pPr marL="742950" lvl="1" indent="-285750" algn="l">
              <a:buFont typeface="+mj-lt"/>
              <a:buAutoNum type="arabicPeriod"/>
            </a:pPr>
            <a:r>
              <a:rPr lang="en-US" b="0" i="0" dirty="0">
                <a:solidFill>
                  <a:srgbClr val="D1D5DB"/>
                </a:solidFill>
                <a:effectLst/>
                <a:latin typeface="Söhne"/>
              </a:rPr>
              <a:t>The document object is part of both the BOM and the DOM.</a:t>
            </a:r>
          </a:p>
          <a:p>
            <a:pPr marL="742950" lvl="1" indent="-285750" algn="l">
              <a:buFont typeface="+mj-lt"/>
              <a:buAutoNum type="arabicPeriod"/>
            </a:pPr>
            <a:r>
              <a:rPr lang="en-US" b="0" i="0" dirty="0">
                <a:solidFill>
                  <a:srgbClr val="D1D5DB"/>
                </a:solidFill>
                <a:effectLst/>
                <a:latin typeface="Söhne"/>
              </a:rPr>
              <a:t>While it mainly represents the content of the current web page (DOM), it also provides some features like modifying the page's title or handling events related to the loading process.</a:t>
            </a: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marL="139700" indent="0" algn="l">
              <a:buNone/>
            </a:pPr>
            <a:r>
              <a:rPr lang="en-US" b="1" i="0" dirty="0">
                <a:solidFill>
                  <a:srgbClr val="D1D5DB"/>
                </a:solidFill>
                <a:effectLst/>
                <a:latin typeface="Söhne"/>
              </a:rPr>
              <a:t>The BOM is not standardized by any official specification, so its features may vary slightly between different browsers. However, the core objects mentioned above are well-supported in most modern browsers.</a:t>
            </a:r>
          </a:p>
        </p:txBody>
      </p:sp>
    </p:spTree>
    <p:extLst>
      <p:ext uri="{BB962C8B-B14F-4D97-AF65-F5344CB8AC3E}">
        <p14:creationId xmlns:p14="http://schemas.microsoft.com/office/powerpoint/2010/main" val="3683218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3214196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b="0" i="0" dirty="0">
                <a:solidFill>
                  <a:srgbClr val="D1D5DB"/>
                </a:solidFill>
                <a:effectLst/>
                <a:latin typeface="Söhne"/>
              </a:rPr>
              <a:t>The Document Object Model (DOM) is a programming interface provided by web browsers that allows developers to interact with and manipulate the content of a web page dynamically. It represents the web page as a structured tree-like model, where each element (like HTML tags) and text content is represented as a node in the tree. Developers can use JavaScript to access and modify these nodes, effectively changing the structure, content, and presentation of the web page without needing to reload the entire page.</a:t>
            </a:r>
          </a:p>
          <a:p>
            <a:pPr marL="139700" indent="0" algn="l">
              <a:buNone/>
            </a:pPr>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Key points about the DOM:</a:t>
            </a:r>
          </a:p>
          <a:p>
            <a:pPr algn="l">
              <a:buFont typeface="+mj-lt"/>
              <a:buAutoNum type="arabicPeriod"/>
            </a:pPr>
            <a:r>
              <a:rPr lang="en-US" b="0" i="0" dirty="0">
                <a:solidFill>
                  <a:srgbClr val="D1D5DB"/>
                </a:solidFill>
                <a:effectLst/>
                <a:latin typeface="Söhne"/>
              </a:rPr>
              <a:t>Tree-like Structure: The DOM represents the HTML document as a hierarchical tree structure. The root of the tree is the document itself, and each element, attribute, and text node is a branch of the tree.</a:t>
            </a:r>
          </a:p>
          <a:p>
            <a:pPr algn="l">
              <a:buFont typeface="+mj-lt"/>
              <a:buAutoNum type="arabicPeriod"/>
            </a:pPr>
            <a:r>
              <a:rPr lang="en-US" b="0" i="0" dirty="0">
                <a:solidFill>
                  <a:srgbClr val="D1D5DB"/>
                </a:solidFill>
                <a:effectLst/>
                <a:latin typeface="Söhne"/>
              </a:rPr>
              <a:t>Nodes: Nodes are the fundamental building blocks of the DOM. Each node represents an element, attribute, or text content within the HTML document.</a:t>
            </a:r>
          </a:p>
          <a:p>
            <a:pPr algn="l">
              <a:buFont typeface="+mj-lt"/>
              <a:buAutoNum type="arabicPeriod"/>
            </a:pPr>
            <a:r>
              <a:rPr lang="en-US" b="0" i="0" dirty="0">
                <a:solidFill>
                  <a:srgbClr val="D1D5DB"/>
                </a:solidFill>
                <a:effectLst/>
                <a:latin typeface="Söhne"/>
              </a:rPr>
              <a:t>Parent-Child Relationship: Nodes in the DOM have parent-child relationships. An element node can have child nodes (elements, text, or attributes), and it can also be a child of another element node.</a:t>
            </a:r>
          </a:p>
          <a:p>
            <a:pPr algn="l">
              <a:buFont typeface="+mj-lt"/>
              <a:buAutoNum type="arabicPeriod"/>
            </a:pPr>
            <a:r>
              <a:rPr lang="en-US" b="0" i="0" dirty="0">
                <a:solidFill>
                  <a:srgbClr val="D1D5DB"/>
                </a:solidFill>
                <a:effectLst/>
                <a:latin typeface="Söhne"/>
              </a:rPr>
              <a:t>Accessing Nodes: JavaScript provides methods and properties to access and manipulate nodes in the DOM. Developers can use selectors, like </a:t>
            </a:r>
            <a:r>
              <a:rPr lang="en-US" b="0" i="0" dirty="0" err="1">
                <a:solidFill>
                  <a:srgbClr val="D1D5DB"/>
                </a:solidFill>
                <a:effectLst/>
                <a:latin typeface="Söhne"/>
              </a:rPr>
              <a:t>getElementById</a:t>
            </a:r>
            <a:r>
              <a:rPr lang="en-US" b="0" i="0" dirty="0">
                <a:solidFill>
                  <a:srgbClr val="D1D5DB"/>
                </a:solidFill>
                <a:effectLst/>
                <a:latin typeface="Söhne"/>
              </a:rPr>
              <a:t>() or </a:t>
            </a:r>
            <a:r>
              <a:rPr lang="en-US" b="0" i="0" dirty="0" err="1">
                <a:solidFill>
                  <a:srgbClr val="D1D5DB"/>
                </a:solidFill>
                <a:effectLst/>
                <a:latin typeface="Söhne"/>
              </a:rPr>
              <a:t>querySelector</a:t>
            </a:r>
            <a:r>
              <a:rPr lang="en-US" b="0" i="0" dirty="0">
                <a:solidFill>
                  <a:srgbClr val="D1D5DB"/>
                </a:solidFill>
                <a:effectLst/>
                <a:latin typeface="Söhne"/>
              </a:rPr>
              <a:t>(), to find specific elements based on their IDs, classes, or tags.</a:t>
            </a:r>
          </a:p>
          <a:p>
            <a:pPr algn="l">
              <a:buFont typeface="+mj-lt"/>
              <a:buAutoNum type="arabicPeriod"/>
            </a:pPr>
            <a:r>
              <a:rPr lang="en-US" b="0" i="0" dirty="0">
                <a:solidFill>
                  <a:srgbClr val="D1D5DB"/>
                </a:solidFill>
                <a:effectLst/>
                <a:latin typeface="Söhne"/>
              </a:rPr>
              <a:t>Modifying Content: Developers can change the content, attributes, and style of elements in the DOM dynamically using JavaScript. This allows for real-time updates and interactive elements on the web page.</a:t>
            </a:r>
          </a:p>
          <a:p>
            <a:pPr algn="l">
              <a:buFont typeface="+mj-lt"/>
              <a:buAutoNum type="arabicPeriod"/>
            </a:pPr>
            <a:r>
              <a:rPr lang="en-US" b="0" i="0" dirty="0">
                <a:solidFill>
                  <a:srgbClr val="D1D5DB"/>
                </a:solidFill>
                <a:effectLst/>
                <a:latin typeface="Söhne"/>
              </a:rPr>
              <a:t>Event Handling: The DOM also enables event handling, where developers can define functions that respond to user actions, such as clicks, keypresses, or mouse movements.</a:t>
            </a:r>
          </a:p>
          <a:p>
            <a:pPr algn="l">
              <a:buFont typeface="+mj-lt"/>
              <a:buAutoNum type="arabicPeriod"/>
            </a:pPr>
            <a:r>
              <a:rPr lang="en-US" b="0" i="0" dirty="0">
                <a:solidFill>
                  <a:srgbClr val="D1D5DB"/>
                </a:solidFill>
                <a:effectLst/>
                <a:latin typeface="Söhne"/>
              </a:rPr>
              <a:t>Cross-Browser Compatibility: Although different browsers may have slight variations in their DOM implementations, the core concepts and methods are standardized, making it easier for developers to write cross-browser compatible code.</a:t>
            </a:r>
          </a:p>
          <a:p>
            <a:pPr algn="l">
              <a:buFont typeface="+mj-lt"/>
              <a:buAutoNum type="arabicPeriod"/>
            </a:pPr>
            <a:r>
              <a:rPr lang="en-US" b="0" i="0" dirty="0">
                <a:solidFill>
                  <a:srgbClr val="D1D5DB"/>
                </a:solidFill>
                <a:effectLst/>
                <a:latin typeface="Söhne"/>
              </a:rPr>
              <a:t>Live Representation: The DOM provides a live representation of the web page. This means that any changes made to the DOM directly reflect on the displayed web page without requiring a full reload.</a:t>
            </a:r>
          </a:p>
          <a:p>
            <a:pPr marL="139700" indent="0" algn="l">
              <a:buNone/>
            </a:pPr>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The DOM plays a crucial role in creating dynamic, interactive, and responsive web pages. With JavaScript and the DOM, developers can create sophisticated web applications, handle user interactions, and update the page content on-the-fly, providing a seamless and enjoyable user experience.</a:t>
            </a:r>
          </a:p>
        </p:txBody>
      </p:sp>
    </p:spTree>
    <p:extLst>
      <p:ext uri="{BB962C8B-B14F-4D97-AF65-F5344CB8AC3E}">
        <p14:creationId xmlns:p14="http://schemas.microsoft.com/office/powerpoint/2010/main" val="3113699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4113414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3181706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2229422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50274477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7968280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238580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5143500"/>
          </a:xfrm>
          <a:prstGeom prst="parallelogram">
            <a:avLst/>
          </a:prstGeom>
          <a:effectLst/>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482196"/>
            <a:ext cx="3634740" cy="1076960"/>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1559156"/>
            <a:ext cx="3086100" cy="2849166"/>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5" y="4727973"/>
            <a:ext cx="2261235" cy="41552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Tree>
    <p:extLst>
      <p:ext uri="{BB962C8B-B14F-4D97-AF65-F5344CB8AC3E}">
        <p14:creationId xmlns:p14="http://schemas.microsoft.com/office/powerpoint/2010/main" val="1082379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515094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dirty="0"/>
              <a:t>Click icon to add picture</a:t>
            </a:r>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0" y="1697154"/>
            <a:ext cx="3938588" cy="1245973"/>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0" y="3283601"/>
            <a:ext cx="3938588" cy="273844"/>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11239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89889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0191122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477745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6778607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6801051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47918999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8164603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9314264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8/3/2023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17587920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1" r:id="rId12"/>
    <p:sldLayoutId id="2147483712"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78251" y="125775"/>
            <a:ext cx="4176000" cy="206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a:solidFill>
                  <a:schemeClr val="lt1"/>
                </a:solidFill>
                <a:latin typeface="Proxima Nova"/>
                <a:ea typeface="Proxima Nova"/>
                <a:cs typeface="Proxima Nova"/>
                <a:sym typeface="Proxima Nova"/>
              </a:rPr>
              <a:t>M4W8 – Client side </a:t>
            </a:r>
            <a:r>
              <a:rPr lang="en-CA" sz="4000" b="1" dirty="0" err="1">
                <a:solidFill>
                  <a:schemeClr val="lt1"/>
                </a:solidFill>
                <a:latin typeface="Proxima Nova"/>
                <a:ea typeface="Proxima Nova"/>
                <a:cs typeface="Proxima Nova"/>
                <a:sym typeface="Proxima Nova"/>
              </a:rPr>
              <a:t>Javascript</a:t>
            </a:r>
            <a:r>
              <a:rPr lang="en-CA" sz="4000" b="1" dirty="0">
                <a:solidFill>
                  <a:schemeClr val="lt1"/>
                </a:solidFill>
                <a:latin typeface="Proxima Nova"/>
                <a:ea typeface="Proxima Nova"/>
                <a:cs typeface="Proxima Nova"/>
                <a:sym typeface="Proxima Nova"/>
              </a:rPr>
              <a:t> &amp; </a:t>
            </a:r>
            <a:r>
              <a:rPr lang="en-CA" sz="4000" b="1" dirty="0" err="1">
                <a:solidFill>
                  <a:schemeClr val="lt1"/>
                </a:solidFill>
                <a:latin typeface="Proxima Nova"/>
                <a:ea typeface="Proxima Nova"/>
                <a:cs typeface="Proxima Nova"/>
                <a:sym typeface="Proxima Nova"/>
              </a:rPr>
              <a:t>Jquery</a:t>
            </a:r>
            <a:endParaRPr sz="4000" b="1" dirty="0">
              <a:solidFill>
                <a:schemeClr val="lt1"/>
              </a:solidFill>
              <a:latin typeface="Proxima Nova"/>
              <a:ea typeface="Proxima Nova"/>
              <a:cs typeface="Proxima Nova"/>
              <a:sym typeface="Proxima Nova"/>
            </a:endParaRPr>
          </a:p>
        </p:txBody>
      </p:sp>
      <p:pic>
        <p:nvPicPr>
          <p:cNvPr id="63" name="Google Shape;63;p13"/>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64" name="Google Shape;64;p13"/>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65" name="Google Shape;65;p13"/>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66" name="Google Shape;66;p13"/>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67" name="Google Shape;67;p13"/>
          <p:cNvSpPr/>
          <p:nvPr/>
        </p:nvSpPr>
        <p:spPr>
          <a:xfrm>
            <a:off x="5652977"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5093ECC-8BEB-4546-A80D-0B4887662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7837465" y="4760118"/>
            <a:ext cx="1125940" cy="273843"/>
          </a:xfrm>
        </p:spPr>
        <p:txBody>
          <a:bodyPr vert="horz" lIns="91440" tIns="45720" rIns="91440" bIns="45720" rtlCol="0">
            <a:normAutofit/>
          </a:bodyPr>
          <a:lstStyle/>
          <a:p>
            <a:pPr defTabSz="914400">
              <a:spcAft>
                <a:spcPts val="600"/>
              </a:spcAft>
              <a:defRPr/>
            </a:pPr>
            <a:fld id="{8C2E478F-E849-4A8C-AF1F-CBCC78A7CBFA}" type="slidenum">
              <a:rPr lang="en-US" sz="700">
                <a:solidFill>
                  <a:schemeClr val="bg1">
                    <a:alpha val="60000"/>
                  </a:schemeClr>
                </a:solidFill>
                <a:latin typeface="Calibri" panose="020F0502020204030204"/>
              </a:rPr>
              <a:pPr defTabSz="914400">
                <a:spcAft>
                  <a:spcPts val="600"/>
                </a:spcAft>
                <a:defRPr/>
              </a:pPr>
              <a:t>10</a:t>
            </a:fld>
            <a:endParaRPr lang="en-US" sz="700">
              <a:solidFill>
                <a:schemeClr val="bg1">
                  <a:alpha val="60000"/>
                </a:schemeClr>
              </a:solidFill>
              <a:latin typeface="Calibri" panose="020F0502020204030204"/>
            </a:endParaRPr>
          </a:p>
        </p:txBody>
      </p:sp>
      <p:pic>
        <p:nvPicPr>
          <p:cNvPr id="1028" name="Picture 4" descr="Where banana blank - Imgflip">
            <a:extLst>
              <a:ext uri="{FF2B5EF4-FFF2-40B4-BE49-F238E27FC236}">
                <a16:creationId xmlns:a16="http://schemas.microsoft.com/office/drawing/2014/main" id="{4863A093-199F-74FE-F879-4EDB48EDD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90500"/>
            <a:ext cx="71437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773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Manipulating DOM with JavaScript</a:t>
            </a:r>
          </a:p>
        </p:txBody>
      </p:sp>
      <p:pic>
        <p:nvPicPr>
          <p:cNvPr id="4" name="Picture 3">
            <a:extLst>
              <a:ext uri="{FF2B5EF4-FFF2-40B4-BE49-F238E27FC236}">
                <a16:creationId xmlns:a16="http://schemas.microsoft.com/office/drawing/2014/main" id="{F62A48D9-5D18-ABCE-028C-C4FA6205214E}"/>
              </a:ext>
            </a:extLst>
          </p:cNvPr>
          <p:cNvPicPr>
            <a:picLocks noChangeAspect="1"/>
          </p:cNvPicPr>
          <p:nvPr/>
        </p:nvPicPr>
        <p:blipFill>
          <a:blip r:embed="rId3"/>
          <a:stretch>
            <a:fillRect/>
          </a:stretch>
        </p:blipFill>
        <p:spPr>
          <a:xfrm>
            <a:off x="34148" y="956111"/>
            <a:ext cx="9144000" cy="1159651"/>
          </a:xfrm>
          <a:prstGeom prst="rect">
            <a:avLst/>
          </a:prstGeom>
        </p:spPr>
      </p:pic>
      <p:pic>
        <p:nvPicPr>
          <p:cNvPr id="7" name="Picture 6">
            <a:extLst>
              <a:ext uri="{FF2B5EF4-FFF2-40B4-BE49-F238E27FC236}">
                <a16:creationId xmlns:a16="http://schemas.microsoft.com/office/drawing/2014/main" id="{AC5BE413-93E8-A2E4-5573-A0EC2B5E71A2}"/>
              </a:ext>
            </a:extLst>
          </p:cNvPr>
          <p:cNvPicPr>
            <a:picLocks noChangeAspect="1"/>
          </p:cNvPicPr>
          <p:nvPr/>
        </p:nvPicPr>
        <p:blipFill>
          <a:blip r:embed="rId4"/>
          <a:stretch>
            <a:fillRect/>
          </a:stretch>
        </p:blipFill>
        <p:spPr>
          <a:xfrm>
            <a:off x="0" y="2525613"/>
            <a:ext cx="9144000" cy="1867953"/>
          </a:xfrm>
          <a:prstGeom prst="rect">
            <a:avLst/>
          </a:prstGeom>
        </p:spPr>
      </p:pic>
    </p:spTree>
    <p:extLst>
      <p:ext uri="{BB962C8B-B14F-4D97-AF65-F5344CB8AC3E}">
        <p14:creationId xmlns:p14="http://schemas.microsoft.com/office/powerpoint/2010/main" val="1628687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Pin on Vin diesel">
            <a:extLst>
              <a:ext uri="{FF2B5EF4-FFF2-40B4-BE49-F238E27FC236}">
                <a16:creationId xmlns:a16="http://schemas.microsoft.com/office/drawing/2014/main" id="{5953695C-7E5B-B646-D9E1-3223041E54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6478"/>
          <a:stretch/>
        </p:blipFill>
        <p:spPr bwMode="auto">
          <a:xfrm>
            <a:off x="2911927" y="10"/>
            <a:ext cx="6232072" cy="514349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grpSp>
        <p:nvGrpSpPr>
          <p:cNvPr id="3079" name="Group 307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3436144" cy="5143500"/>
            <a:chOff x="-2" y="-1"/>
            <a:chExt cx="4581527" cy="6858002"/>
          </a:xfrm>
          <a:effectLst>
            <a:outerShdw blurRad="381000" dist="50800" algn="ctr" rotWithShape="0">
              <a:srgbClr val="000000">
                <a:alpha val="10000"/>
              </a:srgbClr>
            </a:outerShdw>
          </a:effectLst>
        </p:grpSpPr>
        <p:sp>
          <p:nvSpPr>
            <p:cNvPr id="3080" name="Freeform: Shape 307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81" name="Group 308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82" name="Group 308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86" name="Freeform: Shape 308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83" name="Group 308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4">
                  <a:alphaModFix amt="57000"/>
                </a:blip>
                <a:tile tx="0" ty="0" sx="100000" sy="100000" flip="none" algn="tl"/>
              </a:blipFill>
              <a:effectLst/>
            </p:grpSpPr>
            <p:sp>
              <p:nvSpPr>
                <p:cNvPr id="3084" name="Freeform: Shape 308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5" name="Freeform: Shape 308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Tree>
    <p:extLst>
      <p:ext uri="{BB962C8B-B14F-4D97-AF65-F5344CB8AC3E}">
        <p14:creationId xmlns:p14="http://schemas.microsoft.com/office/powerpoint/2010/main" val="102005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Manipulating DOM with </a:t>
            </a:r>
            <a:r>
              <a:rPr lang="en-US" dirty="0" err="1"/>
              <a:t>JQuery</a:t>
            </a:r>
            <a:endParaRPr lang="en-US" dirty="0"/>
          </a:p>
        </p:txBody>
      </p:sp>
      <p:pic>
        <p:nvPicPr>
          <p:cNvPr id="4" name="Picture 3">
            <a:extLst>
              <a:ext uri="{FF2B5EF4-FFF2-40B4-BE49-F238E27FC236}">
                <a16:creationId xmlns:a16="http://schemas.microsoft.com/office/drawing/2014/main" id="{21CBD054-B769-A489-7175-58133FD05778}"/>
              </a:ext>
            </a:extLst>
          </p:cNvPr>
          <p:cNvPicPr>
            <a:picLocks noChangeAspect="1"/>
          </p:cNvPicPr>
          <p:nvPr/>
        </p:nvPicPr>
        <p:blipFill>
          <a:blip r:embed="rId3"/>
          <a:stretch>
            <a:fillRect/>
          </a:stretch>
        </p:blipFill>
        <p:spPr>
          <a:xfrm>
            <a:off x="0" y="914778"/>
            <a:ext cx="9144000" cy="3139409"/>
          </a:xfrm>
          <a:prstGeom prst="rect">
            <a:avLst/>
          </a:prstGeom>
        </p:spPr>
      </p:pic>
    </p:spTree>
    <p:extLst>
      <p:ext uri="{BB962C8B-B14F-4D97-AF65-F5344CB8AC3E}">
        <p14:creationId xmlns:p14="http://schemas.microsoft.com/office/powerpoint/2010/main" val="143797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230"/>
        <p:cNvGrpSpPr/>
        <p:nvPr/>
      </p:nvGrpSpPr>
      <p:grpSpPr>
        <a:xfrm>
          <a:off x="0" y="0"/>
          <a:ext cx="0" cy="0"/>
          <a:chOff x="0" y="0"/>
          <a:chExt cx="0" cy="0"/>
        </a:xfrm>
      </p:grpSpPr>
      <p:sp>
        <p:nvSpPr>
          <p:cNvPr id="231" name="Google Shape;231;p34"/>
          <p:cNvSpPr txBox="1">
            <a:spLocks noGrp="1"/>
          </p:cNvSpPr>
          <p:nvPr>
            <p:ph type="ctrTitle"/>
          </p:nvPr>
        </p:nvSpPr>
        <p:spPr>
          <a:xfrm>
            <a:off x="469150" y="506150"/>
            <a:ext cx="4176000" cy="140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a:solidFill>
                  <a:schemeClr val="lt1"/>
                </a:solidFill>
                <a:latin typeface="Proxima Nova"/>
                <a:ea typeface="Proxima Nova"/>
                <a:cs typeface="Proxima Nova"/>
                <a:sym typeface="Proxima Nova"/>
              </a:rPr>
              <a:t>CODE TIME</a:t>
            </a:r>
            <a:endParaRPr sz="4000" b="1" dirty="0">
              <a:solidFill>
                <a:schemeClr val="lt1"/>
              </a:solidFill>
              <a:latin typeface="Proxima Nova"/>
              <a:ea typeface="Proxima Nova"/>
              <a:cs typeface="Proxima Nova"/>
              <a:sym typeface="Proxima Nova"/>
            </a:endParaRPr>
          </a:p>
        </p:txBody>
      </p:sp>
      <p:pic>
        <p:nvPicPr>
          <p:cNvPr id="232" name="Google Shape;232;p34"/>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233" name="Google Shape;233;p34"/>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234" name="Google Shape;234;p34"/>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235" name="Google Shape;235;p34"/>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236" name="Google Shape;236;p34"/>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4688211" y="1559156"/>
            <a:ext cx="3989104" cy="2849166"/>
          </a:xfrm>
        </p:spPr>
        <p:txBody>
          <a:bodyPr/>
          <a:lstStyle/>
          <a:p>
            <a:pPr marL="285750" indent="-285750">
              <a:buFont typeface="Arial" panose="020B0604020202020204" pitchFamily="34" charset="0"/>
              <a:buChar char="•"/>
            </a:pPr>
            <a:r>
              <a:rPr lang="en-US" dirty="0"/>
              <a:t>BROWSER OBJECT MODLE</a:t>
            </a:r>
          </a:p>
          <a:p>
            <a:pPr marL="285750" indent="-285750">
              <a:buFont typeface="Arial" panose="020B0604020202020204" pitchFamily="34" charset="0"/>
              <a:buChar char="•"/>
            </a:pPr>
            <a:r>
              <a:rPr lang="en-US" dirty="0"/>
              <a:t>DOCUMENT OBJECT MODLE (DOM)</a:t>
            </a:r>
          </a:p>
          <a:p>
            <a:pPr marL="285750" indent="-285750">
              <a:buFont typeface="Arial" panose="020B0604020202020204" pitchFamily="34" charset="0"/>
              <a:buChar char="•"/>
            </a:pPr>
            <a:r>
              <a:rPr lang="en-US" dirty="0"/>
              <a:t>MANIPULATE DOM</a:t>
            </a:r>
          </a:p>
          <a:p>
            <a:pPr marL="285750" indent="-285750">
              <a:buFont typeface="Arial" panose="020B0604020202020204" pitchFamily="34" charset="0"/>
              <a:buChar char="•"/>
            </a:pPr>
            <a:r>
              <a:rPr lang="en-US" dirty="0"/>
              <a:t>MANIPULATE DOM AGAIN</a:t>
            </a:r>
          </a:p>
          <a:p>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Taylor Swift's New Single, Ready For It, Signals The Return of Her Old Self | Vogue">
            <a:extLst>
              <a:ext uri="{FF2B5EF4-FFF2-40B4-BE49-F238E27FC236}">
                <a16:creationId xmlns:a16="http://schemas.microsoft.com/office/drawing/2014/main" id="{86D13054-C2B5-B4B6-5569-DF510CB379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588" r="9089" b="41470"/>
          <a:stretch/>
        </p:blipFill>
        <p:spPr bwMode="auto">
          <a:xfrm>
            <a:off x="2642616" y="10"/>
            <a:ext cx="6501384" cy="5143490"/>
          </a:xfrm>
          <a:prstGeom prst="rect">
            <a:avLst/>
          </a:prstGeom>
          <a:noFill/>
          <a:extLst>
            <a:ext uri="{909E8E84-426E-40DD-AFC4-6F175D3DCCD1}">
              <a14:hiddenFill xmlns:a14="http://schemas.microsoft.com/office/drawing/2010/main">
                <a:solidFill>
                  <a:srgbClr val="FFFFFF"/>
                </a:solidFill>
              </a14:hiddenFill>
            </a:ext>
          </a:extLst>
        </p:spPr>
      </p:pic>
      <p:sp>
        <p:nvSpPr>
          <p:cNvPr id="8201" name="Rectangle 820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51435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idx="4294967295"/>
          </p:nvPr>
        </p:nvSpPr>
        <p:spPr>
          <a:xfrm>
            <a:off x="138421" y="633092"/>
            <a:ext cx="4638465" cy="3233188"/>
          </a:xfrm>
        </p:spPr>
        <p:txBody>
          <a:bodyPr vert="horz" lIns="91440" tIns="45720" rIns="91440" bIns="45720" rtlCol="0" anchor="b">
            <a:noAutofit/>
          </a:bodyPr>
          <a:lstStyle/>
          <a:p>
            <a:pPr marL="139700"/>
            <a:r>
              <a:rPr lang="en-US" sz="1600" dirty="0">
                <a:solidFill>
                  <a:srgbClr val="D1D5DB"/>
                </a:solidFill>
                <a:latin typeface="Söhne"/>
              </a:rPr>
              <a:t>&lt;&lt;Taylor doesn’t want to mess with Dom’s Family&gt;&gt;</a:t>
            </a:r>
          </a:p>
        </p:txBody>
      </p:sp>
      <p:sp>
        <p:nvSpPr>
          <p:cNvPr id="8203" name="Rectangle 820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05" name="Rectangle 820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3410190"/>
            <a:ext cx="2983230" cy="13716"/>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6728114" y="4767262"/>
            <a:ext cx="2057400" cy="273844"/>
          </a:xfrm>
        </p:spPr>
        <p:txBody>
          <a:bodyPr vert="horz" lIns="91440" tIns="45720" rIns="91440" bIns="45720" rtlCol="0" anchor="ctr">
            <a:normAutofit/>
          </a:bodyPr>
          <a:lstStyle/>
          <a:p>
            <a:pPr defTabSz="914400">
              <a:spcAft>
                <a:spcPts val="600"/>
              </a:spcAft>
              <a:defRPr/>
            </a:pPr>
            <a:fld id="{8C2E478F-E849-4A8C-AF1F-CBCC78A7CBFA}" type="slidenum">
              <a:rPr lang="en-US">
                <a:solidFill>
                  <a:schemeClr val="bg1"/>
                </a:solidFill>
                <a:latin typeface="Calibri" panose="020F0502020204030204"/>
              </a:rPr>
              <a:pPr defTabSz="914400">
                <a:spcAft>
                  <a:spcPts val="600"/>
                </a:spcAft>
                <a:defRPr/>
              </a:pPr>
              <a:t>3</a:t>
            </a:fld>
            <a:endParaRPr lang="en-US">
              <a:solidFill>
                <a:schemeClr val="bg1"/>
              </a:solidFill>
              <a:latin typeface="Calibri" panose="020F0502020204030204"/>
            </a:endParaRPr>
          </a:p>
        </p:txBody>
      </p:sp>
    </p:spTree>
    <p:extLst>
      <p:ext uri="{BB962C8B-B14F-4D97-AF65-F5344CB8AC3E}">
        <p14:creationId xmlns:p14="http://schemas.microsoft.com/office/powerpoint/2010/main" val="644541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Object Model (BOM)</a:t>
            </a:r>
          </a:p>
        </p:txBody>
      </p:sp>
      <p:pic>
        <p:nvPicPr>
          <p:cNvPr id="5" name="Picture 4">
            <a:extLst>
              <a:ext uri="{FF2B5EF4-FFF2-40B4-BE49-F238E27FC236}">
                <a16:creationId xmlns:a16="http://schemas.microsoft.com/office/drawing/2014/main" id="{965FD83F-1584-A5BE-E0B0-8109E4073668}"/>
              </a:ext>
            </a:extLst>
          </p:cNvPr>
          <p:cNvPicPr>
            <a:picLocks noChangeAspect="1"/>
          </p:cNvPicPr>
          <p:nvPr/>
        </p:nvPicPr>
        <p:blipFill>
          <a:blip r:embed="rId3"/>
          <a:stretch>
            <a:fillRect/>
          </a:stretch>
        </p:blipFill>
        <p:spPr>
          <a:xfrm>
            <a:off x="0" y="1055064"/>
            <a:ext cx="9144000" cy="3192728"/>
          </a:xfrm>
          <a:prstGeom prst="rect">
            <a:avLst/>
          </a:prstGeom>
        </p:spPr>
      </p:pic>
    </p:spTree>
    <p:extLst>
      <p:ext uri="{BB962C8B-B14F-4D97-AF65-F5344CB8AC3E}">
        <p14:creationId xmlns:p14="http://schemas.microsoft.com/office/powerpoint/2010/main" val="236774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369168" y="1860093"/>
            <a:ext cx="2613809" cy="1245973"/>
          </a:xfrm>
        </p:spPr>
        <p:txBody>
          <a:bodyPr>
            <a:normAutofit/>
          </a:bodyPr>
          <a:lstStyle/>
          <a:p>
            <a:r>
              <a:rPr lang="en-US" dirty="0"/>
              <a:t>DOM</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3955942" y="3283407"/>
            <a:ext cx="4706009" cy="273844"/>
          </a:xfrm>
        </p:spPr>
        <p:txBody>
          <a:bodyPr/>
          <a:lstStyle/>
          <a:p>
            <a:r>
              <a:rPr lang="en-US" dirty="0"/>
              <a:t>Is it always about family?</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5</a:t>
            </a:fld>
            <a:endParaRPr lang="en-US" dirty="0"/>
          </a:p>
        </p:txBody>
      </p:sp>
    </p:spTree>
    <p:extLst>
      <p:ext uri="{BB962C8B-B14F-4D97-AF65-F5344CB8AC3E}">
        <p14:creationId xmlns:p14="http://schemas.microsoft.com/office/powerpoint/2010/main" val="140165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Object Model</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194168" y="798523"/>
            <a:ext cx="8030100" cy="3755891"/>
          </a:xfrm>
          <a:prstGeom prst="rect">
            <a:avLst/>
          </a:prstGeom>
          <a:noFill/>
          <a:ln>
            <a:noFill/>
          </a:ln>
        </p:spPr>
        <p:txBody>
          <a:bodyPr spcFirstLastPara="1" wrap="square" lIns="91425" tIns="91425" rIns="91425" bIns="91425" anchor="t" anchorCtr="0">
            <a:no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Whenever a page is loaded into a browser, it creates a Document Object Model where each </a:t>
            </a:r>
            <a:r>
              <a:rPr lang="en-US" sz="1800" b="1" i="0" u="none" strike="noStrike" dirty="0">
                <a:solidFill>
                  <a:srgbClr val="D45152"/>
                </a:solidFill>
                <a:effectLst/>
                <a:latin typeface="Arial" panose="020B0604020202020204" pitchFamily="34" charset="0"/>
              </a:rPr>
              <a:t>HTML element is an object with properties</a:t>
            </a:r>
            <a:r>
              <a:rPr lang="en-US" sz="1800" b="0" i="0" u="none" strike="noStrike" dirty="0">
                <a:solidFill>
                  <a:srgbClr val="000000"/>
                </a:solidFill>
                <a:effectLst/>
                <a:latin typeface="Arial" panose="020B0604020202020204" pitchFamily="34" charset="0"/>
              </a:rPr>
              <a:t> that can be accessed and manipulated with a programming language such as JavaScript.</a:t>
            </a:r>
            <a:endParaRPr lang="en-US" sz="2000" b="0" dirty="0">
              <a:effectLst/>
            </a:endParaRPr>
          </a:p>
          <a:p>
            <a:br>
              <a:rPr lang="en-US" sz="2000" dirty="0"/>
            </a:br>
            <a:endParaRPr lang="en-US" sz="2000" dirty="0"/>
          </a:p>
        </p:txBody>
      </p:sp>
    </p:spTree>
    <p:extLst>
      <p:ext uri="{BB962C8B-B14F-4D97-AF65-F5344CB8AC3E}">
        <p14:creationId xmlns:p14="http://schemas.microsoft.com/office/powerpoint/2010/main" val="1321655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DOM</a:t>
            </a:r>
          </a:p>
        </p:txBody>
      </p:sp>
      <p:pic>
        <p:nvPicPr>
          <p:cNvPr id="2050" name="Picture 2">
            <a:extLst>
              <a:ext uri="{FF2B5EF4-FFF2-40B4-BE49-F238E27FC236}">
                <a16:creationId xmlns:a16="http://schemas.microsoft.com/office/drawing/2014/main" id="{A92C82D5-7FB7-4A21-990C-6D92D73418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28" y="891636"/>
            <a:ext cx="3356110" cy="34740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88DF31C-2810-AB5E-3233-3FE1BCF4EF93}"/>
              </a:ext>
            </a:extLst>
          </p:cNvPr>
          <p:cNvPicPr>
            <a:picLocks noChangeAspect="1"/>
          </p:cNvPicPr>
          <p:nvPr/>
        </p:nvPicPr>
        <p:blipFill>
          <a:blip r:embed="rId4"/>
          <a:stretch>
            <a:fillRect/>
          </a:stretch>
        </p:blipFill>
        <p:spPr>
          <a:xfrm>
            <a:off x="3608275" y="842239"/>
            <a:ext cx="5193985" cy="3629689"/>
          </a:xfrm>
          <a:prstGeom prst="rect">
            <a:avLst/>
          </a:prstGeom>
        </p:spPr>
      </p:pic>
    </p:spTree>
    <p:extLst>
      <p:ext uri="{BB962C8B-B14F-4D97-AF65-F5344CB8AC3E}">
        <p14:creationId xmlns:p14="http://schemas.microsoft.com/office/powerpoint/2010/main" val="848076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Manipulating DOM with JavaScript</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46195" y="946497"/>
            <a:ext cx="8030100" cy="3755891"/>
          </a:xfrm>
          <a:prstGeom prst="rect">
            <a:avLst/>
          </a:prstGeom>
          <a:noFill/>
          <a:ln>
            <a:noFill/>
          </a:ln>
        </p:spPr>
        <p:txBody>
          <a:bodyPr spcFirstLastPara="1" wrap="square" lIns="91425" tIns="91425" rIns="91425" bIns="91425" anchor="t" anchorCtr="0">
            <a:noAutofit/>
          </a:bodyPr>
          <a:lstStyle/>
          <a:p>
            <a:r>
              <a:rPr lang="en-US" dirty="0"/>
              <a:t>The DOM can be manipulating with JavaScript:</a:t>
            </a:r>
          </a:p>
          <a:p>
            <a:endParaRPr lang="en-US" sz="2000" dirty="0"/>
          </a:p>
          <a:p>
            <a:pPr lvl="1" fontAlgn="base"/>
            <a:r>
              <a:rPr lang="en-US" dirty="0" err="1"/>
              <a:t>document.getElementById</a:t>
            </a:r>
            <a:r>
              <a:rPr lang="en-US" dirty="0"/>
              <a:t>(</a:t>
            </a:r>
            <a:r>
              <a:rPr lang="en-US" i="1" dirty="0" err="1"/>
              <a:t>idSelector</a:t>
            </a:r>
            <a:r>
              <a:rPr lang="en-US" dirty="0"/>
              <a:t>);</a:t>
            </a:r>
          </a:p>
          <a:p>
            <a:pPr lvl="1" fontAlgn="base"/>
            <a:r>
              <a:rPr lang="en-US" dirty="0" err="1"/>
              <a:t>document.getElementsByTagName</a:t>
            </a:r>
            <a:r>
              <a:rPr lang="en-US" dirty="0"/>
              <a:t>(</a:t>
            </a:r>
            <a:r>
              <a:rPr lang="en-US" i="1" dirty="0" err="1"/>
              <a:t>tagName</a:t>
            </a:r>
            <a:r>
              <a:rPr lang="en-US" dirty="0"/>
              <a:t>);</a:t>
            </a:r>
          </a:p>
          <a:p>
            <a:pPr lvl="1" fontAlgn="base"/>
            <a:r>
              <a:rPr lang="en-US" dirty="0" err="1"/>
              <a:t>document.getElementsByName</a:t>
            </a:r>
            <a:r>
              <a:rPr lang="en-US" dirty="0"/>
              <a:t>(</a:t>
            </a:r>
            <a:r>
              <a:rPr lang="en-US" i="1" dirty="0"/>
              <a:t>name</a:t>
            </a:r>
            <a:r>
              <a:rPr lang="en-US" dirty="0"/>
              <a:t>);</a:t>
            </a:r>
          </a:p>
          <a:p>
            <a:pPr lvl="1" fontAlgn="base"/>
            <a:r>
              <a:rPr lang="en-US" dirty="0" err="1"/>
              <a:t>document.querySelector</a:t>
            </a:r>
            <a:r>
              <a:rPr lang="en-US" dirty="0"/>
              <a:t>(</a:t>
            </a:r>
            <a:r>
              <a:rPr lang="en-US" i="1" dirty="0"/>
              <a:t>selector</a:t>
            </a:r>
            <a:r>
              <a:rPr lang="en-US" dirty="0"/>
              <a:t>);</a:t>
            </a:r>
          </a:p>
          <a:p>
            <a:pPr lvl="1" fontAlgn="base"/>
            <a:r>
              <a:rPr lang="en-US" dirty="0" err="1"/>
              <a:t>document.querySelectorAll</a:t>
            </a:r>
            <a:r>
              <a:rPr lang="en-US" dirty="0"/>
              <a:t>(</a:t>
            </a:r>
            <a:r>
              <a:rPr lang="en-US" i="1" dirty="0"/>
              <a:t>selector</a:t>
            </a:r>
            <a:r>
              <a:rPr lang="en-US" dirty="0"/>
              <a:t>);</a:t>
            </a:r>
          </a:p>
          <a:p>
            <a:pPr lvl="1"/>
            <a:r>
              <a:rPr lang="en-US" dirty="0" err="1"/>
              <a:t>document.getElementsByClassName</a:t>
            </a:r>
            <a:r>
              <a:rPr lang="en-US" dirty="0"/>
              <a:t>(</a:t>
            </a:r>
            <a:r>
              <a:rPr lang="en-US" i="1" dirty="0" err="1"/>
              <a:t>classSelector</a:t>
            </a:r>
            <a:r>
              <a:rPr lang="en-US" dirty="0"/>
              <a:t>);</a:t>
            </a:r>
            <a:br>
              <a:rPr lang="en-US" sz="2000" dirty="0"/>
            </a:br>
            <a:endParaRPr lang="en-US" sz="2000" dirty="0"/>
          </a:p>
        </p:txBody>
      </p:sp>
    </p:spTree>
    <p:extLst>
      <p:ext uri="{BB962C8B-B14F-4D97-AF65-F5344CB8AC3E}">
        <p14:creationId xmlns:p14="http://schemas.microsoft.com/office/powerpoint/2010/main" val="175344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Manipulating DOM with JavaScript</a:t>
            </a:r>
          </a:p>
        </p:txBody>
      </p:sp>
      <p:pic>
        <p:nvPicPr>
          <p:cNvPr id="5" name="Picture 4">
            <a:extLst>
              <a:ext uri="{FF2B5EF4-FFF2-40B4-BE49-F238E27FC236}">
                <a16:creationId xmlns:a16="http://schemas.microsoft.com/office/drawing/2014/main" id="{A451ED00-4A7B-67B6-0304-34D510B0E43D}"/>
              </a:ext>
            </a:extLst>
          </p:cNvPr>
          <p:cNvPicPr>
            <a:picLocks noChangeAspect="1"/>
          </p:cNvPicPr>
          <p:nvPr/>
        </p:nvPicPr>
        <p:blipFill>
          <a:blip r:embed="rId3"/>
          <a:stretch>
            <a:fillRect/>
          </a:stretch>
        </p:blipFill>
        <p:spPr>
          <a:xfrm>
            <a:off x="0" y="925078"/>
            <a:ext cx="9144000" cy="3293344"/>
          </a:xfrm>
          <a:prstGeom prst="rect">
            <a:avLst/>
          </a:prstGeom>
        </p:spPr>
      </p:pic>
    </p:spTree>
    <p:extLst>
      <p:ext uri="{BB962C8B-B14F-4D97-AF65-F5344CB8AC3E}">
        <p14:creationId xmlns:p14="http://schemas.microsoft.com/office/powerpoint/2010/main" val="33090356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5409</TotalTime>
  <Words>1024</Words>
  <Application>Microsoft Office PowerPoint</Application>
  <PresentationFormat>On-screen Show (16:9)</PresentationFormat>
  <Paragraphs>75</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Helvetica Neue</vt:lpstr>
      <vt:lpstr>Proxima Nova</vt:lpstr>
      <vt:lpstr>Söhne</vt:lpstr>
      <vt:lpstr>system-ui</vt:lpstr>
      <vt:lpstr>Office Theme</vt:lpstr>
      <vt:lpstr>M4W8 – Client side Javascript &amp; Jquery</vt:lpstr>
      <vt:lpstr>Agenda</vt:lpstr>
      <vt:lpstr>&lt;&lt;Taylor doesn’t want to mess with Dom’s Family&gt;&gt;</vt:lpstr>
      <vt:lpstr>PowerPoint Presentation</vt:lpstr>
      <vt:lpstr>DOM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W1D2 - The Dev Workflow</dc:title>
  <dc:creator>Ryan Ternier</dc:creator>
  <cp:lastModifiedBy>Ryan Ternier</cp:lastModifiedBy>
  <cp:revision>56</cp:revision>
  <dcterms:modified xsi:type="dcterms:W3CDTF">2023-08-03T21:43:54Z</dcterms:modified>
</cp:coreProperties>
</file>