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17"/>
  </p:notesMasterIdLst>
  <p:sldIdLst>
    <p:sldId id="256" r:id="rId2"/>
    <p:sldId id="2462" r:id="rId3"/>
    <p:sldId id="2465" r:id="rId4"/>
    <p:sldId id="2482" r:id="rId5"/>
    <p:sldId id="263" r:id="rId6"/>
    <p:sldId id="2505" r:id="rId7"/>
    <p:sldId id="2508" r:id="rId8"/>
    <p:sldId id="2506" r:id="rId9"/>
    <p:sldId id="2507" r:id="rId10"/>
    <p:sldId id="2504" r:id="rId11"/>
    <p:sldId id="2476" r:id="rId12"/>
    <p:sldId id="2503" r:id="rId13"/>
    <p:sldId id="2485" r:id="rId14"/>
    <p:sldId id="2509" r:id="rId15"/>
    <p:sldId id="27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516" autoAdjust="0"/>
  </p:normalViewPr>
  <p:slideViewPr>
    <p:cSldViewPr snapToGrid="0">
      <p:cViewPr varScale="1">
        <p:scale>
          <a:sx n="110" d="100"/>
          <a:sy n="110" d="100"/>
        </p:scale>
        <p:origin x="1668" y="9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42cdb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7c42cdb2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What are callbacks? Anyone remember what these are?</a:t>
            </a:r>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1526707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Routing System: In Express.js, the routing system refers to the mechanism that allows you to define and handle different HTTP requests made to your web application. It helps in mapping URLs to specific functions or handlers, enabling you to create a logical structure for handling different routes and their associated actions.</a:t>
            </a:r>
          </a:p>
          <a:p>
            <a:pPr algn="l">
              <a:buFont typeface="+mj-lt"/>
              <a:buAutoNum type="arabicPeriod"/>
            </a:pPr>
            <a:r>
              <a:rPr lang="en-US" b="0" i="0" dirty="0">
                <a:solidFill>
                  <a:srgbClr val="D1D5DB"/>
                </a:solidFill>
                <a:effectLst/>
                <a:latin typeface="Söhne"/>
              </a:rPr>
              <a:t>Templating Engine (</a:t>
            </a:r>
            <a:r>
              <a:rPr lang="en-US" b="0" i="0" dirty="0" err="1">
                <a:solidFill>
                  <a:srgbClr val="D1D5DB"/>
                </a:solidFill>
                <a:effectLst/>
                <a:latin typeface="Söhne"/>
              </a:rPr>
              <a:t>ejs</a:t>
            </a:r>
            <a:r>
              <a:rPr lang="en-US" b="0" i="0" dirty="0">
                <a:solidFill>
                  <a:srgbClr val="D1D5DB"/>
                </a:solidFill>
                <a:effectLst/>
                <a:latin typeface="Söhne"/>
              </a:rPr>
              <a:t>): EJS (Embedded JavaScript) is a popular templating engine used in Express.js. It allows you to generate dynamic HTML content by embedding JavaScript code within your HTML templates. EJS provides a convenient way to generate HTML pages with dynamic data, such as variables and conditional statements, making it easier to build dynamic web applications.</a:t>
            </a:r>
          </a:p>
          <a:p>
            <a:pPr algn="l">
              <a:buFont typeface="+mj-lt"/>
              <a:buAutoNum type="arabicPeriod"/>
            </a:pPr>
            <a:r>
              <a:rPr lang="en-US" b="0" i="0" dirty="0">
                <a:solidFill>
                  <a:srgbClr val="D1D5DB"/>
                </a:solidFill>
                <a:effectLst/>
                <a:latin typeface="Söhne"/>
              </a:rPr>
              <a:t>Middleware Functions: Middleware functions in Express.js are functions that have access to the request and response objects and can perform specific tasks during the request-response lifecycle. These functions are executed in a sequential order, and they can modify the request or response objects, invoke the next middleware function in the stack, or terminate the request-response cycle. Middleware functions are often used for tasks such as authentication, logging, error handling, and processing of request data before reaching the route handlers.</a:t>
            </a:r>
          </a:p>
        </p:txBody>
      </p:sp>
    </p:spTree>
    <p:extLst>
      <p:ext uri="{BB962C8B-B14F-4D97-AF65-F5344CB8AC3E}">
        <p14:creationId xmlns:p14="http://schemas.microsoft.com/office/powerpoint/2010/main" val="3273620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179492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app.get</a:t>
            </a:r>
            <a:r>
              <a:rPr lang="en-US" dirty="0"/>
              <a:t>(path, callback)</a:t>
            </a:r>
            <a:r>
              <a:rPr lang="en-US" b="0" i="0" dirty="0">
                <a:solidFill>
                  <a:srgbClr val="D1D5DB"/>
                </a:solidFill>
                <a:effectLst/>
                <a:latin typeface="Söhne"/>
              </a:rPr>
              <a:t>: </a:t>
            </a:r>
          </a:p>
          <a:p>
            <a:pPr marL="0" lvl="0" indent="0" algn="l" rtl="0">
              <a:spcBef>
                <a:spcPts val="0"/>
              </a:spcBef>
              <a:spcAft>
                <a:spcPts val="0"/>
              </a:spcAft>
              <a:buNone/>
            </a:pPr>
            <a:r>
              <a:rPr lang="en-US" b="0" i="0" dirty="0">
                <a:solidFill>
                  <a:srgbClr val="D1D5DB"/>
                </a:solidFill>
                <a:effectLst/>
                <a:latin typeface="Söhne"/>
              </a:rPr>
              <a:t>This function sets up a route to handle HTTP GET requests for a specific path or URL. The </a:t>
            </a:r>
            <a:r>
              <a:rPr lang="en-US" dirty="0"/>
              <a:t>callback</a:t>
            </a:r>
            <a:r>
              <a:rPr lang="en-US" b="0" i="0" dirty="0">
                <a:solidFill>
                  <a:srgbClr val="D1D5DB"/>
                </a:solidFill>
                <a:effectLst/>
                <a:latin typeface="Söhne"/>
              </a:rPr>
              <a:t> function specifies the logic to be executed when that route is accessed via a GET request.</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dirty="0" err="1"/>
              <a:t>app.post</a:t>
            </a:r>
            <a:r>
              <a:rPr lang="en-US" dirty="0"/>
              <a:t>(path, callback)</a:t>
            </a:r>
            <a:r>
              <a:rPr lang="en-US" b="0" i="0" dirty="0">
                <a:solidFill>
                  <a:srgbClr val="D1D5DB"/>
                </a:solidFill>
                <a:effectLst/>
                <a:latin typeface="Söhne"/>
              </a:rPr>
              <a:t>: </a:t>
            </a:r>
          </a:p>
          <a:p>
            <a:pPr marL="0" lvl="0" indent="0" algn="l" rtl="0">
              <a:spcBef>
                <a:spcPts val="0"/>
              </a:spcBef>
              <a:spcAft>
                <a:spcPts val="0"/>
              </a:spcAft>
              <a:buNone/>
            </a:pPr>
            <a:r>
              <a:rPr lang="en-US" b="0" i="0" dirty="0">
                <a:solidFill>
                  <a:srgbClr val="D1D5DB"/>
                </a:solidFill>
                <a:effectLst/>
                <a:latin typeface="Söhne"/>
              </a:rPr>
              <a:t>This function sets up a route to handle HTTP POST requests for a specific path. Similar to </a:t>
            </a:r>
            <a:r>
              <a:rPr lang="en-US" dirty="0" err="1"/>
              <a:t>app.get</a:t>
            </a:r>
            <a:r>
              <a:rPr lang="en-US" dirty="0"/>
              <a:t>()</a:t>
            </a:r>
            <a:r>
              <a:rPr lang="en-US" b="0" i="0" dirty="0">
                <a:solidFill>
                  <a:srgbClr val="D1D5DB"/>
                </a:solidFill>
                <a:effectLst/>
                <a:latin typeface="Söhne"/>
              </a:rPr>
              <a:t>, the </a:t>
            </a:r>
            <a:r>
              <a:rPr lang="en-US" dirty="0"/>
              <a:t>callback</a:t>
            </a:r>
            <a:r>
              <a:rPr lang="en-US" b="0" i="0" dirty="0">
                <a:solidFill>
                  <a:srgbClr val="D1D5DB"/>
                </a:solidFill>
                <a:effectLst/>
                <a:latin typeface="Söhne"/>
              </a:rPr>
              <a:t> function defines the logic to be executed when the specified route is accessed via a POST request.</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821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In Express.js, the order in which routes are defined can be significant because the routes are evaluated in the order they are defined. When a request comes in, Express.js will start at the top of your route definitions and continue down until it finds a matching route. Therefore, it is generally a good practice to define more specific routes before more general ones. This is because if a more general route is defined before a specific one, the general route will match the request before the specific route has a chance to be evaluated.</a:t>
            </a:r>
          </a:p>
          <a:p>
            <a:pPr algn="l"/>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In this case, if the route for /users is defined before the route for /users/:id, the general route will be matched for requests like /users/123, and the specific route will never be reached. However, if the specific route is defined first, it will be matched for requests with a parameter, such as /users/123, and the general route will only be matched for requests to /users without any parameters.</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So, while there is no strict rule enforced by Express.js about the order of routes, it is advisable to organize your route definitions from more specific to more general to ensure the desired behavior for your application.</a:t>
            </a:r>
          </a:p>
          <a:p>
            <a:pPr algn="l"/>
            <a:endParaRPr lang="en-US" b="0" i="0" dirty="0">
              <a:solidFill>
                <a:srgbClr val="D1D5DB"/>
              </a:solidFill>
              <a:effectLst/>
              <a:latin typeface="Söhne"/>
            </a:endParaRPr>
          </a:p>
        </p:txBody>
      </p:sp>
    </p:spTree>
    <p:extLst>
      <p:ext uri="{BB962C8B-B14F-4D97-AF65-F5344CB8AC3E}">
        <p14:creationId xmlns:p14="http://schemas.microsoft.com/office/powerpoint/2010/main" val="40074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17f6359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b17f63591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b="0" i="0" dirty="0">
              <a:solidFill>
                <a:srgbClr val="222222"/>
              </a:solidFill>
              <a:effectLst/>
              <a:latin typeface="system-ui"/>
            </a:endParaRPr>
          </a:p>
          <a:p>
            <a:endParaRPr lang="en-US" b="0" i="0" dirty="0">
              <a:solidFill>
                <a:srgbClr val="222222"/>
              </a:solidFill>
              <a:effectLst/>
              <a:latin typeface="system-ui"/>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What are callbacks? Anyone remember what these are?</a:t>
            </a: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41533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372566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0" dirty="0">
                <a:solidFill>
                  <a:srgbClr val="CCCCCC"/>
                </a:solidFill>
                <a:effectLst/>
                <a:latin typeface="Consolas" panose="020B0609020204030204" pitchFamily="49" charset="0"/>
              </a:rPr>
              <a:t>The 3-Tier architecture is a software design pattern that separates an application into three logical layers: presentation, business logic, and data storage. The presentation layer handles user interactions, the business logic layer processes and manipulates data, and the data storage layer manages data persistence.</a:t>
            </a:r>
          </a:p>
          <a:p>
            <a:pPr marL="139700" indent="0">
              <a:buNone/>
            </a:pPr>
            <a:endParaRPr lang="en-US" b="0" dirty="0">
              <a:solidFill>
                <a:srgbClr val="CCCCCC"/>
              </a:solidFill>
              <a:effectLst/>
              <a:latin typeface="Consolas" panose="020B0609020204030204" pitchFamily="49" charset="0"/>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dirty="0">
                <a:solidFill>
                  <a:srgbClr val="CCCCCC"/>
                </a:solidFill>
                <a:effectLst/>
                <a:latin typeface="Consolas" panose="020B0609020204030204" pitchFamily="49" charset="0"/>
              </a:rPr>
              <a:t>n-Tier architecture is an extension of the 3-Tier architecture that allows for greater scalability and flexibility by introducing additional layers and components. It separates the application into multiple layers, such as presentation, business logic, data access, and more, depending on the specific needs of the system.</a:t>
            </a:r>
          </a:p>
          <a:p>
            <a:pPr marL="139700" indent="0">
              <a:buNone/>
            </a:pPr>
            <a:endParaRPr lang="en-US" b="0" dirty="0">
              <a:solidFill>
                <a:srgbClr val="CCCCCC"/>
              </a:solidFill>
              <a:effectLst/>
              <a:latin typeface="Consolas" panose="020B0609020204030204" pitchFamily="49"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What are callbacks? Anyone remember what these are?</a:t>
            </a:r>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21419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Routing System: In Express.js, the routing system refers to the mechanism that allows you to define and handle different HTTP requests made to your web application. It helps in mapping URLs to specific functions or handlers, enabling you to create a logical structure for handling different routes and their associated actions.</a:t>
            </a:r>
          </a:p>
          <a:p>
            <a:pPr algn="l">
              <a:buFont typeface="+mj-lt"/>
              <a:buAutoNum type="arabicPeriod"/>
            </a:pPr>
            <a:r>
              <a:rPr lang="en-US" b="0" i="0" dirty="0">
                <a:solidFill>
                  <a:srgbClr val="D1D5DB"/>
                </a:solidFill>
                <a:effectLst/>
                <a:latin typeface="Söhne"/>
              </a:rPr>
              <a:t>Templating Engine (</a:t>
            </a:r>
            <a:r>
              <a:rPr lang="en-US" b="0" i="0" dirty="0" err="1">
                <a:solidFill>
                  <a:srgbClr val="D1D5DB"/>
                </a:solidFill>
                <a:effectLst/>
                <a:latin typeface="Söhne"/>
              </a:rPr>
              <a:t>ejs</a:t>
            </a:r>
            <a:r>
              <a:rPr lang="en-US" b="0" i="0" dirty="0">
                <a:solidFill>
                  <a:srgbClr val="D1D5DB"/>
                </a:solidFill>
                <a:effectLst/>
                <a:latin typeface="Söhne"/>
              </a:rPr>
              <a:t>): EJS (Embedded JavaScript) is a popular templating engine used in Express.js. It allows you to generate dynamic HTML content by embedding JavaScript code within your HTML templates. EJS provides a convenient way to generate HTML pages with dynamic data, such as variables and conditional statements, making it easier to build dynamic web applications.</a:t>
            </a:r>
          </a:p>
          <a:p>
            <a:pPr algn="l">
              <a:buFont typeface="+mj-lt"/>
              <a:buAutoNum type="arabicPeriod"/>
            </a:pPr>
            <a:r>
              <a:rPr lang="en-US" b="0" i="0" dirty="0">
                <a:solidFill>
                  <a:srgbClr val="D1D5DB"/>
                </a:solidFill>
                <a:effectLst/>
                <a:latin typeface="Söhne"/>
              </a:rPr>
              <a:t>Middleware Functions: Middleware functions in Express.js are functions that have access to the request and response objects and can perform specific tasks during the request-response lifecycle. These functions are executed in a sequential order, and they can modify the request or response objects, invoke the next middleware function in the stack, or terminate the request-response cycle. Middleware functions are often used for tasks such as authentication, logging, error handling, and processing of request data before reaching the route handlers.</a:t>
            </a:r>
          </a:p>
        </p:txBody>
      </p:sp>
    </p:spTree>
    <p:extLst>
      <p:ext uri="{BB962C8B-B14F-4D97-AF65-F5344CB8AC3E}">
        <p14:creationId xmlns:p14="http://schemas.microsoft.com/office/powerpoint/2010/main" val="368321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What are callbacks? Anyone remember what these are?</a:t>
            </a:r>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83465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GET: Used to retrieve or fetch a resource from the server. It is a safe and idempotent operation, meaning it should not modify any data on the server.</a:t>
            </a:r>
          </a:p>
          <a:p>
            <a:pPr algn="l">
              <a:buFont typeface="+mj-lt"/>
              <a:buAutoNum type="arabicPeriod"/>
            </a:pPr>
            <a:r>
              <a:rPr lang="en-US" b="0" i="0" dirty="0">
                <a:solidFill>
                  <a:srgbClr val="D1D5DB"/>
                </a:solidFill>
                <a:effectLst/>
                <a:latin typeface="Söhne"/>
              </a:rPr>
              <a:t>POST: Used to submit data to the server to create a new resource. It is non-idempotent since repeated requests may result in multiple resource creations.</a:t>
            </a:r>
          </a:p>
          <a:p>
            <a:pPr algn="l">
              <a:buFont typeface="+mj-lt"/>
              <a:buAutoNum type="arabicPeriod"/>
            </a:pPr>
            <a:r>
              <a:rPr lang="en-US" b="0" i="0" dirty="0">
                <a:solidFill>
                  <a:srgbClr val="D1D5DB"/>
                </a:solidFill>
                <a:effectLst/>
                <a:latin typeface="Söhne"/>
              </a:rPr>
              <a:t>PUT: Used to update or replace an existing resource on the server. It is idempotent, meaning repeated requests will have the same result.</a:t>
            </a:r>
          </a:p>
          <a:p>
            <a:pPr algn="l">
              <a:buFont typeface="+mj-lt"/>
              <a:buAutoNum type="arabicPeriod"/>
            </a:pPr>
            <a:r>
              <a:rPr lang="en-US" b="0" i="0" dirty="0">
                <a:solidFill>
                  <a:srgbClr val="D1D5DB"/>
                </a:solidFill>
                <a:effectLst/>
                <a:latin typeface="Söhne"/>
              </a:rPr>
              <a:t>PATCH: Similar to PUT, but used to perform a partial update on an existing resource. It allows modifying specific fields without replacing the entire resource.</a:t>
            </a:r>
          </a:p>
          <a:p>
            <a:pPr algn="l">
              <a:buFont typeface="+mj-lt"/>
              <a:buAutoNum type="arabicPeriod"/>
            </a:pPr>
            <a:r>
              <a:rPr lang="en-US" b="0" i="0" dirty="0">
                <a:solidFill>
                  <a:srgbClr val="D1D5DB"/>
                </a:solidFill>
                <a:effectLst/>
                <a:latin typeface="Söhne"/>
              </a:rPr>
              <a:t>DELETE: Used to delete a resource on the server. It is idempotent, meaning repeated requests will have the same effect.</a:t>
            </a:r>
          </a:p>
          <a:p>
            <a:pPr algn="l">
              <a:buFont typeface="+mj-lt"/>
              <a:buAutoNum type="arabicPeriod"/>
            </a:pPr>
            <a:r>
              <a:rPr lang="en-US" b="0" i="0" dirty="0">
                <a:solidFill>
                  <a:srgbClr val="D1D5DB"/>
                </a:solidFill>
                <a:effectLst/>
                <a:latin typeface="Söhne"/>
              </a:rPr>
              <a:t>HEAD: Similar to GET, but it retrieves only the headers of a resource without the actual content. It is often used for checking resource metadata or obtaining information about caching.</a:t>
            </a:r>
          </a:p>
          <a:p>
            <a:pPr algn="l">
              <a:buFont typeface="+mj-lt"/>
              <a:buAutoNum type="arabicPeriod"/>
            </a:pPr>
            <a:r>
              <a:rPr lang="en-US" b="0" i="0" dirty="0">
                <a:solidFill>
                  <a:srgbClr val="D1D5DB"/>
                </a:solidFill>
                <a:effectLst/>
                <a:latin typeface="Söhne"/>
              </a:rPr>
              <a:t>OPTIONS: Retrieves the communication options available for a resource or the server. It helps to determine which HTTP methods are allowed on a particular resource.</a:t>
            </a:r>
          </a:p>
          <a:p>
            <a:pPr algn="l">
              <a:buFont typeface="+mj-lt"/>
              <a:buAutoNum type="arabicPeriod"/>
            </a:pPr>
            <a:r>
              <a:rPr lang="en-US" b="0" i="0" dirty="0">
                <a:solidFill>
                  <a:srgbClr val="D1D5DB"/>
                </a:solidFill>
                <a:effectLst/>
                <a:latin typeface="Söhne"/>
              </a:rPr>
              <a:t>TRACE: Echoes the received request back to the client. It is primarily used for diagnostic or troubleshooting purposes.</a:t>
            </a:r>
          </a:p>
        </p:txBody>
      </p:sp>
    </p:spTree>
    <p:extLst>
      <p:ext uri="{BB962C8B-B14F-4D97-AF65-F5344CB8AC3E}">
        <p14:creationId xmlns:p14="http://schemas.microsoft.com/office/powerpoint/2010/main" val="2264178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0274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6828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858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482196"/>
            <a:ext cx="3634740" cy="1076960"/>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1559156"/>
            <a:ext cx="3086100" cy="2849166"/>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5" y="4727973"/>
            <a:ext cx="2261235" cy="41552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Tree>
    <p:extLst>
      <p:ext uri="{BB962C8B-B14F-4D97-AF65-F5344CB8AC3E}">
        <p14:creationId xmlns:p14="http://schemas.microsoft.com/office/powerpoint/2010/main" val="108237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5094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0" y="1697154"/>
            <a:ext cx="3938588" cy="1245973"/>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0" y="3283601"/>
            <a:ext cx="3938588" cy="273844"/>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123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9889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19112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777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77860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801051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7918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816460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3142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5879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1" r:id="rId12"/>
    <p:sldLayoutId id="2147483712"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78251" y="125775"/>
            <a:ext cx="4176000" cy="20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W2D5 – CRUD with Express</a:t>
            </a:r>
            <a:endParaRPr sz="4000" b="1" dirty="0">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52977"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Express JS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Now it becomes fun…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405665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 JS</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4"/>
            <a:ext cx="8030100" cy="1944676"/>
          </a:xfrm>
          <a:prstGeom prst="rect">
            <a:avLst/>
          </a:prstGeom>
          <a:noFill/>
          <a:ln>
            <a:noFill/>
          </a:ln>
        </p:spPr>
        <p:txBody>
          <a:bodyPr spcFirstLastPara="1" wrap="square" lIns="91425" tIns="91425" rIns="91425" bIns="91425" anchor="t" anchorCtr="0">
            <a:noAutofit/>
          </a:bodyPr>
          <a:lstStyle/>
          <a:p>
            <a:pPr lvl="0"/>
            <a:r>
              <a:rPr lang="en-US" sz="2000" dirty="0"/>
              <a:t>Tooling that Express JS Provides:</a:t>
            </a:r>
          </a:p>
          <a:p>
            <a:pPr lvl="0"/>
            <a:endParaRPr lang="en-US" sz="2000" dirty="0"/>
          </a:p>
          <a:p>
            <a:pPr marL="342900" lvl="0" indent="-342900">
              <a:buFont typeface="Arial" panose="020B0604020202020204" pitchFamily="34" charset="0"/>
              <a:buChar char="•"/>
            </a:pPr>
            <a:r>
              <a:rPr lang="en-US" sz="2000" dirty="0"/>
              <a:t>Routing System</a:t>
            </a:r>
          </a:p>
          <a:p>
            <a:pPr marL="342900" lvl="0" indent="-342900">
              <a:buFont typeface="Arial" panose="020B0604020202020204" pitchFamily="34" charset="0"/>
              <a:buChar char="•"/>
            </a:pPr>
            <a:r>
              <a:rPr lang="en-US" sz="2000" dirty="0"/>
              <a:t>Template Engine (EJS)</a:t>
            </a:r>
          </a:p>
          <a:p>
            <a:pPr marL="342900" lvl="0" indent="-342900">
              <a:buFont typeface="Arial" panose="020B0604020202020204" pitchFamily="34" charset="0"/>
              <a:buChar char="•"/>
            </a:pPr>
            <a:r>
              <a:rPr lang="en-US" sz="2000" dirty="0"/>
              <a:t>Middleware Functions</a:t>
            </a:r>
          </a:p>
        </p:txBody>
      </p:sp>
    </p:spTree>
    <p:extLst>
      <p:ext uri="{BB962C8B-B14F-4D97-AF65-F5344CB8AC3E}">
        <p14:creationId xmlns:p14="http://schemas.microsoft.com/office/powerpoint/2010/main" val="190579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 JS</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211752" y="804385"/>
            <a:ext cx="8627448" cy="3955184"/>
          </a:xfrm>
          <a:prstGeom prst="rect">
            <a:avLst/>
          </a:prstGeom>
          <a:noFill/>
          <a:ln>
            <a:noFill/>
          </a:ln>
        </p:spPr>
        <p:txBody>
          <a:bodyPr spcFirstLastPara="1" wrap="square" lIns="91425" tIns="91425" rIns="91425" bIns="91425" anchor="t" anchorCtr="0">
            <a:noAutofit/>
          </a:bodyPr>
          <a:lstStyle/>
          <a:p>
            <a:pPr lvl="0"/>
            <a:r>
              <a:rPr lang="en-US" sz="2000" dirty="0"/>
              <a:t>Some common Terms</a:t>
            </a:r>
          </a:p>
          <a:p>
            <a:pPr lvl="0"/>
            <a:endParaRPr lang="en-US" sz="2000" dirty="0"/>
          </a:p>
          <a:p>
            <a:pPr marL="342900" lvl="0" indent="-342900">
              <a:buFont typeface="Arial" panose="020B0604020202020204" pitchFamily="34" charset="0"/>
              <a:buChar char="•"/>
            </a:pPr>
            <a:r>
              <a:rPr lang="en-US" sz="2000" b="1" dirty="0"/>
              <a:t>Tags</a:t>
            </a:r>
            <a:r>
              <a:rPr lang="en-US" sz="2000" dirty="0"/>
              <a:t> - </a:t>
            </a:r>
            <a:r>
              <a:rPr lang="en-US" sz="2000" dirty="0">
                <a:latin typeface="Consolas" panose="020B0609020204030204" pitchFamily="49" charset="0"/>
              </a:rPr>
              <a:t>&lt;%   %&gt; </a:t>
            </a:r>
            <a:r>
              <a:rPr lang="en-US" sz="2000" dirty="0"/>
              <a:t>and</a:t>
            </a:r>
            <a:r>
              <a:rPr lang="en-US" sz="2000" dirty="0">
                <a:latin typeface="Consolas" panose="020B0609020204030204" pitchFamily="49" charset="0"/>
              </a:rPr>
              <a:t> &lt;%=  %&gt;      The &lt;% is an EJS </a:t>
            </a:r>
            <a:r>
              <a:rPr lang="en-US" sz="2000" dirty="0" err="1">
                <a:latin typeface="Consolas" panose="020B0609020204030204" pitchFamily="49" charset="0"/>
              </a:rPr>
              <a:t>Scriplet</a:t>
            </a:r>
            <a:endParaRPr lang="en-US" sz="2000" dirty="0">
              <a:latin typeface="Consolas" panose="020B0609020204030204" pitchFamily="49" charset="0"/>
            </a:endParaRPr>
          </a:p>
          <a:p>
            <a:pPr marL="342900" indent="-342900">
              <a:buFont typeface="Arial" panose="020B0604020202020204" pitchFamily="34" charset="0"/>
              <a:buChar char="•"/>
            </a:pPr>
            <a:r>
              <a:rPr lang="en-US" sz="2000" b="1" dirty="0"/>
              <a:t>Templates - r</a:t>
            </a:r>
            <a:r>
              <a:rPr lang="en-US" sz="2000" dirty="0"/>
              <a:t>efers to the individual files within the views directory that contain the HTML structure combined with embedded logic.</a:t>
            </a:r>
          </a:p>
          <a:p>
            <a:pPr marL="342900" indent="-342900">
              <a:buFont typeface="Arial" panose="020B0604020202020204" pitchFamily="34" charset="0"/>
              <a:buChar char="•"/>
            </a:pPr>
            <a:r>
              <a:rPr lang="en-US" sz="2000" b="1" dirty="0"/>
              <a:t>Views </a:t>
            </a:r>
            <a:r>
              <a:rPr lang="en-US" sz="2000" dirty="0"/>
              <a:t>-  refers to the directory where template files are stored.</a:t>
            </a:r>
          </a:p>
          <a:p>
            <a:pPr marL="342900" indent="-342900">
              <a:buFont typeface="Arial" panose="020B0604020202020204" pitchFamily="34" charset="0"/>
              <a:buChar char="•"/>
            </a:pPr>
            <a:r>
              <a:rPr lang="en-US" sz="2000" b="1" dirty="0"/>
              <a:t>Partial View - </a:t>
            </a:r>
            <a:r>
              <a:rPr lang="en-US" sz="2000" dirty="0"/>
              <a:t>a modular and reusable component that can be included within other views to enhance code reusability and reduce redundancy.</a:t>
            </a:r>
            <a:endParaRPr lang="en-US" sz="2000" dirty="0">
              <a:latin typeface="Consolas" panose="020B0609020204030204" pitchFamily="49" charset="0"/>
            </a:endParaRPr>
          </a:p>
          <a:p>
            <a:pPr marL="342900" lvl="0" indent="-342900">
              <a:buFont typeface="Arial" panose="020B0604020202020204" pitchFamily="34" charset="0"/>
              <a:buChar char="•"/>
            </a:pPr>
            <a:r>
              <a:rPr lang="en-US" sz="2000" b="1" dirty="0"/>
              <a:t>Variable</a:t>
            </a:r>
            <a:r>
              <a:rPr lang="en-US" sz="2000" dirty="0"/>
              <a:t>  - a placeholder that holds a value, allowing dynamic content to be injected into an EJS template during rendering.</a:t>
            </a:r>
          </a:p>
        </p:txBody>
      </p:sp>
    </p:spTree>
    <p:extLst>
      <p:ext uri="{BB962C8B-B14F-4D97-AF65-F5344CB8AC3E}">
        <p14:creationId xmlns:p14="http://schemas.microsoft.com/office/powerpoint/2010/main" val="137090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we get into the thick of it:</a:t>
            </a:r>
          </a:p>
        </p:txBody>
      </p:sp>
      <p:sp>
        <p:nvSpPr>
          <p:cNvPr id="8" name="TextBox 7">
            <a:extLst>
              <a:ext uri="{FF2B5EF4-FFF2-40B4-BE49-F238E27FC236}">
                <a16:creationId xmlns:a16="http://schemas.microsoft.com/office/drawing/2014/main" id="{74D04112-0CB3-C42D-9EED-18281D6895D6}"/>
              </a:ext>
            </a:extLst>
          </p:cNvPr>
          <p:cNvSpPr txBox="1"/>
          <p:nvPr/>
        </p:nvSpPr>
        <p:spPr>
          <a:xfrm>
            <a:off x="844950" y="1228488"/>
            <a:ext cx="6875363" cy="1200329"/>
          </a:xfrm>
          <a:prstGeom prst="rect">
            <a:avLst/>
          </a:prstGeom>
          <a:noFill/>
        </p:spPr>
        <p:txBody>
          <a:bodyPr wrap="square">
            <a:spAutoFit/>
          </a:bodyPr>
          <a:lstStyle/>
          <a:p>
            <a:r>
              <a:rPr lang="en-US" dirty="0" err="1">
                <a:latin typeface="Consolas" panose="020B0609020204030204" pitchFamily="49" charset="0"/>
              </a:rPr>
              <a:t>app.get</a:t>
            </a:r>
            <a:r>
              <a:rPr lang="en-US" dirty="0">
                <a:latin typeface="Consolas" panose="020B0609020204030204" pitchFamily="49" charset="0"/>
              </a:rPr>
              <a:t>('/', (req, res) =&gt; {</a:t>
            </a:r>
          </a:p>
          <a:p>
            <a:r>
              <a:rPr lang="en-US" dirty="0">
                <a:latin typeface="Consolas" panose="020B0609020204030204" pitchFamily="49" charset="0"/>
              </a:rPr>
              <a:t>  // Handle logic for the root path</a:t>
            </a:r>
          </a:p>
          <a:p>
            <a:r>
              <a:rPr lang="en-US" dirty="0">
                <a:latin typeface="Consolas" panose="020B0609020204030204" pitchFamily="49" charset="0"/>
              </a:rPr>
              <a:t>  </a:t>
            </a:r>
            <a:r>
              <a:rPr lang="en-US" dirty="0" err="1">
                <a:latin typeface="Consolas" panose="020B0609020204030204" pitchFamily="49" charset="0"/>
              </a:rPr>
              <a:t>res.send</a:t>
            </a:r>
            <a:r>
              <a:rPr lang="en-US" dirty="0">
                <a:latin typeface="Consolas" panose="020B0609020204030204" pitchFamily="49" charset="0"/>
              </a:rPr>
              <a:t>('Hello, LHL student!');</a:t>
            </a:r>
          </a:p>
          <a:p>
            <a:r>
              <a:rPr lang="en-US" dirty="0">
                <a:latin typeface="Consolas" panose="020B0609020204030204" pitchFamily="49" charset="0"/>
              </a:rPr>
              <a:t>});</a:t>
            </a:r>
          </a:p>
        </p:txBody>
      </p:sp>
      <p:sp>
        <p:nvSpPr>
          <p:cNvPr id="10" name="TextBox 9">
            <a:extLst>
              <a:ext uri="{FF2B5EF4-FFF2-40B4-BE49-F238E27FC236}">
                <a16:creationId xmlns:a16="http://schemas.microsoft.com/office/drawing/2014/main" id="{D1589E63-7B7D-6A03-9E30-21D17718F60C}"/>
              </a:ext>
            </a:extLst>
          </p:cNvPr>
          <p:cNvSpPr txBox="1"/>
          <p:nvPr/>
        </p:nvSpPr>
        <p:spPr>
          <a:xfrm>
            <a:off x="844951" y="3176348"/>
            <a:ext cx="7170517" cy="1200329"/>
          </a:xfrm>
          <a:prstGeom prst="rect">
            <a:avLst/>
          </a:prstGeom>
          <a:noFill/>
        </p:spPr>
        <p:txBody>
          <a:bodyPr wrap="square">
            <a:spAutoFit/>
          </a:bodyPr>
          <a:lstStyle/>
          <a:p>
            <a:r>
              <a:rPr lang="en-US" dirty="0" err="1">
                <a:latin typeface="Consolas" panose="020B0609020204030204" pitchFamily="49" charset="0"/>
              </a:rPr>
              <a:t>app.post</a:t>
            </a:r>
            <a:r>
              <a:rPr lang="en-US" dirty="0">
                <a:latin typeface="Consolas" panose="020B0609020204030204" pitchFamily="49" charset="0"/>
              </a:rPr>
              <a:t>(‘/books/create', (req, res) =&gt; {</a:t>
            </a:r>
          </a:p>
          <a:p>
            <a:r>
              <a:rPr lang="en-US" dirty="0">
                <a:latin typeface="Consolas" panose="020B0609020204030204" pitchFamily="49" charset="0"/>
              </a:rPr>
              <a:t>  // Handle creating a book logic</a:t>
            </a:r>
          </a:p>
          <a:p>
            <a:r>
              <a:rPr lang="en-US" dirty="0">
                <a:latin typeface="Consolas" panose="020B0609020204030204" pitchFamily="49" charset="0"/>
              </a:rPr>
              <a:t>  // Access request body using </a:t>
            </a:r>
            <a:r>
              <a:rPr lang="en-US" dirty="0" err="1">
                <a:latin typeface="Consolas" panose="020B0609020204030204" pitchFamily="49" charset="0"/>
              </a:rPr>
              <a:t>req.body</a:t>
            </a:r>
            <a:endParaRPr lang="en-US" dirty="0">
              <a:latin typeface="Consolas" panose="020B0609020204030204" pitchFamily="49" charset="0"/>
            </a:endParaRPr>
          </a:p>
          <a:p>
            <a:r>
              <a:rPr lang="en-US" dirty="0">
                <a:latin typeface="Consolas" panose="020B0609020204030204" pitchFamily="49" charset="0"/>
              </a:rPr>
              <a:t>});</a:t>
            </a:r>
          </a:p>
        </p:txBody>
      </p:sp>
    </p:spTree>
    <p:extLst>
      <p:ext uri="{BB962C8B-B14F-4D97-AF65-F5344CB8AC3E}">
        <p14:creationId xmlns:p14="http://schemas.microsoft.com/office/powerpoint/2010/main" val="369285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Routes</a:t>
            </a:r>
          </a:p>
        </p:txBody>
      </p:sp>
      <p:sp>
        <p:nvSpPr>
          <p:cNvPr id="3" name="Rectangle 2">
            <a:extLst>
              <a:ext uri="{FF2B5EF4-FFF2-40B4-BE49-F238E27FC236}">
                <a16:creationId xmlns:a16="http://schemas.microsoft.com/office/drawing/2014/main" id="{EC07DE69-D70C-6E8C-2018-A00816656B53}"/>
              </a:ext>
            </a:extLst>
          </p:cNvPr>
          <p:cNvSpPr/>
          <p:nvPr/>
        </p:nvSpPr>
        <p:spPr>
          <a:xfrm>
            <a:off x="0" y="2077656"/>
            <a:ext cx="9143999" cy="23959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1589E63-7B7D-6A03-9E30-21D17718F60C}"/>
              </a:ext>
            </a:extLst>
          </p:cNvPr>
          <p:cNvSpPr txBox="1"/>
          <p:nvPr/>
        </p:nvSpPr>
        <p:spPr>
          <a:xfrm>
            <a:off x="138895" y="959795"/>
            <a:ext cx="7517758" cy="3970318"/>
          </a:xfrm>
          <a:prstGeom prst="rect">
            <a:avLst/>
          </a:prstGeom>
          <a:noFill/>
        </p:spPr>
        <p:txBody>
          <a:bodyPr wrap="square">
            <a:spAutoFit/>
          </a:bodyPr>
          <a:lstStyle/>
          <a:p>
            <a:r>
              <a:rPr lang="en-US" dirty="0"/>
              <a:t>Route Ordering matters!</a:t>
            </a:r>
          </a:p>
          <a:p>
            <a:endParaRPr lang="en-US" dirty="0"/>
          </a:p>
          <a:p>
            <a:r>
              <a:rPr lang="en-US" dirty="0"/>
              <a:t>Consider the Following:</a:t>
            </a:r>
          </a:p>
          <a:p>
            <a:endParaRPr lang="en-US" dirty="0"/>
          </a:p>
          <a:p>
            <a:r>
              <a:rPr lang="en-US" b="0" dirty="0">
                <a:solidFill>
                  <a:srgbClr val="4FC1FF"/>
                </a:solidFill>
                <a:effectLst/>
                <a:latin typeface="Consolas" panose="020B0609020204030204" pitchFamily="49" charset="0"/>
              </a:rPr>
              <a:t>  </a:t>
            </a:r>
            <a:r>
              <a:rPr lang="en-US" b="0" dirty="0" err="1">
                <a:solidFill>
                  <a:srgbClr val="4FC1FF"/>
                </a:solidFill>
                <a:effectLst/>
                <a:latin typeface="Consolas" panose="020B0609020204030204" pitchFamily="49" charset="0"/>
              </a:rPr>
              <a:t>app</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'/users'</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req</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Handle general user request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err="1">
                <a:solidFill>
                  <a:srgbClr val="4FC1FF"/>
                </a:solidFill>
                <a:effectLst/>
                <a:latin typeface="Consolas" panose="020B0609020204030204" pitchFamily="49" charset="0"/>
              </a:rPr>
              <a:t>app</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'/users/:id'</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req</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Handle specific user request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p>
          <a:p>
            <a:endParaRPr lang="en-US" dirty="0"/>
          </a:p>
          <a:p>
            <a:endParaRPr lang="en-US" dirty="0"/>
          </a:p>
        </p:txBody>
      </p:sp>
    </p:spTree>
    <p:extLst>
      <p:ext uri="{BB962C8B-B14F-4D97-AF65-F5344CB8AC3E}">
        <p14:creationId xmlns:p14="http://schemas.microsoft.com/office/powerpoint/2010/main" val="1568463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ctrTitle"/>
          </p:nvPr>
        </p:nvSpPr>
        <p:spPr>
          <a:xfrm>
            <a:off x="469150" y="506150"/>
            <a:ext cx="4176000" cy="14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DEMO TIME</a:t>
            </a:r>
            <a:endParaRPr sz="4000" b="1" dirty="0">
              <a:solidFill>
                <a:schemeClr val="lt1"/>
              </a:solidFill>
              <a:latin typeface="Proxima Nova"/>
              <a:ea typeface="Proxima Nova"/>
              <a:cs typeface="Proxima Nova"/>
              <a:sym typeface="Proxima Nova"/>
            </a:endParaRPr>
          </a:p>
        </p:txBody>
      </p:sp>
      <p:pic>
        <p:nvPicPr>
          <p:cNvPr id="232" name="Google Shape;232;p34"/>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34"/>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34"/>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34"/>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34"/>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88211" y="1559156"/>
            <a:ext cx="3699504" cy="2849166"/>
          </a:xfrm>
        </p:spPr>
        <p:txBody>
          <a:bodyPr/>
          <a:lstStyle/>
          <a:p>
            <a:pPr marL="285750" indent="-285750">
              <a:buFont typeface="Arial" panose="020B0604020202020204" pitchFamily="34" charset="0"/>
              <a:buChar char="•"/>
            </a:pPr>
            <a:r>
              <a:rPr lang="en-US" dirty="0"/>
              <a:t>RECAP - ARCHITECTURE</a:t>
            </a:r>
          </a:p>
          <a:p>
            <a:pPr marL="285750" indent="-285750">
              <a:buFont typeface="Arial" panose="020B0604020202020204" pitchFamily="34" charset="0"/>
              <a:buChar char="•"/>
            </a:pPr>
            <a:r>
              <a:rPr lang="en-US" dirty="0"/>
              <a:t>CRUD</a:t>
            </a:r>
          </a:p>
          <a:p>
            <a:pPr marL="285750" indent="-285750">
              <a:buFont typeface="Arial" panose="020B0604020202020204" pitchFamily="34" charset="0"/>
              <a:buChar char="•"/>
            </a:pPr>
            <a:r>
              <a:rPr lang="en-US" dirty="0"/>
              <a:t>HTTP VERBS</a:t>
            </a:r>
          </a:p>
          <a:p>
            <a:pPr marL="285750" indent="-285750">
              <a:buFont typeface="Arial" panose="020B0604020202020204" pitchFamily="34" charset="0"/>
              <a:buChar char="•"/>
            </a:pPr>
            <a:r>
              <a:rPr lang="en-US" dirty="0"/>
              <a:t>EXPRESS</a:t>
            </a:r>
          </a:p>
          <a:p>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ARCHITECTURE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3-Tier, N-Tier</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84572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Taylor Swift's New Single, Ready For It, Signals The Return of Her Old Self | Vogue">
            <a:extLst>
              <a:ext uri="{FF2B5EF4-FFF2-40B4-BE49-F238E27FC236}">
                <a16:creationId xmlns:a16="http://schemas.microsoft.com/office/drawing/2014/main" id="{86D13054-C2B5-B4B6-5569-DF510CB379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88" r="9089" b="41470"/>
          <a:stretch/>
        </p:blipFill>
        <p:spPr bwMode="auto">
          <a:xfrm>
            <a:off x="2642616" y="10"/>
            <a:ext cx="6501384" cy="5143490"/>
          </a:xfrm>
          <a:prstGeom prst="rect">
            <a:avLst/>
          </a:prstGeom>
          <a:noFill/>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51435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idx="4294967295"/>
          </p:nvPr>
        </p:nvSpPr>
        <p:spPr>
          <a:xfrm>
            <a:off x="138421" y="633092"/>
            <a:ext cx="5177240" cy="3233188"/>
          </a:xfrm>
        </p:spPr>
        <p:txBody>
          <a:bodyPr vert="horz" lIns="91440" tIns="45720" rIns="91440" bIns="45720" rtlCol="0" anchor="b">
            <a:noAutofit/>
          </a:bodyPr>
          <a:lstStyle/>
          <a:p>
            <a:pPr defTabSz="914400"/>
            <a:r>
              <a:rPr lang="en-US" sz="1600" dirty="0">
                <a:solidFill>
                  <a:schemeClr val="bg1"/>
                </a:solidFill>
              </a:rPr>
              <a:t>We were both young when I first saw you,</a:t>
            </a:r>
            <a:br>
              <a:rPr lang="en-US" sz="1600" dirty="0">
                <a:solidFill>
                  <a:schemeClr val="bg1"/>
                </a:solidFill>
              </a:rPr>
            </a:br>
            <a:r>
              <a:rPr lang="en-US" sz="1600" dirty="0">
                <a:solidFill>
                  <a:schemeClr val="bg1"/>
                </a:solidFill>
              </a:rPr>
              <a:t>In the presentation layer, the frontend so true.</a:t>
            </a:r>
            <a:br>
              <a:rPr lang="en-US" sz="1600" dirty="0">
                <a:solidFill>
                  <a:schemeClr val="bg1"/>
                </a:solidFill>
              </a:rPr>
            </a:br>
            <a:r>
              <a:rPr lang="en-US" sz="1600" dirty="0">
                <a:solidFill>
                  <a:schemeClr val="bg1"/>
                </a:solidFill>
              </a:rPr>
              <a:t>You were the prince and I was the princess, </a:t>
            </a:r>
            <a:br>
              <a:rPr lang="en-US" sz="1600" dirty="0">
                <a:solidFill>
                  <a:schemeClr val="bg1"/>
                </a:solidFill>
              </a:rPr>
            </a:br>
            <a:r>
              <a:rPr lang="en-US" sz="1600" dirty="0">
                <a:solidFill>
                  <a:schemeClr val="bg1"/>
                </a:solidFill>
              </a:rPr>
              <a:t>But there's more to our story, let me address.</a:t>
            </a:r>
            <a:br>
              <a:rPr lang="en-US" sz="1600" dirty="0">
                <a:solidFill>
                  <a:schemeClr val="bg1"/>
                </a:solidFill>
              </a:rPr>
            </a:br>
            <a:br>
              <a:rPr lang="en-US" sz="1600" dirty="0">
                <a:solidFill>
                  <a:schemeClr val="bg1"/>
                </a:solidFill>
              </a:rPr>
            </a:br>
            <a:r>
              <a:rPr lang="en-US" sz="1600" dirty="0">
                <a:solidFill>
                  <a:schemeClr val="bg1"/>
                </a:solidFill>
              </a:rPr>
              <a:t>This is a 3-Tier architecture, baby,</a:t>
            </a:r>
            <a:br>
              <a:rPr lang="en-US" sz="1600" dirty="0">
                <a:solidFill>
                  <a:schemeClr val="bg1"/>
                </a:solidFill>
              </a:rPr>
            </a:br>
            <a:r>
              <a:rPr lang="en-US" sz="1600" dirty="0">
                <a:solidFill>
                  <a:schemeClr val="bg1"/>
                </a:solidFill>
              </a:rPr>
              <a:t>Frontend, middleware, and database, maybe. </a:t>
            </a:r>
            <a:br>
              <a:rPr lang="en-US" sz="1600" dirty="0">
                <a:solidFill>
                  <a:schemeClr val="bg1"/>
                </a:solidFill>
              </a:rPr>
            </a:br>
            <a:r>
              <a:rPr lang="en-US" sz="1600" dirty="0">
                <a:solidFill>
                  <a:schemeClr val="bg1"/>
                </a:solidFill>
              </a:rPr>
              <a:t>Like Romeo and Juliet, our layers will unite,</a:t>
            </a:r>
            <a:br>
              <a:rPr lang="en-US" sz="1600" dirty="0">
                <a:solidFill>
                  <a:schemeClr val="bg1"/>
                </a:solidFill>
              </a:rPr>
            </a:br>
            <a:r>
              <a:rPr lang="en-US" sz="1600" dirty="0">
                <a:solidFill>
                  <a:schemeClr val="bg1"/>
                </a:solidFill>
              </a:rPr>
              <a:t>Building scalable systems, shining so bright.</a:t>
            </a:r>
            <a:br>
              <a:rPr lang="en-US" sz="1600" dirty="0">
                <a:solidFill>
                  <a:schemeClr val="bg1"/>
                </a:solidFill>
              </a:rPr>
            </a:br>
            <a:br>
              <a:rPr lang="en-US" sz="1600" dirty="0">
                <a:solidFill>
                  <a:schemeClr val="bg1"/>
                </a:solidFill>
              </a:rPr>
            </a:br>
            <a:r>
              <a:rPr lang="en-US" sz="1600" dirty="0">
                <a:solidFill>
                  <a:schemeClr val="bg1"/>
                </a:solidFill>
              </a:rPr>
              <a:t>The business logic layer, it's where we thrive, </a:t>
            </a:r>
            <a:br>
              <a:rPr lang="en-US" sz="1600" dirty="0">
                <a:solidFill>
                  <a:schemeClr val="bg1"/>
                </a:solidFill>
              </a:rPr>
            </a:br>
            <a:r>
              <a:rPr lang="en-US" sz="1600" dirty="0">
                <a:solidFill>
                  <a:schemeClr val="bg1"/>
                </a:solidFill>
              </a:rPr>
              <a:t>Like a love story, it keeps the application alive. Handling requests and processing with care, Connecting the frontend and backend, a perfect pair.</a:t>
            </a:r>
          </a:p>
        </p:txBody>
      </p:sp>
      <p:sp>
        <p:nvSpPr>
          <p:cNvPr id="8203" name="Rectangle 820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6728114" y="4767262"/>
            <a:ext cx="2057400" cy="273844"/>
          </a:xfrm>
        </p:spPr>
        <p:txBody>
          <a:bodyPr vert="horz" lIns="91440" tIns="45720" rIns="91440" bIns="45720" rtlCol="0" anchor="ctr">
            <a:normAutofit/>
          </a:bodyPr>
          <a:lstStyle/>
          <a:p>
            <a:pPr defTabSz="914400">
              <a:spcAft>
                <a:spcPts val="600"/>
              </a:spcAft>
              <a:defRPr/>
            </a:pPr>
            <a:fld id="{8C2E478F-E849-4A8C-AF1F-CBCC78A7CBFA}" type="slidenum">
              <a:rPr lang="en-US">
                <a:solidFill>
                  <a:schemeClr val="bg1"/>
                </a:solidFill>
                <a:latin typeface="Calibri" panose="020F0502020204030204"/>
              </a:rPr>
              <a:pPr defTabSz="914400">
                <a:spcAft>
                  <a:spcPts val="600"/>
                </a:spcAft>
                <a:defRPr/>
              </a:pPr>
              <a:t>4</a:t>
            </a:fld>
            <a:endParaRPr lang="en-US">
              <a:solidFill>
                <a:schemeClr val="bg1"/>
              </a:solidFill>
              <a:latin typeface="Calibri" panose="020F0502020204030204"/>
            </a:endParaRPr>
          </a:p>
        </p:txBody>
      </p:sp>
    </p:spTree>
    <p:extLst>
      <p:ext uri="{BB962C8B-B14F-4D97-AF65-F5344CB8AC3E}">
        <p14:creationId xmlns:p14="http://schemas.microsoft.com/office/powerpoint/2010/main" val="644541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Tier Architecture</a:t>
            </a:r>
          </a:p>
        </p:txBody>
      </p:sp>
      <p:pic>
        <p:nvPicPr>
          <p:cNvPr id="5" name="Picture 4">
            <a:extLst>
              <a:ext uri="{FF2B5EF4-FFF2-40B4-BE49-F238E27FC236}">
                <a16:creationId xmlns:a16="http://schemas.microsoft.com/office/drawing/2014/main" id="{AFEDB15B-385D-2231-F50C-523C641B8DE4}"/>
              </a:ext>
            </a:extLst>
          </p:cNvPr>
          <p:cNvPicPr>
            <a:picLocks noChangeAspect="1"/>
          </p:cNvPicPr>
          <p:nvPr/>
        </p:nvPicPr>
        <p:blipFill>
          <a:blip r:embed="rId3"/>
          <a:stretch>
            <a:fillRect/>
          </a:stretch>
        </p:blipFill>
        <p:spPr>
          <a:xfrm>
            <a:off x="0" y="937649"/>
            <a:ext cx="9144000" cy="42058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369169" y="1860093"/>
            <a:ext cx="2080846" cy="1245973"/>
          </a:xfrm>
        </p:spPr>
        <p:txBody>
          <a:bodyPr>
            <a:normAutofit/>
          </a:bodyPr>
          <a:lstStyle/>
          <a:p>
            <a:r>
              <a:rPr lang="en-US" dirty="0"/>
              <a:t>CRUD</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It could also be bread</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140165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3"/>
            <a:ext cx="8030100" cy="3755891"/>
          </a:xfrm>
          <a:prstGeom prst="rect">
            <a:avLst/>
          </a:prstGeom>
          <a:noFill/>
          <a:ln>
            <a:noFill/>
          </a:ln>
        </p:spPr>
        <p:txBody>
          <a:bodyPr spcFirstLastPara="1" wrap="square" lIns="91425" tIns="91425" rIns="91425" bIns="91425" anchor="t" anchorCtr="0">
            <a:noAutofit/>
          </a:bodyPr>
          <a:lstStyle/>
          <a:p>
            <a:pPr lvl="0"/>
            <a:r>
              <a:rPr lang="en-US" sz="2000" dirty="0"/>
              <a:t>CRUD stands for Create, Read, Update, and Delete. It represents the basic operations that can be performed on persistent data:</a:t>
            </a:r>
          </a:p>
          <a:p>
            <a:pPr lvl="0"/>
            <a:endParaRPr lang="en-US" sz="2000" dirty="0"/>
          </a:p>
          <a:p>
            <a:pPr lvl="0"/>
            <a:r>
              <a:rPr lang="en-US" sz="2000" b="1" dirty="0"/>
              <a:t>Create</a:t>
            </a:r>
            <a:r>
              <a:rPr lang="en-US" sz="2000" dirty="0"/>
              <a:t>: Creating or adding new data or resources.</a:t>
            </a:r>
          </a:p>
          <a:p>
            <a:pPr lvl="0"/>
            <a:r>
              <a:rPr lang="en-US" sz="2000" b="1" dirty="0"/>
              <a:t>Read</a:t>
            </a:r>
            <a:r>
              <a:rPr lang="en-US" sz="2000" dirty="0"/>
              <a:t>: Retrieving or reading existing data or resources.</a:t>
            </a:r>
          </a:p>
          <a:p>
            <a:pPr lvl="0"/>
            <a:r>
              <a:rPr lang="en-US" sz="2000" b="1" dirty="0"/>
              <a:t>Update</a:t>
            </a:r>
            <a:r>
              <a:rPr lang="en-US" sz="2000" dirty="0"/>
              <a:t>: Modifying or updating existing data or resources.</a:t>
            </a:r>
          </a:p>
          <a:p>
            <a:pPr lvl="0"/>
            <a:r>
              <a:rPr lang="en-US" sz="2000" b="1" dirty="0"/>
              <a:t>Delete</a:t>
            </a:r>
            <a:r>
              <a:rPr lang="en-US" sz="2000" dirty="0"/>
              <a:t>: Removing or deleting existing data or resources.</a:t>
            </a:r>
          </a:p>
          <a:p>
            <a:pPr lvl="0"/>
            <a:endParaRPr lang="en-US" sz="2000" dirty="0"/>
          </a:p>
          <a:p>
            <a:pPr lvl="0"/>
            <a:r>
              <a:rPr lang="en-US" sz="2000" dirty="0"/>
              <a:t>CRUD operations are commonly used in database systems and web applications to handle data manipulation.</a:t>
            </a:r>
          </a:p>
        </p:txBody>
      </p:sp>
    </p:spTree>
    <p:extLst>
      <p:ext uri="{BB962C8B-B14F-4D97-AF65-F5344CB8AC3E}">
        <p14:creationId xmlns:p14="http://schemas.microsoft.com/office/powerpoint/2010/main" val="236774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900246" y="1860093"/>
            <a:ext cx="3253153" cy="1245973"/>
          </a:xfrm>
        </p:spPr>
        <p:txBody>
          <a:bodyPr>
            <a:normAutofit fontScale="90000"/>
          </a:bodyPr>
          <a:lstStyle/>
          <a:p>
            <a:r>
              <a:rPr lang="en-US" dirty="0"/>
              <a:t>HTTP VERBS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38357" y="3166177"/>
            <a:ext cx="4706009" cy="273844"/>
          </a:xfrm>
        </p:spPr>
        <p:txBody>
          <a:bodyPr/>
          <a:lstStyle/>
          <a:p>
            <a:r>
              <a:rPr lang="en-US" dirty="0"/>
              <a:t>HTTP ACTIONS?</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8</a:t>
            </a:fld>
            <a:endParaRPr lang="en-US" dirty="0"/>
          </a:p>
        </p:txBody>
      </p:sp>
    </p:spTree>
    <p:extLst>
      <p:ext uri="{BB962C8B-B14F-4D97-AF65-F5344CB8AC3E}">
        <p14:creationId xmlns:p14="http://schemas.microsoft.com/office/powerpoint/2010/main" val="209225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VERBS</a:t>
            </a:r>
          </a:p>
        </p:txBody>
      </p:sp>
      <p:graphicFrame>
        <p:nvGraphicFramePr>
          <p:cNvPr id="4" name="Table 4">
            <a:extLst>
              <a:ext uri="{FF2B5EF4-FFF2-40B4-BE49-F238E27FC236}">
                <a16:creationId xmlns:a16="http://schemas.microsoft.com/office/drawing/2014/main" id="{94619669-4959-FDC3-55B3-25243A742F6B}"/>
              </a:ext>
            </a:extLst>
          </p:cNvPr>
          <p:cNvGraphicFramePr>
            <a:graphicFrameLocks noGrp="1"/>
          </p:cNvGraphicFramePr>
          <p:nvPr>
            <p:extLst>
              <p:ext uri="{D42A27DB-BD31-4B8C-83A1-F6EECF244321}">
                <p14:modId xmlns:p14="http://schemas.microsoft.com/office/powerpoint/2010/main" val="566919810"/>
              </p:ext>
            </p:extLst>
          </p:nvPr>
        </p:nvGraphicFramePr>
        <p:xfrm>
          <a:off x="398586" y="706211"/>
          <a:ext cx="8241321" cy="2794000"/>
        </p:xfrm>
        <a:graphic>
          <a:graphicData uri="http://schemas.openxmlformats.org/drawingml/2006/table">
            <a:tbl>
              <a:tblPr firstRow="1" bandRow="1">
                <a:tableStyleId>{5C22544A-7EE6-4342-B048-85BDC9FD1C3A}</a:tableStyleId>
              </a:tblPr>
              <a:tblGrid>
                <a:gridCol w="1295399">
                  <a:extLst>
                    <a:ext uri="{9D8B030D-6E8A-4147-A177-3AD203B41FA5}">
                      <a16:colId xmlns:a16="http://schemas.microsoft.com/office/drawing/2014/main" val="1852854263"/>
                    </a:ext>
                  </a:extLst>
                </a:gridCol>
                <a:gridCol w="5099539">
                  <a:extLst>
                    <a:ext uri="{9D8B030D-6E8A-4147-A177-3AD203B41FA5}">
                      <a16:colId xmlns:a16="http://schemas.microsoft.com/office/drawing/2014/main" val="1009508380"/>
                    </a:ext>
                  </a:extLst>
                </a:gridCol>
                <a:gridCol w="1846383">
                  <a:extLst>
                    <a:ext uri="{9D8B030D-6E8A-4147-A177-3AD203B41FA5}">
                      <a16:colId xmlns:a16="http://schemas.microsoft.com/office/drawing/2014/main" val="1543287080"/>
                    </a:ext>
                  </a:extLst>
                </a:gridCol>
              </a:tblGrid>
              <a:tr h="370840">
                <a:tc>
                  <a:txBody>
                    <a:bodyPr/>
                    <a:lstStyle/>
                    <a:p>
                      <a:r>
                        <a:rPr lang="en-US" dirty="0"/>
                        <a:t>Verb</a:t>
                      </a:r>
                    </a:p>
                  </a:txBody>
                  <a:tcPr/>
                </a:tc>
                <a:tc>
                  <a:txBody>
                    <a:bodyPr/>
                    <a:lstStyle/>
                    <a:p>
                      <a:r>
                        <a:rPr lang="en-US" dirty="0"/>
                        <a:t>Description</a:t>
                      </a:r>
                    </a:p>
                  </a:txBody>
                  <a:tcPr/>
                </a:tc>
                <a:tc>
                  <a:txBody>
                    <a:bodyPr/>
                    <a:lstStyle/>
                    <a:p>
                      <a:r>
                        <a:rPr lang="en-US" dirty="0"/>
                        <a:t>CRUD / BREAD</a:t>
                      </a:r>
                    </a:p>
                  </a:txBody>
                  <a:tcPr/>
                </a:tc>
                <a:extLst>
                  <a:ext uri="{0D108BD9-81ED-4DB2-BD59-A6C34878D82A}">
                    <a16:rowId xmlns:a16="http://schemas.microsoft.com/office/drawing/2014/main" val="343219684"/>
                  </a:ext>
                </a:extLst>
              </a:tr>
              <a:tr h="370840">
                <a:tc>
                  <a:txBody>
                    <a:bodyPr/>
                    <a:lstStyle/>
                    <a:p>
                      <a:r>
                        <a:rPr lang="en-US" dirty="0"/>
                        <a:t>POST</a:t>
                      </a:r>
                    </a:p>
                  </a:txBody>
                  <a:tcPr/>
                </a:tc>
                <a:tc>
                  <a:txBody>
                    <a:bodyPr/>
                    <a:lstStyle/>
                    <a:p>
                      <a:r>
                        <a:rPr lang="en-US" sz="1350" b="0" i="0" kern="1200" dirty="0">
                          <a:solidFill>
                            <a:schemeClr val="dk1"/>
                          </a:solidFill>
                          <a:effectLst/>
                          <a:latin typeface="+mn-lt"/>
                          <a:ea typeface="+mn-ea"/>
                          <a:cs typeface="+mn-cs"/>
                        </a:rPr>
                        <a:t>Used to submit data to the server to create a new resource. It is non-idempotent since repeated requests may result in multiple resource creations.</a:t>
                      </a:r>
                      <a:endParaRPr lang="en-US" dirty="0"/>
                    </a:p>
                  </a:txBody>
                  <a:tcPr/>
                </a:tc>
                <a:tc>
                  <a:txBody>
                    <a:bodyPr/>
                    <a:lstStyle/>
                    <a:p>
                      <a:r>
                        <a:rPr lang="en-US" dirty="0"/>
                        <a:t>Create / Add</a:t>
                      </a:r>
                    </a:p>
                  </a:txBody>
                  <a:tcPr/>
                </a:tc>
                <a:extLst>
                  <a:ext uri="{0D108BD9-81ED-4DB2-BD59-A6C34878D82A}">
                    <a16:rowId xmlns:a16="http://schemas.microsoft.com/office/drawing/2014/main" val="20706287"/>
                  </a:ext>
                </a:extLst>
              </a:tr>
              <a:tr h="370840">
                <a:tc>
                  <a:txBody>
                    <a:bodyPr/>
                    <a:lstStyle/>
                    <a:p>
                      <a:r>
                        <a:rPr lang="en-US" dirty="0"/>
                        <a:t>GET</a:t>
                      </a:r>
                    </a:p>
                  </a:txBody>
                  <a:tcPr/>
                </a:tc>
                <a:tc>
                  <a:txBody>
                    <a:bodyPr/>
                    <a:lstStyle/>
                    <a:p>
                      <a:r>
                        <a:rPr lang="en-US" sz="1350" b="0" i="0" kern="1200" dirty="0">
                          <a:solidFill>
                            <a:schemeClr val="dk1"/>
                          </a:solidFill>
                          <a:effectLst/>
                          <a:latin typeface="+mn-lt"/>
                          <a:ea typeface="+mn-ea"/>
                          <a:cs typeface="+mn-cs"/>
                        </a:rPr>
                        <a:t>Used to retrieve or fetch a resource from the server. It is a safe and idempotent operation, meaning it should not modify any data on the server.</a:t>
                      </a:r>
                      <a:endParaRPr lang="en-US" dirty="0"/>
                    </a:p>
                  </a:txBody>
                  <a:tcPr/>
                </a:tc>
                <a:tc>
                  <a:txBody>
                    <a:bodyPr/>
                    <a:lstStyle/>
                    <a:p>
                      <a:r>
                        <a:rPr lang="en-US" dirty="0"/>
                        <a:t>Read / (Browse &amp; Read)</a:t>
                      </a:r>
                    </a:p>
                  </a:txBody>
                  <a:tcPr/>
                </a:tc>
                <a:extLst>
                  <a:ext uri="{0D108BD9-81ED-4DB2-BD59-A6C34878D82A}">
                    <a16:rowId xmlns:a16="http://schemas.microsoft.com/office/drawing/2014/main" val="3834370056"/>
                  </a:ext>
                </a:extLst>
              </a:tr>
              <a:tr h="370840">
                <a:tc>
                  <a:txBody>
                    <a:bodyPr/>
                    <a:lstStyle/>
                    <a:p>
                      <a:r>
                        <a:rPr lang="en-US" dirty="0"/>
                        <a:t>PUT</a:t>
                      </a:r>
                    </a:p>
                  </a:txBody>
                  <a:tcPr/>
                </a:tc>
                <a:tc>
                  <a:txBody>
                    <a:bodyPr/>
                    <a:lstStyle/>
                    <a:p>
                      <a:r>
                        <a:rPr lang="en-US" sz="1350" b="0" i="0" kern="1200" dirty="0">
                          <a:solidFill>
                            <a:schemeClr val="dk1"/>
                          </a:solidFill>
                          <a:effectLst/>
                          <a:latin typeface="+mn-lt"/>
                          <a:ea typeface="+mn-ea"/>
                          <a:cs typeface="+mn-cs"/>
                        </a:rPr>
                        <a:t>Used to update or replace an existing resource on the server. It is idempotent, meaning repeated requests will have the same result.</a:t>
                      </a:r>
                      <a:endParaRPr lang="en-US" dirty="0"/>
                    </a:p>
                  </a:txBody>
                  <a:tcPr/>
                </a:tc>
                <a:tc>
                  <a:txBody>
                    <a:bodyPr/>
                    <a:lstStyle/>
                    <a:p>
                      <a:r>
                        <a:rPr lang="en-US" dirty="0"/>
                        <a:t>Update / Edit</a:t>
                      </a:r>
                    </a:p>
                  </a:txBody>
                  <a:tcPr/>
                </a:tc>
                <a:extLst>
                  <a:ext uri="{0D108BD9-81ED-4DB2-BD59-A6C34878D82A}">
                    <a16:rowId xmlns:a16="http://schemas.microsoft.com/office/drawing/2014/main" val="469956731"/>
                  </a:ext>
                </a:extLst>
              </a:tr>
              <a:tr h="370840">
                <a:tc>
                  <a:txBody>
                    <a:bodyPr/>
                    <a:lstStyle/>
                    <a:p>
                      <a:r>
                        <a:rPr lang="en-US" dirty="0"/>
                        <a:t>DELETE</a:t>
                      </a:r>
                    </a:p>
                  </a:txBody>
                  <a:tcPr/>
                </a:tc>
                <a:tc>
                  <a:txBody>
                    <a:bodyPr/>
                    <a:lstStyle/>
                    <a:p>
                      <a:r>
                        <a:rPr lang="en-US" sz="1350" b="0" i="0" kern="1200" dirty="0">
                          <a:solidFill>
                            <a:schemeClr val="dk1"/>
                          </a:solidFill>
                          <a:effectLst/>
                          <a:latin typeface="+mn-lt"/>
                          <a:ea typeface="+mn-ea"/>
                          <a:cs typeface="+mn-cs"/>
                        </a:rPr>
                        <a:t>Used to delete a resource on the server. It is idempotent, meaning repeated requests will have the same effect.</a:t>
                      </a:r>
                      <a:endParaRPr lang="en-US" dirty="0"/>
                    </a:p>
                  </a:txBody>
                  <a:tcPr/>
                </a:tc>
                <a:tc>
                  <a:txBody>
                    <a:bodyPr/>
                    <a:lstStyle/>
                    <a:p>
                      <a:r>
                        <a:rPr lang="en-US" dirty="0"/>
                        <a:t>Delete / Delete</a:t>
                      </a:r>
                    </a:p>
                  </a:txBody>
                  <a:tcPr/>
                </a:tc>
                <a:extLst>
                  <a:ext uri="{0D108BD9-81ED-4DB2-BD59-A6C34878D82A}">
                    <a16:rowId xmlns:a16="http://schemas.microsoft.com/office/drawing/2014/main" val="1248451154"/>
                  </a:ext>
                </a:extLst>
              </a:tr>
            </a:tbl>
          </a:graphicData>
        </a:graphic>
      </p:graphicFrame>
      <p:sp>
        <p:nvSpPr>
          <p:cNvPr id="6" name="TextBox 5">
            <a:extLst>
              <a:ext uri="{FF2B5EF4-FFF2-40B4-BE49-F238E27FC236}">
                <a16:creationId xmlns:a16="http://schemas.microsoft.com/office/drawing/2014/main" id="{DAD51EF8-035C-3F0D-B758-BEF68A84AFE9}"/>
              </a:ext>
            </a:extLst>
          </p:cNvPr>
          <p:cNvSpPr txBox="1"/>
          <p:nvPr/>
        </p:nvSpPr>
        <p:spPr>
          <a:xfrm>
            <a:off x="398586" y="3823119"/>
            <a:ext cx="4572000" cy="369332"/>
          </a:xfrm>
          <a:prstGeom prst="rect">
            <a:avLst/>
          </a:prstGeom>
          <a:noFill/>
        </p:spPr>
        <p:txBody>
          <a:bodyPr wrap="square">
            <a:spAutoFit/>
          </a:bodyPr>
          <a:lstStyle/>
          <a:p>
            <a:r>
              <a:rPr lang="en-US" b="0" i="0" dirty="0">
                <a:effectLst/>
                <a:latin typeface="Söhne"/>
              </a:rPr>
              <a:t>Other verbs: PATCH, HEAD, OPTIONS, TRACE</a:t>
            </a:r>
            <a:endParaRPr lang="en-US" dirty="0"/>
          </a:p>
        </p:txBody>
      </p:sp>
    </p:spTree>
    <p:extLst>
      <p:ext uri="{BB962C8B-B14F-4D97-AF65-F5344CB8AC3E}">
        <p14:creationId xmlns:p14="http://schemas.microsoft.com/office/powerpoint/2010/main" val="3323615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4862</TotalTime>
  <Words>1769</Words>
  <Application>Microsoft Office PowerPoint</Application>
  <PresentationFormat>On-screen Show (16:9)</PresentationFormat>
  <Paragraphs>122</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Consolas</vt:lpstr>
      <vt:lpstr>Helvetica Neue</vt:lpstr>
      <vt:lpstr>Proxima Nova</vt:lpstr>
      <vt:lpstr>Söhne</vt:lpstr>
      <vt:lpstr>system-ui</vt:lpstr>
      <vt:lpstr>Office Theme</vt:lpstr>
      <vt:lpstr>W2D5 – CRUD with Express</vt:lpstr>
      <vt:lpstr>Agenda</vt:lpstr>
      <vt:lpstr>ARCHITECTURE</vt:lpstr>
      <vt:lpstr>We were both young when I first saw you, In the presentation layer, the frontend so true. You were the prince and I was the princess,  But there's more to our story, let me address.  This is a 3-Tier architecture, baby, Frontend, middleware, and database, maybe.  Like Romeo and Juliet, our layers will unite, Building scalable systems, shining so bright.  The business logic layer, it's where we thrive,  Like a love story, it keeps the application alive. Handling requests and processing with care, Connecting the frontend and backend, a perfect pair.</vt:lpstr>
      <vt:lpstr>PowerPoint Presentation</vt:lpstr>
      <vt:lpstr>CRUD</vt:lpstr>
      <vt:lpstr>PowerPoint Presentation</vt:lpstr>
      <vt:lpstr>HTTP VERBS</vt:lpstr>
      <vt:lpstr>PowerPoint Presentation</vt:lpstr>
      <vt:lpstr>Express JS</vt:lpstr>
      <vt:lpstr>PowerPoint Presentation</vt:lpstr>
      <vt:lpstr>PowerPoint Presentation</vt:lpstr>
      <vt:lpstr>PowerPoint Presentation</vt:lpstr>
      <vt:lpstr>PowerPoint Presentation</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W1D2 - The Dev Workflow</dc:title>
  <dc:creator>Ryan Ternier</dc:creator>
  <cp:lastModifiedBy>Ryan Ternier</cp:lastModifiedBy>
  <cp:revision>47</cp:revision>
  <dcterms:modified xsi:type="dcterms:W3CDTF">2023-07-19T23:19:18Z</dcterms:modified>
</cp:coreProperties>
</file>