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3" r:id="rId8"/>
    <p:sldId id="2468" r:id="rId9"/>
    <p:sldId id="2469" r:id="rId10"/>
    <p:sldId id="2470" r:id="rId11"/>
    <p:sldId id="2465" r:id="rId12"/>
    <p:sldId id="2471" r:id="rId13"/>
    <p:sldId id="24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29348-32C3-41E1-838C-2833F66A4F20}" v="21" dt="2023-05-16T16:35:36.894"/>
    <p1510:client id="{BB9FF55B-B0AF-44EE-B213-39CFF2AB240A}" v="30" dt="2023-09-05T16:32:03.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8556" autoAdjust="0"/>
  </p:normalViewPr>
  <p:slideViewPr>
    <p:cSldViewPr snapToGrid="0">
      <p:cViewPr varScale="1">
        <p:scale>
          <a:sx n="113" d="100"/>
          <a:sy n="113" d="100"/>
        </p:scale>
        <p:origin x="1992" y="88"/>
      </p:cViewPr>
      <p:guideLst>
        <p:guide orient="horz" pos="1992"/>
        <p:guide pos="3840"/>
        <p:guide orient="horz" pos="141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30" d="100"/>
        <a:sy n="130" d="100"/>
      </p:scale>
      <p:origin x="0" y="-8722"/>
    </p:cViewPr>
  </p:sorterViewPr>
  <p:notesViewPr>
    <p:cSldViewPr snapToGrid="0">
      <p:cViewPr varScale="1">
        <p:scale>
          <a:sx n="125" d="100"/>
          <a:sy n="125" d="100"/>
        </p:scale>
        <p:origin x="4928"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75574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73174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What is a developer workflow and why it's important.</a:t>
            </a:r>
          </a:p>
          <a:p>
            <a:pPr algn="l">
              <a:buFont typeface="+mj-lt"/>
              <a:buAutoNum type="arabicPeriod"/>
            </a:pPr>
            <a:r>
              <a:rPr lang="en-US" b="0" i="0" dirty="0">
                <a:solidFill>
                  <a:srgbClr val="D1D5DB"/>
                </a:solidFill>
                <a:effectLst/>
                <a:latin typeface="Söhne"/>
              </a:rPr>
              <a:t>Brief overview of React as a library for building UIs.</a:t>
            </a:r>
          </a:p>
          <a:p>
            <a:pPr algn="l">
              <a:buFont typeface="+mj-lt"/>
              <a:buAutoNum type="arabicPeriod"/>
            </a:pPr>
            <a:r>
              <a:rPr lang="en-US" b="0" i="0" dirty="0">
                <a:solidFill>
                  <a:srgbClr val="D1D5DB"/>
                </a:solidFill>
                <a:effectLst/>
                <a:latin typeface="Söhne"/>
              </a:rPr>
              <a:t>What students can expect to learn today.</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1" i="0" dirty="0">
                <a:effectLst/>
                <a:latin typeface="Söhne"/>
              </a:rPr>
              <a:t>Environment Setup</a:t>
            </a:r>
          </a:p>
          <a:p>
            <a:pPr algn="l">
              <a:buFont typeface="+mj-lt"/>
              <a:buAutoNum type="arabicPeriod"/>
            </a:pPr>
            <a:r>
              <a:rPr lang="en-US" sz="1400" b="1" i="0" dirty="0">
                <a:solidFill>
                  <a:srgbClr val="D1D5DB"/>
                </a:solidFill>
                <a:effectLst/>
                <a:latin typeface="Söhne"/>
              </a:rPr>
              <a:t>Installing Node.js and </a:t>
            </a:r>
            <a:r>
              <a:rPr lang="en-US" sz="1400" b="1" i="0" dirty="0" err="1">
                <a:solidFill>
                  <a:srgbClr val="D1D5DB"/>
                </a:solidFill>
                <a:effectLst/>
                <a:latin typeface="Söhne"/>
              </a:rPr>
              <a:t>npm</a:t>
            </a:r>
            <a:r>
              <a:rPr lang="en-US" sz="1400" b="0" i="0" dirty="0">
                <a:solidFill>
                  <a:srgbClr val="D1D5DB"/>
                </a:solidFill>
                <a:effectLst/>
                <a:latin typeface="Söhne"/>
              </a:rPr>
              <a:t>: The first step is to make sure you have Node.js and </a:t>
            </a:r>
            <a:r>
              <a:rPr lang="en-US" sz="1400" b="0" i="0" dirty="0" err="1">
                <a:solidFill>
                  <a:srgbClr val="D1D5DB"/>
                </a:solidFill>
                <a:effectLst/>
                <a:latin typeface="Söhne"/>
              </a:rPr>
              <a:t>npm</a:t>
            </a:r>
            <a:r>
              <a:rPr lang="en-US" sz="1400" b="0" i="0" dirty="0">
                <a:solidFill>
                  <a:srgbClr val="D1D5DB"/>
                </a:solidFill>
                <a:effectLst/>
                <a:latin typeface="Söhne"/>
              </a:rPr>
              <a:t> installed, as they are prerequisites for React development.</a:t>
            </a:r>
          </a:p>
          <a:p>
            <a:pPr algn="l">
              <a:buFont typeface="+mj-lt"/>
              <a:buAutoNum type="arabicPeriod"/>
            </a:pPr>
            <a:r>
              <a:rPr lang="en-US" sz="1400" b="1" i="0" dirty="0">
                <a:solidFill>
                  <a:srgbClr val="D1D5DB"/>
                </a:solidFill>
                <a:effectLst/>
                <a:latin typeface="Söhne"/>
              </a:rPr>
              <a:t>Setting up Code Editor</a:t>
            </a:r>
            <a:r>
              <a:rPr lang="en-US" sz="1400" b="0" i="0" dirty="0">
                <a:solidFill>
                  <a:srgbClr val="D1D5DB"/>
                </a:solidFill>
                <a:effectLst/>
                <a:latin typeface="Söhne"/>
              </a:rPr>
              <a:t>: Choose a code editor suitable for JavaScript and React development, such as Visual Studio Code, and install relevant extensions.</a:t>
            </a:r>
          </a:p>
          <a:p>
            <a:pPr algn="l"/>
            <a:r>
              <a:rPr lang="en-US" sz="1400" b="1" i="0" dirty="0">
                <a:effectLst/>
                <a:latin typeface="Söhne"/>
              </a:rPr>
              <a:t>Project Initialization</a:t>
            </a:r>
          </a:p>
          <a:p>
            <a:pPr algn="l">
              <a:buFont typeface="+mj-lt"/>
              <a:buAutoNum type="arabicPeriod"/>
            </a:pPr>
            <a:r>
              <a:rPr lang="en-US" sz="1400" b="1" i="0" dirty="0">
                <a:solidFill>
                  <a:srgbClr val="D1D5DB"/>
                </a:solidFill>
                <a:effectLst/>
                <a:latin typeface="Söhne"/>
              </a:rPr>
              <a:t>Creating a New Project</a:t>
            </a:r>
            <a:r>
              <a:rPr lang="en-US" sz="1400" b="0" i="0" dirty="0">
                <a:solidFill>
                  <a:srgbClr val="D1D5DB"/>
                </a:solidFill>
                <a:effectLst/>
                <a:latin typeface="Söhne"/>
              </a:rPr>
              <a:t>: Use tools like create-react-app to initialize a new React project with a good default configuration.</a:t>
            </a:r>
          </a:p>
          <a:p>
            <a:pPr algn="l">
              <a:buFont typeface="+mj-lt"/>
              <a:buAutoNum type="arabicPeriod"/>
            </a:pPr>
            <a:r>
              <a:rPr lang="en-US" sz="1400" b="1" i="0" dirty="0">
                <a:solidFill>
                  <a:srgbClr val="D1D5DB"/>
                </a:solidFill>
                <a:effectLst/>
                <a:latin typeface="Söhne"/>
              </a:rPr>
              <a:t>Installing Packages</a:t>
            </a:r>
            <a:r>
              <a:rPr lang="en-US" sz="1400" b="0" i="0" dirty="0">
                <a:solidFill>
                  <a:srgbClr val="D1D5DB"/>
                </a:solidFill>
                <a:effectLst/>
                <a:latin typeface="Söhne"/>
              </a:rPr>
              <a:t>: Install required </a:t>
            </a:r>
            <a:r>
              <a:rPr lang="en-US" sz="1400" b="0" i="0" dirty="0" err="1">
                <a:solidFill>
                  <a:srgbClr val="D1D5DB"/>
                </a:solidFill>
                <a:effectLst/>
                <a:latin typeface="Söhne"/>
              </a:rPr>
              <a:t>npm</a:t>
            </a:r>
            <a:r>
              <a:rPr lang="en-US" sz="1400" b="0" i="0" dirty="0">
                <a:solidFill>
                  <a:srgbClr val="D1D5DB"/>
                </a:solidFill>
                <a:effectLst/>
                <a:latin typeface="Söhne"/>
              </a:rPr>
              <a:t> packages and libraries using package managers like </a:t>
            </a:r>
            <a:r>
              <a:rPr lang="en-US" sz="1400" b="0" i="0" dirty="0" err="1">
                <a:solidFill>
                  <a:srgbClr val="D1D5DB"/>
                </a:solidFill>
                <a:effectLst/>
                <a:latin typeface="Söhne"/>
              </a:rPr>
              <a:t>npm</a:t>
            </a:r>
            <a:r>
              <a:rPr lang="en-US" sz="1400" b="0" i="0" dirty="0">
                <a:solidFill>
                  <a:srgbClr val="D1D5DB"/>
                </a:solidFill>
                <a:effectLst/>
                <a:latin typeface="Söhne"/>
              </a:rPr>
              <a:t> or yarn.</a:t>
            </a:r>
          </a:p>
          <a:p>
            <a:pPr algn="l"/>
            <a:r>
              <a:rPr lang="en-US" sz="1400" b="1" i="0" dirty="0">
                <a:effectLst/>
                <a:latin typeface="Söhne"/>
              </a:rPr>
              <a:t>Development</a:t>
            </a:r>
          </a:p>
          <a:p>
            <a:pPr algn="l">
              <a:buFont typeface="+mj-lt"/>
              <a:buAutoNum type="arabicPeriod"/>
            </a:pPr>
            <a:r>
              <a:rPr lang="en-US" sz="1400" b="1" i="0" dirty="0">
                <a:solidFill>
                  <a:srgbClr val="D1D5DB"/>
                </a:solidFill>
                <a:effectLst/>
                <a:latin typeface="Söhne"/>
              </a:rPr>
              <a:t>Component Development</a:t>
            </a:r>
            <a:r>
              <a:rPr lang="en-US" sz="1400" b="0" i="0" dirty="0">
                <a:solidFill>
                  <a:srgbClr val="D1D5DB"/>
                </a:solidFill>
                <a:effectLst/>
                <a:latin typeface="Söhne"/>
              </a:rPr>
              <a:t>: Start building your site one component at a time, focusing on making each component reusable and self-contained.</a:t>
            </a:r>
          </a:p>
          <a:p>
            <a:pPr algn="l">
              <a:buFont typeface="+mj-lt"/>
              <a:buAutoNum type="arabicPeriod"/>
            </a:pPr>
            <a:r>
              <a:rPr lang="en-US" sz="1400" b="1" i="0" dirty="0">
                <a:solidFill>
                  <a:srgbClr val="D1D5DB"/>
                </a:solidFill>
                <a:effectLst/>
                <a:latin typeface="Söhne"/>
              </a:rPr>
              <a:t>State Management</a:t>
            </a:r>
            <a:r>
              <a:rPr lang="en-US" sz="1400" b="0" i="0" dirty="0">
                <a:solidFill>
                  <a:srgbClr val="D1D5DB"/>
                </a:solidFill>
                <a:effectLst/>
                <a:latin typeface="Söhne"/>
              </a:rPr>
              <a:t>: Implement state management logic using hooks like </a:t>
            </a:r>
            <a:r>
              <a:rPr lang="en-US" sz="1400" b="0" i="0" dirty="0" err="1">
                <a:solidFill>
                  <a:srgbClr val="D1D5DB"/>
                </a:solidFill>
                <a:effectLst/>
                <a:latin typeface="Söhne"/>
              </a:rPr>
              <a:t>useState</a:t>
            </a:r>
            <a:r>
              <a:rPr lang="en-US" sz="1400" b="0" i="0" dirty="0">
                <a:solidFill>
                  <a:srgbClr val="D1D5DB"/>
                </a:solidFill>
                <a:effectLst/>
                <a:latin typeface="Söhne"/>
              </a:rPr>
              <a:t> or libraries like Redux or </a:t>
            </a:r>
            <a:r>
              <a:rPr lang="en-US" sz="1400" b="0" i="0" dirty="0" err="1">
                <a:solidFill>
                  <a:srgbClr val="D1D5DB"/>
                </a:solidFill>
                <a:effectLst/>
                <a:latin typeface="Söhne"/>
              </a:rPr>
              <a:t>MobX</a:t>
            </a:r>
            <a:r>
              <a:rPr lang="en-US" sz="1400" b="0" i="0" dirty="0">
                <a:solidFill>
                  <a:srgbClr val="D1D5DB"/>
                </a:solidFill>
                <a:effectLst/>
                <a:latin typeface="Söhne"/>
              </a:rPr>
              <a:t>, as needed.</a:t>
            </a:r>
          </a:p>
          <a:p>
            <a:pPr algn="l">
              <a:buFont typeface="+mj-lt"/>
              <a:buAutoNum type="arabicPeriod"/>
            </a:pPr>
            <a:r>
              <a:rPr lang="en-US" sz="1400" b="1" i="0" dirty="0">
                <a:solidFill>
                  <a:srgbClr val="D1D5DB"/>
                </a:solidFill>
                <a:effectLst/>
                <a:latin typeface="Söhne"/>
              </a:rPr>
              <a:t>Routing</a:t>
            </a:r>
            <a:r>
              <a:rPr lang="en-US" sz="1400" b="0" i="0" dirty="0">
                <a:solidFill>
                  <a:srgbClr val="D1D5DB"/>
                </a:solidFill>
                <a:effectLst/>
                <a:latin typeface="Söhne"/>
              </a:rPr>
              <a:t>: Implement client-side routing using libraries like React Router, if your site requires multiple pages.</a:t>
            </a:r>
          </a:p>
          <a:p>
            <a:pPr algn="l"/>
            <a:r>
              <a:rPr lang="en-US" sz="1400" b="1" i="0" dirty="0">
                <a:effectLst/>
                <a:latin typeface="Söhne"/>
              </a:rPr>
              <a:t>Testing</a:t>
            </a:r>
          </a:p>
          <a:p>
            <a:pPr algn="l">
              <a:buFont typeface="+mj-lt"/>
              <a:buAutoNum type="arabicPeriod"/>
            </a:pPr>
            <a:r>
              <a:rPr lang="en-US" sz="1400" b="1" i="0" dirty="0">
                <a:solidFill>
                  <a:srgbClr val="D1D5DB"/>
                </a:solidFill>
                <a:effectLst/>
                <a:latin typeface="Söhne"/>
              </a:rPr>
              <a:t>Unit Tests</a:t>
            </a:r>
            <a:r>
              <a:rPr lang="en-US" sz="1400" b="0" i="0" dirty="0">
                <a:solidFill>
                  <a:srgbClr val="D1D5DB"/>
                </a:solidFill>
                <a:effectLst/>
                <a:latin typeface="Söhne"/>
              </a:rPr>
              <a:t>: Write unit tests for your components using libraries like Jest and the React Testing Library.</a:t>
            </a:r>
          </a:p>
          <a:p>
            <a:pPr algn="l">
              <a:buFont typeface="+mj-lt"/>
              <a:buAutoNum type="arabicPeriod"/>
            </a:pPr>
            <a:r>
              <a:rPr lang="en-US" sz="1400" b="1" i="0" dirty="0">
                <a:solidFill>
                  <a:srgbClr val="D1D5DB"/>
                </a:solidFill>
                <a:effectLst/>
                <a:latin typeface="Söhne"/>
              </a:rPr>
              <a:t>Integration and E2E Tests</a:t>
            </a:r>
            <a:r>
              <a:rPr lang="en-US" sz="1400" b="0" i="0" dirty="0">
                <a:solidFill>
                  <a:srgbClr val="D1D5DB"/>
                </a:solidFill>
                <a:effectLst/>
                <a:latin typeface="Söhne"/>
              </a:rPr>
              <a:t>: Use tools like Cypress or Selenium for more extensive integration or end-to-end tests.</a:t>
            </a:r>
          </a:p>
          <a:p>
            <a:pPr algn="l"/>
            <a:r>
              <a:rPr lang="en-US" sz="1400" b="1" i="0" dirty="0">
                <a:effectLst/>
                <a:latin typeface="Söhne"/>
              </a:rPr>
              <a:t>Version Control</a:t>
            </a:r>
          </a:p>
          <a:p>
            <a:pPr algn="l">
              <a:buFont typeface="+mj-lt"/>
              <a:buAutoNum type="arabicPeriod"/>
            </a:pPr>
            <a:r>
              <a:rPr lang="en-US" sz="1400" b="1" i="0" dirty="0">
                <a:solidFill>
                  <a:srgbClr val="D1D5DB"/>
                </a:solidFill>
                <a:effectLst/>
                <a:latin typeface="Söhne"/>
              </a:rPr>
              <a:t>Git</a:t>
            </a:r>
            <a:r>
              <a:rPr lang="en-US" sz="1400" b="0" i="0" dirty="0">
                <a:solidFill>
                  <a:srgbClr val="D1D5DB"/>
                </a:solidFill>
                <a:effectLst/>
                <a:latin typeface="Söhne"/>
              </a:rPr>
              <a:t>: Use Git for version control to track changes, collaborate with other developers, and roll back to previous versions when needed.</a:t>
            </a:r>
          </a:p>
          <a:p>
            <a:pPr algn="l"/>
            <a:r>
              <a:rPr lang="en-US" sz="1400" b="1" i="0" dirty="0">
                <a:effectLst/>
                <a:latin typeface="Söhne"/>
              </a:rPr>
              <a:t>Debugging</a:t>
            </a:r>
          </a:p>
          <a:p>
            <a:pPr algn="l">
              <a:buFont typeface="+mj-lt"/>
              <a:buAutoNum type="arabicPeriod"/>
            </a:pPr>
            <a:r>
              <a:rPr lang="en-US" sz="1400" b="1" i="0" dirty="0">
                <a:solidFill>
                  <a:srgbClr val="D1D5DB"/>
                </a:solidFill>
                <a:effectLst/>
                <a:latin typeface="Söhne"/>
              </a:rPr>
              <a:t>React </a:t>
            </a:r>
            <a:r>
              <a:rPr lang="en-US" sz="1400" b="1" i="0" dirty="0" err="1">
                <a:solidFill>
                  <a:srgbClr val="D1D5DB"/>
                </a:solidFill>
                <a:effectLst/>
                <a:latin typeface="Söhne"/>
              </a:rPr>
              <a:t>DevTools</a:t>
            </a:r>
            <a:r>
              <a:rPr lang="en-US" sz="1400" b="0" i="0" dirty="0">
                <a:solidFill>
                  <a:srgbClr val="D1D5DB"/>
                </a:solidFill>
                <a:effectLst/>
                <a:latin typeface="Söhne"/>
              </a:rPr>
              <a:t>: Use React </a:t>
            </a:r>
            <a:r>
              <a:rPr lang="en-US" sz="1400" b="0" i="0" dirty="0" err="1">
                <a:solidFill>
                  <a:srgbClr val="D1D5DB"/>
                </a:solidFill>
                <a:effectLst/>
                <a:latin typeface="Söhne"/>
              </a:rPr>
              <a:t>DevTools</a:t>
            </a:r>
            <a:r>
              <a:rPr lang="en-US" sz="1400" b="0" i="0" dirty="0">
                <a:solidFill>
                  <a:srgbClr val="D1D5DB"/>
                </a:solidFill>
                <a:effectLst/>
                <a:latin typeface="Söhne"/>
              </a:rPr>
              <a:t> to inspect components, manage state, and troubleshoot issues.</a:t>
            </a:r>
          </a:p>
          <a:p>
            <a:pPr algn="l">
              <a:buFont typeface="+mj-lt"/>
              <a:buAutoNum type="arabicPeriod"/>
            </a:pPr>
            <a:r>
              <a:rPr lang="en-US" sz="1400" b="1" i="0" dirty="0">
                <a:solidFill>
                  <a:srgbClr val="D1D5DB"/>
                </a:solidFill>
                <a:effectLst/>
                <a:latin typeface="Söhne"/>
              </a:rPr>
              <a:t>Code Linting</a:t>
            </a:r>
            <a:r>
              <a:rPr lang="en-US" sz="1400" b="0" i="0" dirty="0">
                <a:solidFill>
                  <a:srgbClr val="D1D5DB"/>
                </a:solidFill>
                <a:effectLst/>
                <a:latin typeface="Söhne"/>
              </a:rPr>
              <a:t>: Use </a:t>
            </a:r>
            <a:r>
              <a:rPr lang="en-US" sz="1400" b="0" i="0" dirty="0" err="1">
                <a:solidFill>
                  <a:srgbClr val="D1D5DB"/>
                </a:solidFill>
                <a:effectLst/>
                <a:latin typeface="Söhne"/>
              </a:rPr>
              <a:t>ESLint</a:t>
            </a:r>
            <a:r>
              <a:rPr lang="en-US" sz="1400" b="0" i="0" dirty="0">
                <a:solidFill>
                  <a:srgbClr val="D1D5DB"/>
                </a:solidFill>
                <a:effectLst/>
                <a:latin typeface="Söhne"/>
              </a:rPr>
              <a:t> to catch syntax errors and enforce coding standards.</a:t>
            </a:r>
          </a:p>
          <a:p>
            <a:pPr algn="l"/>
            <a:r>
              <a:rPr lang="en-US" sz="1400" b="1" i="0" dirty="0">
                <a:effectLst/>
                <a:latin typeface="Söhne"/>
              </a:rPr>
              <a:t>Deployment</a:t>
            </a:r>
          </a:p>
          <a:p>
            <a:pPr algn="l">
              <a:buFont typeface="+mj-lt"/>
              <a:buAutoNum type="arabicPeriod"/>
            </a:pPr>
            <a:r>
              <a:rPr lang="en-US" sz="1400" b="1" i="0" dirty="0">
                <a:solidFill>
                  <a:srgbClr val="D1D5DB"/>
                </a:solidFill>
                <a:effectLst/>
                <a:latin typeface="Söhne"/>
              </a:rPr>
              <a:t>Build Process</a:t>
            </a:r>
            <a:r>
              <a:rPr lang="en-US" sz="1400" b="0" i="0" dirty="0">
                <a:solidFill>
                  <a:srgbClr val="D1D5DB"/>
                </a:solidFill>
                <a:effectLst/>
                <a:latin typeface="Söhne"/>
              </a:rPr>
              <a:t>: Run the build process to compile your React code into static files that can be served by any web server.</a:t>
            </a:r>
          </a:p>
          <a:p>
            <a:pPr algn="l">
              <a:buFont typeface="+mj-lt"/>
              <a:buAutoNum type="arabicPeriod"/>
            </a:pPr>
            <a:r>
              <a:rPr lang="en-US" sz="1400" b="1" i="0" dirty="0">
                <a:solidFill>
                  <a:srgbClr val="D1D5DB"/>
                </a:solidFill>
                <a:effectLst/>
                <a:latin typeface="Söhne"/>
              </a:rPr>
              <a:t>Deployment</a:t>
            </a:r>
            <a:r>
              <a:rPr lang="en-US" sz="1400" b="0" i="0" dirty="0">
                <a:solidFill>
                  <a:srgbClr val="D1D5DB"/>
                </a:solidFill>
                <a:effectLst/>
                <a:latin typeface="Söhne"/>
              </a:rPr>
              <a:t>: Deploy your site to a web server or hosting platform, such as AWS, Netlify, or </a:t>
            </a:r>
            <a:r>
              <a:rPr lang="en-US" sz="1400" b="0" i="0" dirty="0" err="1">
                <a:solidFill>
                  <a:srgbClr val="D1D5DB"/>
                </a:solidFill>
                <a:effectLst/>
                <a:latin typeface="Söhne"/>
              </a:rPr>
              <a:t>Vercel</a:t>
            </a:r>
            <a:r>
              <a:rPr lang="en-US" sz="1400" b="0" i="0" dirty="0">
                <a:solidFill>
                  <a:srgbClr val="D1D5DB"/>
                </a:solidFill>
                <a:effectLst/>
                <a:latin typeface="Söhne"/>
              </a:rPr>
              <a:t>.</a:t>
            </a:r>
          </a:p>
          <a:p>
            <a:pPr algn="l"/>
            <a:r>
              <a:rPr lang="en-US" sz="1400" b="1" i="0" dirty="0">
                <a:effectLst/>
                <a:latin typeface="Söhne"/>
              </a:rPr>
              <a:t>Maintenance and Iteration</a:t>
            </a:r>
          </a:p>
          <a:p>
            <a:pPr algn="l">
              <a:buFont typeface="+mj-lt"/>
              <a:buAutoNum type="arabicPeriod"/>
            </a:pPr>
            <a:r>
              <a:rPr lang="en-US" sz="1400" b="1" i="0" dirty="0">
                <a:solidFill>
                  <a:srgbClr val="D1D5DB"/>
                </a:solidFill>
                <a:effectLst/>
                <a:latin typeface="Söhne"/>
              </a:rPr>
              <a:t>Monitoring</a:t>
            </a:r>
            <a:r>
              <a:rPr lang="en-US" sz="1400" b="0" i="0" dirty="0">
                <a:solidFill>
                  <a:srgbClr val="D1D5DB"/>
                </a:solidFill>
                <a:effectLst/>
                <a:latin typeface="Söhne"/>
              </a:rPr>
              <a:t>: Use tools to monitor application performance and user behavior.</a:t>
            </a:r>
          </a:p>
          <a:p>
            <a:pPr algn="l">
              <a:buFont typeface="+mj-lt"/>
              <a:buAutoNum type="arabicPeriod"/>
            </a:pPr>
            <a:r>
              <a:rPr lang="en-US" sz="1400" b="1" i="0" dirty="0">
                <a:solidFill>
                  <a:srgbClr val="D1D5DB"/>
                </a:solidFill>
                <a:effectLst/>
                <a:latin typeface="Söhne"/>
              </a:rPr>
              <a:t>Updates</a:t>
            </a:r>
            <a:r>
              <a:rPr lang="en-US" sz="1400" b="0" i="0" dirty="0">
                <a:solidFill>
                  <a:srgbClr val="D1D5DB"/>
                </a:solidFill>
                <a:effectLst/>
                <a:latin typeface="Söhne"/>
              </a:rPr>
              <a:t>: Continuously iterate on your application based on feedback and monitoring data.</a:t>
            </a:r>
          </a:p>
          <a:p>
            <a:pPr algn="l"/>
            <a:r>
              <a:rPr lang="en-US" sz="1400" b="0" i="0" dirty="0">
                <a:solidFill>
                  <a:srgbClr val="D1D5DB"/>
                </a:solidFill>
                <a:effectLst/>
                <a:latin typeface="Söhne"/>
              </a:rPr>
              <a:t>By following a structured workflow like this, developers can ensure that they are producing high-quality, maintainable code, while also making the development process more efficient and streamlined.</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23401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8279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803220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dirty="0">
                <a:solidFill>
                  <a:srgbClr val="D1D5DB"/>
                </a:solidFill>
                <a:effectLst/>
                <a:latin typeface="Söhne"/>
              </a:rPr>
              <a:t>A React component is a self-contained unit of code that dictates a portion of the user interface in a React application. In simple terms, it's a building block for your UI. Components are written in JavaScript and can contain both logic and JSX markup. They can manage their state, receive data (props) from parent components, and can have side effects to interact with APIs or other external services.</a:t>
            </a:r>
          </a:p>
          <a:p>
            <a:endParaRPr lang="en-US" sz="1400" b="0" i="0" dirty="0">
              <a:solidFill>
                <a:srgbClr val="D1D5DB"/>
              </a:solidFill>
              <a:effectLst/>
              <a:latin typeface="Söhne"/>
            </a:endParaRPr>
          </a:p>
          <a:p>
            <a:r>
              <a:rPr lang="en-US" sz="1400" b="0" i="0" dirty="0">
                <a:solidFill>
                  <a:srgbClr val="D1D5DB"/>
                </a:solidFill>
                <a:effectLst/>
                <a:latin typeface="Söhne"/>
              </a:rPr>
              <a:t>There are two types of components – function components and class components. For this lecture we are only working with Function components.</a:t>
            </a:r>
            <a:endParaRPr lang="en-US" sz="1050"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346525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14493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dirty="0"/>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dirty="0"/>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dirty="0"/>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dirty="0"/>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dirty="0"/>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dirty="0"/>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dirty="0"/>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dirty="0"/>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dirty="0"/>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dirty="0"/>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dirty="0"/>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39511"/>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React Developer workflow</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588455"/>
            <a:ext cx="4114800" cy="518795"/>
          </a:xfrm>
        </p:spPr>
        <p:txBody>
          <a:bodyPr/>
          <a:lstStyle/>
          <a:p>
            <a:r>
              <a:rPr lang="en-US" dirty="0"/>
              <a:t>With Ryan Ternier</a:t>
            </a:r>
          </a:p>
        </p:txBody>
      </p:sp>
      <p:pic>
        <p:nvPicPr>
          <p:cNvPr id="2052" name="Picture 4">
            <a:extLst>
              <a:ext uri="{FF2B5EF4-FFF2-40B4-BE49-F238E27FC236}">
                <a16:creationId xmlns:a16="http://schemas.microsoft.com/office/drawing/2014/main" id="{75C7B668-68FF-0A1A-59FA-DCA4B7C43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8177" y="4902034"/>
            <a:ext cx="3982507" cy="85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394886" y="267925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Enough PPT. Go to code!</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259428" y="1328873"/>
            <a:ext cx="11136883" cy="42083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endParaRPr lang="en-US" sz="1900" b="1" i="0" spc="300" dirty="0">
              <a:solidFill>
                <a:srgbClr val="374151"/>
              </a:solidFill>
              <a:effectLst/>
              <a:latin typeface="Söhne"/>
              <a:cs typeface="Biome Light" panose="020B0303030204020804" pitchFamily="34" charset="0"/>
            </a:endParaRPr>
          </a:p>
          <a:p>
            <a:pPr marL="0" indent="0">
              <a:lnSpc>
                <a:spcPct val="100000"/>
              </a:lnSpc>
              <a:buFont typeface="Arial" panose="020B0604020202020204" pitchFamily="34" charset="0"/>
              <a:buNone/>
              <a:defRPr/>
            </a:pPr>
            <a:endParaRPr lang="en-US" sz="2000" b="0" i="0" dirty="0">
              <a:solidFill>
                <a:srgbClr val="374151"/>
              </a:solidFill>
              <a:effectLst/>
              <a:latin typeface="Söhne"/>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endParaRPr lang="en-US" b="1" dirty="0"/>
          </a:p>
        </p:txBody>
      </p:sp>
    </p:spTree>
    <p:extLst>
      <p:ext uri="{BB962C8B-B14F-4D97-AF65-F5344CB8AC3E}">
        <p14:creationId xmlns:p14="http://schemas.microsoft.com/office/powerpoint/2010/main" val="312450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5749376" y="1796653"/>
            <a:ext cx="6146517" cy="3798888"/>
          </a:xfrm>
        </p:spPr>
        <p:txBody>
          <a:bodyPr/>
          <a:lstStyle/>
          <a:p>
            <a:r>
              <a:rPr lang="en-US" dirty="0"/>
              <a:t>COMMON COMPONENTS</a:t>
            </a:r>
          </a:p>
          <a:p>
            <a:r>
              <a:rPr lang="en-US" dirty="0"/>
              <a:t>DEV ENVIRONMENT REVIEW</a:t>
            </a:r>
          </a:p>
          <a:p>
            <a:r>
              <a:rPr lang="en-US" dirty="0"/>
              <a:t>BEST PRACTICES FOR A NEW REACT PROJECT</a:t>
            </a:r>
          </a:p>
          <a:p>
            <a:r>
              <a:rPr lang="en-US" dirty="0"/>
              <a:t>DEV TOOLS</a:t>
            </a:r>
          </a:p>
          <a:p>
            <a:r>
              <a:rPr lang="en-US" dirty="0"/>
              <a:t>--BREAK—</a:t>
            </a:r>
            <a:br>
              <a:rPr lang="en-US" dirty="0"/>
            </a:br>
            <a:r>
              <a:rPr lang="en-US" dirty="0"/>
              <a:t>CODE!</a:t>
            </a:r>
          </a:p>
          <a:p>
            <a:r>
              <a:rPr lang="en-US" dirty="0"/>
              <a:t>QUESTIONS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646594" cy="464871"/>
          </a:xfrm>
        </p:spPr>
        <p:txBody>
          <a:bodyPr/>
          <a:lstStyle/>
          <a:p>
            <a:r>
              <a:rPr lang="en-US" dirty="0"/>
              <a:t>It’s not scary, it’s just </a:t>
            </a:r>
            <a:r>
              <a:rPr lang="en-US" dirty="0" err="1"/>
              <a:t>javascript</a:t>
            </a:r>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nSpc>
                <a:spcPct val="100000"/>
              </a:lnSpc>
              <a:buNone/>
            </a:pPr>
            <a:endParaRPr lang="en-US" dirty="0">
              <a:cs typeface="Biome Light" panose="020B0303030204020804" pitchFamily="34" charset="0"/>
            </a:endParaRPr>
          </a:p>
          <a:p>
            <a:pPr>
              <a:lnSpc>
                <a:spcPct val="100000"/>
              </a:lnSpc>
            </a:pPr>
            <a:endParaRPr lang="en-US" sz="1600" dirty="0">
              <a:cs typeface="Biome Light" panose="020B0303030204020804" pitchFamily="34" charset="0"/>
            </a:endParaRPr>
          </a:p>
          <a:p>
            <a:pPr>
              <a:lnSpc>
                <a:spcPct val="100000"/>
              </a:lnSpc>
            </a:pP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2" name="Text Placeholder 5">
            <a:extLst>
              <a:ext uri="{FF2B5EF4-FFF2-40B4-BE49-F238E27FC236}">
                <a16:creationId xmlns:a16="http://schemas.microsoft.com/office/drawing/2014/main" id="{5E64C7FD-B24B-C299-66EE-F0C4388804BF}"/>
              </a:ext>
            </a:extLst>
          </p:cNvPr>
          <p:cNvSpPr txBox="1">
            <a:spLocks/>
          </p:cNvSpPr>
          <p:nvPr/>
        </p:nvSpPr>
        <p:spPr>
          <a:xfrm>
            <a:off x="6225539" y="2191764"/>
            <a:ext cx="4114800" cy="3798888"/>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Structured workflow</a:t>
            </a:r>
          </a:p>
          <a:p>
            <a:r>
              <a:rPr lang="en-US" dirty="0"/>
              <a:t>Objectives</a:t>
            </a:r>
          </a:p>
          <a:p>
            <a:r>
              <a:rPr lang="en-US" dirty="0"/>
              <a:t>Take aways</a:t>
            </a: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Dev workflow</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259428" y="1328873"/>
            <a:ext cx="11136883" cy="42083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r>
              <a:rPr lang="en-US" sz="2000" b="1" spc="300" dirty="0">
                <a:cs typeface="Biome Light" panose="020B0303030204020804" pitchFamily="34" charset="0"/>
              </a:rPr>
              <a:t>What is it?</a:t>
            </a:r>
          </a:p>
          <a:p>
            <a:pPr marL="0" indent="0">
              <a:lnSpc>
                <a:spcPct val="100000"/>
              </a:lnSpc>
              <a:buFont typeface="Arial" panose="020B0604020202020204" pitchFamily="34" charset="0"/>
              <a:buNone/>
              <a:defRPr/>
            </a:pPr>
            <a:endParaRPr lang="en-US" spc="300" dirty="0">
              <a:cs typeface="Biome Light" panose="020B0303030204020804" pitchFamily="34" charset="0"/>
            </a:endParaRPr>
          </a:p>
          <a:p>
            <a:pPr marL="0" indent="0">
              <a:lnSpc>
                <a:spcPct val="100000"/>
              </a:lnSpc>
              <a:buFont typeface="Arial" panose="020B0604020202020204" pitchFamily="34" charset="0"/>
              <a:buNone/>
              <a:defRPr/>
            </a:pPr>
            <a:r>
              <a:rPr lang="en-US" sz="1800" dirty="0">
                <a:solidFill>
                  <a:srgbClr val="374151"/>
                </a:solidFill>
                <a:latin typeface="Söhne"/>
              </a:rPr>
              <a:t>A developer workflow defines the routine and tools that programmers use to write, test, and deploy code. In a React project, this can involve everything from setting up your environment, writing components, to debugging and deploying the application. A well-defined workflow is critical because it streamlines the development process, minimizes errors, and facilitates collaboration among team members.</a:t>
            </a:r>
          </a:p>
          <a:p>
            <a:pPr marL="0" indent="0">
              <a:lnSpc>
                <a:spcPct val="100000"/>
              </a:lnSpc>
              <a:buFont typeface="Arial" panose="020B0604020202020204" pitchFamily="34" charset="0"/>
              <a:buNone/>
              <a:defRPr/>
            </a:pPr>
            <a:endParaRPr lang="en-US" sz="1800" spc="300" dirty="0">
              <a:solidFill>
                <a:srgbClr val="374151"/>
              </a:solidFill>
              <a:latin typeface="Söhne"/>
              <a:cs typeface="Biome Light" panose="020B0303030204020804" pitchFamily="34" charset="0"/>
            </a:endParaRPr>
          </a:p>
          <a:p>
            <a:pPr marL="0" indent="0">
              <a:lnSpc>
                <a:spcPct val="100000"/>
              </a:lnSpc>
              <a:buFont typeface="Arial" panose="020B0604020202020204" pitchFamily="34" charset="0"/>
              <a:buNone/>
              <a:defRPr/>
            </a:pPr>
            <a:r>
              <a:rPr lang="en-US" sz="1900" b="1" i="0" spc="300" dirty="0">
                <a:solidFill>
                  <a:srgbClr val="374151"/>
                </a:solidFill>
                <a:effectLst/>
                <a:latin typeface="Söhne"/>
                <a:cs typeface="Biome Light" panose="020B0303030204020804" pitchFamily="34" charset="0"/>
              </a:rPr>
              <a:t>We will go through this during today’s lecture.</a:t>
            </a:r>
            <a:br>
              <a:rPr lang="en-US" sz="1900" b="1" i="0" spc="300" dirty="0">
                <a:solidFill>
                  <a:srgbClr val="374151"/>
                </a:solidFill>
                <a:effectLst/>
                <a:latin typeface="Söhne"/>
                <a:cs typeface="Biome Light" panose="020B0303030204020804" pitchFamily="34" charset="0"/>
              </a:rPr>
            </a:br>
            <a:br>
              <a:rPr lang="en-US" sz="1900" b="1" i="0" spc="300" dirty="0">
                <a:solidFill>
                  <a:srgbClr val="374151"/>
                </a:solidFill>
                <a:effectLst/>
                <a:latin typeface="Söhne"/>
                <a:cs typeface="Biome Light" panose="020B0303030204020804" pitchFamily="34" charset="0"/>
              </a:rPr>
            </a:br>
            <a:endParaRPr lang="en-US" sz="1900" b="1" i="0" spc="300" dirty="0">
              <a:solidFill>
                <a:srgbClr val="374151"/>
              </a:solidFill>
              <a:effectLst/>
              <a:latin typeface="Söhne"/>
              <a:cs typeface="Biome Light" panose="020B0303030204020804" pitchFamily="34" charset="0"/>
            </a:endParaRPr>
          </a:p>
          <a:p>
            <a:pPr marL="0" indent="0">
              <a:lnSpc>
                <a:spcPct val="100000"/>
              </a:lnSpc>
              <a:buFont typeface="Arial" panose="020B0604020202020204" pitchFamily="34" charset="0"/>
              <a:buNone/>
              <a:defRPr/>
            </a:pPr>
            <a:endParaRPr lang="en-US" sz="2000" b="0" i="0" dirty="0">
              <a:solidFill>
                <a:srgbClr val="374151"/>
              </a:solidFill>
              <a:effectLst/>
              <a:latin typeface="Söhne"/>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endParaRPr lang="en-US" b="1" dirty="0"/>
          </a:p>
        </p:txBody>
      </p:sp>
    </p:spTree>
    <p:extLst>
      <p:ext uri="{BB962C8B-B14F-4D97-AF65-F5344CB8AC3E}">
        <p14:creationId xmlns:p14="http://schemas.microsoft.com/office/powerpoint/2010/main" val="26141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Review of react</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259428" y="1328873"/>
            <a:ext cx="11136883" cy="42083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r>
              <a:rPr lang="en-US" sz="2000" b="1" spc="300" dirty="0">
                <a:cs typeface="Biome Light" panose="020B0303030204020804" pitchFamily="34" charset="0"/>
              </a:rPr>
              <a:t>What is it?</a:t>
            </a:r>
          </a:p>
          <a:p>
            <a:pPr marL="0" indent="0">
              <a:lnSpc>
                <a:spcPct val="100000"/>
              </a:lnSpc>
              <a:buFont typeface="Arial" panose="020B0604020202020204" pitchFamily="34" charset="0"/>
              <a:buNone/>
              <a:defRPr/>
            </a:pPr>
            <a:endParaRPr lang="en-US" spc="300" dirty="0">
              <a:cs typeface="Biome Light" panose="020B0303030204020804" pitchFamily="34" charset="0"/>
            </a:endParaRPr>
          </a:p>
          <a:p>
            <a:pPr marL="0" indent="0">
              <a:lnSpc>
                <a:spcPct val="100000"/>
              </a:lnSpc>
              <a:buFont typeface="Arial" panose="020B0604020202020204" pitchFamily="34" charset="0"/>
              <a:buNone/>
              <a:defRPr/>
            </a:pPr>
            <a:r>
              <a:rPr lang="en-US" sz="1800" dirty="0">
                <a:solidFill>
                  <a:srgbClr val="374151"/>
                </a:solidFill>
                <a:latin typeface="Söhne"/>
              </a:rPr>
              <a:t>React is a JavaScript library developed by Facebook, and it's widely used for building user interfaces, particularly single-page applications where you need a fast and interactive user experience. React makes it easier to build reusable UI components and manage the state and logic of an application.</a:t>
            </a:r>
            <a:endParaRPr lang="en-US" sz="1800" spc="300" dirty="0">
              <a:solidFill>
                <a:srgbClr val="374151"/>
              </a:solidFill>
              <a:latin typeface="Söhne"/>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endParaRPr lang="en-US" b="1" dirty="0"/>
          </a:p>
        </p:txBody>
      </p:sp>
    </p:spTree>
    <p:extLst>
      <p:ext uri="{BB962C8B-B14F-4D97-AF65-F5344CB8AC3E}">
        <p14:creationId xmlns:p14="http://schemas.microsoft.com/office/powerpoint/2010/main" val="8012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Take aways</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341242" y="1712696"/>
            <a:ext cx="11136883" cy="148770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By the end of today's lecture, you'll understand the basics of setting up a React development environment, get familiar with essential development tools, and learn best practices for building React components. We'll also discuss how to manage different types of input data like design wireframes and API specs.</a:t>
            </a:r>
          </a:p>
        </p:txBody>
      </p:sp>
    </p:spTree>
    <p:extLst>
      <p:ext uri="{BB962C8B-B14F-4D97-AF65-F5344CB8AC3E}">
        <p14:creationId xmlns:p14="http://schemas.microsoft.com/office/powerpoint/2010/main" val="294355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7995602"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Before we continue – a Component</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341242" y="1712696"/>
            <a:ext cx="11136883" cy="428734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COMPONENT</a:t>
            </a:r>
          </a:p>
          <a:p>
            <a:pPr lvl="1"/>
            <a:r>
              <a:rPr lang="en-US" sz="1800" dirty="0"/>
              <a:t>A building block for UI</a:t>
            </a:r>
          </a:p>
          <a:p>
            <a:pPr lvl="1"/>
            <a:r>
              <a:rPr lang="en-US" sz="1800" dirty="0"/>
              <a:t>Written in JavaScript</a:t>
            </a:r>
          </a:p>
          <a:p>
            <a:pPr lvl="1"/>
            <a:r>
              <a:rPr lang="en-US" sz="1800" dirty="0"/>
              <a:t>Can contain both Logic and JSX Markup</a:t>
            </a:r>
          </a:p>
          <a:p>
            <a:pPr lvl="1"/>
            <a:r>
              <a:rPr lang="en-US" sz="1800" dirty="0"/>
              <a:t>They have their own State</a:t>
            </a:r>
          </a:p>
          <a:p>
            <a:pPr lvl="1"/>
            <a:r>
              <a:rPr lang="en-US" sz="1800" dirty="0"/>
              <a:t>They can receive Data (props) from parent components</a:t>
            </a:r>
          </a:p>
          <a:p>
            <a:pPr lvl="1"/>
            <a:r>
              <a:rPr lang="en-US" sz="1800" dirty="0"/>
              <a:t>Reusable</a:t>
            </a:r>
          </a:p>
          <a:p>
            <a:pPr lvl="1"/>
            <a:endParaRPr lang="en-US" sz="1800" dirty="0"/>
          </a:p>
          <a:p>
            <a:pPr lvl="1"/>
            <a:endParaRPr lang="en-US" sz="1800" dirty="0"/>
          </a:p>
        </p:txBody>
      </p:sp>
    </p:spTree>
    <p:extLst>
      <p:ext uri="{BB962C8B-B14F-4D97-AF65-F5344CB8AC3E}">
        <p14:creationId xmlns:p14="http://schemas.microsoft.com/office/powerpoint/2010/main" val="19838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274589" y="2358826"/>
            <a:ext cx="7540977" cy="858507"/>
          </a:xfrm>
        </p:spPr>
        <p:txBody>
          <a:bodyPr>
            <a:noAutofit/>
          </a:bodyPr>
          <a:lstStyle/>
          <a:p>
            <a:r>
              <a:rPr lang="en-US" sz="4800" dirty="0" err="1"/>
              <a:t>ThE</a:t>
            </a:r>
            <a:r>
              <a:rPr lang="en-US" sz="4800" dirty="0"/>
              <a:t> Dev Environment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274589" y="4394809"/>
            <a:ext cx="6274679" cy="365125"/>
          </a:xfrm>
        </p:spPr>
        <p:txBody>
          <a:bodyPr/>
          <a:lstStyle/>
          <a:p>
            <a:r>
              <a:rPr lang="en-US" dirty="0"/>
              <a:t>IT’S JUST JAVASCRIPT AND HTML</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Dev Environment</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259428" y="1328873"/>
            <a:ext cx="11136883" cy="42083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r>
              <a:rPr lang="en-US" sz="2000" b="1" spc="300" dirty="0">
                <a:cs typeface="Biome Light" panose="020B0303030204020804" pitchFamily="34" charset="0"/>
              </a:rPr>
              <a:t>Note JS – What’s its role?</a:t>
            </a:r>
          </a:p>
          <a:p>
            <a:pPr marL="0" indent="0">
              <a:lnSpc>
                <a:spcPct val="100000"/>
              </a:lnSpc>
              <a:buFont typeface="Arial" panose="020B0604020202020204" pitchFamily="34" charset="0"/>
              <a:buNone/>
              <a:defRPr/>
            </a:pPr>
            <a:r>
              <a:rPr lang="en-US" sz="1800" dirty="0">
                <a:solidFill>
                  <a:srgbClr val="374151"/>
                </a:solidFill>
                <a:latin typeface="Söhne"/>
              </a:rPr>
              <a:t>Node.js is a runtime environment that allows JavaScript to run on the server side. In React development, Node.js enables features like server-side rendering and the ability to run a development server on your machine. It's the backbone for </a:t>
            </a:r>
            <a:r>
              <a:rPr lang="en-US" sz="1800" dirty="0" err="1">
                <a:solidFill>
                  <a:srgbClr val="374151"/>
                </a:solidFill>
                <a:latin typeface="Söhne"/>
              </a:rPr>
              <a:t>npm</a:t>
            </a:r>
            <a:r>
              <a:rPr lang="en-US" sz="1800" dirty="0">
                <a:solidFill>
                  <a:srgbClr val="374151"/>
                </a:solidFill>
                <a:latin typeface="Söhne"/>
              </a:rPr>
              <a:t>, the package manager you'll use to install React and other libraries.</a:t>
            </a:r>
          </a:p>
          <a:p>
            <a:pPr marL="0" indent="0">
              <a:lnSpc>
                <a:spcPct val="100000"/>
              </a:lnSpc>
              <a:buFont typeface="Arial" panose="020B0604020202020204" pitchFamily="34" charset="0"/>
              <a:buNone/>
              <a:defRPr/>
            </a:pPr>
            <a:r>
              <a:rPr lang="en-US" sz="1900" b="1" i="0" spc="300" dirty="0">
                <a:solidFill>
                  <a:srgbClr val="374151"/>
                </a:solidFill>
                <a:effectLst/>
                <a:latin typeface="Söhne"/>
                <a:cs typeface="Biome Light" panose="020B0303030204020804" pitchFamily="34" charset="0"/>
              </a:rPr>
              <a:t>NPM</a:t>
            </a:r>
          </a:p>
          <a:p>
            <a:pPr marL="0" indent="0">
              <a:lnSpc>
                <a:spcPct val="100000"/>
              </a:lnSpc>
              <a:buFont typeface="Arial" panose="020B0604020202020204" pitchFamily="34" charset="0"/>
              <a:buNone/>
              <a:defRPr/>
            </a:pPr>
            <a:r>
              <a:rPr lang="en-US" sz="1800" dirty="0">
                <a:solidFill>
                  <a:srgbClr val="374151"/>
                </a:solidFill>
                <a:latin typeface="Söhne"/>
              </a:rPr>
              <a:t>NPM stands for Node Package Manager. It's used to install libraries, frameworks, and other tools that facilitate development. For example, you'll use </a:t>
            </a:r>
            <a:r>
              <a:rPr lang="en-US" sz="1800" dirty="0" err="1">
                <a:solidFill>
                  <a:srgbClr val="374151"/>
                </a:solidFill>
                <a:latin typeface="Söhne"/>
              </a:rPr>
              <a:t>npm</a:t>
            </a:r>
            <a:r>
              <a:rPr lang="en-US" sz="1800" dirty="0">
                <a:solidFill>
                  <a:srgbClr val="374151"/>
                </a:solidFill>
                <a:latin typeface="Söhne"/>
              </a:rPr>
              <a:t> to install React itself, along with various React libraries and development tools.</a:t>
            </a:r>
          </a:p>
          <a:p>
            <a:pPr marL="0" indent="0">
              <a:lnSpc>
                <a:spcPct val="100000"/>
              </a:lnSpc>
              <a:buFont typeface="Arial" panose="020B0604020202020204" pitchFamily="34" charset="0"/>
              <a:buNone/>
              <a:defRPr/>
            </a:pPr>
            <a:endParaRPr lang="en-US" sz="1900" b="1" i="0" spc="300" dirty="0">
              <a:solidFill>
                <a:srgbClr val="374151"/>
              </a:solidFill>
              <a:effectLst/>
              <a:latin typeface="Söhne"/>
              <a:cs typeface="Biome Light" panose="020B0303030204020804" pitchFamily="34" charset="0"/>
            </a:endParaRPr>
          </a:p>
          <a:p>
            <a:pPr marL="0" indent="0">
              <a:lnSpc>
                <a:spcPct val="100000"/>
              </a:lnSpc>
              <a:buFont typeface="Arial" panose="020B0604020202020204" pitchFamily="34" charset="0"/>
              <a:buNone/>
              <a:defRPr/>
            </a:pPr>
            <a:endParaRPr lang="en-US" sz="2000" b="0" i="0" dirty="0">
              <a:solidFill>
                <a:srgbClr val="374151"/>
              </a:solidFill>
              <a:effectLst/>
              <a:latin typeface="Söhne"/>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endParaRPr lang="en-US" b="1" dirty="0"/>
          </a:p>
        </p:txBody>
      </p:sp>
    </p:spTree>
    <p:extLst>
      <p:ext uri="{BB962C8B-B14F-4D97-AF65-F5344CB8AC3E}">
        <p14:creationId xmlns:p14="http://schemas.microsoft.com/office/powerpoint/2010/main" val="130211661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7169</TotalTime>
  <Words>917</Words>
  <Application>Microsoft Office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React Developer workflow</vt:lpstr>
      <vt:lpstr>Agenda</vt:lpstr>
      <vt:lpstr>INTRODUCTION</vt:lpstr>
      <vt:lpstr>PowerPoint Presentation</vt:lpstr>
      <vt:lpstr>PowerPoint Presentation</vt:lpstr>
      <vt:lpstr>PowerPoint Presentation</vt:lpstr>
      <vt:lpstr>PowerPoint Presentation</vt:lpstr>
      <vt:lpstr>ThE Dev Environment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 OWASP PART 1</dc:title>
  <dc:creator>Ryan Ternier</dc:creator>
  <cp:lastModifiedBy>Ryan Ternier</cp:lastModifiedBy>
  <cp:revision>69</cp:revision>
  <dcterms:created xsi:type="dcterms:W3CDTF">2023-04-26T12:57:28Z</dcterms:created>
  <dcterms:modified xsi:type="dcterms:W3CDTF">2023-10-05T21:54:36Z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