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462" r:id="rId6"/>
    <p:sldId id="2467" r:id="rId7"/>
    <p:sldId id="2468" r:id="rId8"/>
    <p:sldId id="2469" r:id="rId9"/>
    <p:sldId id="2470" r:id="rId10"/>
    <p:sldId id="24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48" autoAdjust="0"/>
    <p:restoredTop sz="68556" autoAdjust="0"/>
  </p:normalViewPr>
  <p:slideViewPr>
    <p:cSldViewPr snapToGrid="0">
      <p:cViewPr varScale="1">
        <p:scale>
          <a:sx n="113" d="100"/>
          <a:sy n="113" d="100"/>
        </p:scale>
        <p:origin x="1636" y="88"/>
      </p:cViewPr>
      <p:guideLst>
        <p:guide orient="horz" pos="1992"/>
        <p:guide pos="3840"/>
        <p:guide orient="horz" pos="141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30" d="100"/>
        <a:sy n="130" d="100"/>
      </p:scale>
      <p:origin x="0" y="-8722"/>
    </p:cViewPr>
  </p:sorterViewPr>
  <p:notesViewPr>
    <p:cSldViewPr snapToGrid="0">
      <p:cViewPr varScale="1">
        <p:scale>
          <a:sx n="125" d="100"/>
          <a:sy n="125" d="100"/>
        </p:scale>
        <p:origin x="4928"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11/22/2023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75574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Before we dive into the specifics of Strategy, Factory, Observable, and Singleton, I want to highlight something crucial: </a:t>
            </a:r>
          </a:p>
          <a:p>
            <a:pPr algn="l"/>
            <a:endParaRPr lang="en-US" b="0" i="0" dirty="0">
              <a:effectLst/>
              <a:latin typeface="Söhne"/>
            </a:endParaRPr>
          </a:p>
          <a:p>
            <a:pPr algn="l"/>
            <a:r>
              <a:rPr lang="en-US" b="1" i="0" dirty="0">
                <a:effectLst/>
                <a:latin typeface="Söhne"/>
              </a:rPr>
              <a:t>Understanding the concepts and principles behind what you learn is key</a:t>
            </a:r>
          </a:p>
          <a:p>
            <a:pPr algn="l"/>
            <a:endParaRPr lang="en-US" b="0" i="0" dirty="0">
              <a:effectLst/>
              <a:latin typeface="Söhne"/>
            </a:endParaRPr>
          </a:p>
          <a:p>
            <a:pPr algn="l"/>
            <a:r>
              <a:rPr lang="en-US" b="0" i="0" dirty="0">
                <a:effectLst/>
                <a:latin typeface="Söhne"/>
              </a:rPr>
              <a:t>In technology, tools and languages constantly evolve. Thus, mastering the syntax is less important than grasping the underlying ideas. These concepts form the backbone of all programming languages and design patterns, guiding you through any technology you encounter.</a:t>
            </a:r>
          </a:p>
          <a:p>
            <a:pPr algn="l"/>
            <a:r>
              <a:rPr lang="en-US" b="0" i="0" dirty="0">
                <a:effectLst/>
                <a:latin typeface="Söhne"/>
              </a:rPr>
              <a:t>Today, as we explore different patterns, focus on the 'why' and 'when', not just the 'how'. This approach will empower you to apply these patterns effectively in real-world scenarios, adapting them to meet various challenges.</a:t>
            </a:r>
          </a:p>
          <a:p>
            <a:pPr algn="l"/>
            <a:endParaRPr lang="en-US" b="0" i="0" dirty="0">
              <a:effectLst/>
              <a:latin typeface="Söhne"/>
            </a:endParaRPr>
          </a:p>
          <a:p>
            <a:pPr algn="l"/>
            <a:r>
              <a:rPr lang="en-US" b="0" i="0" dirty="0">
                <a:effectLst/>
                <a:latin typeface="Söhne"/>
              </a:rPr>
              <a:t>Let's embark on this journey with an open mind and a keen focus on the foundational concepts that make great programmers.</a:t>
            </a:r>
          </a:p>
          <a:p>
            <a:pPr algn="l"/>
            <a:endParaRPr lang="en-US" b="1"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Real-World Example: Logistics Management System</a:t>
            </a:r>
          </a:p>
          <a:p>
            <a:pPr algn="l">
              <a:buFont typeface="Arial" panose="020B0604020202020204" pitchFamily="34" charset="0"/>
              <a:buChar char="•"/>
            </a:pPr>
            <a:r>
              <a:rPr lang="en-US" b="1" i="0" dirty="0">
                <a:effectLst/>
                <a:latin typeface="Söhne"/>
              </a:rPr>
              <a:t>Scenario</a:t>
            </a:r>
            <a:r>
              <a:rPr lang="en-US" b="0" i="0" dirty="0">
                <a:effectLst/>
                <a:latin typeface="Söhne"/>
              </a:rPr>
              <a:t>: A logistics company needs to handle different types of transport vehicles like trucks, ships, and airplanes.</a:t>
            </a:r>
          </a:p>
          <a:p>
            <a:pPr algn="l">
              <a:buFont typeface="Arial" panose="020B0604020202020204" pitchFamily="34" charset="0"/>
              <a:buChar char="•"/>
            </a:pPr>
            <a:r>
              <a:rPr lang="en-US" b="1" i="0" dirty="0">
                <a:effectLst/>
                <a:latin typeface="Söhne"/>
              </a:rPr>
              <a:t>Application of Factory Pattern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A </a:t>
            </a:r>
            <a:r>
              <a:rPr lang="en-US" b="0" i="0" dirty="0" err="1">
                <a:effectLst/>
                <a:latin typeface="Söhne"/>
              </a:rPr>
              <a:t>TransportFactory</a:t>
            </a:r>
            <a:r>
              <a:rPr lang="en-US" b="0" i="0" dirty="0">
                <a:effectLst/>
                <a:latin typeface="Söhne"/>
              </a:rPr>
              <a:t> can be used to create different types of transport objects (Truck, Ship, Airplane) based on the requirement.</a:t>
            </a:r>
          </a:p>
          <a:p>
            <a:pPr marL="742950" lvl="1" indent="-285750" algn="l">
              <a:buFont typeface="Arial" panose="020B0604020202020204" pitchFamily="34" charset="0"/>
              <a:buChar char="•"/>
            </a:pPr>
            <a:r>
              <a:rPr lang="en-US" b="0" i="0" dirty="0">
                <a:effectLst/>
                <a:latin typeface="Söhne"/>
              </a:rPr>
              <a:t>The system can decide at runtime which transport object to create, depending on factors like cargo size, destination, and cost.</a:t>
            </a:r>
          </a:p>
          <a:p>
            <a:pPr marL="742950" lvl="1" indent="-285750" algn="l">
              <a:buFont typeface="Arial" panose="020B0604020202020204" pitchFamily="34" charset="0"/>
              <a:buChar char="•"/>
            </a:pPr>
            <a:r>
              <a:rPr lang="en-US" b="0" i="0" dirty="0">
                <a:effectLst/>
                <a:latin typeface="Söhne"/>
              </a:rPr>
              <a:t>This pattern centralizes vehicle creation, making it easier to add new transport types in the future.</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33483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Defines a family of algorithms, encapsulates each one, and makes them interchangeable.</a:t>
            </a:r>
          </a:p>
          <a:p>
            <a:pPr algn="l">
              <a:buFont typeface="Arial" panose="020B0604020202020204" pitchFamily="34" charset="0"/>
              <a:buChar char="•"/>
            </a:pPr>
            <a:r>
              <a:rPr lang="en-US" b="0" i="0" dirty="0">
                <a:solidFill>
                  <a:srgbClr val="ECECF1"/>
                </a:solidFill>
                <a:effectLst/>
                <a:latin typeface="Söhne"/>
              </a:rPr>
              <a:t>The strategy pattern lets the algorithm vary independently from clients that use it.</a:t>
            </a:r>
          </a:p>
          <a:p>
            <a:pPr algn="l">
              <a:buFont typeface="Arial" panose="020B0604020202020204" pitchFamily="34" charset="0"/>
              <a:buChar char="•"/>
            </a:pPr>
            <a:endParaRPr lang="en-US" b="0" i="0" dirty="0">
              <a:solidFill>
                <a:srgbClr val="ECECF1"/>
              </a:solidFill>
              <a:effectLst/>
              <a:latin typeface="Söhne"/>
            </a:endParaRPr>
          </a:p>
          <a:p>
            <a:pPr algn="l"/>
            <a:r>
              <a:rPr lang="en-US" b="0" i="0" dirty="0">
                <a:effectLst/>
                <a:latin typeface="Söhne"/>
              </a:rPr>
              <a:t>Real-World Example: Payment Processing Systems</a:t>
            </a:r>
          </a:p>
          <a:p>
            <a:pPr algn="l">
              <a:buFont typeface="Arial" panose="020B0604020202020204" pitchFamily="34" charset="0"/>
              <a:buChar char="•"/>
            </a:pPr>
            <a:r>
              <a:rPr lang="en-US" b="1" i="0" dirty="0">
                <a:effectLst/>
                <a:latin typeface="Söhne"/>
              </a:rPr>
              <a:t>Scenario</a:t>
            </a:r>
            <a:r>
              <a:rPr lang="en-US" b="0" i="0" dirty="0">
                <a:effectLst/>
                <a:latin typeface="Söhne"/>
              </a:rPr>
              <a:t>: In an e-commerce platform, different types of payment methods (e.g., credit card, PayPal, cryptocurrency) are supported.</a:t>
            </a:r>
          </a:p>
          <a:p>
            <a:pPr algn="l">
              <a:buFont typeface="Arial" panose="020B0604020202020204" pitchFamily="34" charset="0"/>
              <a:buChar char="•"/>
            </a:pPr>
            <a:r>
              <a:rPr lang="en-US" b="1" i="0" dirty="0">
                <a:effectLst/>
                <a:latin typeface="Söhne"/>
              </a:rPr>
              <a:t>Application of Strategy Pattern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Each payment method can be implemented as a strategy (e.g., </a:t>
            </a:r>
            <a:r>
              <a:rPr lang="en-US" b="0" i="0" dirty="0" err="1">
                <a:effectLst/>
                <a:latin typeface="Söhne"/>
              </a:rPr>
              <a:t>CreditCardPayment</a:t>
            </a:r>
            <a:r>
              <a:rPr lang="en-US" b="0" i="0" dirty="0">
                <a:effectLst/>
                <a:latin typeface="Söhne"/>
              </a:rPr>
              <a:t>, </a:t>
            </a:r>
            <a:r>
              <a:rPr lang="en-US" b="0" i="0" dirty="0" err="1">
                <a:effectLst/>
                <a:latin typeface="Söhne"/>
              </a:rPr>
              <a:t>PayPalPayment</a:t>
            </a:r>
            <a:r>
              <a:rPr lang="en-US" b="0" i="0" dirty="0">
                <a:effectLst/>
                <a:latin typeface="Söhne"/>
              </a:rPr>
              <a:t>, </a:t>
            </a:r>
            <a:r>
              <a:rPr lang="en-US" b="0" i="0" dirty="0" err="1">
                <a:effectLst/>
                <a:latin typeface="Söhne"/>
              </a:rPr>
              <a:t>CryptoPayment</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The e-commerce system (Context) can switch between these payment strategies based on user choice without changing its codebase.</a:t>
            </a:r>
          </a:p>
          <a:p>
            <a:pPr marL="742950" lvl="1" indent="-285750" algn="l">
              <a:buFont typeface="Arial" panose="020B0604020202020204" pitchFamily="34" charset="0"/>
              <a:buChar char="•"/>
            </a:pPr>
            <a:r>
              <a:rPr lang="en-US" b="0" i="0" dirty="0">
                <a:effectLst/>
                <a:latin typeface="Söhne"/>
              </a:rPr>
              <a:t>This approach allows easy addition of new payment methods without modifying existing code.</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79885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Ensures that a class has only one instance and provides a global point of access to it.</a:t>
            </a:r>
          </a:p>
          <a:p>
            <a:pPr algn="l">
              <a:buFont typeface="Arial" panose="020B0604020202020204" pitchFamily="34" charset="0"/>
              <a:buChar char="•"/>
            </a:pPr>
            <a:r>
              <a:rPr lang="en-US" b="0" i="0" dirty="0">
                <a:solidFill>
                  <a:srgbClr val="ECECF1"/>
                </a:solidFill>
                <a:effectLst/>
                <a:latin typeface="Söhne"/>
              </a:rPr>
              <a:t>Can be lazily loaded for efficiency and better resource management.</a:t>
            </a:r>
          </a:p>
          <a:p>
            <a:pPr algn="l">
              <a:buFont typeface="Arial" panose="020B0604020202020204" pitchFamily="34" charset="0"/>
              <a:buChar char="•"/>
            </a:pPr>
            <a:endParaRPr lang="en-US" b="0" i="0" dirty="0">
              <a:solidFill>
                <a:srgbClr val="ECECF1"/>
              </a:solidFill>
              <a:effectLst/>
              <a:latin typeface="Söhne"/>
            </a:endParaRPr>
          </a:p>
          <a:p>
            <a:pPr algn="l">
              <a:buFont typeface="Arial" panose="020B0604020202020204" pitchFamily="34" charset="0"/>
              <a:buChar char="•"/>
            </a:pPr>
            <a:endParaRPr lang="en-US" b="0" i="0" dirty="0">
              <a:solidFill>
                <a:srgbClr val="ECECF1"/>
              </a:solidFill>
              <a:effectLst/>
              <a:latin typeface="Söhne"/>
            </a:endParaRPr>
          </a:p>
          <a:p>
            <a:pPr algn="l"/>
            <a:r>
              <a:rPr lang="en-US" b="0" i="0" dirty="0">
                <a:effectLst/>
                <a:latin typeface="Söhne"/>
              </a:rPr>
              <a:t>Real-World Example: Database Connection Pooling</a:t>
            </a:r>
          </a:p>
          <a:p>
            <a:pPr algn="l">
              <a:buFont typeface="Arial" panose="020B0604020202020204" pitchFamily="34" charset="0"/>
              <a:buChar char="•"/>
            </a:pPr>
            <a:r>
              <a:rPr lang="en-US" b="1" i="0" dirty="0">
                <a:effectLst/>
                <a:latin typeface="Söhne"/>
              </a:rPr>
              <a:t>Scenario</a:t>
            </a:r>
            <a:r>
              <a:rPr lang="en-US" b="0" i="0" dirty="0">
                <a:effectLst/>
                <a:latin typeface="Söhne"/>
              </a:rPr>
              <a:t>: An application requires a managed pool of database connections that can be reused for database operations.</a:t>
            </a:r>
          </a:p>
          <a:p>
            <a:pPr algn="l">
              <a:buFont typeface="Arial" panose="020B0604020202020204" pitchFamily="34" charset="0"/>
              <a:buChar char="•"/>
            </a:pPr>
            <a:r>
              <a:rPr lang="en-US" b="1" i="0" dirty="0">
                <a:effectLst/>
                <a:latin typeface="Söhne"/>
              </a:rPr>
              <a:t>Application of Singleton Pattern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The </a:t>
            </a:r>
            <a:r>
              <a:rPr lang="en-US" b="0" i="0" dirty="0" err="1">
                <a:effectLst/>
                <a:latin typeface="Söhne"/>
              </a:rPr>
              <a:t>DatabaseConnectionPool</a:t>
            </a:r>
            <a:r>
              <a:rPr lang="en-US" b="0" i="0" dirty="0">
                <a:effectLst/>
                <a:latin typeface="Söhne"/>
              </a:rPr>
              <a:t> class is designed as a Singleton to ensure only one instance manages all database connections.</a:t>
            </a:r>
          </a:p>
          <a:p>
            <a:pPr marL="742950" lvl="1" indent="-285750" algn="l">
              <a:buFont typeface="Arial" panose="020B0604020202020204" pitchFamily="34" charset="0"/>
              <a:buChar char="•"/>
            </a:pPr>
            <a:r>
              <a:rPr lang="en-US" b="0" i="0" dirty="0">
                <a:effectLst/>
                <a:latin typeface="Söhne"/>
              </a:rPr>
              <a:t>This single instance controls the allocation and management of database connections, optimizing resource usage.</a:t>
            </a:r>
          </a:p>
          <a:p>
            <a:pPr marL="742950" lvl="1" indent="-285750" algn="l">
              <a:buFont typeface="Arial" panose="020B0604020202020204" pitchFamily="34" charset="0"/>
              <a:buChar char="•"/>
            </a:pPr>
            <a:r>
              <a:rPr lang="en-US" b="0" i="0" dirty="0">
                <a:effectLst/>
                <a:latin typeface="Söhne"/>
              </a:rPr>
              <a:t>It guarantees that the pool is centrally managed and accessible throughout the application, preventing issues like connection leaks.</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20564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Consists of an Observable (subject) and Observers.</a:t>
            </a:r>
          </a:p>
          <a:p>
            <a:pPr algn="l">
              <a:buFont typeface="Arial" panose="020B0604020202020204" pitchFamily="34" charset="0"/>
              <a:buChar char="•"/>
            </a:pPr>
            <a:r>
              <a:rPr lang="en-US" b="0" i="0" dirty="0">
                <a:solidFill>
                  <a:srgbClr val="ECECF1"/>
                </a:solidFill>
                <a:effectLst/>
                <a:latin typeface="Söhne"/>
              </a:rPr>
              <a:t>The Observable maintains a list of Observers and notifies them of state changes.</a:t>
            </a:r>
          </a:p>
          <a:p>
            <a:pPr algn="l">
              <a:buFont typeface="Arial" panose="020B0604020202020204" pitchFamily="34" charset="0"/>
              <a:buChar char="•"/>
            </a:pPr>
            <a:endParaRPr lang="en-US" b="0" i="0" dirty="0">
              <a:solidFill>
                <a:srgbClr val="ECECF1"/>
              </a:solidFill>
              <a:effectLst/>
              <a:latin typeface="Söhne"/>
            </a:endParaRPr>
          </a:p>
          <a:p>
            <a:pPr algn="l"/>
            <a:r>
              <a:rPr lang="en-US" b="0" i="0" dirty="0">
                <a:effectLst/>
                <a:latin typeface="Söhne"/>
              </a:rPr>
              <a:t>Real-World Example: Social Media Notifications</a:t>
            </a:r>
          </a:p>
          <a:p>
            <a:pPr algn="l">
              <a:buFont typeface="Arial" panose="020B0604020202020204" pitchFamily="34" charset="0"/>
              <a:buChar char="•"/>
            </a:pPr>
            <a:r>
              <a:rPr lang="en-US" b="1" i="0" dirty="0">
                <a:effectLst/>
                <a:latin typeface="Söhne"/>
              </a:rPr>
              <a:t>Scenario</a:t>
            </a:r>
            <a:r>
              <a:rPr lang="en-US" b="0" i="0" dirty="0">
                <a:effectLst/>
                <a:latin typeface="Söhne"/>
              </a:rPr>
              <a:t>: In a social media app, users receive notifications when there are new posts or activities from their connections.</a:t>
            </a:r>
          </a:p>
          <a:p>
            <a:pPr algn="l">
              <a:buFont typeface="Arial" panose="020B0604020202020204" pitchFamily="34" charset="0"/>
              <a:buChar char="•"/>
            </a:pPr>
            <a:r>
              <a:rPr lang="en-US" b="1" i="0" dirty="0">
                <a:effectLst/>
                <a:latin typeface="Söhne"/>
              </a:rPr>
              <a:t>Application of Observable Pattern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The social media platform acts as an Observable maintaining a list of subscribers (users) who are Observers.</a:t>
            </a:r>
          </a:p>
          <a:p>
            <a:pPr marL="742950" lvl="1" indent="-285750" algn="l">
              <a:buFont typeface="Arial" panose="020B0604020202020204" pitchFamily="34" charset="0"/>
              <a:buChar char="•"/>
            </a:pPr>
            <a:r>
              <a:rPr lang="en-US" b="0" i="0" dirty="0">
                <a:effectLst/>
                <a:latin typeface="Söhne"/>
              </a:rPr>
              <a:t>Whenever a new post is made or an activity occurs, the platform notifies all subscribed users.</a:t>
            </a:r>
          </a:p>
          <a:p>
            <a:pPr marL="742950" lvl="1" indent="-285750" algn="l">
              <a:buFont typeface="Arial" panose="020B0604020202020204" pitchFamily="34" charset="0"/>
              <a:buChar char="•"/>
            </a:pPr>
            <a:r>
              <a:rPr lang="en-US" b="0" i="0" dirty="0">
                <a:effectLst/>
                <a:latin typeface="Söhne"/>
              </a:rPr>
              <a:t>This pattern allows for dynamic subscription and notification, enabling real-time updates to users.</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54223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dirty="0"/>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dirty="0"/>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dirty="0"/>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dirty="0"/>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dirty="0"/>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dirty="0"/>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dirty="0"/>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dirty="0"/>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dirty="0"/>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dirty="0"/>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dirty="0"/>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Design patterns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Ryan Ternier</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588455"/>
            <a:ext cx="4114800" cy="518795"/>
          </a:xfrm>
        </p:spPr>
        <p:txBody>
          <a:bodyPr/>
          <a:lstStyle/>
          <a:p>
            <a:r>
              <a:rPr lang="en-US" dirty="0"/>
              <a:t>Advanced Lecture</a:t>
            </a:r>
          </a:p>
        </p:txBody>
      </p:sp>
      <p:pic>
        <p:nvPicPr>
          <p:cNvPr id="2056" name="Picture 8" descr="Lighthouse Labs Coding Courses">
            <a:extLst>
              <a:ext uri="{FF2B5EF4-FFF2-40B4-BE49-F238E27FC236}">
                <a16:creationId xmlns:a16="http://schemas.microsoft.com/office/drawing/2014/main" id="{8993C7B0-EE43-6636-7BED-0BACB065B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2792" y="5610225"/>
            <a:ext cx="45148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Design Pattern Overview</a:t>
            </a:r>
          </a:p>
          <a:p>
            <a:r>
              <a:rPr lang="en-US" dirty="0"/>
              <a:t>Factory Pattern</a:t>
            </a:r>
          </a:p>
          <a:p>
            <a:r>
              <a:rPr lang="en-US" dirty="0"/>
              <a:t>Strategy Pattern</a:t>
            </a:r>
          </a:p>
          <a:p>
            <a:r>
              <a:rPr lang="en-US" dirty="0"/>
              <a:t>Singleton</a:t>
            </a:r>
          </a:p>
          <a:p>
            <a:r>
              <a:rPr lang="en-US" dirty="0"/>
              <a:t>Observable</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Factory Pattern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3</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43180" y="1605319"/>
            <a:ext cx="10818266" cy="369332"/>
          </a:xfrm>
          <a:prstGeom prst="rect">
            <a:avLst/>
          </a:prstGeom>
          <a:noFill/>
        </p:spPr>
        <p:txBody>
          <a:bodyPr wrap="square" numCol="1" rtlCol="0">
            <a:spAutoFit/>
          </a:bodyPr>
          <a:lstStyle/>
          <a:p>
            <a:endParaRPr lang="en-US" dirty="0"/>
          </a:p>
        </p:txBody>
      </p:sp>
      <p:sp>
        <p:nvSpPr>
          <p:cNvPr id="7" name="TextBox 6">
            <a:extLst>
              <a:ext uri="{FF2B5EF4-FFF2-40B4-BE49-F238E27FC236}">
                <a16:creationId xmlns:a16="http://schemas.microsoft.com/office/drawing/2014/main" id="{1866AF3F-1316-4176-8B75-D7D64E24B5F1}"/>
              </a:ext>
            </a:extLst>
          </p:cNvPr>
          <p:cNvSpPr txBox="1"/>
          <p:nvPr/>
        </p:nvSpPr>
        <p:spPr>
          <a:xfrm>
            <a:off x="643180" y="1726295"/>
            <a:ext cx="10425576" cy="646331"/>
          </a:xfrm>
          <a:prstGeom prst="rect">
            <a:avLst/>
          </a:prstGeom>
          <a:noFill/>
        </p:spPr>
        <p:txBody>
          <a:bodyPr wrap="square">
            <a:spAutoFit/>
          </a:bodyPr>
          <a:lstStyle/>
          <a:p>
            <a:pPr marL="285750" indent="-285750">
              <a:buFont typeface="Arial" panose="020B0604020202020204" pitchFamily="34" charset="0"/>
              <a:buChar char="•"/>
            </a:pPr>
            <a:r>
              <a:rPr lang="en-US" dirty="0"/>
              <a:t>A creational pattern that uses factory methods to deal with creating objects.</a:t>
            </a:r>
          </a:p>
          <a:p>
            <a:pPr marL="285750" indent="-285750">
              <a:buFont typeface="Arial" panose="020B0604020202020204" pitchFamily="34" charset="0"/>
              <a:buChar char="•"/>
            </a:pPr>
            <a:r>
              <a:rPr lang="en-US" dirty="0"/>
              <a:t>Useful when a system should be independent of how its objects are created.</a:t>
            </a:r>
          </a:p>
        </p:txBody>
      </p:sp>
      <p:pic>
        <p:nvPicPr>
          <p:cNvPr id="2050" name="Picture 2" descr="Factory Design Pattern">
            <a:extLst>
              <a:ext uri="{FF2B5EF4-FFF2-40B4-BE49-F238E27FC236}">
                <a16:creationId xmlns:a16="http://schemas.microsoft.com/office/drawing/2014/main" id="{3EDEB6AC-12C4-A4B1-5772-15F573266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177" y="2359373"/>
            <a:ext cx="8178800" cy="429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3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Strategy Pattern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10818266" cy="830997"/>
          </a:xfrm>
          <a:prstGeom prst="rect">
            <a:avLst/>
          </a:prstGeom>
          <a:noFill/>
        </p:spPr>
        <p:txBody>
          <a:bodyPr wrap="square" numCol="1" rtlCol="0">
            <a:spAutoFit/>
          </a:bodyPr>
          <a:lstStyle/>
          <a:p>
            <a:pPr marL="285750" indent="-285750">
              <a:buFont typeface="Arial" panose="020B0604020202020204" pitchFamily="34" charset="0"/>
              <a:buChar char="•"/>
            </a:pPr>
            <a:r>
              <a:rPr lang="en-US" sz="2400" b="0" i="0" dirty="0">
                <a:solidFill>
                  <a:srgbClr val="374151"/>
                </a:solidFill>
                <a:effectLst/>
                <a:latin typeface="Söhne"/>
              </a:rPr>
              <a:t>A behavioral design pattern that enables selecting algorithms at runtime.</a:t>
            </a:r>
          </a:p>
          <a:p>
            <a:pPr marL="285750" indent="-285750">
              <a:buFont typeface="Arial" panose="020B0604020202020204" pitchFamily="34" charset="0"/>
              <a:buChar char="•"/>
            </a:pPr>
            <a:r>
              <a:rPr lang="en-US" sz="2400" b="0" i="0" dirty="0">
                <a:solidFill>
                  <a:srgbClr val="374151"/>
                </a:solidFill>
                <a:effectLst/>
                <a:latin typeface="Söhne"/>
              </a:rPr>
              <a:t>Ideal for situations with multiple ways of performing an operation.</a:t>
            </a:r>
            <a:endParaRPr lang="en-US" sz="2400" dirty="0"/>
          </a:p>
        </p:txBody>
      </p:sp>
      <p:pic>
        <p:nvPicPr>
          <p:cNvPr id="1026" name="Picture 2" descr="Strategy Pattern Implementation with Typescript and Angular">
            <a:extLst>
              <a:ext uri="{FF2B5EF4-FFF2-40B4-BE49-F238E27FC236}">
                <a16:creationId xmlns:a16="http://schemas.microsoft.com/office/drawing/2014/main" id="{6B55425F-E67E-ED06-20DB-6A411BC7E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910" y="2339734"/>
            <a:ext cx="7715955" cy="444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7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Singleton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10818266" cy="1569660"/>
          </a:xfrm>
          <a:prstGeom prst="rect">
            <a:avLst/>
          </a:prstGeom>
          <a:noFill/>
        </p:spPr>
        <p:txBody>
          <a:bodyPr wrap="square" numCol="1" rtlCol="0">
            <a:spAutoFit/>
          </a:bodyPr>
          <a:lstStyle/>
          <a:p>
            <a:pPr marL="285750" indent="-285750">
              <a:buFont typeface="Arial" panose="020B0604020202020204" pitchFamily="34" charset="0"/>
              <a:buChar char="•"/>
            </a:pPr>
            <a:r>
              <a:rPr lang="en-US" sz="2400" b="0" i="0" dirty="0">
                <a:solidFill>
                  <a:srgbClr val="374151"/>
                </a:solidFill>
                <a:effectLst/>
                <a:latin typeface="Söhne"/>
              </a:rPr>
              <a:t>A creational design pattern that ensures a class has only one instance while providing a global point of access to it.</a:t>
            </a:r>
          </a:p>
          <a:p>
            <a:pPr marL="285750" indent="-285750">
              <a:buFont typeface="Arial" panose="020B0604020202020204" pitchFamily="34" charset="0"/>
              <a:buChar char="•"/>
            </a:pPr>
            <a:r>
              <a:rPr lang="en-US" sz="2400" b="0" i="0" dirty="0">
                <a:solidFill>
                  <a:srgbClr val="374151"/>
                </a:solidFill>
                <a:effectLst/>
                <a:latin typeface="Söhne"/>
              </a:rPr>
              <a:t>Common in scenarios where a single object is required to coordinate actions across a system.</a:t>
            </a:r>
            <a:endParaRPr lang="en-US" dirty="0">
              <a:solidFill>
                <a:srgbClr val="374151"/>
              </a:solidFill>
              <a:latin typeface="Söhne"/>
            </a:endParaRPr>
          </a:p>
        </p:txBody>
      </p:sp>
      <p:pic>
        <p:nvPicPr>
          <p:cNvPr id="7" name="Picture 6">
            <a:extLst>
              <a:ext uri="{FF2B5EF4-FFF2-40B4-BE49-F238E27FC236}">
                <a16:creationId xmlns:a16="http://schemas.microsoft.com/office/drawing/2014/main" id="{CB65E0FE-C521-1442-5B45-16E44088E532}"/>
              </a:ext>
            </a:extLst>
          </p:cNvPr>
          <p:cNvPicPr>
            <a:picLocks noChangeAspect="1"/>
          </p:cNvPicPr>
          <p:nvPr/>
        </p:nvPicPr>
        <p:blipFill>
          <a:blip r:embed="rId3"/>
          <a:stretch>
            <a:fillRect/>
          </a:stretch>
        </p:blipFill>
        <p:spPr>
          <a:xfrm>
            <a:off x="3544712" y="2879013"/>
            <a:ext cx="7828844" cy="3771852"/>
          </a:xfrm>
          <a:prstGeom prst="rect">
            <a:avLst/>
          </a:prstGeom>
        </p:spPr>
      </p:pic>
    </p:spTree>
    <p:extLst>
      <p:ext uri="{BB962C8B-B14F-4D97-AF65-F5344CB8AC3E}">
        <p14:creationId xmlns:p14="http://schemas.microsoft.com/office/powerpoint/2010/main" val="227018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Observable Pattern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4656953" cy="2031325"/>
          </a:xfrm>
          <a:prstGeom prst="rect">
            <a:avLst/>
          </a:prstGeom>
          <a:noFill/>
        </p:spPr>
        <p:txBody>
          <a:bodyPr wrap="square" numCol="1" rtlCol="0">
            <a:spAutoFit/>
          </a:bodyPr>
          <a:lstStyle/>
          <a:p>
            <a:pPr marL="285750" indent="-285750">
              <a:buFont typeface="Arial" panose="020B0604020202020204" pitchFamily="34" charset="0"/>
              <a:buChar char="•"/>
            </a:pPr>
            <a:r>
              <a:rPr lang="en-US" dirty="0">
                <a:solidFill>
                  <a:srgbClr val="374151"/>
                </a:solidFill>
                <a:latin typeface="Söhne"/>
              </a:rPr>
              <a:t>A behavioral pattern that defines a dependency between objects so that when one object changes its state, all its dependents are notified.</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dirty="0">
                <a:solidFill>
                  <a:srgbClr val="374151"/>
                </a:solidFill>
                <a:latin typeface="Söhne"/>
              </a:rPr>
              <a:t>Commonly used for implementing distributed event handling systems.</a:t>
            </a:r>
          </a:p>
        </p:txBody>
      </p:sp>
      <p:pic>
        <p:nvPicPr>
          <p:cNvPr id="3074" name="Picture 2" descr="Design Patterns — A quick guide to Observer pattern. | by Andreas Poyias | Data Driven Investor ...">
            <a:extLst>
              <a:ext uri="{FF2B5EF4-FFF2-40B4-BE49-F238E27FC236}">
                <a16:creationId xmlns:a16="http://schemas.microsoft.com/office/drawing/2014/main" id="{95F0E049-D048-1E9E-351A-A51FCC78F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022" y="1202265"/>
            <a:ext cx="5882247" cy="553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In Closing</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CONCEPTS </a:t>
            </a:r>
            <a:r>
              <a:rPr kumimoji="0" lang="en-US" sz="2000" b="0" i="0" u="none" strike="noStrike" kern="1200" cap="none" spc="300" normalizeH="0" baseline="0" noProof="0" dirty="0" err="1">
                <a:ln>
                  <a:noFill/>
                </a:ln>
                <a:solidFill>
                  <a:schemeClr val="tx1"/>
                </a:solidFill>
                <a:effectLst/>
                <a:uLnTx/>
                <a:uFillTx/>
                <a:latin typeface="+mn-lt"/>
                <a:ea typeface="+mn-ea"/>
                <a:cs typeface="Biome Light" panose="020B0303030204020804" pitchFamily="34" charset="0"/>
              </a:rPr>
              <a:t>CONCEPTS</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 </a:t>
            </a:r>
            <a:r>
              <a:rPr kumimoji="0" lang="en-US" sz="2000" b="0" i="0" u="none" strike="noStrike" kern="1200" cap="none" spc="300" normalizeH="0" baseline="0" noProof="0" dirty="0" err="1">
                <a:ln>
                  <a:noFill/>
                </a:ln>
                <a:solidFill>
                  <a:schemeClr val="tx1"/>
                </a:solidFill>
                <a:effectLst/>
                <a:uLnTx/>
                <a:uFillTx/>
                <a:latin typeface="+mn-lt"/>
                <a:ea typeface="+mn-ea"/>
                <a:cs typeface="Biome Light" panose="020B0303030204020804" pitchFamily="34" charset="0"/>
              </a:rPr>
              <a:t>CONCEPTS</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spc="3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Understand the subject and concept, syntax can be taught.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51689179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3296</TotalTime>
  <Words>758</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Wingdings</vt:lpstr>
      <vt:lpstr>Office Theme</vt:lpstr>
      <vt:lpstr>Design patterns</vt:lpstr>
      <vt:lpstr>Agenda</vt:lpstr>
      <vt:lpstr>PowerPoint Presentation</vt:lpstr>
      <vt:lpstr>PowerPoint Presentation</vt:lpstr>
      <vt:lpstr>PowerPoint Presentation</vt:lpstr>
      <vt:lpstr>PowerPoint Presentation</vt:lpstr>
      <vt:lpstr>In 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 OWASP PART 1</dc:title>
  <dc:creator>Ryan Ternier</dc:creator>
  <cp:lastModifiedBy>Ryan Ternier</cp:lastModifiedBy>
  <cp:revision>17</cp:revision>
  <dcterms:created xsi:type="dcterms:W3CDTF">2023-04-26T12:57:28Z</dcterms:created>
  <dcterms:modified xsi:type="dcterms:W3CDTF">2023-11-23T21:07:34Z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