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1"/>
  </p:notesMasterIdLst>
  <p:sldIdLst>
    <p:sldId id="256" r:id="rId2"/>
    <p:sldId id="2535" r:id="rId3"/>
    <p:sldId id="2462" r:id="rId4"/>
    <p:sldId id="2526" r:id="rId5"/>
    <p:sldId id="2508" r:id="rId6"/>
    <p:sldId id="2533" r:id="rId7"/>
    <p:sldId id="2527" r:id="rId8"/>
    <p:sldId id="2521" r:id="rId9"/>
    <p:sldId id="2512" r:id="rId10"/>
    <p:sldId id="2511" r:id="rId11"/>
    <p:sldId id="2528" r:id="rId12"/>
    <p:sldId id="2534" r:id="rId13"/>
    <p:sldId id="2529" r:id="rId14"/>
    <p:sldId id="2530" r:id="rId15"/>
    <p:sldId id="2522" r:id="rId16"/>
    <p:sldId id="2523" r:id="rId17"/>
    <p:sldId id="2531" r:id="rId18"/>
    <p:sldId id="2532" r:id="rId19"/>
    <p:sldId id="277"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25" autoAdjust="0"/>
    <p:restoredTop sz="76516" autoAdjust="0"/>
  </p:normalViewPr>
  <p:slideViewPr>
    <p:cSldViewPr snapToGrid="0">
      <p:cViewPr>
        <p:scale>
          <a:sx n="125" d="100"/>
          <a:sy n="125" d="100"/>
        </p:scale>
        <p:origin x="6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Entity%E2%80%93relationship_mode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42cdb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7c42cdb2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181706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LINES! There are LINES!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These types of lines are Chen’s Notation </a:t>
            </a:r>
          </a:p>
          <a:p>
            <a:pPr algn="l">
              <a:buFont typeface="+mj-lt"/>
              <a:buAutoNum type="arabicPeriod"/>
            </a:pPr>
            <a:r>
              <a:rPr lang="en-US" dirty="0">
                <a:hlinkClick r:id="rId3"/>
              </a:rPr>
              <a:t>Entity–relationship model - Wikipedia</a:t>
            </a:r>
            <a:endParaRPr lang="en-US" b="0" i="0" dirty="0">
              <a:solidFill>
                <a:srgbClr val="D1D5DB"/>
              </a:solidFill>
              <a:effectLst/>
              <a:latin typeface="Söhne"/>
            </a:endParaRPr>
          </a:p>
        </p:txBody>
      </p:sp>
    </p:spTree>
    <p:extLst>
      <p:ext uri="{BB962C8B-B14F-4D97-AF65-F5344CB8AC3E}">
        <p14:creationId xmlns:p14="http://schemas.microsoft.com/office/powerpoint/2010/main" val="3726978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3131752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374151"/>
                </a:solidFill>
                <a:effectLst/>
                <a:latin typeface="Söhne"/>
              </a:rPr>
              <a:t>Many-to-Many relationships involve multiple records in both tables.</a:t>
            </a:r>
          </a:p>
          <a:p>
            <a:pPr algn="l">
              <a:buFont typeface="Arial" panose="020B0604020202020204" pitchFamily="34" charset="0"/>
              <a:buChar char="•"/>
            </a:pPr>
            <a:r>
              <a:rPr lang="en-US" b="0" i="0" dirty="0">
                <a:solidFill>
                  <a:srgbClr val="374151"/>
                </a:solidFill>
                <a:effectLst/>
                <a:latin typeface="Söhne"/>
              </a:rPr>
              <a:t>Examples could be 'Students' and 'Courses'.</a:t>
            </a:r>
          </a:p>
          <a:p>
            <a:pPr algn="l">
              <a:buFont typeface="Arial" panose="020B0604020202020204" pitchFamily="34" charset="0"/>
              <a:buChar char="•"/>
            </a:pPr>
            <a:r>
              <a:rPr lang="en-US" b="0" i="0" dirty="0">
                <a:solidFill>
                  <a:srgbClr val="374151"/>
                </a:solidFill>
                <a:effectLst/>
                <a:latin typeface="Söhne"/>
              </a:rPr>
              <a:t>Use associative entities to represent in ERD.</a:t>
            </a:r>
          </a:p>
        </p:txBody>
      </p:sp>
    </p:spTree>
    <p:extLst>
      <p:ext uri="{BB962C8B-B14F-4D97-AF65-F5344CB8AC3E}">
        <p14:creationId xmlns:p14="http://schemas.microsoft.com/office/powerpoint/2010/main" val="296450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You’ll notice the following in this diagram:</a:t>
            </a:r>
            <a:br>
              <a:rPr lang="en-US" b="0" i="0" dirty="0">
                <a:solidFill>
                  <a:srgbClr val="D1D5DB"/>
                </a:solidFill>
                <a:effectLst/>
                <a:latin typeface="Söhne"/>
              </a:rPr>
            </a:br>
            <a:br>
              <a:rPr lang="en-US" b="0" i="0" dirty="0">
                <a:solidFill>
                  <a:srgbClr val="D1D5DB"/>
                </a:solidFill>
                <a:effectLst/>
                <a:latin typeface="Söhne"/>
              </a:rPr>
            </a:br>
            <a:r>
              <a:rPr lang="en-US" b="0" i="0" dirty="0">
                <a:solidFill>
                  <a:srgbClr val="D1D5DB"/>
                </a:solidFill>
                <a:effectLst/>
                <a:latin typeface="Söhne"/>
              </a:rPr>
              <a:t>Entities are the Rectangles</a:t>
            </a:r>
          </a:p>
          <a:p>
            <a:pPr algn="l">
              <a:buFont typeface="+mj-lt"/>
              <a:buAutoNum type="arabicPeriod"/>
            </a:pPr>
            <a:r>
              <a:rPr lang="en-US" b="0" i="0" dirty="0">
                <a:solidFill>
                  <a:srgbClr val="D1D5DB"/>
                </a:solidFill>
                <a:effectLst/>
                <a:latin typeface="Söhne"/>
              </a:rPr>
              <a:t>Attributes are the Circles</a:t>
            </a:r>
          </a:p>
          <a:p>
            <a:pPr algn="l">
              <a:buFont typeface="+mj-lt"/>
              <a:buAutoNum type="arabicPeriod"/>
            </a:pPr>
            <a:r>
              <a:rPr lang="en-US" b="0" i="0" dirty="0">
                <a:solidFill>
                  <a:srgbClr val="D1D5DB"/>
                </a:solidFill>
                <a:effectLst/>
                <a:latin typeface="Söhne"/>
              </a:rPr>
              <a:t>Relationships are the Diamonds – notice that they are Verbs.</a:t>
            </a:r>
          </a:p>
        </p:txBody>
      </p:sp>
    </p:spTree>
    <p:extLst>
      <p:ext uri="{BB962C8B-B14F-4D97-AF65-F5344CB8AC3E}">
        <p14:creationId xmlns:p14="http://schemas.microsoft.com/office/powerpoint/2010/main" val="371848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You’ll notice that the Entity resolving the Many-To-Many relationship has a different type of Primary Key – this is considered a composite key – when multiple columns make up the primary Key.</a:t>
            </a:r>
          </a:p>
        </p:txBody>
      </p:sp>
    </p:spTree>
    <p:extLst>
      <p:ext uri="{BB962C8B-B14F-4D97-AF65-F5344CB8AC3E}">
        <p14:creationId xmlns:p14="http://schemas.microsoft.com/office/powerpoint/2010/main" val="2229422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374151"/>
                </a:solidFill>
                <a:effectLst/>
                <a:latin typeface="Söhne"/>
              </a:rPr>
              <a:t>Database Normalization is the process of organizing data to reduce redundancy and improve data integrity.</a:t>
            </a:r>
          </a:p>
          <a:p>
            <a:pPr algn="l">
              <a:buFont typeface="Arial" panose="020B0604020202020204" pitchFamily="34" charset="0"/>
              <a:buChar char="•"/>
            </a:pPr>
            <a:r>
              <a:rPr lang="en-US" b="0" i="0" dirty="0">
                <a:solidFill>
                  <a:srgbClr val="374151"/>
                </a:solidFill>
                <a:effectLst/>
                <a:latin typeface="Söhne"/>
              </a:rPr>
              <a:t>Discuss the benefits of normalization, such as easier updates and queries.</a:t>
            </a:r>
          </a:p>
          <a:p>
            <a:pPr algn="l">
              <a:buFont typeface="Arial" panose="020B0604020202020204" pitchFamily="34" charset="0"/>
              <a:buChar char="•"/>
            </a:pPr>
            <a:r>
              <a:rPr lang="en-US" b="0" i="0" dirty="0">
                <a:solidFill>
                  <a:srgbClr val="374151"/>
                </a:solidFill>
                <a:effectLst/>
                <a:latin typeface="Söhne"/>
              </a:rPr>
              <a:t>Walk through the steps of normalization, including 1NF, 2NF, 3NF, etc.</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just" fontAlgn="base"/>
            <a:r>
              <a:rPr lang="en-US" b="0" i="0" dirty="0">
                <a:solidFill>
                  <a:srgbClr val="273239"/>
                </a:solidFill>
                <a:effectLst/>
                <a:latin typeface="Nunito" pitchFamily="2" charset="0"/>
              </a:rPr>
              <a:t>A relation is considered in 1NF  if every domain attribute consists of one atomic or indiscreet value. it’s a really important property of a relationship that’s accessible within the RDBMS. </a:t>
            </a:r>
          </a:p>
          <a:p>
            <a:pPr algn="just" fontAlgn="base"/>
            <a:r>
              <a:rPr lang="en-US" b="0" i="0" dirty="0">
                <a:solidFill>
                  <a:srgbClr val="273239"/>
                </a:solidFill>
                <a:effectLst/>
                <a:latin typeface="Nunito" pitchFamily="2" charset="0"/>
              </a:rPr>
              <a:t>A relation is in 2NF only if it is in 1NF also as all the non-key attributes in the tables are addicted to the table’s primary key. this type applies to those relations that are connected using composite keys. The relation of the tables is coupled with a key that is composed of over one attribute. </a:t>
            </a:r>
          </a:p>
          <a:p>
            <a:pPr algn="just" fontAlgn="base"/>
            <a:r>
              <a:rPr lang="en-US" b="0" i="0" dirty="0">
                <a:solidFill>
                  <a:srgbClr val="273239"/>
                </a:solidFill>
                <a:effectLst/>
                <a:latin typeface="Nunito" pitchFamily="2" charset="0"/>
              </a:rPr>
              <a:t>A relation is in 3NF if and only if it’s in 2NF and there’s no transition dependency.</a:t>
            </a:r>
          </a:p>
          <a:p>
            <a:pPr algn="just" fontAlgn="base"/>
            <a:r>
              <a:rPr lang="en-US" b="0" i="0" dirty="0">
                <a:solidFill>
                  <a:srgbClr val="273239"/>
                </a:solidFill>
                <a:effectLst/>
                <a:latin typeface="Nunito" pitchFamily="2" charset="0"/>
              </a:rPr>
              <a:t> The main use of normalization is to utilize in order to remove anomalies that are caused because of the transitive dependency. Normalization is to minimize the redundancy and remove Insert, Update and Delete Anomaly. It divides larger tables into smaller tables and links them using relationships.</a:t>
            </a:r>
          </a:p>
          <a:p>
            <a:pPr algn="l">
              <a:buFont typeface="Arial" panose="020B0604020202020204" pitchFamily="34" charset="0"/>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2862959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Arial" panose="020B0604020202020204" pitchFamily="34" charset="0"/>
              <a:buNone/>
            </a:pPr>
            <a:r>
              <a:rPr lang="en-US" b="0" i="0" dirty="0">
                <a:solidFill>
                  <a:srgbClr val="374151"/>
                </a:solidFill>
                <a:effectLst/>
                <a:latin typeface="Söhne"/>
              </a:rPr>
              <a:t>Table 1 is not normalized because there are </a:t>
            </a:r>
            <a:r>
              <a:rPr lang="en-US" b="0" i="0" dirty="0" err="1">
                <a:solidFill>
                  <a:srgbClr val="374151"/>
                </a:solidFill>
                <a:effectLst/>
                <a:latin typeface="Söhne"/>
              </a:rPr>
              <a:t>mult</a:t>
            </a:r>
            <a:r>
              <a:rPr lang="en-US" b="0" i="0" dirty="0">
                <a:solidFill>
                  <a:srgbClr val="374151"/>
                </a:solidFill>
                <a:effectLst/>
                <a:latin typeface="Söhne"/>
              </a:rPr>
              <a:t>-valued attributes in the STUD_PHONE column.</a:t>
            </a:r>
          </a:p>
          <a:p>
            <a:pPr marL="139700" indent="0" algn="l">
              <a:buFont typeface="Arial" panose="020B0604020202020204" pitchFamily="34" charset="0"/>
              <a:buNone/>
            </a:pPr>
            <a:endParaRPr lang="en-US" b="0" i="0" dirty="0">
              <a:solidFill>
                <a:srgbClr val="374151"/>
              </a:solidFill>
              <a:effectLst/>
              <a:latin typeface="Söhne"/>
            </a:endParaRPr>
          </a:p>
          <a:p>
            <a:pPr marL="139700" indent="0" algn="l">
              <a:buFont typeface="Arial" panose="020B0604020202020204" pitchFamily="34" charset="0"/>
              <a:buNone/>
            </a:pPr>
            <a:r>
              <a:rPr lang="en-US" b="0" i="0" dirty="0">
                <a:solidFill>
                  <a:srgbClr val="374151"/>
                </a:solidFill>
                <a:effectLst/>
                <a:latin typeface="Söhne"/>
              </a:rPr>
              <a:t>After normalization you can see that there are no longer multiple values per column.</a:t>
            </a:r>
          </a:p>
          <a:p>
            <a:pPr marL="139700" indent="0" algn="l">
              <a:buFont typeface="Arial" panose="020B0604020202020204" pitchFamily="34" charset="0"/>
              <a:buNone/>
            </a:pPr>
            <a:endParaRPr lang="en-US" b="0" i="0" dirty="0">
              <a:solidFill>
                <a:srgbClr val="374151"/>
              </a:solidFill>
              <a:effectLst/>
              <a:latin typeface="Söhne"/>
            </a:endParaRPr>
          </a:p>
          <a:p>
            <a:pPr marL="139700" indent="0" algn="l">
              <a:buFont typeface="Arial" panose="020B0604020202020204" pitchFamily="34" charset="0"/>
              <a:buNone/>
            </a:pPr>
            <a:r>
              <a:rPr lang="en-US" b="0" i="0" dirty="0">
                <a:solidFill>
                  <a:srgbClr val="374151"/>
                </a:solidFill>
                <a:effectLst/>
                <a:latin typeface="Söhne"/>
              </a:rPr>
              <a:t>As you can see, First Normal Form does not reduce Redundancy. It removes repeating groups. This isn’t the best to look at when you look at a Student table, you wouldn’t want to see duplicates like this. This is where Second Normal Form takes place.</a:t>
            </a:r>
          </a:p>
          <a:p>
            <a:pPr marL="139700" indent="0" algn="l">
              <a:buFont typeface="Arial" panose="020B0604020202020204" pitchFamily="34" charse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41179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Arial" panose="020B0604020202020204" pitchFamily="34" charset="0"/>
              <a:buNone/>
            </a:pPr>
            <a:r>
              <a:rPr lang="en-US" b="0" i="0" dirty="0">
                <a:solidFill>
                  <a:srgbClr val="374151"/>
                </a:solidFill>
                <a:effectLst/>
                <a:latin typeface="Söhne"/>
              </a:rPr>
              <a:t>Split the screen, show Draw.IO. Work through how to turn this into 2NF.</a:t>
            </a:r>
          </a:p>
        </p:txBody>
      </p:sp>
    </p:spTree>
    <p:extLst>
      <p:ext uri="{BB962C8B-B14F-4D97-AF65-F5344CB8AC3E}">
        <p14:creationId xmlns:p14="http://schemas.microsoft.com/office/powerpoint/2010/main" val="1655371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17f6359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b17f63591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l">
              <a:buFont typeface="+mj-lt"/>
              <a:buNone/>
            </a:pPr>
            <a:r>
              <a:rPr lang="en-US" b="0" i="0" dirty="0">
                <a:solidFill>
                  <a:srgbClr val="D1D5DB"/>
                </a:solidFill>
                <a:effectLst/>
                <a:latin typeface="Söhne"/>
              </a:rPr>
              <a:t>As mentioned earlier, you will have multiple types of Database Diagrams. </a:t>
            </a:r>
          </a:p>
          <a:p>
            <a:pPr marL="139700" indent="0" algn="l">
              <a:buFont typeface="+mj-lt"/>
              <a:buNone/>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To a purest you will have two main types: Conceptual ERD, and a </a:t>
            </a:r>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374459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b="0" i="0" dirty="0">
              <a:solidFill>
                <a:srgbClr val="222222"/>
              </a:solidFill>
              <a:effectLst/>
              <a:latin typeface="system-ui"/>
            </a:endParaRPr>
          </a:p>
          <a:p>
            <a:endParaRPr lang="en-US" b="0" i="0" dirty="0">
              <a:solidFill>
                <a:srgbClr val="222222"/>
              </a:solidFill>
              <a:effectLst/>
              <a:latin typeface="system-ui"/>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l">
              <a:buFont typeface="+mj-lt"/>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953117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374151"/>
                </a:solidFill>
                <a:effectLst/>
                <a:latin typeface="Söhne"/>
              </a:rPr>
              <a:t>Setting the Stage for this lecture.</a:t>
            </a:r>
          </a:p>
          <a:p>
            <a:pPr algn="l">
              <a:buFont typeface="Arial" panose="020B0604020202020204" pitchFamily="34" charset="0"/>
              <a:buChar char="•"/>
            </a:pPr>
            <a:endParaRPr lang="en-US" b="0" i="0" dirty="0">
              <a:solidFill>
                <a:srgbClr val="374151"/>
              </a:solidFill>
              <a:effectLst/>
              <a:latin typeface="Söhne"/>
            </a:endParaRPr>
          </a:p>
          <a:p>
            <a:pPr marL="139700" indent="0" algn="l">
              <a:buFont typeface="Arial" panose="020B0604020202020204" pitchFamily="34" charset="0"/>
              <a:buNone/>
            </a:pPr>
            <a:r>
              <a:rPr lang="en-US" b="0" i="0" dirty="0">
                <a:solidFill>
                  <a:srgbClr val="374151"/>
                </a:solidFill>
                <a:effectLst/>
                <a:latin typeface="Söhne"/>
              </a:rPr>
              <a:t> What is the most important core piece of a web project?</a:t>
            </a:r>
          </a:p>
          <a:p>
            <a:pPr algn="l">
              <a:buFont typeface="Arial" panose="020B0604020202020204" pitchFamily="34" charset="0"/>
              <a:buChar char="•"/>
            </a:pPr>
            <a:r>
              <a:rPr lang="en-US" b="0" i="0" dirty="0">
                <a:solidFill>
                  <a:srgbClr val="374151"/>
                </a:solidFill>
                <a:effectLst/>
                <a:latin typeface="Söhne"/>
              </a:rPr>
              <a:t>Cyber Attack Review Data vs Front End</a:t>
            </a:r>
          </a:p>
          <a:p>
            <a:pPr algn="l">
              <a:buFont typeface="Arial" panose="020B0604020202020204" pitchFamily="34" charset="0"/>
              <a:buChar char="•"/>
            </a:pPr>
            <a:endParaRPr lang="en-US" b="0" i="0" dirty="0">
              <a:solidFill>
                <a:srgbClr val="374151"/>
              </a:solidFill>
              <a:effectLst/>
              <a:latin typeface="Söhne"/>
            </a:endParaRPr>
          </a:p>
          <a:p>
            <a:pPr marL="139700" indent="0" algn="l">
              <a:buFont typeface="Arial" panose="020B0604020202020204" pitchFamily="34" charset="0"/>
              <a:buNone/>
            </a:pPr>
            <a:r>
              <a:rPr lang="en-US" b="0" i="0" dirty="0">
                <a:solidFill>
                  <a:srgbClr val="374151"/>
                </a:solidFill>
                <a:effectLst/>
                <a:latin typeface="Söhne"/>
              </a:rPr>
              <a:t>What makes up a Relational Database?</a:t>
            </a:r>
          </a:p>
          <a:p>
            <a:pPr marL="139700" indent="0" algn="l">
              <a:buFont typeface="Arial" panose="020B0604020202020204" pitchFamily="34" charset="0"/>
              <a:buNone/>
            </a:pPr>
            <a:r>
              <a:rPr lang="en-US" b="0" i="0" dirty="0">
                <a:solidFill>
                  <a:srgbClr val="374151"/>
                </a:solidFill>
                <a:effectLst/>
                <a:latin typeface="Söhne"/>
              </a:rPr>
              <a:t>- Tables, Columns, Fields, Rows, Entities, </a:t>
            </a:r>
            <a:r>
              <a:rPr lang="en-US" b="0" i="0" dirty="0" err="1">
                <a:solidFill>
                  <a:srgbClr val="374151"/>
                </a:solidFill>
                <a:effectLst/>
                <a:latin typeface="Söhne"/>
              </a:rPr>
              <a:t>Reords</a:t>
            </a:r>
            <a:r>
              <a:rPr lang="en-US" b="0" i="0" dirty="0">
                <a:solidFill>
                  <a:srgbClr val="374151"/>
                </a:solidFill>
                <a:effectLst/>
                <a:latin typeface="Söhne"/>
              </a:rPr>
              <a:t>, </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marL="139700" indent="0" algn="l">
              <a:buFont typeface="Arial" panose="020B0604020202020204" pitchFamily="34" charset="0"/>
              <a:buNone/>
            </a:pPr>
            <a:r>
              <a:rPr lang="en-US" b="0" i="0" dirty="0">
                <a:solidFill>
                  <a:srgbClr val="374151"/>
                </a:solidFill>
                <a:effectLst/>
                <a:latin typeface="Söhne"/>
              </a:rPr>
              <a:t>What Key Columns did you talk about in the last lecture?</a:t>
            </a:r>
          </a:p>
          <a:p>
            <a:pPr marL="457200" indent="-317500" algn="l">
              <a:buFontTx/>
              <a:buChar char="-"/>
            </a:pPr>
            <a:r>
              <a:rPr lang="en-US" b="0" i="0" dirty="0">
                <a:solidFill>
                  <a:srgbClr val="374151"/>
                </a:solidFill>
                <a:effectLst/>
                <a:latin typeface="Söhne"/>
              </a:rPr>
              <a:t>PK – Primary Key</a:t>
            </a:r>
          </a:p>
          <a:p>
            <a:pPr marL="914400" lvl="1" indent="-317500" algn="l">
              <a:buFontTx/>
              <a:buChar char="-"/>
            </a:pPr>
            <a:r>
              <a:rPr lang="en-US" b="0" i="0" dirty="0">
                <a:solidFill>
                  <a:srgbClr val="374151"/>
                </a:solidFill>
                <a:effectLst/>
                <a:latin typeface="Söhne"/>
              </a:rPr>
              <a:t>Expect this to be Unique</a:t>
            </a:r>
          </a:p>
          <a:p>
            <a:pPr marL="914400" lvl="1" indent="-317500" algn="l">
              <a:buFontTx/>
              <a:buChar char="-"/>
            </a:pPr>
            <a:r>
              <a:rPr lang="en-US" b="0" i="0" dirty="0">
                <a:solidFill>
                  <a:srgbClr val="374151"/>
                </a:solidFill>
                <a:effectLst/>
                <a:latin typeface="Söhne"/>
              </a:rPr>
              <a:t>Indexed -&gt; Data Type (int, GUID), reusability</a:t>
            </a:r>
          </a:p>
          <a:p>
            <a:pPr marL="914400" lvl="1" indent="-317500" algn="l">
              <a:buFontTx/>
              <a:buChar char="-"/>
            </a:pPr>
            <a:r>
              <a:rPr lang="en-US" b="0" i="0" dirty="0">
                <a:solidFill>
                  <a:srgbClr val="374151"/>
                </a:solidFill>
                <a:effectLst/>
                <a:latin typeface="Söhne"/>
              </a:rPr>
              <a:t>Composite</a:t>
            </a:r>
          </a:p>
          <a:p>
            <a:pPr marL="457200" lvl="0" indent="-317500" algn="l">
              <a:buFontTx/>
              <a:buChar char="-"/>
            </a:pPr>
            <a:r>
              <a:rPr lang="en-US" b="0" i="0" dirty="0">
                <a:solidFill>
                  <a:srgbClr val="374151"/>
                </a:solidFill>
                <a:effectLst/>
                <a:latin typeface="Söhne"/>
              </a:rPr>
              <a:t>FK – Foreign Key</a:t>
            </a:r>
          </a:p>
          <a:p>
            <a:pPr marL="457200" lvl="0" indent="-317500" algn="l">
              <a:buFontTx/>
              <a:buChar char="-"/>
            </a:pPr>
            <a:endParaRPr lang="en-US" b="0" i="0" dirty="0">
              <a:solidFill>
                <a:srgbClr val="374151"/>
              </a:solidFill>
              <a:effectLst/>
              <a:latin typeface="Söhne"/>
            </a:endParaRPr>
          </a:p>
          <a:p>
            <a:pPr marL="139700" lvl="0" indent="0" algn="l">
              <a:buFontTx/>
              <a:buNone/>
            </a:pPr>
            <a:r>
              <a:rPr lang="en-US" b="0" i="0" dirty="0">
                <a:solidFill>
                  <a:srgbClr val="374151"/>
                </a:solidFill>
                <a:effectLst/>
                <a:latin typeface="Söhne"/>
              </a:rPr>
              <a:t>Data Types</a:t>
            </a:r>
          </a:p>
          <a:p>
            <a:pPr marL="457200" lvl="0" indent="-317500" algn="l">
              <a:buFontTx/>
              <a:buChar char="-"/>
            </a:pPr>
            <a:r>
              <a:rPr lang="en-US" b="0" i="0" dirty="0">
                <a:solidFill>
                  <a:srgbClr val="374151"/>
                </a:solidFill>
                <a:effectLst/>
                <a:latin typeface="Söhne"/>
              </a:rPr>
              <a:t>Date</a:t>
            </a:r>
          </a:p>
          <a:p>
            <a:pPr marL="457200" lvl="0" indent="-317500" algn="l">
              <a:buFontTx/>
              <a:buChar char="-"/>
            </a:pPr>
            <a:r>
              <a:rPr lang="en-US" b="0" i="0" dirty="0">
                <a:solidFill>
                  <a:srgbClr val="374151"/>
                </a:solidFill>
                <a:effectLst/>
                <a:latin typeface="Söhne"/>
              </a:rPr>
              <a:t>Integer (used for time, money, stock exchange uses multiple integer columns (</a:t>
            </a:r>
            <a:r>
              <a:rPr lang="en-US" b="0" i="0" dirty="0" err="1">
                <a:solidFill>
                  <a:srgbClr val="374151"/>
                </a:solidFill>
                <a:effectLst/>
                <a:latin typeface="Söhne"/>
              </a:rPr>
              <a:t>hwole</a:t>
            </a:r>
            <a:r>
              <a:rPr lang="en-US" b="0" i="0" dirty="0">
                <a:solidFill>
                  <a:srgbClr val="374151"/>
                </a:solidFill>
                <a:effectLst/>
                <a:latin typeface="Söhne"/>
              </a:rPr>
              <a:t> and decimal parts)</a:t>
            </a:r>
          </a:p>
          <a:p>
            <a:pPr marL="457200" lvl="0" indent="-317500" algn="l">
              <a:buFontTx/>
              <a:buChar char="-"/>
            </a:pPr>
            <a:r>
              <a:rPr lang="en-US" b="0" i="0" dirty="0">
                <a:solidFill>
                  <a:srgbClr val="374151"/>
                </a:solidFill>
                <a:effectLst/>
                <a:latin typeface="Söhne"/>
              </a:rPr>
              <a:t>Text</a:t>
            </a:r>
          </a:p>
        </p:txBody>
      </p:sp>
    </p:spTree>
    <p:extLst>
      <p:ext uri="{BB962C8B-B14F-4D97-AF65-F5344CB8AC3E}">
        <p14:creationId xmlns:p14="http://schemas.microsoft.com/office/powerpoint/2010/main" val="368321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374151"/>
                </a:solidFill>
                <a:effectLst/>
                <a:latin typeface="Söhne"/>
              </a:rPr>
              <a:t>ERD stands for Entity-Relationship Diagram, a graphical representation of entities and their relationships.</a:t>
            </a:r>
          </a:p>
          <a:p>
            <a:pPr algn="l">
              <a:buFont typeface="Arial" panose="020B0604020202020204" pitchFamily="34" charset="0"/>
              <a:buChar char="•"/>
            </a:pPr>
            <a:r>
              <a:rPr lang="en-US" b="0" i="0" dirty="0">
                <a:solidFill>
                  <a:srgbClr val="374151"/>
                </a:solidFill>
                <a:effectLst/>
                <a:latin typeface="Söhne"/>
              </a:rPr>
              <a:t>Components include entities, attributes, and relationships.</a:t>
            </a:r>
          </a:p>
          <a:p>
            <a:pPr algn="l">
              <a:buFont typeface="Arial" panose="020B0604020202020204" pitchFamily="34" charset="0"/>
              <a:buChar char="•"/>
            </a:pPr>
            <a:r>
              <a:rPr lang="en-US" b="0" i="0" dirty="0">
                <a:solidFill>
                  <a:srgbClr val="374151"/>
                </a:solidFill>
                <a:effectLst/>
                <a:latin typeface="Söhne"/>
              </a:rPr>
              <a:t>ERDs help visualize the structure of a database, making it easier to design and debug.</a:t>
            </a:r>
          </a:p>
          <a:p>
            <a:pPr algn="l">
              <a:buFont typeface="Arial" panose="020B0604020202020204" pitchFamily="34" charset="0"/>
              <a:buChar char="•"/>
            </a:pPr>
            <a:r>
              <a:rPr lang="en-US" b="0" i="0" dirty="0">
                <a:solidFill>
                  <a:srgbClr val="374151"/>
                </a:solidFill>
                <a:effectLst/>
                <a:latin typeface="Söhne"/>
              </a:rPr>
              <a:t>Steps include identifying entities, attributes, and establishing relationships.</a:t>
            </a:r>
          </a:p>
        </p:txBody>
      </p:sp>
    </p:spTree>
    <p:extLst>
      <p:ext uri="{BB962C8B-B14F-4D97-AF65-F5344CB8AC3E}">
        <p14:creationId xmlns:p14="http://schemas.microsoft.com/office/powerpoint/2010/main" val="2729018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fontAlgn="base">
              <a:buNone/>
            </a:pPr>
            <a:r>
              <a:rPr lang="en-US" b="0" i="0" dirty="0">
                <a:solidFill>
                  <a:srgbClr val="212529"/>
                </a:solidFill>
                <a:effectLst/>
                <a:latin typeface="-apple-system"/>
              </a:rPr>
              <a:t>ENTITY</a:t>
            </a:r>
          </a:p>
          <a:p>
            <a:pPr algn="l" fontAlgn="base"/>
            <a:r>
              <a:rPr lang="en-US" b="0" i="0" dirty="0">
                <a:solidFill>
                  <a:srgbClr val="212529"/>
                </a:solidFill>
                <a:effectLst/>
                <a:latin typeface="-apple-system"/>
              </a:rPr>
              <a:t>An entity is a thing that can have data stored about it. It can be a physical object (e.g. car, person), a concept (e.g. address) or an event (e.g. student enrolment in a course). They represent nouns.</a:t>
            </a:r>
          </a:p>
          <a:p>
            <a:pPr algn="l" fontAlgn="base"/>
            <a:r>
              <a:rPr lang="en-US" b="0" i="0" dirty="0">
                <a:solidFill>
                  <a:srgbClr val="212529"/>
                </a:solidFill>
                <a:effectLst/>
                <a:latin typeface="-apple-system"/>
              </a:rPr>
              <a:t>They are usually represented as rectangles on an ERD with the entity name inside the rectangle.</a:t>
            </a:r>
          </a:p>
          <a:p>
            <a:pPr algn="l" fontAlgn="base"/>
            <a:r>
              <a:rPr lang="en-US" b="0" i="0" dirty="0">
                <a:solidFill>
                  <a:srgbClr val="212529"/>
                </a:solidFill>
                <a:effectLst/>
                <a:latin typeface="-apple-system"/>
              </a:rPr>
              <a:t>An entity can also be a strong entity or a weak entity. What’s the difference?</a:t>
            </a:r>
          </a:p>
          <a:p>
            <a:pPr algn="l" fontAlgn="base"/>
            <a:r>
              <a:rPr lang="en-US" b="0" i="0" dirty="0">
                <a:solidFill>
                  <a:srgbClr val="212529"/>
                </a:solidFill>
                <a:effectLst/>
                <a:latin typeface="-apple-system"/>
              </a:rPr>
              <a:t>A strong entity has an identifier (a primary key) and does not depend on any other entities for it to exist. For example, a student may be a strong entity, as it can have a primary key and does not depend on any other entities for it to exist.</a:t>
            </a:r>
          </a:p>
          <a:p>
            <a:pPr algn="l" fontAlgn="base"/>
            <a:r>
              <a:rPr lang="en-US" b="0" i="0" dirty="0">
                <a:solidFill>
                  <a:srgbClr val="212529"/>
                </a:solidFill>
                <a:effectLst/>
                <a:latin typeface="-apple-system"/>
              </a:rPr>
              <a:t>A weak entity is one that depends on a strong entity for existence. This means it has a foreign key to another entity. For example, an enrolment of a student may be a weak entity, as an enrolment cannot exist without a student.</a:t>
            </a:r>
          </a:p>
          <a:p>
            <a:pPr marL="139700" indent="0" algn="l" fontAlgn="base">
              <a:buNone/>
            </a:pPr>
            <a:endParaRPr lang="en-US" b="0" i="0" dirty="0">
              <a:solidFill>
                <a:srgbClr val="212529"/>
              </a:solidFill>
              <a:effectLst/>
              <a:latin typeface="-apple-system"/>
            </a:endParaRPr>
          </a:p>
          <a:p>
            <a:pPr marL="139700" indent="0" algn="l" fontAlgn="base">
              <a:buNone/>
            </a:pPr>
            <a:r>
              <a:rPr lang="en-US" b="0" i="0" dirty="0">
                <a:solidFill>
                  <a:srgbClr val="212529"/>
                </a:solidFill>
                <a:effectLst/>
                <a:latin typeface="-apple-system"/>
              </a:rPr>
              <a:t>RELATIONSHIP</a:t>
            </a:r>
          </a:p>
          <a:p>
            <a:pPr algn="l" fontAlgn="base"/>
            <a:r>
              <a:rPr lang="en-US" b="0" i="0" dirty="0">
                <a:solidFill>
                  <a:srgbClr val="212529"/>
                </a:solidFill>
                <a:effectLst/>
                <a:latin typeface="-apple-system"/>
              </a:rPr>
              <a:t>A relationship in an ERD defines how two entities are related to each other. They can be derived from verbs when speaking about a database or a set of entities.</a:t>
            </a:r>
          </a:p>
          <a:p>
            <a:pPr algn="l" fontAlgn="base"/>
            <a:r>
              <a:rPr lang="en-US" b="0" i="0" dirty="0">
                <a:solidFill>
                  <a:srgbClr val="212529"/>
                </a:solidFill>
                <a:effectLst/>
                <a:latin typeface="-apple-system"/>
              </a:rPr>
              <a:t>Relationships in ERDs are represented as lines between two entities, and often have a label on the line to further describe the relationship (such as “</a:t>
            </a:r>
            <a:r>
              <a:rPr lang="en-US" b="0" i="0" dirty="0" err="1">
                <a:solidFill>
                  <a:srgbClr val="212529"/>
                </a:solidFill>
                <a:effectLst/>
                <a:latin typeface="-apple-system"/>
              </a:rPr>
              <a:t>enrols</a:t>
            </a:r>
            <a:r>
              <a:rPr lang="en-US" b="0" i="0" dirty="0">
                <a:solidFill>
                  <a:srgbClr val="212529"/>
                </a:solidFill>
                <a:effectLst/>
                <a:latin typeface="-apple-system"/>
              </a:rPr>
              <a:t>”, “registers”, “completes”).</a:t>
            </a:r>
          </a:p>
          <a:p>
            <a:pPr algn="l" fontAlgn="base"/>
            <a:r>
              <a:rPr lang="en-US" b="0" i="0" dirty="0">
                <a:solidFill>
                  <a:srgbClr val="212529"/>
                </a:solidFill>
                <a:effectLst/>
                <a:latin typeface="-apple-system"/>
              </a:rPr>
              <a:t>There are several types of relationships that are represented on an ERD:</a:t>
            </a:r>
          </a:p>
          <a:p>
            <a:pPr lvl="1" algn="l" fontAlgn="base">
              <a:buFont typeface="Arial" panose="020B0604020202020204" pitchFamily="34" charset="0"/>
              <a:buChar char="•"/>
            </a:pPr>
            <a:r>
              <a:rPr lang="en-US" b="0" i="0" dirty="0">
                <a:solidFill>
                  <a:srgbClr val="212529"/>
                </a:solidFill>
                <a:effectLst/>
                <a:latin typeface="-apple-system"/>
              </a:rPr>
              <a:t>One to one: One record of an entity is directly related to another record of an entity</a:t>
            </a:r>
          </a:p>
          <a:p>
            <a:pPr lvl="1" algn="l" fontAlgn="base">
              <a:buFont typeface="Arial" panose="020B0604020202020204" pitchFamily="34" charset="0"/>
              <a:buChar char="•"/>
            </a:pPr>
            <a:r>
              <a:rPr lang="en-US" b="0" i="0" dirty="0">
                <a:solidFill>
                  <a:srgbClr val="212529"/>
                </a:solidFill>
                <a:effectLst/>
                <a:latin typeface="-apple-system"/>
              </a:rPr>
              <a:t>One to many: One record of an entity is related to one or more records of another entity.</a:t>
            </a:r>
          </a:p>
          <a:p>
            <a:pPr lvl="1" algn="l" fontAlgn="base">
              <a:buFont typeface="Arial" panose="020B0604020202020204" pitchFamily="34" charset="0"/>
              <a:buChar char="•"/>
            </a:pPr>
            <a:r>
              <a:rPr lang="en-US" b="0" i="0" dirty="0">
                <a:solidFill>
                  <a:srgbClr val="212529"/>
                </a:solidFill>
                <a:effectLst/>
                <a:latin typeface="-apple-system"/>
              </a:rPr>
              <a:t>Many to many: Many records of one entity can be related to many records of another entity.</a:t>
            </a:r>
          </a:p>
          <a:p>
            <a:pPr algn="l" fontAlgn="base"/>
            <a:r>
              <a:rPr lang="en-US" b="0" i="0" dirty="0">
                <a:solidFill>
                  <a:srgbClr val="212529"/>
                </a:solidFill>
                <a:effectLst/>
                <a:latin typeface="-apple-system"/>
              </a:rPr>
              <a:t> </a:t>
            </a:r>
          </a:p>
          <a:p>
            <a:pPr marL="139700" indent="0" algn="l" fontAlgn="base">
              <a:buNone/>
            </a:pPr>
            <a:endParaRPr lang="en-US" b="0" i="0" dirty="0">
              <a:solidFill>
                <a:srgbClr val="212529"/>
              </a:solidFill>
              <a:effectLst/>
              <a:latin typeface="-apple-system"/>
            </a:endParaRPr>
          </a:p>
          <a:p>
            <a:pPr marL="139700" indent="0" algn="l" fontAlgn="base">
              <a:buNone/>
            </a:pPr>
            <a:r>
              <a:rPr lang="en-US" b="0" i="0" dirty="0">
                <a:solidFill>
                  <a:srgbClr val="212529"/>
                </a:solidFill>
                <a:effectLst/>
                <a:latin typeface="-apple-system"/>
              </a:rPr>
              <a:t>ATTRIBUTE</a:t>
            </a:r>
          </a:p>
          <a:p>
            <a:pPr algn="l" fontAlgn="base"/>
            <a:r>
              <a:rPr lang="en-US" b="0" i="0" dirty="0">
                <a:solidFill>
                  <a:srgbClr val="212529"/>
                </a:solidFill>
                <a:effectLst/>
                <a:latin typeface="-apple-system"/>
              </a:rPr>
              <a:t>An attribute is a property of an entity or something that can be used to describe an entity. They are often represented as ovals, or as entries inside an entity. In an ERD Model, attributes are typically thought of as a column in the Table.</a:t>
            </a:r>
          </a:p>
          <a:p>
            <a:pPr algn="l" fontAlgn="base"/>
            <a:r>
              <a:rPr lang="en-US" b="0" i="0" dirty="0">
                <a:solidFill>
                  <a:srgbClr val="212529"/>
                </a:solidFill>
                <a:effectLst/>
                <a:latin typeface="-apple-system"/>
              </a:rPr>
              <a:t>There are several different types of attributes represented on an ERD:</a:t>
            </a:r>
          </a:p>
          <a:p>
            <a:pPr lvl="1" algn="l" fontAlgn="base">
              <a:buFont typeface="Arial" panose="020B0604020202020204" pitchFamily="34" charset="0"/>
              <a:buChar char="•"/>
            </a:pPr>
            <a:r>
              <a:rPr lang="en-US" b="0" i="0" dirty="0">
                <a:solidFill>
                  <a:srgbClr val="212529"/>
                </a:solidFill>
                <a:effectLst/>
                <a:latin typeface="-apple-system"/>
              </a:rPr>
              <a:t>Simple: an attribute that cannot be split into other attributes, such as a first name.</a:t>
            </a:r>
          </a:p>
          <a:p>
            <a:pPr lvl="1" algn="l" fontAlgn="base">
              <a:buFont typeface="Arial" panose="020B0604020202020204" pitchFamily="34" charset="0"/>
              <a:buChar char="•"/>
            </a:pPr>
            <a:r>
              <a:rPr lang="en-US" b="0" i="0" dirty="0">
                <a:solidFill>
                  <a:srgbClr val="212529"/>
                </a:solidFill>
                <a:effectLst/>
                <a:latin typeface="-apple-system"/>
              </a:rPr>
              <a:t>Composite: an attribute that can be split into other attributes, such as name being split into first, middle, and last name.</a:t>
            </a:r>
          </a:p>
          <a:p>
            <a:pPr lvl="1" algn="l" fontAlgn="base">
              <a:buFont typeface="Arial" panose="020B0604020202020204" pitchFamily="34" charset="0"/>
              <a:buChar char="•"/>
            </a:pPr>
            <a:r>
              <a:rPr lang="en-US" b="0" i="0" dirty="0">
                <a:solidFill>
                  <a:srgbClr val="212529"/>
                </a:solidFill>
                <a:effectLst/>
                <a:latin typeface="-apple-system"/>
              </a:rPr>
              <a:t>Derived: an attribute that is calculated or determined from another attribute, such as the age of record being calculated from the created date.</a:t>
            </a:r>
          </a:p>
          <a:p>
            <a:pPr algn="l" fontAlgn="base"/>
            <a:r>
              <a:rPr lang="en-US" b="0" i="0" dirty="0">
                <a:solidFill>
                  <a:srgbClr val="212529"/>
                </a:solidFill>
                <a:effectLst/>
                <a:latin typeface="-apple-system"/>
              </a:rPr>
              <a:t>An attribute can also be single-value or multi-value:</a:t>
            </a:r>
          </a:p>
          <a:p>
            <a:pPr lvl="1" algn="l" fontAlgn="base">
              <a:buFont typeface="Arial" panose="020B0604020202020204" pitchFamily="34" charset="0"/>
              <a:buChar char="•"/>
            </a:pPr>
            <a:r>
              <a:rPr lang="en-US" b="0" i="0" dirty="0">
                <a:solidFill>
                  <a:srgbClr val="212529"/>
                </a:solidFill>
                <a:effectLst/>
                <a:latin typeface="-apple-system"/>
              </a:rPr>
              <a:t>Single-value: an attribute that is only captured once for</a:t>
            </a:r>
          </a:p>
          <a:p>
            <a:pPr lvl="1" algn="l" fontAlgn="base">
              <a:buFont typeface="Arial" panose="020B0604020202020204" pitchFamily="34" charset="0"/>
              <a:buChar char="•"/>
            </a:pPr>
            <a:r>
              <a:rPr lang="en-US" b="0" i="0" dirty="0">
                <a:solidFill>
                  <a:srgbClr val="212529"/>
                </a:solidFill>
                <a:effectLst/>
                <a:latin typeface="-apple-system"/>
              </a:rPr>
              <a:t>Multi-Value: an attribute that can be captured more than once for an entity, such as multiple phone numbers.</a:t>
            </a:r>
          </a:p>
          <a:p>
            <a:pPr marL="139700" indent="0" algn="l" fontAlgn="base">
              <a:buNone/>
            </a:pPr>
            <a:endParaRPr lang="en-US" b="0" i="0" dirty="0">
              <a:solidFill>
                <a:srgbClr val="212529"/>
              </a:solidFill>
              <a:effectLst/>
              <a:latin typeface="-apple-system"/>
            </a:endParaRPr>
          </a:p>
        </p:txBody>
      </p:sp>
    </p:spTree>
    <p:extLst>
      <p:ext uri="{BB962C8B-B14F-4D97-AF65-F5344CB8AC3E}">
        <p14:creationId xmlns:p14="http://schemas.microsoft.com/office/powerpoint/2010/main" val="269514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lgn="l">
              <a:buFont typeface="+mj-lt"/>
              <a:buNone/>
            </a:pPr>
            <a:r>
              <a:rPr lang="en-US" b="0" i="0" dirty="0">
                <a:solidFill>
                  <a:srgbClr val="D1D5DB"/>
                </a:solidFill>
                <a:effectLst/>
                <a:latin typeface="Söhne"/>
              </a:rPr>
              <a:t>As mentioned earlier, you will have multiple types of Database Diagrams. </a:t>
            </a:r>
          </a:p>
          <a:p>
            <a:pPr marL="139700" indent="0" algn="l">
              <a:buFont typeface="+mj-lt"/>
              <a:buNone/>
            </a:pPr>
            <a:endParaRPr lang="en-US" b="0" i="0" dirty="0">
              <a:solidFill>
                <a:srgbClr val="D1D5DB"/>
              </a:solidFill>
              <a:effectLst/>
              <a:latin typeface="Söhne"/>
            </a:endParaRPr>
          </a:p>
          <a:p>
            <a:pPr marL="139700" indent="0" algn="l">
              <a:buFont typeface="+mj-lt"/>
              <a:buNone/>
            </a:pPr>
            <a:r>
              <a:rPr lang="en-US" b="0" i="0" dirty="0">
                <a:solidFill>
                  <a:srgbClr val="D1D5DB"/>
                </a:solidFill>
                <a:effectLst/>
                <a:latin typeface="Söhne"/>
              </a:rPr>
              <a:t>To a purest you will have two main types: Conceptual ERD, and a </a:t>
            </a:r>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396814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D1D5DB"/>
                </a:solidFill>
                <a:effectLst/>
                <a:latin typeface="Söhne"/>
              </a:rPr>
              <a:t>You’ll notice the following in this diagram:</a:t>
            </a:r>
            <a:br>
              <a:rPr lang="en-US" b="0" i="0" dirty="0">
                <a:solidFill>
                  <a:srgbClr val="D1D5DB"/>
                </a:solidFill>
                <a:effectLst/>
                <a:latin typeface="Söhne"/>
              </a:rPr>
            </a:br>
            <a:br>
              <a:rPr lang="en-US" b="0" i="0" dirty="0">
                <a:solidFill>
                  <a:srgbClr val="D1D5DB"/>
                </a:solidFill>
                <a:effectLst/>
                <a:latin typeface="Söhne"/>
              </a:rPr>
            </a:br>
            <a:r>
              <a:rPr lang="en-US" b="0" i="0" dirty="0">
                <a:solidFill>
                  <a:srgbClr val="D1D5DB"/>
                </a:solidFill>
                <a:effectLst/>
                <a:latin typeface="Söhne"/>
              </a:rPr>
              <a:t>Entities are the Rectangles</a:t>
            </a:r>
          </a:p>
          <a:p>
            <a:pPr algn="l">
              <a:buFont typeface="+mj-lt"/>
              <a:buAutoNum type="arabicPeriod"/>
            </a:pPr>
            <a:r>
              <a:rPr lang="en-US" b="0" i="0" dirty="0">
                <a:solidFill>
                  <a:srgbClr val="D1D5DB"/>
                </a:solidFill>
                <a:effectLst/>
                <a:latin typeface="Söhne"/>
              </a:rPr>
              <a:t>Attributes are the Circles</a:t>
            </a:r>
          </a:p>
          <a:p>
            <a:pPr algn="l">
              <a:buFont typeface="+mj-lt"/>
              <a:buAutoNum type="arabicPeriod"/>
            </a:pPr>
            <a:r>
              <a:rPr lang="en-US" b="0" i="0" dirty="0">
                <a:solidFill>
                  <a:srgbClr val="D1D5DB"/>
                </a:solidFill>
                <a:effectLst/>
                <a:latin typeface="Söhne"/>
              </a:rPr>
              <a:t>Relationships are the Diamonds – notice that they are Verbs.</a:t>
            </a:r>
          </a:p>
        </p:txBody>
      </p:sp>
    </p:spTree>
    <p:extLst>
      <p:ext uri="{BB962C8B-B14F-4D97-AF65-F5344CB8AC3E}">
        <p14:creationId xmlns:p14="http://schemas.microsoft.com/office/powerpoint/2010/main" val="411341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0274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6828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858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482196"/>
            <a:ext cx="3634740" cy="1076960"/>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1559156"/>
            <a:ext cx="3086100" cy="2849166"/>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5" y="4727973"/>
            <a:ext cx="2261235" cy="41552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Tree>
    <p:extLst>
      <p:ext uri="{BB962C8B-B14F-4D97-AF65-F5344CB8AC3E}">
        <p14:creationId xmlns:p14="http://schemas.microsoft.com/office/powerpoint/2010/main" val="108237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9889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19112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777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77860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801051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7918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816460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3142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8/23/2023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5879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78251" y="125775"/>
            <a:ext cx="4176000" cy="20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M5W11 – Database Design</a:t>
            </a:r>
            <a:endParaRPr sz="4000" b="1" dirty="0">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52977"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ERDs  (Logical / Conceptual)</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46195" y="946497"/>
            <a:ext cx="8030100" cy="3755891"/>
          </a:xfrm>
          <a:prstGeom prst="rect">
            <a:avLst/>
          </a:prstGeom>
          <a:noFill/>
          <a:ln>
            <a:noFill/>
          </a:ln>
        </p:spPr>
        <p:txBody>
          <a:bodyPr spcFirstLastPara="1" wrap="square" lIns="91425" tIns="91425" rIns="91425" bIns="91425" anchor="t" anchorCtr="0">
            <a:noAutofit/>
          </a:bodyPr>
          <a:lstStyle/>
          <a:p>
            <a:pPr algn="l"/>
            <a:r>
              <a:rPr lang="en-US" b="1" i="0" dirty="0">
                <a:solidFill>
                  <a:srgbClr val="374151"/>
                </a:solidFill>
                <a:effectLst/>
                <a:latin typeface="Söhne"/>
              </a:rPr>
              <a:t>Stage</a:t>
            </a:r>
            <a:r>
              <a:rPr lang="en-US" b="0" i="0" dirty="0">
                <a:solidFill>
                  <a:srgbClr val="374151"/>
                </a:solidFill>
                <a:effectLst/>
                <a:latin typeface="Söhne"/>
              </a:rPr>
              <a:t>: Conceptual or Logical Design</a:t>
            </a:r>
          </a:p>
          <a:p>
            <a:pPr algn="l"/>
            <a:r>
              <a:rPr lang="en-US" b="1" i="0" dirty="0">
                <a:solidFill>
                  <a:srgbClr val="374151"/>
                </a:solidFill>
                <a:effectLst/>
                <a:latin typeface="Söhne"/>
              </a:rPr>
              <a:t>Audience</a:t>
            </a:r>
            <a:r>
              <a:rPr lang="en-US" b="0" i="0" dirty="0">
                <a:solidFill>
                  <a:srgbClr val="374151"/>
                </a:solidFill>
                <a:effectLst/>
                <a:latin typeface="Söhne"/>
              </a:rPr>
              <a:t>: Business stakeholders, analysts, and designers</a:t>
            </a:r>
          </a:p>
          <a:p>
            <a:pPr algn="l"/>
            <a:r>
              <a:rPr lang="en-US" b="1" i="0" dirty="0">
                <a:solidFill>
                  <a:srgbClr val="374151"/>
                </a:solidFill>
                <a:effectLst/>
                <a:latin typeface="Söhne"/>
              </a:rPr>
              <a:t>Purpose</a:t>
            </a:r>
            <a:r>
              <a:rPr lang="en-US" b="0" i="0" dirty="0">
                <a:solidFill>
                  <a:srgbClr val="374151"/>
                </a:solidFill>
                <a:effectLst/>
                <a:latin typeface="Söhne"/>
              </a:rPr>
              <a:t>: To provide a high-level, abstract view of the data model, focusing on entities and how they relate to each other.</a:t>
            </a:r>
          </a:p>
          <a:p>
            <a:pPr algn="l"/>
            <a:r>
              <a:rPr lang="en-US" b="1" i="0" dirty="0">
                <a:solidFill>
                  <a:srgbClr val="374151"/>
                </a:solidFill>
                <a:effectLst/>
                <a:latin typeface="Söhne"/>
              </a:rPr>
              <a:t>Components</a:t>
            </a:r>
            <a:r>
              <a:rPr lang="en-US" b="0" i="0" dirty="0">
                <a:solidFill>
                  <a:srgbClr val="374151"/>
                </a:solidFill>
                <a:effectLst/>
                <a:latin typeface="Söhne"/>
              </a:rPr>
              <a:t>:</a:t>
            </a:r>
          </a:p>
          <a:p>
            <a:pPr marL="742950" lvl="1" indent="-285750" algn="l">
              <a:buFont typeface="Arial" panose="020B0604020202020204" pitchFamily="34" charset="0"/>
              <a:buChar char="•"/>
            </a:pPr>
            <a:r>
              <a:rPr lang="en-US" b="1" i="0" dirty="0">
                <a:solidFill>
                  <a:srgbClr val="374151"/>
                </a:solidFill>
                <a:effectLst/>
                <a:latin typeface="Söhne"/>
              </a:rPr>
              <a:t>Entities</a:t>
            </a:r>
            <a:r>
              <a:rPr lang="en-US" b="0" i="0" dirty="0">
                <a:solidFill>
                  <a:srgbClr val="374151"/>
                </a:solidFill>
                <a:effectLst/>
                <a:latin typeface="Söhne"/>
              </a:rPr>
              <a:t>: Represent real-world objects or concepts.</a:t>
            </a:r>
          </a:p>
          <a:p>
            <a:pPr marL="742950" lvl="1" indent="-285750" algn="l">
              <a:buFont typeface="Arial" panose="020B0604020202020204" pitchFamily="34" charset="0"/>
              <a:buChar char="•"/>
            </a:pPr>
            <a:r>
              <a:rPr lang="en-US" b="1" i="0" dirty="0">
                <a:solidFill>
                  <a:srgbClr val="374151"/>
                </a:solidFill>
                <a:effectLst/>
                <a:latin typeface="Söhne"/>
              </a:rPr>
              <a:t>Relationships</a:t>
            </a:r>
            <a:r>
              <a:rPr lang="en-US" b="0" i="0" dirty="0">
                <a:solidFill>
                  <a:srgbClr val="374151"/>
                </a:solidFill>
                <a:effectLst/>
                <a:latin typeface="Söhne"/>
              </a:rPr>
              <a:t>: Show how entities interact with each other.</a:t>
            </a:r>
          </a:p>
          <a:p>
            <a:pPr marL="742950" lvl="1" indent="-285750" algn="l">
              <a:buFont typeface="Arial" panose="020B0604020202020204" pitchFamily="34" charset="0"/>
              <a:buChar char="•"/>
            </a:pPr>
            <a:r>
              <a:rPr lang="en-US" b="1" i="0" dirty="0">
                <a:solidFill>
                  <a:srgbClr val="374151"/>
                </a:solidFill>
                <a:effectLst/>
                <a:latin typeface="Söhne"/>
              </a:rPr>
              <a:t>Attributes</a:t>
            </a:r>
            <a:r>
              <a:rPr lang="en-US" b="0" i="0" dirty="0">
                <a:solidFill>
                  <a:srgbClr val="374151"/>
                </a:solidFill>
                <a:effectLst/>
                <a:latin typeface="Söhne"/>
              </a:rPr>
              <a:t>: Qualities or characteristics of entities (sometimes included).</a:t>
            </a:r>
          </a:p>
          <a:p>
            <a:pPr algn="l"/>
            <a:r>
              <a:rPr lang="en-US" b="1" i="0" dirty="0">
                <a:solidFill>
                  <a:srgbClr val="374151"/>
                </a:solidFill>
                <a:effectLst/>
                <a:latin typeface="Söhne"/>
              </a:rPr>
              <a:t>Advantages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Easier for non-technical stakeholders to understand.</a:t>
            </a:r>
          </a:p>
          <a:p>
            <a:pPr marL="742950" lvl="1" indent="-285750" algn="l">
              <a:buFont typeface="Arial" panose="020B0604020202020204" pitchFamily="34" charset="0"/>
              <a:buChar char="•"/>
            </a:pPr>
            <a:r>
              <a:rPr lang="en-US" b="0" i="0" dirty="0">
                <a:solidFill>
                  <a:srgbClr val="374151"/>
                </a:solidFill>
                <a:effectLst/>
                <a:latin typeface="Söhne"/>
              </a:rPr>
              <a:t>Provides a foundation for the physical design.</a:t>
            </a:r>
          </a:p>
        </p:txBody>
      </p:sp>
    </p:spTree>
    <p:extLst>
      <p:ext uri="{BB962C8B-B14F-4D97-AF65-F5344CB8AC3E}">
        <p14:creationId xmlns:p14="http://schemas.microsoft.com/office/powerpoint/2010/main" val="17534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75992"/>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  (Physical)</a:t>
            </a:r>
          </a:p>
        </p:txBody>
      </p:sp>
      <p:pic>
        <p:nvPicPr>
          <p:cNvPr id="5122" name="Picture 2" descr="Sample Entity Relationship Diagram | ERModelExample.com">
            <a:extLst>
              <a:ext uri="{FF2B5EF4-FFF2-40B4-BE49-F238E27FC236}">
                <a16:creationId xmlns:a16="http://schemas.microsoft.com/office/drawing/2014/main" id="{9CBDFFC4-7C8E-A09D-F4A6-06AE95D72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910" y="579328"/>
            <a:ext cx="4488180" cy="448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0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ERDs  (Physical)</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46195" y="946497"/>
            <a:ext cx="8030100" cy="3755891"/>
          </a:xfrm>
          <a:prstGeom prst="rect">
            <a:avLst/>
          </a:prstGeom>
          <a:noFill/>
          <a:ln>
            <a:noFill/>
          </a:ln>
        </p:spPr>
        <p:txBody>
          <a:bodyPr spcFirstLastPara="1" wrap="square" lIns="91425" tIns="91425" rIns="91425" bIns="91425" anchor="t" anchorCtr="0">
            <a:noAutofit/>
          </a:bodyPr>
          <a:lstStyle/>
          <a:p>
            <a:pPr algn="l"/>
            <a:r>
              <a:rPr lang="en-US" b="1" i="0" dirty="0">
                <a:solidFill>
                  <a:srgbClr val="374151"/>
                </a:solidFill>
                <a:effectLst/>
                <a:latin typeface="Söhne"/>
              </a:rPr>
              <a:t>Stage</a:t>
            </a:r>
            <a:r>
              <a:rPr lang="en-US" b="0" i="0" dirty="0">
                <a:solidFill>
                  <a:srgbClr val="374151"/>
                </a:solidFill>
                <a:effectLst/>
                <a:latin typeface="Söhne"/>
              </a:rPr>
              <a:t>: Physical Design</a:t>
            </a:r>
          </a:p>
          <a:p>
            <a:pPr algn="l"/>
            <a:r>
              <a:rPr lang="en-US" b="1" i="0" dirty="0">
                <a:solidFill>
                  <a:srgbClr val="374151"/>
                </a:solidFill>
                <a:effectLst/>
                <a:latin typeface="Söhne"/>
              </a:rPr>
              <a:t>Audience</a:t>
            </a:r>
            <a:r>
              <a:rPr lang="en-US" b="0" i="0" dirty="0">
                <a:solidFill>
                  <a:srgbClr val="374151"/>
                </a:solidFill>
                <a:effectLst/>
                <a:latin typeface="Söhne"/>
              </a:rPr>
              <a:t>: Database administrators, developers</a:t>
            </a:r>
          </a:p>
          <a:p>
            <a:pPr algn="l"/>
            <a:r>
              <a:rPr lang="en-US" b="1" i="0" dirty="0">
                <a:solidFill>
                  <a:srgbClr val="374151"/>
                </a:solidFill>
                <a:effectLst/>
                <a:latin typeface="Söhne"/>
              </a:rPr>
              <a:t>Purpose</a:t>
            </a:r>
            <a:r>
              <a:rPr lang="en-US" b="0" i="0" dirty="0">
                <a:solidFill>
                  <a:srgbClr val="374151"/>
                </a:solidFill>
                <a:effectLst/>
                <a:latin typeface="Söhne"/>
              </a:rPr>
              <a:t>: To provide a detailed, implementation-focused view that can be directly translated into database tables.</a:t>
            </a:r>
          </a:p>
          <a:p>
            <a:pPr algn="l"/>
            <a:r>
              <a:rPr lang="en-US" b="1" i="0" dirty="0">
                <a:solidFill>
                  <a:srgbClr val="374151"/>
                </a:solidFill>
                <a:effectLst/>
                <a:latin typeface="Söhne"/>
              </a:rPr>
              <a:t>Components</a:t>
            </a:r>
            <a:r>
              <a:rPr lang="en-US" b="0" i="0" dirty="0">
                <a:solidFill>
                  <a:srgbClr val="374151"/>
                </a:solidFill>
                <a:effectLst/>
                <a:latin typeface="Söhne"/>
              </a:rPr>
              <a:t>:</a:t>
            </a:r>
          </a:p>
          <a:p>
            <a:pPr marL="742950" lvl="1" indent="-285750" algn="l">
              <a:buFont typeface="Arial" panose="020B0604020202020204" pitchFamily="34" charset="0"/>
              <a:buChar char="•"/>
            </a:pPr>
            <a:r>
              <a:rPr lang="en-US" b="1" i="0" dirty="0">
                <a:solidFill>
                  <a:srgbClr val="374151"/>
                </a:solidFill>
                <a:effectLst/>
                <a:latin typeface="Söhne"/>
              </a:rPr>
              <a:t>Tables</a:t>
            </a:r>
            <a:r>
              <a:rPr lang="en-US" b="0" i="0" dirty="0">
                <a:solidFill>
                  <a:srgbClr val="374151"/>
                </a:solidFill>
                <a:effectLst/>
                <a:latin typeface="Söhne"/>
              </a:rPr>
              <a:t>: Correspond to entities in the logical model.</a:t>
            </a:r>
          </a:p>
          <a:p>
            <a:pPr marL="742950" lvl="1" indent="-285750" algn="l">
              <a:buFont typeface="Arial" panose="020B0604020202020204" pitchFamily="34" charset="0"/>
              <a:buChar char="•"/>
            </a:pPr>
            <a:r>
              <a:rPr lang="en-US" b="1" i="0" dirty="0">
                <a:solidFill>
                  <a:srgbClr val="374151"/>
                </a:solidFill>
                <a:effectLst/>
                <a:latin typeface="Söhne"/>
              </a:rPr>
              <a:t>Columns</a:t>
            </a:r>
            <a:r>
              <a:rPr lang="en-US" b="0" i="0" dirty="0">
                <a:solidFill>
                  <a:srgbClr val="374151"/>
                </a:solidFill>
                <a:effectLst/>
                <a:latin typeface="Söhne"/>
              </a:rPr>
              <a:t>: Correspond to attributes in the logical model.</a:t>
            </a:r>
          </a:p>
          <a:p>
            <a:pPr marL="742950" lvl="1" indent="-285750" algn="l">
              <a:buFont typeface="Arial" panose="020B0604020202020204" pitchFamily="34" charset="0"/>
              <a:buChar char="•"/>
            </a:pPr>
            <a:r>
              <a:rPr lang="en-US" b="1" i="0" dirty="0">
                <a:solidFill>
                  <a:srgbClr val="374151"/>
                </a:solidFill>
                <a:effectLst/>
                <a:latin typeface="Söhne"/>
              </a:rPr>
              <a:t>Keys</a:t>
            </a:r>
            <a:r>
              <a:rPr lang="en-US" b="0" i="0" dirty="0">
                <a:solidFill>
                  <a:srgbClr val="374151"/>
                </a:solidFill>
                <a:effectLst/>
                <a:latin typeface="Söhne"/>
              </a:rPr>
              <a:t>: Primary and foreign keys to establish relationships.</a:t>
            </a:r>
          </a:p>
          <a:p>
            <a:pPr algn="l"/>
            <a:r>
              <a:rPr lang="en-US" b="1" i="0" dirty="0">
                <a:solidFill>
                  <a:srgbClr val="374151"/>
                </a:solidFill>
                <a:effectLst/>
                <a:latin typeface="Söhne"/>
              </a:rPr>
              <a:t>Advantages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Provides a clear roadmap for database creation.</a:t>
            </a:r>
          </a:p>
          <a:p>
            <a:pPr marL="742950" lvl="1" indent="-285750" algn="l">
              <a:buFont typeface="Arial" panose="020B0604020202020204" pitchFamily="34" charset="0"/>
              <a:buChar char="•"/>
            </a:pPr>
            <a:r>
              <a:rPr lang="en-US" b="0" i="0" dirty="0">
                <a:solidFill>
                  <a:srgbClr val="374151"/>
                </a:solidFill>
                <a:effectLst/>
                <a:latin typeface="Söhne"/>
              </a:rPr>
              <a:t>Includes specific details like data types, constraints, etc.</a:t>
            </a:r>
          </a:p>
        </p:txBody>
      </p:sp>
    </p:spTree>
    <p:extLst>
      <p:ext uri="{BB962C8B-B14F-4D97-AF65-F5344CB8AC3E}">
        <p14:creationId xmlns:p14="http://schemas.microsoft.com/office/powerpoint/2010/main" val="3035201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Many-to-Many Relationships</a:t>
            </a:r>
          </a:p>
        </p:txBody>
      </p:sp>
      <p:sp>
        <p:nvSpPr>
          <p:cNvPr id="5" name="TextBox 4">
            <a:extLst>
              <a:ext uri="{FF2B5EF4-FFF2-40B4-BE49-F238E27FC236}">
                <a16:creationId xmlns:a16="http://schemas.microsoft.com/office/drawing/2014/main" id="{96B00ECD-2015-4575-FE76-E006CAA963B1}"/>
              </a:ext>
            </a:extLst>
          </p:cNvPr>
          <p:cNvSpPr txBox="1"/>
          <p:nvPr/>
        </p:nvSpPr>
        <p:spPr>
          <a:xfrm>
            <a:off x="351693" y="1234497"/>
            <a:ext cx="6142892"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Söhne"/>
              </a:rPr>
              <a:t>What is a Many-to-Many Relationship?</a:t>
            </a:r>
          </a:p>
          <a:p>
            <a:pPr marL="285750" indent="-285750" algn="l">
              <a:buFont typeface="Arial" panose="020B0604020202020204" pitchFamily="34" charset="0"/>
              <a:buChar char="•"/>
            </a:pPr>
            <a:r>
              <a:rPr lang="en-US" b="0" i="0" dirty="0">
                <a:solidFill>
                  <a:srgbClr val="374151"/>
                </a:solidFill>
                <a:effectLst/>
                <a:latin typeface="Söhne"/>
              </a:rPr>
              <a:t>Examples</a:t>
            </a:r>
          </a:p>
          <a:p>
            <a:pPr marL="742950" lvl="1" indent="-285750">
              <a:buFont typeface="Arial" panose="020B0604020202020204" pitchFamily="34" charset="0"/>
              <a:buChar char="•"/>
            </a:pPr>
            <a:r>
              <a:rPr lang="en-US" dirty="0">
                <a:solidFill>
                  <a:srgbClr val="374151"/>
                </a:solidFill>
                <a:latin typeface="Söhne"/>
              </a:rPr>
              <a:t>A Student has many courses</a:t>
            </a:r>
            <a:br>
              <a:rPr lang="en-US" dirty="0">
                <a:solidFill>
                  <a:srgbClr val="374151"/>
                </a:solidFill>
                <a:latin typeface="Söhne"/>
              </a:rPr>
            </a:br>
            <a:r>
              <a:rPr lang="en-US" dirty="0">
                <a:solidFill>
                  <a:srgbClr val="374151"/>
                </a:solidFill>
                <a:latin typeface="Söhne"/>
              </a:rPr>
              <a:t>and</a:t>
            </a:r>
          </a:p>
          <a:p>
            <a:pPr lvl="1"/>
            <a:r>
              <a:rPr lang="en-US" b="0" i="0" dirty="0">
                <a:solidFill>
                  <a:srgbClr val="374151"/>
                </a:solidFill>
                <a:effectLst/>
                <a:latin typeface="Söhne"/>
              </a:rPr>
              <a:t>     A Course has many students.</a:t>
            </a:r>
          </a:p>
          <a:p>
            <a:pPr marL="742950" lvl="1" indent="-285750">
              <a:buFont typeface="Arial" panose="020B0604020202020204" pitchFamily="34" charset="0"/>
              <a:buChar char="•"/>
            </a:pPr>
            <a:r>
              <a:rPr lang="en-US" b="0" i="0" dirty="0">
                <a:solidFill>
                  <a:srgbClr val="374151"/>
                </a:solidFill>
                <a:effectLst/>
                <a:latin typeface="Söhne"/>
              </a:rPr>
              <a:t>A parent has many Children</a:t>
            </a:r>
            <a:br>
              <a:rPr lang="en-US" b="0" i="0" dirty="0">
                <a:solidFill>
                  <a:srgbClr val="374151"/>
                </a:solidFill>
                <a:effectLst/>
                <a:latin typeface="Söhne"/>
              </a:rPr>
            </a:br>
            <a:r>
              <a:rPr lang="en-US" b="0" i="0" dirty="0">
                <a:solidFill>
                  <a:srgbClr val="374151"/>
                </a:solidFill>
                <a:effectLst/>
                <a:latin typeface="Söhne"/>
              </a:rPr>
              <a:t>and </a:t>
            </a:r>
            <a:br>
              <a:rPr lang="en-US" b="0" i="0" dirty="0">
                <a:solidFill>
                  <a:srgbClr val="374151"/>
                </a:solidFill>
                <a:effectLst/>
                <a:latin typeface="Söhne"/>
              </a:rPr>
            </a:br>
            <a:r>
              <a:rPr lang="en-US" b="0" i="0" dirty="0">
                <a:solidFill>
                  <a:srgbClr val="374151"/>
                </a:solidFill>
                <a:effectLst/>
                <a:latin typeface="Söhne"/>
              </a:rPr>
              <a:t>A child can have multiple parents.</a:t>
            </a:r>
          </a:p>
          <a:p>
            <a:pPr marL="285750" indent="-285750" algn="l">
              <a:buFont typeface="Arial" panose="020B0604020202020204" pitchFamily="34" charset="0"/>
              <a:buChar char="•"/>
            </a:pPr>
            <a:r>
              <a:rPr lang="en-US" b="0" i="0" dirty="0">
                <a:solidFill>
                  <a:srgbClr val="374151"/>
                </a:solidFill>
                <a:effectLst/>
                <a:latin typeface="Söhne"/>
              </a:rPr>
              <a:t>Resolving Many-to-Many Relationships</a:t>
            </a:r>
          </a:p>
          <a:p>
            <a:pPr marL="742950" lvl="1" indent="-285750">
              <a:buFont typeface="Arial" panose="020B0604020202020204" pitchFamily="34" charset="0"/>
              <a:buChar char="•"/>
            </a:pPr>
            <a:r>
              <a:rPr lang="en-US" b="0" i="0" dirty="0">
                <a:solidFill>
                  <a:srgbClr val="374151"/>
                </a:solidFill>
                <a:effectLst/>
                <a:latin typeface="Söhne"/>
              </a:rPr>
              <a:t>Resolving this type of relationship requires additional entities or tables. Databases </a:t>
            </a:r>
            <a:r>
              <a:rPr lang="en-US" dirty="0">
                <a:solidFill>
                  <a:srgbClr val="374151"/>
                </a:solidFill>
                <a:latin typeface="Söhne"/>
              </a:rPr>
              <a:t>do NOT support Many-To-Many relationships.</a:t>
            </a:r>
            <a:endParaRPr lang="en-US" b="0" i="0" dirty="0">
              <a:solidFill>
                <a:srgbClr val="374151"/>
              </a:solidFill>
              <a:effectLst/>
              <a:latin typeface="Söhne"/>
            </a:endParaRPr>
          </a:p>
        </p:txBody>
      </p:sp>
    </p:spTree>
    <p:extLst>
      <p:ext uri="{BB962C8B-B14F-4D97-AF65-F5344CB8AC3E}">
        <p14:creationId xmlns:p14="http://schemas.microsoft.com/office/powerpoint/2010/main" val="259019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75992"/>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to Many Example</a:t>
            </a:r>
          </a:p>
        </p:txBody>
      </p:sp>
      <p:pic>
        <p:nvPicPr>
          <p:cNvPr id="7170" name="Picture 2" descr="Entity Relationship Diagram (ERD) – Database Management Systems (DBMS) – Blog Site">
            <a:extLst>
              <a:ext uri="{FF2B5EF4-FFF2-40B4-BE49-F238E27FC236}">
                <a16:creationId xmlns:a16="http://schemas.microsoft.com/office/drawing/2014/main" id="{DC40E505-86D4-8B20-9638-E5AB127BD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3813"/>
            <a:ext cx="9144000" cy="255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69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to Many Relationship</a:t>
            </a:r>
          </a:p>
        </p:txBody>
      </p:sp>
      <p:pic>
        <p:nvPicPr>
          <p:cNvPr id="8194" name="Picture 2" descr="Updating many to many relationships in Entity Framework Core – The Reformed Programmer">
            <a:extLst>
              <a:ext uri="{FF2B5EF4-FFF2-40B4-BE49-F238E27FC236}">
                <a16:creationId xmlns:a16="http://schemas.microsoft.com/office/drawing/2014/main" id="{9205AEEB-F4DD-512A-4053-CAA7FC6AB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00"/>
            <a:ext cx="9144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035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Normalizing Databases</a:t>
            </a:r>
          </a:p>
        </p:txBody>
      </p:sp>
      <p:sp>
        <p:nvSpPr>
          <p:cNvPr id="5" name="TextBox 4">
            <a:extLst>
              <a:ext uri="{FF2B5EF4-FFF2-40B4-BE49-F238E27FC236}">
                <a16:creationId xmlns:a16="http://schemas.microsoft.com/office/drawing/2014/main" id="{9557DF04-D5B1-2062-E531-E49CE9976291}"/>
              </a:ext>
            </a:extLst>
          </p:cNvPr>
          <p:cNvSpPr txBox="1"/>
          <p:nvPr/>
        </p:nvSpPr>
        <p:spPr>
          <a:xfrm>
            <a:off x="82062" y="791239"/>
            <a:ext cx="8833338" cy="369331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Söhne"/>
              </a:rPr>
              <a:t>What is Database Normalization?</a:t>
            </a:r>
          </a:p>
          <a:p>
            <a:pPr marL="742950" lvl="1" indent="-285750">
              <a:buFont typeface="Arial" panose="020B0604020202020204" pitchFamily="34" charset="0"/>
              <a:buChar char="•"/>
            </a:pPr>
            <a:r>
              <a:rPr lang="en-US" b="0" i="0" dirty="0">
                <a:solidFill>
                  <a:srgbClr val="273239"/>
                </a:solidFill>
                <a:effectLst/>
                <a:latin typeface="Nunito" panose="020F0502020204030204" pitchFamily="2" charset="0"/>
              </a:rPr>
              <a:t>Normalization is the process of reducing data redundancy in a table and improving data integrity</a:t>
            </a:r>
          </a:p>
          <a:p>
            <a:pPr marL="742950" lvl="1" indent="-285750">
              <a:buFont typeface="Arial" panose="020B0604020202020204" pitchFamily="34" charset="0"/>
              <a:buChar char="•"/>
            </a:pPr>
            <a:r>
              <a:rPr lang="en-US" dirty="0">
                <a:solidFill>
                  <a:srgbClr val="273239"/>
                </a:solidFill>
                <a:latin typeface="Nunito" panose="020F0502020204030204" pitchFamily="2" charset="0"/>
              </a:rPr>
              <a:t>The Process of organizing data in  a proper manner.</a:t>
            </a:r>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Why Normalize a Database?</a:t>
            </a:r>
          </a:p>
          <a:p>
            <a:pPr marL="742950" lvl="1" indent="-285750">
              <a:buFont typeface="Arial" panose="020B0604020202020204" pitchFamily="34" charset="0"/>
              <a:buChar char="•"/>
            </a:pPr>
            <a:r>
              <a:rPr lang="en-US" dirty="0">
                <a:solidFill>
                  <a:srgbClr val="374151"/>
                </a:solidFill>
                <a:latin typeface="Söhne"/>
              </a:rPr>
              <a:t>Improve data distribution</a:t>
            </a:r>
          </a:p>
          <a:p>
            <a:pPr marL="742950" lvl="1" indent="-285750">
              <a:buFont typeface="Arial" panose="020B0604020202020204" pitchFamily="34" charset="0"/>
              <a:buChar char="•"/>
            </a:pPr>
            <a:r>
              <a:rPr lang="en-US" dirty="0">
                <a:solidFill>
                  <a:srgbClr val="374151"/>
                </a:solidFill>
                <a:latin typeface="Söhne"/>
              </a:rPr>
              <a:t>Better Designs</a:t>
            </a:r>
          </a:p>
          <a:p>
            <a:pPr marL="742950" lvl="1" indent="-285750">
              <a:buFont typeface="Arial" panose="020B0604020202020204" pitchFamily="34" charset="0"/>
              <a:buChar char="•"/>
            </a:pPr>
            <a:r>
              <a:rPr lang="en-US" b="0" i="0" dirty="0">
                <a:solidFill>
                  <a:srgbClr val="374151"/>
                </a:solidFill>
                <a:effectLst/>
                <a:latin typeface="Söhne"/>
              </a:rPr>
              <a:t>Improved Speed, accuracy and efficiency of the database.</a:t>
            </a:r>
          </a:p>
          <a:p>
            <a:pPr marL="742950" lvl="1" indent="-285750">
              <a:buFont typeface="Arial" panose="020B0604020202020204" pitchFamily="34" charset="0"/>
              <a:buChar char="•"/>
            </a:pPr>
            <a:r>
              <a:rPr lang="en-US" dirty="0">
                <a:solidFill>
                  <a:srgbClr val="374151"/>
                </a:solidFill>
                <a:latin typeface="Söhne"/>
              </a:rPr>
              <a:t>Removal of Duplicate Data</a:t>
            </a:r>
          </a:p>
          <a:p>
            <a:pPr marL="742950" lvl="1" indent="-285750">
              <a:buFont typeface="Arial" panose="020B0604020202020204" pitchFamily="34" charset="0"/>
              <a:buChar char="•"/>
            </a:pPr>
            <a:r>
              <a:rPr lang="en-US" dirty="0">
                <a:solidFill>
                  <a:srgbClr val="374151"/>
                </a:solidFill>
                <a:latin typeface="Söhne"/>
              </a:rPr>
              <a:t>(lots more)</a:t>
            </a:r>
          </a:p>
          <a:p>
            <a:pPr marL="285750" indent="-285750" algn="l">
              <a:buFont typeface="Arial" panose="020B0604020202020204" pitchFamily="34" charset="0"/>
              <a:buChar char="•"/>
            </a:pPr>
            <a:r>
              <a:rPr lang="en-US" b="0" i="0" dirty="0">
                <a:solidFill>
                  <a:srgbClr val="374151"/>
                </a:solidFill>
                <a:effectLst/>
                <a:latin typeface="Söhne"/>
              </a:rPr>
              <a:t>Steps to Normalize</a:t>
            </a:r>
          </a:p>
          <a:p>
            <a:pPr marL="742950" lvl="1" indent="-285750">
              <a:buFont typeface="Arial" panose="020B0604020202020204" pitchFamily="34" charset="0"/>
              <a:buChar char="•"/>
            </a:pPr>
            <a:r>
              <a:rPr lang="en-US" b="0" i="0" dirty="0">
                <a:solidFill>
                  <a:srgbClr val="374151"/>
                </a:solidFill>
                <a:effectLst/>
                <a:latin typeface="Söhne"/>
              </a:rPr>
              <a:t>There are multiple normal forms for a database (1NF, 2NF, 3NF, etc.)</a:t>
            </a:r>
          </a:p>
          <a:p>
            <a:pPr marL="742950" lvl="1" indent="-285750">
              <a:buFont typeface="Arial" panose="020B0604020202020204" pitchFamily="34" charset="0"/>
              <a:buChar char="•"/>
            </a:pPr>
            <a:r>
              <a:rPr lang="en-US" dirty="0">
                <a:solidFill>
                  <a:srgbClr val="374151"/>
                </a:solidFill>
                <a:latin typeface="Söhne"/>
              </a:rPr>
              <a:t>We’re going to focus on 1NF and 2NF</a:t>
            </a:r>
            <a:endParaRPr lang="en-US" b="0" i="0" dirty="0">
              <a:solidFill>
                <a:srgbClr val="374151"/>
              </a:solidFill>
              <a:effectLst/>
              <a:latin typeface="Söhne"/>
            </a:endParaRPr>
          </a:p>
        </p:txBody>
      </p:sp>
    </p:spTree>
    <p:extLst>
      <p:ext uri="{BB962C8B-B14F-4D97-AF65-F5344CB8AC3E}">
        <p14:creationId xmlns:p14="http://schemas.microsoft.com/office/powerpoint/2010/main" val="162868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Normal Form</a:t>
            </a:r>
          </a:p>
        </p:txBody>
      </p:sp>
      <p:pic>
        <p:nvPicPr>
          <p:cNvPr id="4" name="Picture 3">
            <a:extLst>
              <a:ext uri="{FF2B5EF4-FFF2-40B4-BE49-F238E27FC236}">
                <a16:creationId xmlns:a16="http://schemas.microsoft.com/office/drawing/2014/main" id="{C2C5F810-9702-76D5-D752-CBEB269AD658}"/>
              </a:ext>
            </a:extLst>
          </p:cNvPr>
          <p:cNvPicPr>
            <a:picLocks noChangeAspect="1"/>
          </p:cNvPicPr>
          <p:nvPr/>
        </p:nvPicPr>
        <p:blipFill>
          <a:blip r:embed="rId3"/>
          <a:stretch>
            <a:fillRect/>
          </a:stretch>
        </p:blipFill>
        <p:spPr>
          <a:xfrm>
            <a:off x="0" y="825363"/>
            <a:ext cx="9144000" cy="3492773"/>
          </a:xfrm>
          <a:prstGeom prst="rect">
            <a:avLst/>
          </a:prstGeom>
        </p:spPr>
      </p:pic>
    </p:spTree>
    <p:extLst>
      <p:ext uri="{BB962C8B-B14F-4D97-AF65-F5344CB8AC3E}">
        <p14:creationId xmlns:p14="http://schemas.microsoft.com/office/powerpoint/2010/main" val="111482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 it into 2NF</a:t>
            </a:r>
          </a:p>
        </p:txBody>
      </p:sp>
      <p:pic>
        <p:nvPicPr>
          <p:cNvPr id="4" name="Picture 3">
            <a:extLst>
              <a:ext uri="{FF2B5EF4-FFF2-40B4-BE49-F238E27FC236}">
                <a16:creationId xmlns:a16="http://schemas.microsoft.com/office/drawing/2014/main" id="{C2C5F810-9702-76D5-D752-CBEB269AD658}"/>
              </a:ext>
            </a:extLst>
          </p:cNvPr>
          <p:cNvPicPr>
            <a:picLocks noChangeAspect="1"/>
          </p:cNvPicPr>
          <p:nvPr/>
        </p:nvPicPr>
        <p:blipFill>
          <a:blip r:embed="rId3"/>
          <a:stretch>
            <a:fillRect/>
          </a:stretch>
        </p:blipFill>
        <p:spPr>
          <a:xfrm>
            <a:off x="0" y="789803"/>
            <a:ext cx="9144000" cy="3492773"/>
          </a:xfrm>
          <a:prstGeom prst="rect">
            <a:avLst/>
          </a:prstGeom>
        </p:spPr>
      </p:pic>
    </p:spTree>
    <p:extLst>
      <p:ext uri="{BB962C8B-B14F-4D97-AF65-F5344CB8AC3E}">
        <p14:creationId xmlns:p14="http://schemas.microsoft.com/office/powerpoint/2010/main" val="370833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ctrTitle"/>
          </p:nvPr>
        </p:nvSpPr>
        <p:spPr>
          <a:xfrm>
            <a:off x="469150" y="506150"/>
            <a:ext cx="4176000" cy="14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Example Time</a:t>
            </a:r>
            <a:endParaRPr sz="4000" b="1" dirty="0">
              <a:solidFill>
                <a:schemeClr val="lt1"/>
              </a:solidFill>
              <a:latin typeface="Proxima Nova"/>
              <a:ea typeface="Proxima Nova"/>
              <a:cs typeface="Proxima Nova"/>
              <a:sym typeface="Proxima Nova"/>
            </a:endParaRPr>
          </a:p>
        </p:txBody>
      </p:sp>
      <p:pic>
        <p:nvPicPr>
          <p:cNvPr id="232" name="Google Shape;232;p34"/>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34"/>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34"/>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34"/>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34"/>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8" name="Rectangle 1024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0" name="Freeform: Shape 1025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2" name="Rectangle 1025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3" name="Rectangle 1025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7" name="Freeform: Shape 1025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6603999" y="4767262"/>
            <a:ext cx="2057400" cy="273844"/>
          </a:xfrm>
        </p:spPr>
        <p:txBody>
          <a:bodyPr vert="horz" lIns="91440" tIns="45720" rIns="91440" bIns="45720" rtlCol="0">
            <a:normAutofit/>
          </a:bodyPr>
          <a:lstStyle/>
          <a:p>
            <a:pPr defTabSz="914400">
              <a:spcAft>
                <a:spcPts val="600"/>
              </a:spcAft>
              <a:defRPr/>
            </a:pPr>
            <a:fld id="{8C2E478F-E849-4A8C-AF1F-CBCC78A7CBFA}" type="slidenum">
              <a:rPr lang="en-US">
                <a:latin typeface="Calibri" panose="020F0502020204030204"/>
              </a:rPr>
              <a:pPr defTabSz="914400">
                <a:spcAft>
                  <a:spcPts val="600"/>
                </a:spcAft>
                <a:defRPr/>
              </a:pPr>
              <a:t>2</a:t>
            </a:fld>
            <a:endParaRPr lang="en-US">
              <a:latin typeface="Calibri" panose="020F0502020204030204"/>
            </a:endParaRPr>
          </a:p>
        </p:txBody>
      </p:sp>
      <p:sp>
        <p:nvSpPr>
          <p:cNvPr id="10259" name="Isosceles Triangle 1025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Mauve has the most RAM. The Dilbert Strip for November 17, 1995 Data Geek, Dilbert Comics ...">
            <a:extLst>
              <a:ext uri="{FF2B5EF4-FFF2-40B4-BE49-F238E27FC236}">
                <a16:creationId xmlns:a16="http://schemas.microsoft.com/office/drawing/2014/main" id="{0FA59DF2-5551-FAA9-4DBD-9EE42B2D24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600" y="1332661"/>
            <a:ext cx="8178799" cy="247817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61" name="Isosceles Triangle 1026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69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88211" y="1559156"/>
            <a:ext cx="3989104" cy="2849166"/>
          </a:xfrm>
        </p:spPr>
        <p:txBody>
          <a:bodyPr/>
          <a:lstStyle/>
          <a:p>
            <a:pPr marL="285750" indent="-285750">
              <a:buFont typeface="Arial" panose="020B0604020202020204" pitchFamily="34" charset="0"/>
              <a:buChar char="•"/>
            </a:pPr>
            <a:r>
              <a:rPr lang="en-US" sz="1400" dirty="0"/>
              <a:t>Thinking out Loud</a:t>
            </a:r>
          </a:p>
          <a:p>
            <a:pPr marL="285750" indent="-285750">
              <a:buFont typeface="Arial" panose="020B0604020202020204" pitchFamily="34" charset="0"/>
              <a:buChar char="•"/>
            </a:pPr>
            <a:r>
              <a:rPr lang="en-US" sz="1400" dirty="0"/>
              <a:t>Introduction to Creating ERD</a:t>
            </a:r>
          </a:p>
          <a:p>
            <a:pPr marL="285750" indent="-285750">
              <a:buFont typeface="Arial" panose="020B0604020202020204" pitchFamily="34" charset="0"/>
              <a:buChar char="•"/>
            </a:pPr>
            <a:r>
              <a:rPr lang="en-US" sz="1400" dirty="0"/>
              <a:t>Data Modeling Example</a:t>
            </a:r>
          </a:p>
          <a:p>
            <a:pPr marL="285750" indent="-285750">
              <a:buFont typeface="Arial" panose="020B0604020202020204" pitchFamily="34" charset="0"/>
              <a:buChar char="•"/>
            </a:pPr>
            <a:r>
              <a:rPr lang="en-US" sz="1400" dirty="0"/>
              <a:t>Many to Many relationships</a:t>
            </a:r>
          </a:p>
          <a:p>
            <a:pPr marL="285750" indent="-285750">
              <a:buFont typeface="Arial" panose="020B0604020202020204" pitchFamily="34" charset="0"/>
              <a:buChar char="•"/>
            </a:pPr>
            <a:r>
              <a:rPr lang="en-US" sz="1400" dirty="0"/>
              <a:t>Normalized Database Design (Why and How)</a:t>
            </a:r>
          </a:p>
          <a:p>
            <a:pPr marL="285750" indent="-285750">
              <a:buFont typeface="Arial" panose="020B0604020202020204" pitchFamily="34" charset="0"/>
              <a:buChar char="•"/>
            </a:pPr>
            <a:r>
              <a:rPr lang="en-US" sz="1400" dirty="0"/>
              <a:t>Hands on:</a:t>
            </a:r>
          </a:p>
          <a:p>
            <a:pPr marL="800100" lvl="1" indent="-285750"/>
            <a:r>
              <a:rPr lang="en-US" sz="1400" spc="225" dirty="0"/>
              <a:t>Topics covered in deck</a:t>
            </a:r>
          </a:p>
          <a:p>
            <a:pPr marL="800100" lvl="1" indent="-285750"/>
            <a:r>
              <a:rPr lang="en-US" sz="1400" spc="225" dirty="0"/>
              <a:t>Creating ERD in Draw.IO</a:t>
            </a:r>
          </a:p>
          <a:p>
            <a:pPr marL="800100" lvl="1" indent="-285750"/>
            <a:r>
              <a:rPr lang="en-US" sz="1400" spc="225" dirty="0"/>
              <a:t>Breakout Challenge</a:t>
            </a:r>
          </a:p>
          <a:p>
            <a:pPr marL="285750" indent="-285750">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Yes it's a great database #coding #database #codingalien | Programmer humor, Programmer jokes ...">
            <a:extLst>
              <a:ext uri="{FF2B5EF4-FFF2-40B4-BE49-F238E27FC236}">
                <a16:creationId xmlns:a16="http://schemas.microsoft.com/office/drawing/2014/main" id="{7D2DFEE1-6196-2A24-6D05-C01460D5D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0"/>
            <a:ext cx="54800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09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Thinking out Loud	</a:t>
            </a:r>
          </a:p>
        </p:txBody>
      </p:sp>
      <p:sp>
        <p:nvSpPr>
          <p:cNvPr id="10" name="TextBox 9">
            <a:extLst>
              <a:ext uri="{FF2B5EF4-FFF2-40B4-BE49-F238E27FC236}">
                <a16:creationId xmlns:a16="http://schemas.microsoft.com/office/drawing/2014/main" id="{66136329-EEF7-62E2-37F7-36366E8B270B}"/>
              </a:ext>
            </a:extLst>
          </p:cNvPr>
          <p:cNvSpPr txBox="1"/>
          <p:nvPr/>
        </p:nvSpPr>
        <p:spPr>
          <a:xfrm>
            <a:off x="169984" y="1016155"/>
            <a:ext cx="8358553" cy="2308324"/>
          </a:xfrm>
          <a:prstGeom prst="rect">
            <a:avLst/>
          </a:prstGeom>
          <a:noFill/>
        </p:spPr>
        <p:txBody>
          <a:bodyPr wrap="square">
            <a:spAutoFit/>
          </a:bodyPr>
          <a:lstStyle/>
          <a:p>
            <a:pPr algn="l"/>
            <a:r>
              <a:rPr lang="en-US" b="0" i="0" dirty="0">
                <a:solidFill>
                  <a:srgbClr val="374151"/>
                </a:solidFill>
                <a:effectLst/>
                <a:latin typeface="Söhne"/>
              </a:rPr>
              <a:t>Setting the Table for this lecture:</a:t>
            </a:r>
          </a:p>
          <a:p>
            <a:pPr algn="l"/>
            <a:endParaRPr lang="en-US" dirty="0">
              <a:solidFill>
                <a:srgbClr val="374151"/>
              </a:solidFill>
              <a:latin typeface="Söhne"/>
            </a:endParaRPr>
          </a:p>
          <a:p>
            <a:pPr algn="l"/>
            <a:r>
              <a:rPr lang="en-US" b="0" i="0" dirty="0">
                <a:solidFill>
                  <a:srgbClr val="374151"/>
                </a:solidFill>
                <a:effectLst/>
                <a:latin typeface="Söhne"/>
              </a:rPr>
              <a:t>Questions:</a:t>
            </a:r>
          </a:p>
          <a:p>
            <a:pPr algn="l"/>
            <a:endParaRPr lang="en-US" dirty="0">
              <a:solidFill>
                <a:srgbClr val="374151"/>
              </a:solidFill>
              <a:latin typeface="Söhne"/>
            </a:endParaRPr>
          </a:p>
          <a:p>
            <a:pPr marL="342900" indent="-342900" algn="l">
              <a:buFont typeface="+mj-lt"/>
              <a:buAutoNum type="arabicPeriod"/>
            </a:pPr>
            <a:r>
              <a:rPr lang="en-US" b="0" i="0" dirty="0">
                <a:solidFill>
                  <a:srgbClr val="374151"/>
                </a:solidFill>
                <a:effectLst/>
                <a:latin typeface="Söhne"/>
              </a:rPr>
              <a:t>What do you think what the most important piece of any web project is?</a:t>
            </a:r>
          </a:p>
          <a:p>
            <a:pPr marL="342900" indent="-342900" algn="l">
              <a:buFont typeface="+mj-lt"/>
              <a:buAutoNum type="arabicPeriod"/>
            </a:pPr>
            <a:r>
              <a:rPr lang="en-US" dirty="0">
                <a:solidFill>
                  <a:srgbClr val="374151"/>
                </a:solidFill>
                <a:latin typeface="Söhne"/>
              </a:rPr>
              <a:t>What Makes up a Relational Database?</a:t>
            </a:r>
          </a:p>
          <a:p>
            <a:pPr marL="342900" indent="-342900" algn="l">
              <a:buFont typeface="+mj-lt"/>
              <a:buAutoNum type="arabicPeriod"/>
            </a:pPr>
            <a:r>
              <a:rPr lang="en-US" b="0" i="0" dirty="0">
                <a:solidFill>
                  <a:srgbClr val="374151"/>
                </a:solidFill>
                <a:effectLst/>
                <a:latin typeface="Söhne"/>
              </a:rPr>
              <a:t>What Key Columns did you talk about in the last lecture?</a:t>
            </a:r>
          </a:p>
          <a:p>
            <a:pPr marL="342900" indent="-342900" algn="l">
              <a:buFont typeface="+mj-lt"/>
              <a:buAutoNum type="arabicPeriod"/>
            </a:pPr>
            <a:r>
              <a:rPr lang="en-US" dirty="0">
                <a:solidFill>
                  <a:srgbClr val="374151"/>
                </a:solidFill>
                <a:latin typeface="Söhne"/>
              </a:rPr>
              <a:t>What Data Types are you familiar with?</a:t>
            </a:r>
            <a:endParaRPr lang="en-US" b="0" i="0" dirty="0">
              <a:solidFill>
                <a:srgbClr val="374151"/>
              </a:solidFill>
              <a:effectLst/>
              <a:latin typeface="Söhne"/>
            </a:endParaRPr>
          </a:p>
        </p:txBody>
      </p:sp>
    </p:spTree>
    <p:extLst>
      <p:ext uri="{BB962C8B-B14F-4D97-AF65-F5344CB8AC3E}">
        <p14:creationId xmlns:p14="http://schemas.microsoft.com/office/powerpoint/2010/main" val="236774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an ERD?</a:t>
            </a:r>
          </a:p>
        </p:txBody>
      </p:sp>
      <p:sp>
        <p:nvSpPr>
          <p:cNvPr id="10" name="TextBox 9">
            <a:extLst>
              <a:ext uri="{FF2B5EF4-FFF2-40B4-BE49-F238E27FC236}">
                <a16:creationId xmlns:a16="http://schemas.microsoft.com/office/drawing/2014/main" id="{66136329-EEF7-62E2-37F7-36366E8B270B}"/>
              </a:ext>
            </a:extLst>
          </p:cNvPr>
          <p:cNvSpPr txBox="1"/>
          <p:nvPr/>
        </p:nvSpPr>
        <p:spPr>
          <a:xfrm>
            <a:off x="169984" y="1016155"/>
            <a:ext cx="8358553" cy="369331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374151"/>
                </a:solidFill>
                <a:effectLst/>
                <a:latin typeface="Söhne"/>
              </a:rPr>
              <a:t>What is an ERD?</a:t>
            </a:r>
          </a:p>
          <a:p>
            <a:pPr marL="742950" lvl="1" indent="-285750">
              <a:buFont typeface="Arial" panose="020B0604020202020204" pitchFamily="34" charset="0"/>
              <a:buChar char="•"/>
            </a:pPr>
            <a:r>
              <a:rPr lang="en-US" b="0" i="0" dirty="0">
                <a:solidFill>
                  <a:srgbClr val="374151"/>
                </a:solidFill>
                <a:effectLst/>
                <a:latin typeface="Söhne"/>
              </a:rPr>
              <a:t>Entity-Relationship Diagram. </a:t>
            </a:r>
          </a:p>
          <a:p>
            <a:pPr marL="285750" indent="-285750" algn="l">
              <a:buFont typeface="Arial" panose="020B0604020202020204" pitchFamily="34" charset="0"/>
              <a:buChar char="•"/>
            </a:pPr>
            <a:r>
              <a:rPr lang="en-US" b="0" i="0" dirty="0">
                <a:solidFill>
                  <a:srgbClr val="374151"/>
                </a:solidFill>
                <a:effectLst/>
                <a:latin typeface="Söhne"/>
              </a:rPr>
              <a:t>Components of an ERD</a:t>
            </a:r>
          </a:p>
          <a:p>
            <a:pPr marL="742950" lvl="1" indent="-285750">
              <a:buFont typeface="Arial" panose="020B0604020202020204" pitchFamily="34" charset="0"/>
              <a:buChar char="•"/>
            </a:pPr>
            <a:r>
              <a:rPr lang="en-US" b="0" i="0" dirty="0">
                <a:solidFill>
                  <a:srgbClr val="374151"/>
                </a:solidFill>
                <a:effectLst/>
                <a:latin typeface="Söhne"/>
              </a:rPr>
              <a:t>Entities, Attributes, Relationships, Tables, Columns, Keys</a:t>
            </a:r>
          </a:p>
          <a:p>
            <a:pPr marL="285750" indent="-285750" algn="l">
              <a:buFont typeface="Arial" panose="020B0604020202020204" pitchFamily="34" charset="0"/>
              <a:buChar char="•"/>
            </a:pPr>
            <a:r>
              <a:rPr lang="en-US" b="0" i="0" dirty="0">
                <a:solidFill>
                  <a:srgbClr val="374151"/>
                </a:solidFill>
                <a:effectLst/>
                <a:latin typeface="Söhne"/>
              </a:rPr>
              <a:t>Why use ERDs?</a:t>
            </a:r>
          </a:p>
          <a:p>
            <a:pPr marL="742950" lvl="1" indent="-285750">
              <a:buFont typeface="Arial" panose="020B0604020202020204" pitchFamily="34" charset="0"/>
              <a:buChar char="•"/>
            </a:pPr>
            <a:r>
              <a:rPr lang="en-US" b="0" i="0" dirty="0">
                <a:solidFill>
                  <a:srgbClr val="374151"/>
                </a:solidFill>
                <a:effectLst/>
                <a:latin typeface="Söhne"/>
              </a:rPr>
              <a:t>Visualize the structure of a database making it easier to design, debug, and talk about.</a:t>
            </a:r>
          </a:p>
          <a:p>
            <a:pPr marL="285750" indent="-285750" algn="l">
              <a:buFont typeface="Arial" panose="020B0604020202020204" pitchFamily="34" charset="0"/>
              <a:buChar char="•"/>
            </a:pPr>
            <a:r>
              <a:rPr lang="en-US" b="0" i="0" dirty="0">
                <a:solidFill>
                  <a:srgbClr val="374151"/>
                </a:solidFill>
                <a:effectLst/>
                <a:latin typeface="Söhne"/>
              </a:rPr>
              <a:t>Steps to create an ERD</a:t>
            </a:r>
          </a:p>
          <a:p>
            <a:pPr marL="742950" lvl="1" indent="-285750">
              <a:buFont typeface="Arial" panose="020B0604020202020204" pitchFamily="34" charset="0"/>
              <a:buChar char="•"/>
            </a:pPr>
            <a:r>
              <a:rPr lang="en-US" dirty="0">
                <a:solidFill>
                  <a:srgbClr val="374151"/>
                </a:solidFill>
                <a:latin typeface="Söhne"/>
              </a:rPr>
              <a:t>Start with the large entities, and break down how they’ll work together.</a:t>
            </a:r>
          </a:p>
          <a:p>
            <a:pPr marL="285750" indent="-285750">
              <a:buFont typeface="Arial" panose="020B0604020202020204" pitchFamily="34" charset="0"/>
              <a:buChar char="•"/>
            </a:pPr>
            <a:r>
              <a:rPr lang="en-US" b="0" i="0" dirty="0">
                <a:solidFill>
                  <a:srgbClr val="374151"/>
                </a:solidFill>
                <a:effectLst/>
                <a:latin typeface="Söhne"/>
              </a:rPr>
              <a:t>Multiple Types of ERD</a:t>
            </a:r>
          </a:p>
          <a:p>
            <a:pPr marL="742950" lvl="1" indent="-285750">
              <a:buFont typeface="Arial" panose="020B0604020202020204" pitchFamily="34" charset="0"/>
              <a:buChar char="•"/>
            </a:pPr>
            <a:r>
              <a:rPr lang="en-US" dirty="0">
                <a:solidFill>
                  <a:srgbClr val="374151"/>
                </a:solidFill>
                <a:latin typeface="Söhne"/>
              </a:rPr>
              <a:t>There are two main types of ERD’s you will see</a:t>
            </a:r>
          </a:p>
          <a:p>
            <a:pPr marL="1200150" lvl="2" indent="-285750">
              <a:buFont typeface="Arial" panose="020B0604020202020204" pitchFamily="34" charset="0"/>
              <a:buChar char="•"/>
            </a:pPr>
            <a:r>
              <a:rPr lang="en-US" dirty="0">
                <a:solidFill>
                  <a:srgbClr val="374151"/>
                </a:solidFill>
                <a:latin typeface="Söhne"/>
              </a:rPr>
              <a:t>Conceptual/Logical and Physical</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417824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72707"/>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Relationship Diagram – Conceptual or Logical</a:t>
            </a:r>
          </a:p>
        </p:txBody>
      </p:sp>
      <p:sp>
        <p:nvSpPr>
          <p:cNvPr id="3" name="Google Shape;124;p20">
            <a:extLst>
              <a:ext uri="{FF2B5EF4-FFF2-40B4-BE49-F238E27FC236}">
                <a16:creationId xmlns:a16="http://schemas.microsoft.com/office/drawing/2014/main" id="{C3972A0A-ABB7-0EC6-0430-279A270D8B3E}"/>
              </a:ext>
            </a:extLst>
          </p:cNvPr>
          <p:cNvSpPr txBox="1"/>
          <p:nvPr/>
        </p:nvSpPr>
        <p:spPr>
          <a:xfrm>
            <a:off x="176583" y="612315"/>
            <a:ext cx="8030100" cy="3755891"/>
          </a:xfrm>
          <a:prstGeom prst="rect">
            <a:avLst/>
          </a:prstGeom>
          <a:noFill/>
          <a:ln>
            <a:noFill/>
          </a:ln>
        </p:spPr>
        <p:txBody>
          <a:bodyPr spcFirstLastPara="1" wrap="square" lIns="91425" tIns="91425" rIns="91425" bIns="91425" anchor="t" anchorCtr="0">
            <a:noAutofit/>
          </a:bodyPr>
          <a:lstStyle/>
          <a:p>
            <a:pPr algn="l"/>
            <a:r>
              <a:rPr lang="en-US" b="0" i="0" dirty="0">
                <a:solidFill>
                  <a:srgbClr val="374151"/>
                </a:solidFill>
                <a:effectLst/>
                <a:latin typeface="Söhne"/>
              </a:rPr>
              <a:t>Terms:</a:t>
            </a:r>
          </a:p>
          <a:p>
            <a:pPr algn="l"/>
            <a:endParaRPr lang="en-US" dirty="0">
              <a:solidFill>
                <a:srgbClr val="374151"/>
              </a:solidFill>
              <a:latin typeface="Söhne"/>
            </a:endParaRPr>
          </a:p>
          <a:p>
            <a:pPr lvl="1"/>
            <a:r>
              <a:rPr lang="en-US" b="0" i="0" dirty="0">
                <a:solidFill>
                  <a:srgbClr val="374151"/>
                </a:solidFill>
                <a:effectLst/>
                <a:latin typeface="Söhne"/>
              </a:rPr>
              <a:t>Entity – The “Thing” that can have data stored about it</a:t>
            </a:r>
          </a:p>
          <a:p>
            <a:pPr lvl="1"/>
            <a:r>
              <a:rPr lang="en-US" dirty="0">
                <a:solidFill>
                  <a:srgbClr val="374151"/>
                </a:solidFill>
                <a:latin typeface="Söhne"/>
              </a:rPr>
              <a:t>Relationship – How two entities relate to each other. </a:t>
            </a:r>
          </a:p>
          <a:p>
            <a:pPr lvl="1"/>
            <a:r>
              <a:rPr lang="en-US" b="0" i="0" dirty="0">
                <a:solidFill>
                  <a:srgbClr val="374151"/>
                </a:solidFill>
                <a:effectLst/>
                <a:latin typeface="Söhne"/>
              </a:rPr>
              <a:t>Attribute – Property of an Entity</a:t>
            </a:r>
          </a:p>
          <a:p>
            <a:pPr lvl="1"/>
            <a:endParaRPr lang="en-US" dirty="0">
              <a:solidFill>
                <a:srgbClr val="374151"/>
              </a:solidFill>
              <a:latin typeface="Söhne"/>
            </a:endParaRPr>
          </a:p>
          <a:p>
            <a:r>
              <a:rPr lang="en-US" dirty="0">
                <a:solidFill>
                  <a:srgbClr val="374151"/>
                </a:solidFill>
                <a:latin typeface="Söhne"/>
              </a:rPr>
              <a:t>**We will do a case study on the Bookshelf system shortly.</a:t>
            </a:r>
            <a:br>
              <a:rPr lang="en-US" dirty="0">
                <a:solidFill>
                  <a:srgbClr val="374151"/>
                </a:solidFill>
                <a:latin typeface="Söhne"/>
              </a:rPr>
            </a:br>
            <a:br>
              <a:rPr lang="en-US" dirty="0">
                <a:solidFill>
                  <a:srgbClr val="374151"/>
                </a:solidFill>
                <a:latin typeface="Söhne"/>
              </a:rPr>
            </a:br>
            <a:endParaRPr lang="en-US" b="0" i="0" dirty="0">
              <a:solidFill>
                <a:srgbClr val="374151"/>
              </a:solidFill>
              <a:effectLst/>
              <a:latin typeface="Söhne"/>
            </a:endParaRPr>
          </a:p>
          <a:p>
            <a:pPr algn="l"/>
            <a:endParaRPr lang="en-US" b="0" i="0" dirty="0">
              <a:solidFill>
                <a:srgbClr val="374151"/>
              </a:solidFill>
              <a:effectLst/>
              <a:latin typeface="Söhne"/>
            </a:endParaRPr>
          </a:p>
          <a:p>
            <a:pPr lvl="1"/>
            <a:endParaRPr lang="en-US" dirty="0">
              <a:solidFill>
                <a:srgbClr val="374151"/>
              </a:solidFill>
              <a:latin typeface="Söhne"/>
            </a:endParaRPr>
          </a:p>
        </p:txBody>
      </p:sp>
    </p:spTree>
    <p:extLst>
      <p:ext uri="{BB962C8B-B14F-4D97-AF65-F5344CB8AC3E}">
        <p14:creationId xmlns:p14="http://schemas.microsoft.com/office/powerpoint/2010/main" val="209417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5093ECC-8BEB-4546-A80D-0B4887662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7837465" y="4760118"/>
            <a:ext cx="1125940" cy="273843"/>
          </a:xfrm>
        </p:spPr>
        <p:txBody>
          <a:bodyPr vert="horz" lIns="91440" tIns="45720" rIns="91440" bIns="45720" rtlCol="0">
            <a:normAutofit/>
          </a:bodyPr>
          <a:lstStyle/>
          <a:p>
            <a:pPr defTabSz="914400">
              <a:spcAft>
                <a:spcPts val="600"/>
              </a:spcAft>
              <a:defRPr/>
            </a:pPr>
            <a:fld id="{8C2E478F-E849-4A8C-AF1F-CBCC78A7CBFA}" type="slidenum">
              <a:rPr lang="en-US" sz="700">
                <a:solidFill>
                  <a:schemeClr val="bg1">
                    <a:alpha val="60000"/>
                  </a:schemeClr>
                </a:solidFill>
                <a:latin typeface="Calibri" panose="020F0502020204030204"/>
              </a:rPr>
              <a:pPr defTabSz="914400">
                <a:spcAft>
                  <a:spcPts val="600"/>
                </a:spcAft>
                <a:defRPr/>
              </a:pPr>
              <a:t>8</a:t>
            </a:fld>
            <a:endParaRPr lang="en-US" sz="700">
              <a:solidFill>
                <a:schemeClr val="bg1">
                  <a:alpha val="60000"/>
                </a:schemeClr>
              </a:solidFill>
              <a:latin typeface="Calibri" panose="020F0502020204030204"/>
            </a:endParaRPr>
          </a:p>
        </p:txBody>
      </p:sp>
      <p:pic>
        <p:nvPicPr>
          <p:cNvPr id="6146" name="Picture 2" descr="What is an ER diagram of a Database? | by Sweta Barnwal | Medium">
            <a:extLst>
              <a:ext uri="{FF2B5EF4-FFF2-40B4-BE49-F238E27FC236}">
                <a16:creationId xmlns:a16="http://schemas.microsoft.com/office/drawing/2014/main" id="{9FC4DF65-EC6D-1012-E51B-35AEEDE36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1081088"/>
            <a:ext cx="538162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77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56913" y="72198"/>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 1 (Logical / Conceptual)</a:t>
            </a:r>
          </a:p>
        </p:txBody>
      </p:sp>
      <p:pic>
        <p:nvPicPr>
          <p:cNvPr id="4098" name="Picture 2" descr="Er Diagram Attribute On Relationship – ERModelExample.com">
            <a:extLst>
              <a:ext uri="{FF2B5EF4-FFF2-40B4-BE49-F238E27FC236}">
                <a16:creationId xmlns:a16="http://schemas.microsoft.com/office/drawing/2014/main" id="{B82FB187-A56A-FAC8-9DDA-C1C8B2BC9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120" y="584069"/>
            <a:ext cx="6187598" cy="455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761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6399</TotalTime>
  <Words>1761</Words>
  <Application>Microsoft Office PowerPoint</Application>
  <PresentationFormat>On-screen Show (16:9)</PresentationFormat>
  <Paragraphs>181</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Calibri</vt:lpstr>
      <vt:lpstr>Calibri Light</vt:lpstr>
      <vt:lpstr>Helvetica Neue</vt:lpstr>
      <vt:lpstr>Nunito</vt:lpstr>
      <vt:lpstr>Proxima Nova</vt:lpstr>
      <vt:lpstr>Söhne</vt:lpstr>
      <vt:lpstr>system-ui</vt:lpstr>
      <vt:lpstr>Office Theme</vt:lpstr>
      <vt:lpstr>M5W11 – Database Design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W1D2 - The Dev Workflow</dc:title>
  <dc:creator>Ryan Ternier</dc:creator>
  <cp:lastModifiedBy>Ryan Ternier</cp:lastModifiedBy>
  <cp:revision>64</cp:revision>
  <dcterms:modified xsi:type="dcterms:W3CDTF">2023-08-24T20:30:52Z</dcterms:modified>
</cp:coreProperties>
</file>