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8"/>
  </p:notesMasterIdLst>
  <p:sldIdLst>
    <p:sldId id="256" r:id="rId2"/>
    <p:sldId id="2462" r:id="rId3"/>
    <p:sldId id="2465" r:id="rId4"/>
    <p:sldId id="2482" r:id="rId5"/>
    <p:sldId id="263" r:id="rId6"/>
    <p:sldId id="2476" r:id="rId7"/>
    <p:sldId id="2485" r:id="rId8"/>
    <p:sldId id="2486" r:id="rId9"/>
    <p:sldId id="258" r:id="rId10"/>
    <p:sldId id="2487" r:id="rId11"/>
    <p:sldId id="2488" r:id="rId12"/>
    <p:sldId id="2489" r:id="rId13"/>
    <p:sldId id="2490" r:id="rId14"/>
    <p:sldId id="2491" r:id="rId15"/>
    <p:sldId id="2492" r:id="rId16"/>
    <p:sldId id="2493" r:id="rId17"/>
    <p:sldId id="2494" r:id="rId18"/>
    <p:sldId id="2495" r:id="rId19"/>
    <p:sldId id="2497" r:id="rId20"/>
    <p:sldId id="2496" r:id="rId21"/>
    <p:sldId id="2498" r:id="rId22"/>
    <p:sldId id="2499" r:id="rId23"/>
    <p:sldId id="277" r:id="rId24"/>
    <p:sldId id="2500" r:id="rId25"/>
    <p:sldId id="2501" r:id="rId26"/>
    <p:sldId id="2502"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516" autoAdjust="0"/>
  </p:normalViewPr>
  <p:slideViewPr>
    <p:cSldViewPr snapToGrid="0">
      <p:cViewPr varScale="1">
        <p:scale>
          <a:sx n="168" d="100"/>
          <a:sy n="168" d="100"/>
        </p:scale>
        <p:origin x="164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22:25:50.235"/>
    </inkml:context>
    <inkml:brush xml:id="br0">
      <inkml:brushProperty name="width" value="0.05" units="cm"/>
      <inkml:brushProperty name="height" value="0.05" units="cm"/>
      <inkml:brushProperty name="color" value="#E71224"/>
    </inkml:brush>
  </inkml:definitions>
  <inkml:trace contextRef="#ctx0" brushRef="#br0">1 1066 24575,'5'-1'0,"-1"1"0,1-1 0,0 0 0,-1 0 0,1 0 0,5-3 0,-5 2 0,0 0 0,1 0 0,0 1 0,6-1 0,45 0 0,-35 2 0,33-5 0,49-4 0,-64 7 0,69-7 0,-93 6 0,21-5 0,-22 4 0,24-3 0,57-11 0,-72 10 0,3-1 0,-4 5 0,0-1 0,0-1 0,38-16 0,-34 12 0,0 1 0,43-8 0,-59 14 0,0-1 0,0 1 0,0-2 0,10-5 0,-14 7 0,0 1 0,14-4 0,-15 4 0,1 1 0,-1-1 0,12-6 0,22-9 0,-31 14 0,0-1 0,0 0 0,-1 0 0,15-9 0,-2-3 0,1 1 0,1 1 0,34-16 0,18-7 0,23-13 0,-92 46 0,-1 1 0,1-2 0,-1 1 0,0 0 0,0-1 0,0 0 0,-1 0 0,1-1 0,-1 1 0,4-10 0,-2 7 0,0 1 0,9-9 0,1 0 0,-11 10 0,0-1 0,0 0 0,-1 1 0,0-1 0,0-1 0,0 1 0,-1-1 0,0 1 0,1-10 0,-1 8 0,1 0 0,8-16 0,1-4 0,-5 11 0,14-22 0,4-8 0,-11 17 0,-11 23 0,0 1 0,0-1 0,-1 0 0,0 0 0,0 0 0,2-12 0,-3 10 0,0 1 0,1-1 0,0 1 0,5-10 0,-6 12 0,1-2 0,0-1 0,-1 0 0,-1 0 0,0 0 0,0-20 0,-1 21 0,0 8 0,0 0 0,0 1 0,0-1 0,0 0 0,0 0 0,-1 1 0,1-1 0,0 0 0,0 0 0,-1 1 0,1-1 0,0 0 0,-1 1 0,1-1 0,-1 0 0,1 1 0,-1-1 0,1 1 0,-1-1 0,0 1 0,1-1 0,-1 1 0,1-1 0,-1 1 0,0 0 0,0-1 0,1 1 0,-1 0 0,0-1 0,1 1 0,-1 0 0,0 0 0,0 0 0,0 0 0,1 0 0,-1 0 0,0 0 0,0 0 0,1 0 0,-2 0 0,-2 1 0,0-1 0,0 1 0,0 0 0,0-1 0,0 2 0,-5 1 0,-83 35 0,71-26 0,17-9 0,-1 0 0,0 0 0,0-1 0,1 1 0,-9 1 0,9-3 0,0 0 0,0 0 0,0 1 0,0-1 0,0 1 0,0 0 0,0 0 0,1 0 0,-1 1 0,-4 4 0,-26 14 0,33-21 0,1 1 0,0-1 0,0 0 0,0 0 0,0 0 0,0 0 0,0 0 0,0 0 0,-1 0 0,1 0 0,0 1 0,0-1 0,0 0 0,0 0 0,0 0 0,0 0 0,0 0 0,0 1 0,0-1 0,0 0 0,0 0 0,0 0 0,0 0 0,0 1 0,0-1 0,0 0 0,0 0 0,0 0 0,0 0 0,0 0 0,0 1 0,0-1 0,0 0 0,0 0 0,0 0 0,0 0 0,0 0 0,1 1 0,-1-1 0,7 4 0,11-1 0,24-1 0,52-5 0,-84 2 0,1-1 0,13-4 0,-15 4 0,-1 0 0,1 0 0,16-1 0,-24 3 0,1 1 0,0-1 0,-1 0 0,1 0 0,-1 1 0,1-1 0,-1 1 0,1-1 0,-1 1 0,1 0 0,-1 0 0,0 0 0,1-1 0,1 4 0,17 17 0,-6-4 0,-8-10 0,0 0 0,7 12 0,8 9 0,3 1 0,-16-18 0,16 16 0,11 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22:25:56.782"/>
    </inkml:context>
    <inkml:brush xml:id="br0">
      <inkml:brushProperty name="width" value="0.05" units="cm"/>
      <inkml:brushProperty name="height" value="0.05" units="cm"/>
      <inkml:brushProperty name="color" value="#E71224"/>
    </inkml:brush>
  </inkml:definitions>
  <inkml:trace contextRef="#ctx0" brushRef="#br0">1 0 24575,'0'7'0,"1"0"0,0 0 0,1 0 0,-1 0 0,1-1 0,1 1 0,-1-1 0,1 1 0,0-1 0,1 0 0,5 8 0,0 2 0,-5-9 0,1 1 0,0-2 0,11 13 0,22 34 0,-20-35 0,36 27 0,-20-18 0,-26-21 0,0-1 0,1 0 0,0 0 0,0-1 0,11 4 0,15 6 0,16 10 0,-17-9 0,-25-11 0,0 0 0,1 0 0,15 4 0,58 16 0,-3 0 0,5 0 0,-36-13 0,-6-2 0,-13-4 0,-24-5 0,0 1 0,0 0 0,0 0 0,10 4 0,-1 0 0,0-1 0,-1 0 0,1-1 0,29 1 0,8 2 0,8-1 0,-4 0 0,-13-3 0,-34-2 0,1 1 0,0 0 0,0 0 0,16 5 0,-14-3 0,1 0 0,-1 0 0,0-2 0,15 2 0,52-4 0,-29 0 0,89 8 0,42-3 0,-103-5 0,975 1 0,-1042 0 0,21 4 0,10 1 0,-35-4 0,1 0 0,-1 1 0,1 0 0,14 5 0,10 3 0,47 2 0,0 0 0,-37-1 0,-25-5 0,20 2 0,61 17 0,-88-22 0,86 24 0,-87-23 0,0 0 0,8 5 0,18 8 0,-30-15 0,0 1 0,0-1 0,0 1 0,0 0 0,-1 0 0,1 1 0,-1-1 0,0 1 0,0 0 0,4 6 0,25 18 0,-33-28 0,0 0 0,0 0 0,0 0 0,1 1 0,-1-1 0,0 0 0,0 0 0,0 0 0,0 0 0,0 0 0,1 0 0,-1 0 0,0 1 0,0-1 0,0 0 0,0 0 0,1 0 0,-1 0 0,0 0 0,0 0 0,0 0 0,1 0 0,-1 0 0,0 0 0,0 0 0,0 0 0,0 0 0,1 0 0,-1 0 0,0 0 0,0 0 0,0 0 0,1 0 0,-1 0 0,0 0 0,0-1 0,2-6 0,-6-13 0,4 18 0,-26-90 0,23 77 0,1 0 0,0 0 0,0 0 0,2-1 0,0 1 0,2-17 0,-1 29 0,0-1 0,0 0 0,0 1 0,0-1 0,1 1 0,-1-1 0,1 1 0,0 0 0,0 0 0,0 0 0,0 0 0,0 0 0,1 0 0,-1 1 0,1-1 0,0 1 0,0-1 0,0 1 0,0 0 0,0 0 0,0 1 0,1-1 0,-1 1 0,1-1 0,-1 1 0,1 0 0,-1 0 0,7 0 0,61-9 0,-40 2 0,-23 5 0,0 1 0,1 0 0,8-1 0,22-1 0,-16 1 0,24 0 0,-33 2 0,20-2 0,13-2 0,436 5 0,-437 5 0,-8-1 0,-29-3 0,-1 1 0,1-1 0,13 6 0,14 2 0,3-3 0,55 6 0,-85-11 0,-2-1 0,0 0 0,1 1 0,-1 0 0,0 0 0,8 3 0,7 2 0,1-1 0,-1-1 0,33 1 0,43 3 0,7 0 0,-86-7 0,-1 0 0,20-1 0,-18-1 0,29 4 0,-12 6 0,-29-7 0,1 0 0,-1 0 0,15 1 0,84-3 0,15 0 0,-78 5 0,21 0 0,1102-5 0,-1162-1 0,0 1 0,0-1 0,0 0 0,0-1 0,9-3 0,-8 3 0,0 0 0,0 0 0,10-1 0,19-1 0,26-2 0,-15 1 0,-31 3 0,19-1 0,-17 3 0,-1-1 0,1-1 0,-1-1 0,1 0 0,21-8 0,-25 7 0,0 2 0,14-3 0,-13 3 0,22-6 0,-31 7 0,-1-1 0,1 1 0,-1-1 0,0-1 0,0 1 0,0 0 0,0-1 0,0 0 0,3-4 0,39-45 0,-33 41 0,-10 9 0,0 0 0,-1 0 0,1-1 0,-1 1 0,4-6 0,12-17 0,-12 18 0,-1 0 0,1-1 0,-2 0 0,1 0 0,4-11 0,-1-1 0,12-21 0,-4 7 0,-14 32 31,-1-1 0,1 1 0,-1 0 0,1 0 0,0 0-1,0 0 1,0 0 0,0 0 0,0 0 0,4-2 0,26-13-1403,-29 16 1039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22:25:59.914"/>
    </inkml:context>
    <inkml:brush xml:id="br0">
      <inkml:brushProperty name="width" value="0.05" units="cm"/>
      <inkml:brushProperty name="height" value="0.05" units="cm"/>
      <inkml:brushProperty name="color" value="#E71224"/>
    </inkml:brush>
  </inkml:definitions>
  <inkml:trace contextRef="#ctx0" brushRef="#br0">1422 1243 24575,'0'-30'0,"1"13"0,-3-30 0,0 41 0,0-1 0,0 1 0,-1-1 0,0 1 0,0 0 0,-1 0 0,0 1 0,0-1 0,-8-9 0,-2-3 0,-9-10 0,-42-42 0,20 25 0,-57-51-474,58 61-1897,-15-14 2371,-55-41 2845,52 42-2845,32 25 0,-47-46 0,-14-23 0,30 34 0,-28-19 0,75 65 0,-10-9 0,-3 1 0,21 15 0,0 0 0,0 0 0,-13-6 0,11 6 0,0 0 0,0 0 0,-13-13 0,-3-2 0,-24-13 0,21 13 0,7 3 0,14 14 0,1-1 0,0 0 0,0 0 0,0 0 0,0-1 0,1 0 0,-1 0 0,1 0 0,0 0 0,-4-8 0,8 12 0,0 1 0,0-1 0,0 0 0,-1 0 0,1 1 0,0-1 0,-1 0 0,1 1 0,-1-1 0,1 1 0,-1-1 0,1 0 0,-1 1 0,1-1 0,-1 1 0,0 0 0,1-1 0,-1 1 0,1-1 0,-1 1 0,0 0 0,0-1 0,1 1 0,-1 0 0,0 0 0,1 0 0,-1 0 0,0-1 0,0 1 0,1 0 0,-1 0 0,0 0 0,0 1 0,0-1 0,1 0 0,-1 0 0,0 0 0,1 0 0,-1 1 0,0-1 0,0 0 0,1 1 0,-2 0 0,-2 2 0,0 0 0,0 1 0,0 0 0,0 0 0,-3 6 0,-6 5 0,6-9 0,0 1 0,1 0 0,-8 10 0,-24 32 0,28-34 0,-13 27 0,21-38 0,1 0 0,-1 0 0,1 0 0,-1 0 0,1 1 0,0-1 0,1 0 0,-1 1 0,1-1 0,0 1 0,0-1 0,1 7 0,-1-11 0,0 0 0,0 0 0,0 1 0,0-1 0,0 0 0,0 0 0,0 0 0,1 1 0,-1-1 0,0 0 0,0 0 0,0 0 0,0 1 0,0-1 0,0 0 0,1 0 0,-1 0 0,0 0 0,0 1 0,0-1 0,1 0 0,-1 0 0,0 0 0,0 0 0,0 0 0,1 0 0,-1 0 0,0 0 0,0 0 0,1 0 0,-1 0 0,0 0 0,0 0 0,1 0 0,9-4 0,7-10 0,-5-1 0,-8 10 0,1-1 0,10-8 0,-13 11 0,1 1 0,-1-1 0,0 0 0,0 0 0,3-5 0,10-12 0,-9 13 0,0 0 0,0 0 0,-1-1 0,0 0 0,5-10 0,9-14 0,-8 13 0,-10 17 0,-1 0 0,2 0 0,-1-1 0,0 1 0,0 0 0,1 0 0,-1 0 0,1 0 0,0 1 0,-1-1 0,1 0 0,0 1 0,0-1 0,0 1 0,0-1 0,5-1 0,12-6 0,-15 7 0,1-1 0,0 1 0,-1 1 0,1-1 0,0 0 0,0 1 0,8-1 0,3 2 0,1 0 0,-1 1 0,1 1 0,18 5 0,12 0 0,63 15 0,-91-18 0,10 2-289,30 0 0,4 2-57,-45-6 560,20 0 1,-21-2 33,29 5-1,-14-3 66,-27-2-552,1 0-1,-1 0 0,1 0 0,-1 1 0,1 0 1,6 2-1,-4 1-6586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utorial.techaltum.com/callback-function.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dirty="0"/>
              <a:t>A Promise in JavaScript is an object that represents the eventual completion or failure of an asynchronous operation. It serves as a placeholder for the eventual results of the operation.</a:t>
            </a:r>
          </a:p>
        </p:txBody>
      </p:sp>
    </p:spTree>
    <p:extLst>
      <p:ext uri="{BB962C8B-B14F-4D97-AF65-F5344CB8AC3E}">
        <p14:creationId xmlns:p14="http://schemas.microsoft.com/office/powerpoint/2010/main" val="306228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fontAlgn="base">
              <a:spcBef>
                <a:spcPts val="0"/>
              </a:spcBef>
              <a:spcAft>
                <a:spcPts val="0"/>
              </a:spcAft>
              <a:buFont typeface="Arial" panose="020B0604020202020204" pitchFamily="34" charset="0"/>
              <a:buNone/>
            </a:pPr>
            <a:r>
              <a:rPr lang="en-US" sz="1800" b="1" i="0" u="none" strike="noStrike" dirty="0">
                <a:solidFill>
                  <a:srgbClr val="D45152"/>
                </a:solidFill>
                <a:effectLst/>
                <a:latin typeface="Arial" panose="020B0604020202020204" pitchFamily="34" charset="0"/>
              </a:rPr>
              <a:t>Easy Example</a:t>
            </a:r>
          </a:p>
          <a:p>
            <a:pPr marL="139700" indent="0" rtl="0" fontAlgn="base">
              <a:spcBef>
                <a:spcPts val="0"/>
              </a:spcBef>
              <a:spcAft>
                <a:spcPts val="0"/>
              </a:spcAft>
              <a:buFont typeface="Arial" panose="020B0604020202020204" pitchFamily="34" charset="0"/>
              <a:buNone/>
            </a:pPr>
            <a:r>
              <a:rPr lang="en-US" sz="1800" b="1" i="0" u="none" strike="noStrike" dirty="0">
                <a:solidFill>
                  <a:srgbClr val="D45152"/>
                </a:solidFill>
                <a:effectLst/>
                <a:latin typeface="Arial" panose="020B0604020202020204" pitchFamily="34" charset="0"/>
              </a:rPr>
              <a:t>Pending State</a:t>
            </a:r>
            <a:r>
              <a:rPr lang="en-US" sz="1800" b="0" i="0" u="none" strike="noStrike" dirty="0">
                <a:solidFill>
                  <a:srgbClr val="000000"/>
                </a:solidFill>
                <a:effectLst/>
                <a:latin typeface="Arial" panose="020B0604020202020204" pitchFamily="34" charset="0"/>
              </a:rPr>
              <a:t>: You’ve been given a receipt with a number.</a:t>
            </a:r>
          </a:p>
          <a:p>
            <a:pPr marL="139700" indent="0" rtl="0" fontAlgn="base">
              <a:spcBef>
                <a:spcPts val="0"/>
              </a:spcBef>
              <a:spcAft>
                <a:spcPts val="0"/>
              </a:spcAft>
              <a:buFont typeface="Arial" panose="020B0604020202020204" pitchFamily="34" charset="0"/>
              <a:buNone/>
            </a:pPr>
            <a:br>
              <a:rPr lang="en-US" b="0" dirty="0">
                <a:effectLst/>
              </a:rPr>
            </a:br>
            <a:r>
              <a:rPr lang="en-US" sz="1800" b="1" i="0" u="none" strike="noStrike" dirty="0">
                <a:solidFill>
                  <a:srgbClr val="D45152"/>
                </a:solidFill>
                <a:effectLst/>
                <a:latin typeface="Arial" panose="020B0604020202020204" pitchFamily="34" charset="0"/>
              </a:rPr>
              <a:t>Fulfilled</a:t>
            </a:r>
            <a:r>
              <a:rPr lang="en-US" sz="1800" b="0" i="0" u="none" strike="noStrike" dirty="0">
                <a:solidFill>
                  <a:srgbClr val="000000"/>
                </a:solidFill>
                <a:effectLst/>
                <a:latin typeface="Arial" panose="020B0604020202020204" pitchFamily="34" charset="0"/>
              </a:rPr>
              <a:t>: Your order is ready! You present the ticket and get your meal :) </a:t>
            </a:r>
            <a:r>
              <a:rPr lang="en-US" sz="1800" b="1" i="0" u="none" strike="noStrike" dirty="0">
                <a:solidFill>
                  <a:srgbClr val="D45152"/>
                </a:solidFill>
                <a:effectLst/>
                <a:latin typeface="Arial" panose="020B0604020202020204" pitchFamily="34" charset="0"/>
              </a:rPr>
              <a:t>OR</a:t>
            </a:r>
            <a:endParaRPr lang="en-US" sz="1800" b="0" i="0" u="none" strike="noStrike" dirty="0">
              <a:solidFill>
                <a:srgbClr val="000000"/>
              </a:solidFill>
              <a:effectLst/>
              <a:latin typeface="Arial" panose="020B0604020202020204" pitchFamily="34" charset="0"/>
            </a:endParaRPr>
          </a:p>
          <a:p>
            <a:pPr marL="139700" indent="0">
              <a:buNone/>
            </a:pPr>
            <a:br>
              <a:rPr lang="en-US" b="0" dirty="0">
                <a:effectLst/>
              </a:rPr>
            </a:br>
            <a:r>
              <a:rPr lang="en-US" sz="1800" b="1" i="0" u="none" strike="noStrike" dirty="0">
                <a:solidFill>
                  <a:srgbClr val="D45152"/>
                </a:solidFill>
                <a:effectLst/>
                <a:latin typeface="Arial" panose="020B0604020202020204" pitchFamily="34" charset="0"/>
              </a:rPr>
              <a:t>Rejected</a:t>
            </a:r>
            <a:r>
              <a:rPr lang="en-US" sz="1800" b="0" i="0" u="none" strike="noStrike" dirty="0">
                <a:solidFill>
                  <a:srgbClr val="000000"/>
                </a:solidFill>
                <a:effectLst/>
                <a:latin typeface="Arial" panose="020B0604020202020204" pitchFamily="34" charset="0"/>
              </a:rPr>
              <a:t>: They’re out of burgers! :( Your order cannot be fulfilled. It’s rejected!</a:t>
            </a:r>
          </a:p>
          <a:p>
            <a:pPr marL="139700" indent="0">
              <a:buNone/>
            </a:pPr>
            <a:endParaRPr lang="en-US" sz="1800" b="0" i="0" u="none" strike="noStrike" dirty="0">
              <a:solidFill>
                <a:srgbClr val="000000"/>
              </a:solidFill>
              <a:effectLst/>
              <a:latin typeface="Arial" panose="020B0604020202020204" pitchFamily="34" charset="0"/>
            </a:endParaRPr>
          </a:p>
          <a:p>
            <a:pPr marL="139700" indent="0">
              <a:buNone/>
            </a:pPr>
            <a:endParaRPr lang="en-US" sz="1800" b="0" i="0" u="none" strike="noStrike" dirty="0">
              <a:solidFill>
                <a:srgbClr val="000000"/>
              </a:solidFill>
              <a:effectLst/>
              <a:latin typeface="Arial" panose="020B0604020202020204" pitchFamily="34" charset="0"/>
            </a:endParaRPr>
          </a:p>
          <a:p>
            <a:pPr marL="139700" indent="0">
              <a:buNone/>
            </a:pPr>
            <a:r>
              <a:rPr lang="en-US" sz="1800" b="0" i="0" u="none" strike="noStrike" dirty="0">
                <a:solidFill>
                  <a:srgbClr val="000000"/>
                </a:solidFill>
                <a:effectLst/>
                <a:latin typeface="Arial" panose="020B0604020202020204" pitchFamily="34" charset="0"/>
              </a:rPr>
              <a:t>Another Example:</a:t>
            </a:r>
          </a:p>
          <a:p>
            <a:pPr marL="139700" indent="0">
              <a:buNone/>
            </a:pPr>
            <a:endParaRPr lang="en-US" sz="1800" b="0" i="0" u="none" strike="noStrike" dirty="0">
              <a:solidFill>
                <a:srgbClr val="000000"/>
              </a:solidFill>
              <a:effectLst/>
              <a:latin typeface="Arial" panose="020B0604020202020204" pitchFamily="34" charset="0"/>
            </a:endParaRPr>
          </a:p>
          <a:p>
            <a:pPr marL="139700" indent="0">
              <a:buNone/>
            </a:pPr>
            <a:r>
              <a:rPr lang="en-US" sz="1800" b="0" i="0" u="none" strike="noStrike" dirty="0">
                <a:solidFill>
                  <a:srgbClr val="000000"/>
                </a:solidFill>
                <a:effectLst/>
                <a:latin typeface="Arial" panose="020B0604020202020204" pitchFamily="34" charset="0"/>
              </a:rPr>
              <a:t>You’re Having a birthday Party.</a:t>
            </a:r>
          </a:p>
          <a:p>
            <a:pPr marL="139700" indent="0">
              <a:buNone/>
            </a:pPr>
            <a:r>
              <a:rPr lang="en-US" sz="1800" b="0" i="0" u="none" strike="noStrike" dirty="0">
                <a:solidFill>
                  <a:srgbClr val="000000"/>
                </a:solidFill>
                <a:effectLst/>
                <a:latin typeface="Arial" panose="020B0604020202020204" pitchFamily="34" charset="0"/>
              </a:rPr>
              <a:t>You order a Cake.</a:t>
            </a:r>
          </a:p>
          <a:p>
            <a:pPr marL="139700" indent="0">
              <a:buNone/>
            </a:pPr>
            <a:r>
              <a:rPr lang="en-US" sz="1800" b="0" i="0" u="none" strike="noStrike" dirty="0">
                <a:solidFill>
                  <a:srgbClr val="000000"/>
                </a:solidFill>
                <a:effectLst/>
                <a:latin typeface="Arial" panose="020B0604020202020204" pitchFamily="34" charset="0"/>
              </a:rPr>
              <a:t>Fulfilled – you get a cake</a:t>
            </a:r>
          </a:p>
          <a:p>
            <a:pPr marL="139700" indent="0">
              <a:buNone/>
            </a:pPr>
            <a:r>
              <a:rPr lang="en-US" sz="1800" b="0" i="0" u="none" strike="noStrike" dirty="0">
                <a:solidFill>
                  <a:srgbClr val="000000"/>
                </a:solidFill>
                <a:effectLst/>
                <a:latin typeface="Arial" panose="020B0604020202020204" pitchFamily="34" charset="0"/>
              </a:rPr>
              <a:t>Rejected – they didn’t get you a cake</a:t>
            </a:r>
          </a:p>
          <a:p>
            <a:pPr marL="139700" indent="0">
              <a:buNone/>
            </a:pPr>
            <a:r>
              <a:rPr lang="en-US" sz="1100" b="0" i="0" u="none" strike="noStrike" dirty="0">
                <a:solidFill>
                  <a:srgbClr val="000000"/>
                </a:solidFill>
                <a:effectLst/>
                <a:latin typeface="Arial" panose="020B0604020202020204" pitchFamily="34" charset="0"/>
              </a:rPr>
              <a:t>But, you are still having a birthday party.</a:t>
            </a: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34396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US" sz="1100" dirty="0"/>
          </a:p>
        </p:txBody>
      </p:sp>
    </p:spTree>
    <p:extLst>
      <p:ext uri="{BB962C8B-B14F-4D97-AF65-F5344CB8AC3E}">
        <p14:creationId xmlns:p14="http://schemas.microsoft.com/office/powerpoint/2010/main" val="40953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US" sz="1100" dirty="0"/>
          </a:p>
        </p:txBody>
      </p:sp>
    </p:spTree>
    <p:extLst>
      <p:ext uri="{BB962C8B-B14F-4D97-AF65-F5344CB8AC3E}">
        <p14:creationId xmlns:p14="http://schemas.microsoft.com/office/powerpoint/2010/main" val="2420655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dirty="0"/>
              <a:t>You might be asking – what is an executor function??</a:t>
            </a:r>
          </a:p>
          <a:p>
            <a:pPr marL="139700" lvl="0" indent="0">
              <a:buNone/>
            </a:pPr>
            <a:endParaRPr lang="en-US" sz="1100" dirty="0"/>
          </a:p>
          <a:p>
            <a:pPr marL="139700" lvl="0" indent="0">
              <a:buNone/>
            </a:pPr>
            <a:r>
              <a:rPr lang="en-US" b="0" i="0" dirty="0">
                <a:solidFill>
                  <a:srgbClr val="D1D5DB"/>
                </a:solidFill>
                <a:effectLst/>
                <a:latin typeface="Söhne"/>
              </a:rPr>
              <a:t>an executor function is the function that you pass to the Promise constructor when creating a new Promise. This function is executed immediately by the Promise implementation and it receives two arguments: </a:t>
            </a:r>
            <a:r>
              <a:rPr lang="en-US" dirty="0"/>
              <a:t>resolve</a:t>
            </a:r>
            <a:r>
              <a:rPr lang="en-US" b="0" i="0" dirty="0">
                <a:solidFill>
                  <a:srgbClr val="D1D5DB"/>
                </a:solidFill>
                <a:effectLst/>
                <a:latin typeface="Söhne"/>
              </a:rPr>
              <a:t> and </a:t>
            </a:r>
            <a:r>
              <a:rPr lang="en-US" dirty="0"/>
              <a:t>reject</a:t>
            </a:r>
            <a:r>
              <a:rPr lang="en-US" b="0" i="0" dirty="0">
                <a:solidFill>
                  <a:srgbClr val="D1D5DB"/>
                </a:solidFill>
                <a:effectLst/>
                <a:latin typeface="Söhne"/>
              </a:rPr>
              <a:t>, which are both functions.</a:t>
            </a:r>
          </a:p>
          <a:p>
            <a:pPr marL="139700" lvl="0" indent="0">
              <a:buNone/>
            </a:pPr>
            <a:endParaRPr lang="en-US" sz="1100" b="0" i="0" dirty="0">
              <a:solidFill>
                <a:srgbClr val="D1D5DB"/>
              </a:solidFill>
              <a:effectLst/>
              <a:latin typeface="Söhne"/>
            </a:endParaRPr>
          </a:p>
          <a:p>
            <a:pPr marL="139700" indent="0" algn="l">
              <a:buNone/>
            </a:pPr>
            <a:r>
              <a:rPr lang="en-US" b="0" i="0" dirty="0">
                <a:solidFill>
                  <a:srgbClr val="D1D5DB"/>
                </a:solidFill>
                <a:effectLst/>
                <a:latin typeface="Söhne"/>
              </a:rPr>
              <a:t>In the executor function, you perform the asynchronous operation or computation. If the operation is successful, you call the resolve function with the result value. If the operation fails, you call the reject function with the reason for failure.</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The resolve and reject functions are used to change the state of the Promise. When resolve is called, the Promise's state changes from "pending" to "fulfilled". When reject is called, the Promise's state changes from "pending" to "rejected".</a:t>
            </a:r>
          </a:p>
          <a:p>
            <a:pPr marL="139700" lvl="0" indent="0">
              <a:buNone/>
            </a:pPr>
            <a:endParaRPr lang="en-US" sz="1100" dirty="0"/>
          </a:p>
        </p:txBody>
      </p:sp>
    </p:spTree>
    <p:extLst>
      <p:ext uri="{BB962C8B-B14F-4D97-AF65-F5344CB8AC3E}">
        <p14:creationId xmlns:p14="http://schemas.microsoft.com/office/powerpoint/2010/main" val="401066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US" sz="1100" dirty="0"/>
          </a:p>
        </p:txBody>
      </p:sp>
    </p:spTree>
    <p:extLst>
      <p:ext uri="{BB962C8B-B14F-4D97-AF65-F5344CB8AC3E}">
        <p14:creationId xmlns:p14="http://schemas.microsoft.com/office/powerpoint/2010/main" val="214924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US" sz="1100" dirty="0"/>
          </a:p>
        </p:txBody>
      </p:sp>
    </p:spTree>
    <p:extLst>
      <p:ext uri="{BB962C8B-B14F-4D97-AF65-F5344CB8AC3E}">
        <p14:creationId xmlns:p14="http://schemas.microsoft.com/office/powerpoint/2010/main" val="883000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Söhne"/>
              </a:rPr>
              <a:t>Discuss the new Promise() constructor and its two parameters: resolve and reject.</a:t>
            </a:r>
          </a:p>
          <a:p>
            <a:pPr algn="l">
              <a:buFont typeface="Arial" panose="020B0604020202020204" pitchFamily="34" charset="0"/>
              <a:buChar char="•"/>
            </a:pPr>
            <a:r>
              <a:rPr lang="en-US" b="0" i="0" dirty="0">
                <a:solidFill>
                  <a:srgbClr val="D1D5DB"/>
                </a:solidFill>
                <a:effectLst/>
                <a:latin typeface="Söhne"/>
              </a:rPr>
              <a:t>Explain how resolve is a function that, when called, changes the Promise's state from pending to fulfilled.</a:t>
            </a:r>
          </a:p>
          <a:p>
            <a:pPr algn="l">
              <a:buFont typeface="Arial" panose="020B0604020202020204" pitchFamily="34" charset="0"/>
              <a:buChar char="•"/>
            </a:pPr>
            <a:r>
              <a:rPr lang="en-US" b="0" i="0" dirty="0">
                <a:solidFill>
                  <a:srgbClr val="D1D5DB"/>
                </a:solidFill>
                <a:effectLst/>
                <a:latin typeface="Söhne"/>
              </a:rPr>
              <a:t>Explain how reject is a function that, when called, changes the Promise's state from pending to rejected.</a:t>
            </a:r>
          </a:p>
          <a:p>
            <a:pPr marL="139700" lvl="0" indent="0">
              <a:buNone/>
            </a:pPr>
            <a:endParaRPr lang="en-US" sz="1100" dirty="0"/>
          </a:p>
        </p:txBody>
      </p:sp>
    </p:spTree>
    <p:extLst>
      <p:ext uri="{BB962C8B-B14F-4D97-AF65-F5344CB8AC3E}">
        <p14:creationId xmlns:p14="http://schemas.microsoft.com/office/powerpoint/2010/main" val="181906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Söhne"/>
              </a:rPr>
              <a:t>Discuss how .then() is used to schedule a callback function to be run when the Promise is fulfilled.</a:t>
            </a:r>
          </a:p>
          <a:p>
            <a:pPr algn="l">
              <a:buFont typeface="Arial" panose="020B0604020202020204" pitchFamily="34" charset="0"/>
              <a:buChar char="•"/>
            </a:pPr>
            <a:r>
              <a:rPr lang="en-US" b="0" i="0" dirty="0">
                <a:solidFill>
                  <a:srgbClr val="D1D5DB"/>
                </a:solidFill>
                <a:effectLst/>
                <a:latin typeface="Söhne"/>
              </a:rPr>
              <a:t>Discuss how .catch() is used to schedule a callback function to be run when the Promise is rejected.</a:t>
            </a:r>
          </a:p>
          <a:p>
            <a:pPr algn="l">
              <a:buFont typeface="Arial" panose="020B0604020202020204" pitchFamily="34" charset="0"/>
              <a:buChar char="•"/>
            </a:pPr>
            <a:r>
              <a:rPr lang="en-US" b="0" i="0" dirty="0">
                <a:solidFill>
                  <a:srgbClr val="D1D5DB"/>
                </a:solidFill>
                <a:effectLst/>
                <a:latin typeface="Söhne"/>
              </a:rPr>
              <a:t>Explain that these methods return a new Promise, allowing for method chaining.</a:t>
            </a:r>
          </a:p>
        </p:txBody>
      </p:sp>
    </p:spTree>
    <p:extLst>
      <p:ext uri="{BB962C8B-B14F-4D97-AF65-F5344CB8AC3E}">
        <p14:creationId xmlns:p14="http://schemas.microsoft.com/office/powerpoint/2010/main" val="4271230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Söhne"/>
              </a:rPr>
              <a:t>Discuss how errors can be handled in Promises using .catch().</a:t>
            </a:r>
          </a:p>
          <a:p>
            <a:pPr algn="l">
              <a:buFont typeface="Arial" panose="020B0604020202020204" pitchFamily="34" charset="0"/>
              <a:buChar char="•"/>
            </a:pPr>
            <a:r>
              <a:rPr lang="en-US" b="0" i="0" dirty="0">
                <a:solidFill>
                  <a:srgbClr val="D1D5DB"/>
                </a:solidFill>
                <a:effectLst/>
                <a:latin typeface="Söhne"/>
              </a:rPr>
              <a:t>Explain that .catch() catches any error that is thrown in a .then() callback.</a:t>
            </a:r>
          </a:p>
          <a:p>
            <a:pPr algn="l">
              <a:buFont typeface="Arial" panose="020B0604020202020204" pitchFamily="34" charset="0"/>
              <a:buChar char="•"/>
            </a:pPr>
            <a:r>
              <a:rPr lang="en-US" b="0" i="0" dirty="0">
                <a:solidFill>
                  <a:srgbClr val="D1D5DB"/>
                </a:solidFill>
                <a:effectLst/>
                <a:latin typeface="Söhne"/>
              </a:rPr>
              <a:t>Discuss how unhandled Promise rejections are treated as uncaught exceptions.</a:t>
            </a:r>
          </a:p>
        </p:txBody>
      </p:sp>
    </p:spTree>
    <p:extLst>
      <p:ext uri="{BB962C8B-B14F-4D97-AF65-F5344CB8AC3E}">
        <p14:creationId xmlns:p14="http://schemas.microsoft.com/office/powerpoint/2010/main" val="105410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222222"/>
              </a:solidFill>
              <a:effectLst/>
              <a:latin typeface="system-ui"/>
            </a:endParaRPr>
          </a:p>
          <a:p>
            <a:endParaRPr lang="en-US" b="0" i="0" dirty="0">
              <a:solidFill>
                <a:srgbClr val="222222"/>
              </a:solidFill>
              <a:effectLst/>
              <a:latin typeface="system-u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Arial" panose="020B0604020202020204" pitchFamily="34" charset="0"/>
              <a:buNone/>
            </a:pPr>
            <a:r>
              <a:rPr lang="en-US" b="0" i="0" dirty="0">
                <a:solidFill>
                  <a:srgbClr val="D1D5DB"/>
                </a:solidFill>
                <a:effectLst/>
                <a:latin typeface="Söhne"/>
              </a:rPr>
              <a:t>Promise chaining is a technique in JavaScript where you chain .then() methods together to perform multiple asynchronous operations in sequence. Each .then() returns a new Promise, which resolves to the value returned by its callback. This allows the result of one asynchronous operation to be used as the input for the next.</a:t>
            </a:r>
          </a:p>
          <a:p>
            <a:pPr marL="139700" indent="0" algn="l">
              <a:buFont typeface="Arial" panose="020B0604020202020204" pitchFamily="34" charset="0"/>
              <a:buNone/>
            </a:pPr>
            <a:endParaRPr lang="en-US" b="0" i="0" dirty="0">
              <a:solidFill>
                <a:srgbClr val="D1D5DB"/>
              </a:solidFill>
              <a:effectLst/>
              <a:latin typeface="Söhne"/>
            </a:endParaRPr>
          </a:p>
          <a:p>
            <a:pPr marL="139700" indent="0" algn="l">
              <a:buFont typeface="Arial" panose="020B0604020202020204" pitchFamily="34" charset="0"/>
              <a:buNone/>
            </a:pPr>
            <a:r>
              <a:rPr lang="en-US" b="0" i="0" dirty="0">
                <a:solidFill>
                  <a:srgbClr val="D1D5DB"/>
                </a:solidFill>
                <a:effectLst/>
                <a:latin typeface="Söhne"/>
              </a:rPr>
              <a:t>This is a bit of an advanced promise subject.</a:t>
            </a:r>
          </a:p>
          <a:p>
            <a:pPr marL="139700" indent="0" algn="l">
              <a:buFont typeface="Arial" panose="020B0604020202020204" pitchFamily="34" charse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1769567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Callback hell, also known as the pyramid of doom or the Christmas tree problem, is a phenomenon that afflicts a JavaScript developer when they try to execute multiple asynchronous operations one after the other.</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In JavaScript, asynchronous operations are often handled using callback functions. A callback is a function that is passed as an argument to another function and is expected to execute after some kind of event. This works well for single asynchronous operations, but when you need to perform several operations in a row, each of which depends on the successful completion of the previous operation, you end up nesting these callbacks within each other. This leads to code that is hard to read and understand, hence the term "callback hell".</a:t>
            </a:r>
          </a:p>
          <a:p>
            <a:pPr marL="139700" indent="0" algn="l">
              <a:buFont typeface="Arial" panose="020B0604020202020204" pitchFamily="34" charset="0"/>
              <a:buNone/>
            </a:pPr>
            <a:endParaRPr lang="en-US" b="0" i="0" dirty="0">
              <a:solidFill>
                <a:srgbClr val="D1D5DB"/>
              </a:solidFill>
              <a:effectLst/>
              <a:latin typeface="Söhne"/>
            </a:endParaRPr>
          </a:p>
          <a:p>
            <a:pPr marL="139700" indent="0" algn="l">
              <a:buFont typeface="Arial" panose="020B0604020202020204" pitchFamily="34" charset="0"/>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As you can see, the code becomes increasingly indented with each asynchronous operation, forming a pyramid shape. This makes the code difficult to read and maintain. It also makes error handling more complex, as each callback needs its own error handling code.</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Promises and async/await are modern features of JavaScript that help to solve callback hell by making asynchronous code look more like synchronous code, improving readability and making error handling simpler.</a:t>
            </a:r>
          </a:p>
          <a:p>
            <a:pPr marL="139700" indent="0" algn="l">
              <a:buFont typeface="Arial" panose="020B0604020202020204" pitchFamily="34" charse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493650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Promise chaining is a technique in JavaScript where you chain </a:t>
            </a:r>
            <a:r>
              <a:rPr lang="en-US" dirty="0"/>
              <a:t>.then()</a:t>
            </a:r>
            <a:r>
              <a:rPr lang="en-US" b="0" i="0" dirty="0">
                <a:solidFill>
                  <a:srgbClr val="D1D5DB"/>
                </a:solidFill>
                <a:effectLst/>
                <a:latin typeface="Söhne"/>
              </a:rPr>
              <a:t> methods together to perform multiple asynchronous operations in sequence. Each </a:t>
            </a:r>
            <a:r>
              <a:rPr lang="en-US" dirty="0"/>
              <a:t>.then()</a:t>
            </a:r>
            <a:r>
              <a:rPr lang="en-US" b="0" i="0" dirty="0">
                <a:solidFill>
                  <a:srgbClr val="D1D5DB"/>
                </a:solidFill>
                <a:effectLst/>
                <a:latin typeface="Söhne"/>
              </a:rPr>
              <a:t> returns a new Promise, which resolves to the value returned by its callback. This allows the result of one asynchronous operation to be used as the input for the next.</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In this example, </a:t>
            </a:r>
            <a:r>
              <a:rPr lang="en-US" dirty="0" err="1"/>
              <a:t>doSomethingAsync</a:t>
            </a:r>
            <a:r>
              <a:rPr lang="en-US" b="0" i="0" dirty="0">
                <a:solidFill>
                  <a:srgbClr val="D1D5DB"/>
                </a:solidFill>
                <a:effectLst/>
                <a:latin typeface="Söhne"/>
              </a:rPr>
              <a:t>, </a:t>
            </a:r>
            <a:r>
              <a:rPr lang="en-US" dirty="0" err="1"/>
              <a:t>doSomethingElseAsync</a:t>
            </a:r>
            <a:r>
              <a:rPr lang="en-US" b="0" i="0" dirty="0">
                <a:solidFill>
                  <a:srgbClr val="D1D5DB"/>
                </a:solidFill>
                <a:effectLst/>
                <a:latin typeface="Söhne"/>
              </a:rPr>
              <a:t>, and </a:t>
            </a:r>
            <a:r>
              <a:rPr lang="en-US" dirty="0" err="1"/>
              <a:t>doAnotherThingAsync</a:t>
            </a:r>
            <a:r>
              <a:rPr lang="en-US" b="0" i="0" dirty="0">
                <a:solidFill>
                  <a:srgbClr val="D1D5DB"/>
                </a:solidFill>
                <a:effectLst/>
                <a:latin typeface="Söhne"/>
              </a:rPr>
              <a:t> are all functions that return Promises. The result of each asynchronous operation is passed to the next </a:t>
            </a:r>
            <a:r>
              <a:rPr lang="en-US" dirty="0"/>
              <a:t>.then()</a:t>
            </a:r>
            <a:r>
              <a:rPr lang="en-US" b="0" i="0" dirty="0">
                <a:solidFill>
                  <a:srgbClr val="D1D5DB"/>
                </a:solidFill>
                <a:effectLst/>
                <a:latin typeface="Söhne"/>
              </a:rPr>
              <a:t> in the chain.</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As you can see, Promise chaining results in code that is much easier to read and understand than nested callbacks. It also makes error handling simpler, as a single </a:t>
            </a:r>
            <a:r>
              <a:rPr lang="en-US" dirty="0"/>
              <a:t>.catch()</a:t>
            </a:r>
            <a:r>
              <a:rPr lang="en-US" b="0" i="0" dirty="0">
                <a:solidFill>
                  <a:srgbClr val="D1D5DB"/>
                </a:solidFill>
                <a:effectLst/>
                <a:latin typeface="Söhne"/>
              </a:rPr>
              <a:t> at the end of the chain can catch errors from any step in the chain.</a:t>
            </a:r>
          </a:p>
        </p:txBody>
      </p:sp>
    </p:spTree>
    <p:extLst>
      <p:ext uri="{BB962C8B-B14F-4D97-AF65-F5344CB8AC3E}">
        <p14:creationId xmlns:p14="http://schemas.microsoft.com/office/powerpoint/2010/main" val="2420097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a:latin typeface="Helvetica Neue"/>
              <a:ea typeface="Helvetica Neue"/>
              <a:cs typeface="Helvetica Neue"/>
              <a:sym typeface="Helvetica Neue"/>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In this example, </a:t>
            </a:r>
            <a:r>
              <a:rPr lang="en-US" b="0" i="0" dirty="0" err="1">
                <a:solidFill>
                  <a:srgbClr val="D1D5DB"/>
                </a:solidFill>
                <a:effectLst/>
                <a:latin typeface="Söhne"/>
              </a:rPr>
              <a:t>authenticateUser</a:t>
            </a:r>
            <a:r>
              <a:rPr lang="en-US" b="0" i="0" dirty="0">
                <a:solidFill>
                  <a:srgbClr val="D1D5DB"/>
                </a:solidFill>
                <a:effectLst/>
                <a:latin typeface="Söhne"/>
              </a:rPr>
              <a:t>, </a:t>
            </a:r>
            <a:r>
              <a:rPr lang="en-US" b="0" i="0" dirty="0" err="1">
                <a:solidFill>
                  <a:srgbClr val="D1D5DB"/>
                </a:solidFill>
                <a:effectLst/>
                <a:latin typeface="Söhne"/>
              </a:rPr>
              <a:t>getUserData</a:t>
            </a:r>
            <a:r>
              <a:rPr lang="en-US" b="0" i="0" dirty="0">
                <a:solidFill>
                  <a:srgbClr val="D1D5DB"/>
                </a:solidFill>
                <a:effectLst/>
                <a:latin typeface="Söhne"/>
              </a:rPr>
              <a:t>, and </a:t>
            </a:r>
            <a:r>
              <a:rPr lang="en-US" b="0" i="0" dirty="0" err="1">
                <a:solidFill>
                  <a:srgbClr val="D1D5DB"/>
                </a:solidFill>
                <a:effectLst/>
                <a:latin typeface="Söhne"/>
              </a:rPr>
              <a:t>performOperation</a:t>
            </a:r>
            <a:r>
              <a:rPr lang="en-US" b="0" i="0" dirty="0">
                <a:solidFill>
                  <a:srgbClr val="D1D5DB"/>
                </a:solidFill>
                <a:effectLst/>
                <a:latin typeface="Söhne"/>
              </a:rPr>
              <a:t> are all asynchronous functions that take a callback as their last argument. Each callback checks for an error and handles the result of the asynchronous operation. If an error occurs at any point, it's logged and the subsequent operations are not performed.</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As you can see, the code becomes increasingly indented with each asynchronous operation, forming a pyramid shape. This makes the code difficult to read and maintain. It also makes error handling more complex, as each callback needs its own error handling code.</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This is a typical example of callback hell. Promises and async/await are modern features of JavaScript that help to solve callback hell by making asynchronous code look more like synchronous code, improving readability and making error handling simpler.</a:t>
            </a:r>
          </a:p>
          <a:p>
            <a:pPr marL="139700" indent="0" algn="l">
              <a:buFont typeface="Arial" panose="020B0604020202020204" pitchFamily="34" charse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262530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In this version, </a:t>
            </a:r>
            <a:r>
              <a:rPr lang="en-US" b="0" i="0" dirty="0" err="1">
                <a:solidFill>
                  <a:srgbClr val="D1D5DB"/>
                </a:solidFill>
                <a:effectLst/>
                <a:latin typeface="Söhne"/>
              </a:rPr>
              <a:t>authenticateUser</a:t>
            </a:r>
            <a:r>
              <a:rPr lang="en-US" b="0" i="0" dirty="0">
                <a:solidFill>
                  <a:srgbClr val="D1D5DB"/>
                </a:solidFill>
                <a:effectLst/>
                <a:latin typeface="Söhne"/>
              </a:rPr>
              <a:t>, </a:t>
            </a:r>
            <a:r>
              <a:rPr lang="en-US" b="0" i="0" dirty="0" err="1">
                <a:solidFill>
                  <a:srgbClr val="D1D5DB"/>
                </a:solidFill>
                <a:effectLst/>
                <a:latin typeface="Söhne"/>
              </a:rPr>
              <a:t>getUserData</a:t>
            </a:r>
            <a:r>
              <a:rPr lang="en-US" b="0" i="0" dirty="0">
                <a:solidFill>
                  <a:srgbClr val="D1D5DB"/>
                </a:solidFill>
                <a:effectLst/>
                <a:latin typeface="Söhne"/>
              </a:rPr>
              <a:t>, and </a:t>
            </a:r>
            <a:r>
              <a:rPr lang="en-US" b="0" i="0" dirty="0" err="1">
                <a:solidFill>
                  <a:srgbClr val="D1D5DB"/>
                </a:solidFill>
                <a:effectLst/>
                <a:latin typeface="Söhne"/>
              </a:rPr>
              <a:t>performOperation</a:t>
            </a:r>
            <a:r>
              <a:rPr lang="en-US" b="0" i="0" dirty="0">
                <a:solidFill>
                  <a:srgbClr val="D1D5DB"/>
                </a:solidFill>
                <a:effectLst/>
                <a:latin typeface="Söhne"/>
              </a:rPr>
              <a:t> are all functions that return Promises. The result of each asynchronous operation is passed to the next .then() in the chain.</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If an error occurs in any of the Promises, the error is caught and handled by the .catch() at the end of the chain. This makes error handling much simpler and more centralized compared to the callback-based version.</a:t>
            </a:r>
          </a:p>
          <a:p>
            <a:pPr marL="139700" indent="0" algn="l">
              <a:buNone/>
            </a:pPr>
            <a:endParaRPr lang="en-US" b="0" i="0" dirty="0">
              <a:solidFill>
                <a:srgbClr val="D1D5DB"/>
              </a:solidFill>
              <a:effectLst/>
              <a:latin typeface="Söhne"/>
            </a:endParaRP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This is a much cleaner and more readable way to handle multiple asynchronous operations in sequence. It avoids the deep nesting of callbacks, making the code easier to understand and maintain.</a:t>
            </a:r>
          </a:p>
        </p:txBody>
      </p:sp>
    </p:spTree>
    <p:extLst>
      <p:ext uri="{BB962C8B-B14F-4D97-AF65-F5344CB8AC3E}">
        <p14:creationId xmlns:p14="http://schemas.microsoft.com/office/powerpoint/2010/main" val="118028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7918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There are three things here, Event, Delegate, and Callback.</a:t>
            </a:r>
          </a:p>
          <a:p>
            <a:pPr marL="139700" indent="0">
              <a:buNone/>
            </a:pPr>
            <a:endParaRPr lang="en-US" dirty="0"/>
          </a:p>
          <a:p>
            <a:pPr marL="139700" indent="0">
              <a:buNone/>
            </a:pPr>
            <a:r>
              <a:rPr lang="en-US" b="0" i="0" dirty="0">
                <a:solidFill>
                  <a:srgbClr val="D1D5DB"/>
                </a:solidFill>
                <a:effectLst/>
                <a:latin typeface="Söhne"/>
              </a:rPr>
              <a:t>Delegates in are interchangeable with Callbacks in </a:t>
            </a:r>
            <a:r>
              <a:rPr lang="en-US" b="0" i="0" dirty="0" err="1">
                <a:solidFill>
                  <a:srgbClr val="D1D5DB"/>
                </a:solidFill>
                <a:effectLst/>
                <a:latin typeface="Söhne"/>
              </a:rPr>
              <a:t>Javascript</a:t>
            </a:r>
            <a:r>
              <a:rPr lang="en-US" b="0" i="0" dirty="0">
                <a:solidFill>
                  <a:srgbClr val="D1D5DB"/>
                </a:solidFill>
                <a:effectLst/>
                <a:latin typeface="Söhne"/>
              </a:rPr>
              <a:t>. In languages like C# and Java they are important.</a:t>
            </a:r>
          </a:p>
          <a:p>
            <a:pPr marL="139700" indent="0">
              <a:buNone/>
            </a:pPr>
            <a:r>
              <a:rPr lang="en-US" b="0" i="0" dirty="0">
                <a:solidFill>
                  <a:srgbClr val="D1D5DB"/>
                </a:solidFill>
                <a:effectLst/>
                <a:latin typeface="Söhne"/>
              </a:rPr>
              <a:t>Events in JavaScript are mechanisms that enable the subscription and notification of specific actions or occurrences, allowing for decoupled and modular code. </a:t>
            </a:r>
          </a:p>
          <a:p>
            <a:pPr marL="139700" indent="0">
              <a:buNone/>
            </a:pPr>
            <a:r>
              <a:rPr lang="en-US" b="0" i="0" dirty="0">
                <a:solidFill>
                  <a:srgbClr val="D1D5DB"/>
                </a:solidFill>
                <a:effectLst/>
                <a:latin typeface="Söhne"/>
              </a:rPr>
              <a:t>Callbacks in JavaScript are functions that are passed as arguments to asynchronous operations, allowing for the execution of code once the operation completes, ensuring non-blocking behavior.</a:t>
            </a:r>
          </a:p>
          <a:p>
            <a:pPr marL="139700" inden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72566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Callbacks can be synchronous or asynchronous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 callback function is a function that is passed into another function as an argument, which is then invoked inside the outer function to complete some kind of action or routine.</a:t>
            </a:r>
            <a:endParaRPr dirty="0"/>
          </a:p>
        </p:txBody>
      </p:sp>
    </p:spTree>
    <p:extLst>
      <p:ext uri="{BB962C8B-B14F-4D97-AF65-F5344CB8AC3E}">
        <p14:creationId xmlns:p14="http://schemas.microsoft.com/office/powerpoint/2010/main" val="3273620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Callbacks?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Modularity? Flow Control? Error Handling, Reusable, </a:t>
            </a:r>
            <a:r>
              <a:rPr lang="en-US" b="1" dirty="0"/>
              <a:t>Event Handling.</a:t>
            </a:r>
          </a:p>
          <a:p>
            <a:pPr marL="0" lvl="0" indent="0" algn="l" rtl="0">
              <a:spcBef>
                <a:spcPts val="0"/>
              </a:spcBef>
              <a:spcAft>
                <a:spcPts val="0"/>
              </a:spcAft>
              <a:buNone/>
            </a:pPr>
            <a:endParaRPr lang="en-US" dirty="0"/>
          </a:p>
          <a:p>
            <a:pPr algn="l">
              <a:buFont typeface="+mj-lt"/>
              <a:buAutoNum type="arabicPeriod"/>
            </a:pPr>
            <a:r>
              <a:rPr lang="en-US" b="0" i="0" dirty="0">
                <a:solidFill>
                  <a:srgbClr val="D1D5DB"/>
                </a:solidFill>
                <a:effectLst/>
                <a:latin typeface="Söhne"/>
              </a:rPr>
              <a:t>Callbacks in JavaScript are used to handle asynchronous operations by specifying the behavior to be executed once the operation is completed.</a:t>
            </a:r>
          </a:p>
          <a:p>
            <a:pPr algn="l">
              <a:buFont typeface="+mj-lt"/>
              <a:buAutoNum type="arabicPeriod"/>
            </a:pPr>
            <a:r>
              <a:rPr lang="en-US" b="0" i="0" dirty="0">
                <a:solidFill>
                  <a:srgbClr val="D1D5DB"/>
                </a:solidFill>
                <a:effectLst/>
                <a:latin typeface="Söhne"/>
              </a:rPr>
              <a:t>Callbacks are commonly used to respond to events in JavaScript, allowing custom behavior for actions like button clicks or timer triggers.</a:t>
            </a:r>
          </a:p>
          <a:p>
            <a:pPr algn="l">
              <a:buFont typeface="+mj-lt"/>
              <a:buAutoNum type="arabicPeriod"/>
            </a:pPr>
            <a:r>
              <a:rPr lang="en-US" b="0" i="0" dirty="0">
                <a:solidFill>
                  <a:srgbClr val="D1D5DB"/>
                </a:solidFill>
                <a:effectLst/>
                <a:latin typeface="Söhne"/>
              </a:rPr>
              <a:t>Callbacks enable error handling in asynchronous operations, defining how the code should react when an error occurs.</a:t>
            </a:r>
          </a:p>
          <a:p>
            <a:pPr algn="l">
              <a:buFont typeface="+mj-lt"/>
              <a:buAutoNum type="arabicPeriod"/>
            </a:pPr>
            <a:r>
              <a:rPr lang="en-US" b="0" i="0" dirty="0">
                <a:solidFill>
                  <a:srgbClr val="D1D5DB"/>
                </a:solidFill>
                <a:effectLst/>
                <a:latin typeface="Söhne"/>
              </a:rPr>
              <a:t>Callbacks promote modularity and code reusability by dynamically defining a function's behavior through passed-in callbacks.</a:t>
            </a:r>
          </a:p>
          <a:p>
            <a:pPr algn="l">
              <a:buFont typeface="+mj-lt"/>
              <a:buAutoNum type="arabicPeriod"/>
            </a:pPr>
            <a:r>
              <a:rPr lang="en-US" b="0" i="0" dirty="0">
                <a:solidFill>
                  <a:srgbClr val="D1D5DB"/>
                </a:solidFill>
                <a:effectLst/>
                <a:latin typeface="Söhne"/>
              </a:rPr>
              <a:t>Callbacks provide control flow in asynchronous scenarios, allowing the order of operations and handling dependencies between tasks.</a:t>
            </a:r>
          </a:p>
          <a:p>
            <a:pPr algn="l">
              <a:buFont typeface="+mj-lt"/>
              <a:buAutoNum type="arabicPeriod"/>
            </a:pPr>
            <a:r>
              <a:rPr lang="en-US" b="0" i="0" dirty="0">
                <a:solidFill>
                  <a:srgbClr val="D1D5DB"/>
                </a:solidFill>
                <a:effectLst/>
                <a:latin typeface="Söhne"/>
              </a:rPr>
              <a:t>Callbacks align with functional programming principles, enabling the passing of functions as arguments and facilitating code clarity and reusability.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821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1" i="0" dirty="0">
                <a:solidFill>
                  <a:srgbClr val="222222"/>
                </a:solidFill>
                <a:effectLst/>
                <a:latin typeface="system-ui"/>
              </a:rPr>
              <a:t>JavaScript Promises</a:t>
            </a:r>
            <a:r>
              <a:rPr lang="en-US" b="0" i="0" dirty="0">
                <a:solidFill>
                  <a:srgbClr val="222222"/>
                </a:solidFill>
                <a:effectLst/>
                <a:latin typeface="system-ui"/>
              </a:rPr>
              <a:t> are a modern approach to handle </a:t>
            </a:r>
            <a:r>
              <a:rPr lang="en-US" b="1" i="0" dirty="0">
                <a:solidFill>
                  <a:srgbClr val="222222"/>
                </a:solidFill>
                <a:effectLst/>
                <a:latin typeface="system-ui"/>
              </a:rPr>
              <a:t>asynchronous operations</a:t>
            </a:r>
            <a:r>
              <a:rPr lang="en-US" b="0" i="0" dirty="0">
                <a:solidFill>
                  <a:srgbClr val="222222"/>
                </a:solidFill>
                <a:effectLst/>
                <a:latin typeface="system-ui"/>
              </a:rPr>
              <a:t>. Although we can handle small </a:t>
            </a:r>
            <a:r>
              <a:rPr lang="en-US" b="0" i="0" dirty="0" err="1">
                <a:solidFill>
                  <a:srgbClr val="222222"/>
                </a:solidFill>
                <a:effectLst/>
                <a:latin typeface="system-ui"/>
              </a:rPr>
              <a:t>small</a:t>
            </a:r>
            <a:r>
              <a:rPr lang="en-US" b="0" i="0" dirty="0">
                <a:solidFill>
                  <a:srgbClr val="222222"/>
                </a:solidFill>
                <a:effectLst/>
                <a:latin typeface="system-ui"/>
              </a:rPr>
              <a:t> asynchronous operations using </a:t>
            </a:r>
            <a:r>
              <a:rPr lang="en-US" b="0" i="0" u="none" strike="noStrike" dirty="0">
                <a:solidFill>
                  <a:srgbClr val="3333FF"/>
                </a:solidFill>
                <a:effectLst/>
                <a:latin typeface="system-ui"/>
              </a:rPr>
              <a:t>callback functions,</a:t>
            </a:r>
            <a:r>
              <a:rPr lang="en-US" b="0" i="0" dirty="0">
                <a:solidFill>
                  <a:srgbClr val="222222"/>
                </a:solidFill>
                <a:effectLst/>
                <a:latin typeface="system-ui"/>
              </a:rPr>
              <a:t> but not large operations. </a:t>
            </a:r>
            <a:r>
              <a:rPr lang="en-US" b="1" i="0" dirty="0">
                <a:solidFill>
                  <a:srgbClr val="222222"/>
                </a:solidFill>
                <a:effectLst/>
                <a:latin typeface="system-ui"/>
              </a:rPr>
              <a:t>Promises</a:t>
            </a:r>
            <a:r>
              <a:rPr lang="en-US" b="0" i="0" dirty="0">
                <a:solidFill>
                  <a:srgbClr val="222222"/>
                </a:solidFill>
                <a:effectLst/>
                <a:latin typeface="system-ui"/>
              </a:rPr>
              <a:t> can handle long and nested asynchronous operations easily.</a:t>
            </a:r>
          </a:p>
          <a:p>
            <a:pPr marL="139700" indent="0">
              <a:buNone/>
            </a:pPr>
            <a:endParaRPr lang="en-US" b="0" i="0" dirty="0">
              <a:solidFill>
                <a:srgbClr val="222222"/>
              </a:solidFill>
              <a:effectLst/>
              <a:latin typeface="system-ui"/>
            </a:endParaRPr>
          </a:p>
          <a:p>
            <a:pPr marL="139700" indent="0">
              <a:buNone/>
            </a:pPr>
            <a:r>
              <a:rPr lang="en-US" b="0" i="0" dirty="0">
                <a:solidFill>
                  <a:srgbClr val="222222"/>
                </a:solidFill>
                <a:effectLst/>
                <a:latin typeface="system-ui"/>
              </a:rPr>
              <a:t>Note* Callbacks aren’t inherently asynchronous. They’re a pattern where a function is passed into an argument.  They are used in both Async and Synchronous contexts. </a:t>
            </a:r>
          </a:p>
          <a:p>
            <a:pPr marL="139700" indent="0">
              <a:buNone/>
            </a:pPr>
            <a:endParaRPr lang="en-US" b="0" i="0" dirty="0">
              <a:solidFill>
                <a:srgbClr val="222222"/>
              </a:solidFill>
              <a:effectLst/>
              <a:latin typeface="system-ui"/>
            </a:endParaRPr>
          </a:p>
          <a:p>
            <a:pPr marL="139700" indent="0">
              <a:buNone/>
            </a:pPr>
            <a:r>
              <a:rPr lang="en-US" b="0" i="0" dirty="0">
                <a:solidFill>
                  <a:srgbClr val="222222"/>
                </a:solidFill>
                <a:effectLst/>
                <a:latin typeface="system-ui"/>
              </a:rPr>
              <a:t>Remember, </a:t>
            </a:r>
            <a:r>
              <a:rPr lang="en-US" b="0" i="0" dirty="0" err="1">
                <a:solidFill>
                  <a:srgbClr val="222222"/>
                </a:solidFill>
                <a:effectLst/>
                <a:latin typeface="system-ui"/>
              </a:rPr>
              <a:t>Sycnrhonous</a:t>
            </a:r>
            <a:r>
              <a:rPr lang="en-US" b="0" i="0" dirty="0">
                <a:solidFill>
                  <a:srgbClr val="222222"/>
                </a:solidFill>
                <a:effectLst/>
                <a:latin typeface="system-ui"/>
              </a:rPr>
              <a:t> callbacks block execution of the code until they are completed.</a:t>
            </a:r>
          </a:p>
          <a:p>
            <a:pPr marL="139700" indent="0">
              <a:buNone/>
            </a:pPr>
            <a:r>
              <a:rPr lang="en-US" b="0" i="0" dirty="0">
                <a:solidFill>
                  <a:srgbClr val="222222"/>
                </a:solidFill>
                <a:effectLst/>
                <a:latin typeface="system-ui"/>
              </a:rPr>
              <a:t>Async callbacks on the other hand are typically used with async operations such as API Calls, or event handling.</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68299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48bc4e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48bc4e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22222"/>
                </a:solidFill>
                <a:effectLst/>
                <a:latin typeface="system-ui"/>
              </a:rPr>
              <a:t>JavaScript Promises</a:t>
            </a:r>
            <a:r>
              <a:rPr lang="en-US" b="0" i="0" dirty="0">
                <a:solidFill>
                  <a:srgbClr val="222222"/>
                </a:solidFill>
                <a:effectLst/>
                <a:latin typeface="system-ui"/>
              </a:rPr>
              <a:t> are a modern approach to handle </a:t>
            </a:r>
            <a:r>
              <a:rPr lang="en-US" b="1" i="0" dirty="0">
                <a:solidFill>
                  <a:srgbClr val="222222"/>
                </a:solidFill>
                <a:effectLst/>
                <a:latin typeface="system-ui"/>
              </a:rPr>
              <a:t>asynchronous operations</a:t>
            </a:r>
            <a:r>
              <a:rPr lang="en-US" b="0" i="0" dirty="0">
                <a:solidFill>
                  <a:srgbClr val="222222"/>
                </a:solidFill>
                <a:effectLst/>
                <a:latin typeface="system-ui"/>
              </a:rPr>
              <a:t>. Although we can handle small </a:t>
            </a:r>
            <a:r>
              <a:rPr lang="en-US" b="0" i="0" dirty="0" err="1">
                <a:solidFill>
                  <a:srgbClr val="222222"/>
                </a:solidFill>
                <a:effectLst/>
                <a:latin typeface="system-ui"/>
              </a:rPr>
              <a:t>small</a:t>
            </a:r>
            <a:r>
              <a:rPr lang="en-US" b="0" i="0" dirty="0">
                <a:solidFill>
                  <a:srgbClr val="222222"/>
                </a:solidFill>
                <a:effectLst/>
                <a:latin typeface="system-ui"/>
              </a:rPr>
              <a:t> asynchronous operations using </a:t>
            </a:r>
            <a:r>
              <a:rPr lang="en-US" b="0" i="0" u="none" strike="noStrike" dirty="0">
                <a:solidFill>
                  <a:srgbClr val="3333FF"/>
                </a:solidFill>
                <a:effectLst/>
                <a:latin typeface="system-ui"/>
                <a:hlinkClick r:id="rId3"/>
              </a:rPr>
              <a:t>Callback Functions</a:t>
            </a:r>
            <a:r>
              <a:rPr lang="en-US" b="0" i="0" dirty="0">
                <a:solidFill>
                  <a:srgbClr val="222222"/>
                </a:solidFill>
                <a:effectLst/>
                <a:latin typeface="system-ui"/>
              </a:rPr>
              <a:t>, but not large operations. </a:t>
            </a:r>
            <a:r>
              <a:rPr lang="en-US" b="1" i="0" dirty="0">
                <a:solidFill>
                  <a:srgbClr val="222222"/>
                </a:solidFill>
                <a:effectLst/>
                <a:latin typeface="system-ui"/>
              </a:rPr>
              <a:t>Promises</a:t>
            </a:r>
            <a:r>
              <a:rPr lang="en-US" b="0" i="0" dirty="0">
                <a:solidFill>
                  <a:srgbClr val="222222"/>
                </a:solidFill>
                <a:effectLst/>
                <a:latin typeface="system-ui"/>
              </a:rPr>
              <a:t> can handle long and nested asynchronous operations easily.</a:t>
            </a:r>
          </a:p>
          <a:p>
            <a:pPr marL="0" lvl="0" indent="0" algn="l" rtl="0">
              <a:spcBef>
                <a:spcPts val="0"/>
              </a:spcBef>
              <a:spcAft>
                <a:spcPts val="0"/>
              </a:spcAft>
              <a:buNone/>
            </a:pPr>
            <a:endParaRPr lang="en-US" b="0" i="0" dirty="0">
              <a:solidFill>
                <a:srgbClr val="222222"/>
              </a:solidFill>
              <a:effectLst/>
              <a:latin typeface="system-ui"/>
            </a:endParaRPr>
          </a:p>
          <a:p>
            <a:pPr marL="0" lvl="0" indent="0" algn="l" rtl="0">
              <a:spcBef>
                <a:spcPts val="0"/>
              </a:spcBef>
              <a:spcAft>
                <a:spcPts val="0"/>
              </a:spcAft>
              <a:buNone/>
            </a:pPr>
            <a:r>
              <a:rPr lang="en-US" b="0" i="0" dirty="0">
                <a:solidFill>
                  <a:srgbClr val="222222"/>
                </a:solidFill>
                <a:effectLst/>
                <a:latin typeface="system-ui"/>
              </a:rPr>
              <a:t>Promises have Three Potential States which we will look at shortly.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71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78251" y="125775"/>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W2D5 - Promises</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52977"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282091" y="2428032"/>
            <a:ext cx="8030100" cy="1944676"/>
          </a:xfrm>
          <a:prstGeom prst="rect">
            <a:avLst/>
          </a:prstGeom>
          <a:noFill/>
          <a:ln>
            <a:noFill/>
          </a:ln>
        </p:spPr>
        <p:txBody>
          <a:bodyPr spcFirstLastPara="1" wrap="square" lIns="91425" tIns="91425" rIns="91425" bIns="91425" anchor="t" anchorCtr="0">
            <a:noAutofit/>
          </a:bodyPr>
          <a:lstStyle/>
          <a:p>
            <a:pPr lvl="0"/>
            <a:r>
              <a:rPr lang="en-US" sz="2000" dirty="0"/>
              <a:t>Let’s Break this down.</a:t>
            </a:r>
            <a:br>
              <a:rPr lang="en-US" sz="2000" dirty="0"/>
            </a:br>
            <a:br>
              <a:rPr lang="en-US" sz="2000" dirty="0"/>
            </a:br>
            <a:r>
              <a:rPr lang="en-US" sz="2000" dirty="0"/>
              <a:t>A promise is:</a:t>
            </a:r>
          </a:p>
          <a:p>
            <a:pPr marL="342900" lvl="0" indent="-342900">
              <a:buFont typeface="Arial" panose="020B0604020202020204" pitchFamily="34" charset="0"/>
              <a:buChar char="•"/>
            </a:pPr>
            <a:r>
              <a:rPr lang="en-US" sz="2000" dirty="0"/>
              <a:t>An Object</a:t>
            </a:r>
          </a:p>
          <a:p>
            <a:pPr marL="342900" lvl="0" indent="-342900">
              <a:buFont typeface="Arial" panose="020B0604020202020204" pitchFamily="34" charset="0"/>
              <a:buChar char="•"/>
            </a:pPr>
            <a:r>
              <a:rPr lang="en-US" sz="2000" dirty="0"/>
              <a:t>Represents “the eventual end” of an async operation.</a:t>
            </a:r>
          </a:p>
          <a:p>
            <a:pPr marL="342900" lvl="0" indent="-342900">
              <a:buFont typeface="Arial" panose="020B0604020202020204" pitchFamily="34" charset="0"/>
              <a:buChar char="•"/>
            </a:pPr>
            <a:r>
              <a:rPr lang="en-US" sz="2000" dirty="0"/>
              <a:t>Serves as a placeholder for the eventual results</a:t>
            </a: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PROMISES</a:t>
            </a:r>
          </a:p>
        </p:txBody>
      </p:sp>
      <p:pic>
        <p:nvPicPr>
          <p:cNvPr id="5" name="Picture 4">
            <a:extLst>
              <a:ext uri="{FF2B5EF4-FFF2-40B4-BE49-F238E27FC236}">
                <a16:creationId xmlns:a16="http://schemas.microsoft.com/office/drawing/2014/main" id="{9BEC254A-8E3A-7704-53FB-A156C16C5572}"/>
              </a:ext>
            </a:extLst>
          </p:cNvPr>
          <p:cNvPicPr>
            <a:picLocks noChangeAspect="1"/>
          </p:cNvPicPr>
          <p:nvPr/>
        </p:nvPicPr>
        <p:blipFill>
          <a:blip r:embed="rId3"/>
          <a:stretch>
            <a:fillRect/>
          </a:stretch>
        </p:blipFill>
        <p:spPr>
          <a:xfrm>
            <a:off x="223230" y="693511"/>
            <a:ext cx="8697539" cy="1324160"/>
          </a:xfrm>
          <a:prstGeom prst="rect">
            <a:avLst/>
          </a:prstGeom>
        </p:spPr>
      </p:pic>
    </p:spTree>
    <p:extLst>
      <p:ext uri="{BB962C8B-B14F-4D97-AF65-F5344CB8AC3E}">
        <p14:creationId xmlns:p14="http://schemas.microsoft.com/office/powerpoint/2010/main" val="81168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289339" y="681220"/>
            <a:ext cx="8030100" cy="3415922"/>
          </a:xfrm>
          <a:prstGeom prst="rect">
            <a:avLst/>
          </a:prstGeom>
          <a:noFill/>
          <a:ln>
            <a:noFill/>
          </a:ln>
        </p:spPr>
        <p:txBody>
          <a:bodyPr spcFirstLastPara="1" wrap="square" lIns="91425" tIns="91425" rIns="91425" bIns="91425" anchor="t" anchorCtr="0">
            <a:noAutofit/>
          </a:bodyPr>
          <a:lstStyle/>
          <a:p>
            <a:pPr lvl="0"/>
            <a:r>
              <a:rPr lang="en-US" sz="2000" dirty="0"/>
              <a:t>Three States:</a:t>
            </a:r>
          </a:p>
          <a:p>
            <a:pPr lvl="0"/>
            <a:endParaRPr lang="en-US" sz="2000" dirty="0"/>
          </a:p>
          <a:p>
            <a:pPr lvl="0"/>
            <a:r>
              <a:rPr lang="en-US" sz="2000" b="1" dirty="0"/>
              <a:t>Pending</a:t>
            </a:r>
            <a:r>
              <a:rPr lang="en-US" sz="2000" dirty="0"/>
              <a:t>: The Promise's outcome hasn't yet been determined, because the asynchronous operation that will produce its result hasn't completed yet.</a:t>
            </a:r>
          </a:p>
          <a:p>
            <a:pPr lvl="0"/>
            <a:endParaRPr lang="en-US" sz="2000" dirty="0"/>
          </a:p>
          <a:p>
            <a:pPr lvl="0"/>
            <a:r>
              <a:rPr lang="en-US" sz="2000" b="1" dirty="0"/>
              <a:t>Fulfilled</a:t>
            </a:r>
            <a:r>
              <a:rPr lang="en-US" sz="2000" dirty="0"/>
              <a:t>: The asynchronous operation has completed, and the Promise has a resulting value.</a:t>
            </a:r>
          </a:p>
          <a:p>
            <a:pPr lvl="0"/>
            <a:endParaRPr lang="en-US" sz="2000" dirty="0"/>
          </a:p>
          <a:p>
            <a:pPr lvl="0"/>
            <a:r>
              <a:rPr lang="en-US" sz="2000" b="1" dirty="0"/>
              <a:t>Rejected</a:t>
            </a:r>
            <a:r>
              <a:rPr lang="en-US" sz="2000" dirty="0"/>
              <a:t>: The asynchronous operation failed, and the Promise will never be fulfilled. In the rejected state, a Promise has a reason that indicates why the operation failed.</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PROMISES</a:t>
            </a:r>
          </a:p>
        </p:txBody>
      </p:sp>
    </p:spTree>
    <p:extLst>
      <p:ext uri="{BB962C8B-B14F-4D97-AF65-F5344CB8AC3E}">
        <p14:creationId xmlns:p14="http://schemas.microsoft.com/office/powerpoint/2010/main" val="18606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212925" y="3710928"/>
            <a:ext cx="8030100" cy="1761392"/>
          </a:xfrm>
          <a:prstGeom prst="rect">
            <a:avLst/>
          </a:prstGeom>
          <a:noFill/>
          <a:ln>
            <a:noFill/>
          </a:ln>
        </p:spPr>
        <p:txBody>
          <a:bodyPr spcFirstLastPara="1" wrap="square" lIns="91425" tIns="91425" rIns="91425" bIns="91425" anchor="t" anchorCtr="0">
            <a:noAutofit/>
          </a:bodyPr>
          <a:lstStyle/>
          <a:p>
            <a:pPr lvl="0"/>
            <a:r>
              <a:rPr lang="en-US" sz="2000" dirty="0"/>
              <a:t>Let’s dig into some keywords: Resolve, Reject, Then, Catch</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PROMISES</a:t>
            </a:r>
          </a:p>
        </p:txBody>
      </p:sp>
      <p:pic>
        <p:nvPicPr>
          <p:cNvPr id="4" name="Picture 3">
            <a:extLst>
              <a:ext uri="{FF2B5EF4-FFF2-40B4-BE49-F238E27FC236}">
                <a16:creationId xmlns:a16="http://schemas.microsoft.com/office/drawing/2014/main" id="{F60456A8-3281-6D5D-F938-68E071EC4FE7}"/>
              </a:ext>
            </a:extLst>
          </p:cNvPr>
          <p:cNvPicPr>
            <a:picLocks noChangeAspect="1"/>
          </p:cNvPicPr>
          <p:nvPr/>
        </p:nvPicPr>
        <p:blipFill>
          <a:blip r:embed="rId3"/>
          <a:stretch>
            <a:fillRect/>
          </a:stretch>
        </p:blipFill>
        <p:spPr>
          <a:xfrm>
            <a:off x="108914" y="729187"/>
            <a:ext cx="8926171" cy="2981741"/>
          </a:xfrm>
          <a:prstGeom prst="rect">
            <a:avLst/>
          </a:prstGeom>
        </p:spPr>
      </p:pic>
    </p:spTree>
    <p:extLst>
      <p:ext uri="{BB962C8B-B14F-4D97-AF65-F5344CB8AC3E}">
        <p14:creationId xmlns:p14="http://schemas.microsoft.com/office/powerpoint/2010/main" val="156570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361362" y="2171688"/>
            <a:ext cx="8030100" cy="1761392"/>
          </a:xfrm>
          <a:prstGeom prst="rect">
            <a:avLst/>
          </a:prstGeom>
          <a:noFill/>
          <a:ln>
            <a:noFill/>
          </a:ln>
        </p:spPr>
        <p:txBody>
          <a:bodyPr spcFirstLastPara="1" wrap="square" lIns="91425" tIns="91425" rIns="91425" bIns="91425" anchor="t" anchorCtr="0">
            <a:noAutofit/>
          </a:bodyPr>
          <a:lstStyle/>
          <a:p>
            <a:pPr lvl="0"/>
            <a:r>
              <a:rPr lang="en-US" sz="2000" b="1" dirty="0"/>
              <a:t>Resolve</a:t>
            </a:r>
            <a:r>
              <a:rPr lang="en-US" sz="2000" dirty="0"/>
              <a:t>: This is a function that is passed to the executor function when creating a new Promise. When this function is called in the executor function, it changes the state of the Promise from "pending" to "fulfilled". The value passed to the resolve function becomes the result of the Promise.</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RESOLVE</a:t>
            </a:r>
          </a:p>
        </p:txBody>
      </p:sp>
      <p:pic>
        <p:nvPicPr>
          <p:cNvPr id="5" name="Picture 4">
            <a:extLst>
              <a:ext uri="{FF2B5EF4-FFF2-40B4-BE49-F238E27FC236}">
                <a16:creationId xmlns:a16="http://schemas.microsoft.com/office/drawing/2014/main" id="{868FFB82-7C5B-5075-7DF9-F2679B2157CE}"/>
              </a:ext>
            </a:extLst>
          </p:cNvPr>
          <p:cNvPicPr>
            <a:picLocks noChangeAspect="1"/>
          </p:cNvPicPr>
          <p:nvPr/>
        </p:nvPicPr>
        <p:blipFill>
          <a:blip r:embed="rId3"/>
          <a:stretch>
            <a:fillRect/>
          </a:stretch>
        </p:blipFill>
        <p:spPr>
          <a:xfrm>
            <a:off x="361362" y="827650"/>
            <a:ext cx="8421275" cy="1209844"/>
          </a:xfrm>
          <a:prstGeom prst="rect">
            <a:avLst/>
          </a:prstGeom>
        </p:spPr>
      </p:pic>
    </p:spTree>
    <p:extLst>
      <p:ext uri="{BB962C8B-B14F-4D97-AF65-F5344CB8AC3E}">
        <p14:creationId xmlns:p14="http://schemas.microsoft.com/office/powerpoint/2010/main" val="363149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212925" y="2571750"/>
            <a:ext cx="8030100" cy="1761392"/>
          </a:xfrm>
          <a:prstGeom prst="rect">
            <a:avLst/>
          </a:prstGeom>
          <a:noFill/>
          <a:ln>
            <a:noFill/>
          </a:ln>
        </p:spPr>
        <p:txBody>
          <a:bodyPr spcFirstLastPara="1" wrap="square" lIns="91425" tIns="91425" rIns="91425" bIns="91425" anchor="t" anchorCtr="0">
            <a:noAutofit/>
          </a:bodyPr>
          <a:lstStyle/>
          <a:p>
            <a:pPr lvl="0"/>
            <a:r>
              <a:rPr lang="en-US" sz="2000" b="1" dirty="0"/>
              <a:t>Reject</a:t>
            </a:r>
            <a:r>
              <a:rPr lang="en-US" sz="2000" dirty="0"/>
              <a:t>: This is another function that is passed to the executor function when creating a new Promise. When this function is called in the executor function, it changes the state of the Promise from "pending" to "rejected". The value passed to the reject function becomes the reason for the Promise's rejection.</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PROMISES</a:t>
            </a:r>
          </a:p>
        </p:txBody>
      </p:sp>
      <p:pic>
        <p:nvPicPr>
          <p:cNvPr id="5" name="Picture 4">
            <a:extLst>
              <a:ext uri="{FF2B5EF4-FFF2-40B4-BE49-F238E27FC236}">
                <a16:creationId xmlns:a16="http://schemas.microsoft.com/office/drawing/2014/main" id="{55C65277-BF7A-BD8B-FCA5-0C3796654A56}"/>
              </a:ext>
            </a:extLst>
          </p:cNvPr>
          <p:cNvPicPr>
            <a:picLocks noChangeAspect="1"/>
          </p:cNvPicPr>
          <p:nvPr/>
        </p:nvPicPr>
        <p:blipFill>
          <a:blip r:embed="rId3"/>
          <a:stretch>
            <a:fillRect/>
          </a:stretch>
        </p:blipFill>
        <p:spPr>
          <a:xfrm>
            <a:off x="212925" y="988748"/>
            <a:ext cx="9069066" cy="1333686"/>
          </a:xfrm>
          <a:prstGeom prst="rect">
            <a:avLst/>
          </a:prstGeom>
        </p:spPr>
      </p:pic>
    </p:spTree>
    <p:extLst>
      <p:ext uri="{BB962C8B-B14F-4D97-AF65-F5344CB8AC3E}">
        <p14:creationId xmlns:p14="http://schemas.microsoft.com/office/powerpoint/2010/main" val="327385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78110" y="3118913"/>
            <a:ext cx="8030100" cy="1761392"/>
          </a:xfrm>
          <a:prstGeom prst="rect">
            <a:avLst/>
          </a:prstGeom>
          <a:noFill/>
          <a:ln>
            <a:noFill/>
          </a:ln>
        </p:spPr>
        <p:txBody>
          <a:bodyPr spcFirstLastPara="1" wrap="square" lIns="91425" tIns="91425" rIns="91425" bIns="91425" anchor="t" anchorCtr="0">
            <a:noAutofit/>
          </a:bodyPr>
          <a:lstStyle/>
          <a:p>
            <a:pPr lvl="0"/>
            <a:r>
              <a:rPr lang="en-US" sz="2000" b="1" dirty="0"/>
              <a:t>Then</a:t>
            </a:r>
            <a:r>
              <a:rPr lang="en-US" sz="2000" dirty="0"/>
              <a:t>: This is a method that is called on a Promise. The then method takes two optional arguments, both of which are callback functions. The first callback is executed when the Promise is fulfilled, and the second callback is executed when the Promise is rejected. The then method returns a new Promise, allowing for method chaining.</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PROMISES</a:t>
            </a:r>
          </a:p>
        </p:txBody>
      </p:sp>
      <p:pic>
        <p:nvPicPr>
          <p:cNvPr id="5" name="Picture 4">
            <a:extLst>
              <a:ext uri="{FF2B5EF4-FFF2-40B4-BE49-F238E27FC236}">
                <a16:creationId xmlns:a16="http://schemas.microsoft.com/office/drawing/2014/main" id="{66FEE1DA-1E81-CEF4-0A17-7A0AF0BEEA87}"/>
              </a:ext>
            </a:extLst>
          </p:cNvPr>
          <p:cNvPicPr>
            <a:picLocks noChangeAspect="1"/>
          </p:cNvPicPr>
          <p:nvPr/>
        </p:nvPicPr>
        <p:blipFill>
          <a:blip r:embed="rId3"/>
          <a:stretch>
            <a:fillRect/>
          </a:stretch>
        </p:blipFill>
        <p:spPr>
          <a:xfrm>
            <a:off x="0" y="693771"/>
            <a:ext cx="9144000" cy="2255403"/>
          </a:xfrm>
          <a:prstGeom prst="rect">
            <a:avLst/>
          </a:prstGeom>
        </p:spPr>
      </p:pic>
    </p:spTree>
    <p:extLst>
      <p:ext uri="{BB962C8B-B14F-4D97-AF65-F5344CB8AC3E}">
        <p14:creationId xmlns:p14="http://schemas.microsoft.com/office/powerpoint/2010/main" val="572695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85730" y="3510292"/>
            <a:ext cx="8030100" cy="1761392"/>
          </a:xfrm>
          <a:prstGeom prst="rect">
            <a:avLst/>
          </a:prstGeom>
          <a:noFill/>
          <a:ln>
            <a:noFill/>
          </a:ln>
        </p:spPr>
        <p:txBody>
          <a:bodyPr spcFirstLastPara="1" wrap="square" lIns="91425" tIns="91425" rIns="91425" bIns="91425" anchor="t" anchorCtr="0">
            <a:noAutofit/>
          </a:bodyPr>
          <a:lstStyle/>
          <a:p>
            <a:pPr lvl="0"/>
            <a:r>
              <a:rPr lang="en-US" sz="2000" b="1" dirty="0"/>
              <a:t>Catch</a:t>
            </a:r>
            <a:r>
              <a:rPr lang="en-US" sz="2000" dirty="0"/>
              <a:t>: This is a method that is called on a Promise to handle any rejection reason. The catch method takes one argument: a rejection reason callback. This method is typically used at the end of a Promise chain to handle any errors that may have occurred in the chain.</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PROMISES</a:t>
            </a:r>
          </a:p>
        </p:txBody>
      </p:sp>
      <p:pic>
        <p:nvPicPr>
          <p:cNvPr id="4" name="Picture 3">
            <a:extLst>
              <a:ext uri="{FF2B5EF4-FFF2-40B4-BE49-F238E27FC236}">
                <a16:creationId xmlns:a16="http://schemas.microsoft.com/office/drawing/2014/main" id="{A4383DB7-DB0D-9700-8A3B-C5FC36690F09}"/>
              </a:ext>
            </a:extLst>
          </p:cNvPr>
          <p:cNvPicPr>
            <a:picLocks noChangeAspect="1"/>
          </p:cNvPicPr>
          <p:nvPr/>
        </p:nvPicPr>
        <p:blipFill>
          <a:blip r:embed="rId3"/>
          <a:stretch>
            <a:fillRect/>
          </a:stretch>
        </p:blipFill>
        <p:spPr>
          <a:xfrm>
            <a:off x="0" y="752512"/>
            <a:ext cx="9144000" cy="2688905"/>
          </a:xfrm>
          <a:prstGeom prst="rect">
            <a:avLst/>
          </a:prstGeom>
        </p:spPr>
      </p:pic>
    </p:spTree>
    <p:extLst>
      <p:ext uri="{BB962C8B-B14F-4D97-AF65-F5344CB8AC3E}">
        <p14:creationId xmlns:p14="http://schemas.microsoft.com/office/powerpoint/2010/main" val="172898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PROMISE</a:t>
            </a:r>
          </a:p>
        </p:txBody>
      </p:sp>
      <p:pic>
        <p:nvPicPr>
          <p:cNvPr id="5" name="Picture 4">
            <a:extLst>
              <a:ext uri="{FF2B5EF4-FFF2-40B4-BE49-F238E27FC236}">
                <a16:creationId xmlns:a16="http://schemas.microsoft.com/office/drawing/2014/main" id="{39366B98-1020-6E52-4C91-942CBF406C59}"/>
              </a:ext>
            </a:extLst>
          </p:cNvPr>
          <p:cNvPicPr>
            <a:picLocks noChangeAspect="1"/>
          </p:cNvPicPr>
          <p:nvPr/>
        </p:nvPicPr>
        <p:blipFill>
          <a:blip r:embed="rId3"/>
          <a:stretch>
            <a:fillRect/>
          </a:stretch>
        </p:blipFill>
        <p:spPr>
          <a:xfrm>
            <a:off x="132730" y="612315"/>
            <a:ext cx="8878539" cy="3362794"/>
          </a:xfrm>
          <a:prstGeom prst="rect">
            <a:avLst/>
          </a:prstGeom>
        </p:spPr>
      </p:pic>
    </p:spTree>
    <p:extLst>
      <p:ext uri="{BB962C8B-B14F-4D97-AF65-F5344CB8AC3E}">
        <p14:creationId xmlns:p14="http://schemas.microsoft.com/office/powerpoint/2010/main" val="105022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CONSUMING A PROMISE</a:t>
            </a:r>
          </a:p>
        </p:txBody>
      </p:sp>
      <p:pic>
        <p:nvPicPr>
          <p:cNvPr id="4" name="Picture 3">
            <a:extLst>
              <a:ext uri="{FF2B5EF4-FFF2-40B4-BE49-F238E27FC236}">
                <a16:creationId xmlns:a16="http://schemas.microsoft.com/office/drawing/2014/main" id="{BC264B7E-C1ED-416E-2577-0368B948E8B2}"/>
              </a:ext>
            </a:extLst>
          </p:cNvPr>
          <p:cNvPicPr>
            <a:picLocks noChangeAspect="1"/>
          </p:cNvPicPr>
          <p:nvPr/>
        </p:nvPicPr>
        <p:blipFill>
          <a:blip r:embed="rId3"/>
          <a:stretch>
            <a:fillRect/>
          </a:stretch>
        </p:blipFill>
        <p:spPr>
          <a:xfrm>
            <a:off x="83820" y="612315"/>
            <a:ext cx="9144000" cy="2808580"/>
          </a:xfrm>
          <a:prstGeom prst="rect">
            <a:avLst/>
          </a:prstGeom>
        </p:spPr>
      </p:pic>
    </p:spTree>
    <p:extLst>
      <p:ext uri="{BB962C8B-B14F-4D97-AF65-F5344CB8AC3E}">
        <p14:creationId xmlns:p14="http://schemas.microsoft.com/office/powerpoint/2010/main" val="244491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HANDLING IN A PROMISE</a:t>
            </a:r>
          </a:p>
        </p:txBody>
      </p:sp>
      <p:pic>
        <p:nvPicPr>
          <p:cNvPr id="4" name="Picture 3">
            <a:extLst>
              <a:ext uri="{FF2B5EF4-FFF2-40B4-BE49-F238E27FC236}">
                <a16:creationId xmlns:a16="http://schemas.microsoft.com/office/drawing/2014/main" id="{4928B966-9430-CE88-1935-26C516A208AD}"/>
              </a:ext>
            </a:extLst>
          </p:cNvPr>
          <p:cNvPicPr>
            <a:picLocks noChangeAspect="1"/>
          </p:cNvPicPr>
          <p:nvPr/>
        </p:nvPicPr>
        <p:blipFill>
          <a:blip r:embed="rId3"/>
          <a:stretch>
            <a:fillRect/>
          </a:stretch>
        </p:blipFill>
        <p:spPr>
          <a:xfrm>
            <a:off x="337546" y="980853"/>
            <a:ext cx="8468907" cy="3181794"/>
          </a:xfrm>
          <a:prstGeom prst="rect">
            <a:avLst/>
          </a:prstGeom>
        </p:spPr>
      </p:pic>
    </p:spTree>
    <p:extLst>
      <p:ext uri="{BB962C8B-B14F-4D97-AF65-F5344CB8AC3E}">
        <p14:creationId xmlns:p14="http://schemas.microsoft.com/office/powerpoint/2010/main" val="76521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CALLBACKS (again?)</a:t>
            </a:r>
          </a:p>
          <a:p>
            <a:pPr marL="285750" indent="-285750">
              <a:buFont typeface="Arial" panose="020B0604020202020204" pitchFamily="34" charset="0"/>
              <a:buChar char="•"/>
            </a:pPr>
            <a:r>
              <a:rPr lang="en-US" dirty="0"/>
              <a:t>PROMISES</a:t>
            </a:r>
          </a:p>
          <a:p>
            <a:pPr marL="285750" indent="-285750">
              <a:buFont typeface="Arial" panose="020B0604020202020204" pitchFamily="34" charset="0"/>
              <a:buChar char="•"/>
            </a:pPr>
            <a:r>
              <a:rPr lang="en-US" dirty="0"/>
              <a:t>CALLBACK HELL </a:t>
            </a:r>
          </a:p>
          <a:p>
            <a:pPr marL="285750" indent="-285750">
              <a:buFont typeface="Arial" panose="020B0604020202020204" pitchFamily="34" charset="0"/>
              <a:buChar char="•"/>
            </a:pPr>
            <a:r>
              <a:rPr lang="en-US" dirty="0"/>
              <a:t>CHAINING</a:t>
            </a:r>
          </a:p>
          <a:p>
            <a:pPr marL="285750" indent="-285750">
              <a:buFont typeface="Arial" panose="020B0604020202020204" pitchFamily="34" charset="0"/>
              <a:buChar char="•"/>
            </a:pPr>
            <a:r>
              <a:rPr lang="en-US" dirty="0"/>
              <a:t>Advanced Items if we have time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CHAINING A PROMISE </a:t>
            </a:r>
          </a:p>
        </p:txBody>
      </p:sp>
      <p:pic>
        <p:nvPicPr>
          <p:cNvPr id="5" name="Picture 4">
            <a:extLst>
              <a:ext uri="{FF2B5EF4-FFF2-40B4-BE49-F238E27FC236}">
                <a16:creationId xmlns:a16="http://schemas.microsoft.com/office/drawing/2014/main" id="{08E7D82D-6261-7EDF-DCCE-8E910ACB91C4}"/>
              </a:ext>
            </a:extLst>
          </p:cNvPr>
          <p:cNvPicPr>
            <a:picLocks noChangeAspect="1"/>
          </p:cNvPicPr>
          <p:nvPr/>
        </p:nvPicPr>
        <p:blipFill>
          <a:blip r:embed="rId3"/>
          <a:stretch>
            <a:fillRect/>
          </a:stretch>
        </p:blipFill>
        <p:spPr>
          <a:xfrm>
            <a:off x="402184" y="765517"/>
            <a:ext cx="8339631" cy="5143500"/>
          </a:xfrm>
          <a:prstGeom prst="rect">
            <a:avLst/>
          </a:prstGeom>
        </p:spPr>
      </p:pic>
    </p:spTree>
    <p:extLst>
      <p:ext uri="{BB962C8B-B14F-4D97-AF65-F5344CB8AC3E}">
        <p14:creationId xmlns:p14="http://schemas.microsoft.com/office/powerpoint/2010/main" val="33333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CALLBACK HELL (Ugly…)</a:t>
            </a:r>
          </a:p>
        </p:txBody>
      </p:sp>
      <p:pic>
        <p:nvPicPr>
          <p:cNvPr id="4" name="Picture 3">
            <a:extLst>
              <a:ext uri="{FF2B5EF4-FFF2-40B4-BE49-F238E27FC236}">
                <a16:creationId xmlns:a16="http://schemas.microsoft.com/office/drawing/2014/main" id="{CB7B56E6-8EC6-B236-92F4-2102A2CC950D}"/>
              </a:ext>
            </a:extLst>
          </p:cNvPr>
          <p:cNvPicPr>
            <a:picLocks noChangeAspect="1"/>
          </p:cNvPicPr>
          <p:nvPr/>
        </p:nvPicPr>
        <p:blipFill>
          <a:blip r:embed="rId3"/>
          <a:stretch>
            <a:fillRect/>
          </a:stretch>
        </p:blipFill>
        <p:spPr>
          <a:xfrm>
            <a:off x="0" y="767384"/>
            <a:ext cx="9144000" cy="3705556"/>
          </a:xfrm>
          <a:prstGeom prst="rect">
            <a:avLst/>
          </a:prstGeom>
        </p:spPr>
      </p:pic>
    </p:spTree>
    <p:extLst>
      <p:ext uri="{BB962C8B-B14F-4D97-AF65-F5344CB8AC3E}">
        <p14:creationId xmlns:p14="http://schemas.microsoft.com/office/powerpoint/2010/main" val="394611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FIXING CALLBACK HELL</a:t>
            </a:r>
          </a:p>
        </p:txBody>
      </p:sp>
      <p:pic>
        <p:nvPicPr>
          <p:cNvPr id="5" name="Picture 4">
            <a:extLst>
              <a:ext uri="{FF2B5EF4-FFF2-40B4-BE49-F238E27FC236}">
                <a16:creationId xmlns:a16="http://schemas.microsoft.com/office/drawing/2014/main" id="{FBE1B543-D832-780C-E87C-924F17C7C844}"/>
              </a:ext>
            </a:extLst>
          </p:cNvPr>
          <p:cNvPicPr>
            <a:picLocks noChangeAspect="1"/>
          </p:cNvPicPr>
          <p:nvPr/>
        </p:nvPicPr>
        <p:blipFill>
          <a:blip r:embed="rId3"/>
          <a:stretch>
            <a:fillRect/>
          </a:stretch>
        </p:blipFill>
        <p:spPr>
          <a:xfrm>
            <a:off x="134547" y="663199"/>
            <a:ext cx="9097645" cy="3629532"/>
          </a:xfrm>
          <a:prstGeom prst="rect">
            <a:avLst/>
          </a:prstGeom>
        </p:spPr>
      </p:pic>
    </p:spTree>
    <p:extLst>
      <p:ext uri="{BB962C8B-B14F-4D97-AF65-F5344CB8AC3E}">
        <p14:creationId xmlns:p14="http://schemas.microsoft.com/office/powerpoint/2010/main" val="251455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a:solidFill>
                  <a:schemeClr val="lt1"/>
                </a:solidFill>
                <a:latin typeface="Proxima Nova"/>
                <a:ea typeface="Proxima Nova"/>
                <a:cs typeface="Proxima Nova"/>
                <a:sym typeface="Proxima Nova"/>
              </a:rPr>
              <a:t>Questions?</a:t>
            </a:r>
            <a:endParaRPr sz="4000" b="1">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WORLD (if time)</a:t>
            </a:r>
          </a:p>
        </p:txBody>
      </p:sp>
      <p:pic>
        <p:nvPicPr>
          <p:cNvPr id="4" name="Picture 3">
            <a:extLst>
              <a:ext uri="{FF2B5EF4-FFF2-40B4-BE49-F238E27FC236}">
                <a16:creationId xmlns:a16="http://schemas.microsoft.com/office/drawing/2014/main" id="{F0228E82-45E0-D04D-217D-4E9BF075805E}"/>
              </a:ext>
            </a:extLst>
          </p:cNvPr>
          <p:cNvPicPr>
            <a:picLocks noChangeAspect="1"/>
          </p:cNvPicPr>
          <p:nvPr/>
        </p:nvPicPr>
        <p:blipFill>
          <a:blip r:embed="rId3"/>
          <a:stretch>
            <a:fillRect/>
          </a:stretch>
        </p:blipFill>
        <p:spPr>
          <a:xfrm>
            <a:off x="1646710" y="612315"/>
            <a:ext cx="5850579" cy="4501329"/>
          </a:xfrm>
          <a:prstGeom prst="rect">
            <a:avLst/>
          </a:prstGeom>
        </p:spPr>
      </p:pic>
    </p:spTree>
    <p:extLst>
      <p:ext uri="{BB962C8B-B14F-4D97-AF65-F5344CB8AC3E}">
        <p14:creationId xmlns:p14="http://schemas.microsoft.com/office/powerpoint/2010/main" val="65318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WORLD (if time)</a:t>
            </a:r>
          </a:p>
        </p:txBody>
      </p:sp>
      <p:pic>
        <p:nvPicPr>
          <p:cNvPr id="5" name="Picture 4">
            <a:extLst>
              <a:ext uri="{FF2B5EF4-FFF2-40B4-BE49-F238E27FC236}">
                <a16:creationId xmlns:a16="http://schemas.microsoft.com/office/drawing/2014/main" id="{9C80B4E7-D1C8-F933-D197-E61C2AA24AEF}"/>
              </a:ext>
            </a:extLst>
          </p:cNvPr>
          <p:cNvPicPr>
            <a:picLocks noChangeAspect="1"/>
          </p:cNvPicPr>
          <p:nvPr/>
        </p:nvPicPr>
        <p:blipFill>
          <a:blip r:embed="rId3"/>
          <a:stretch>
            <a:fillRect/>
          </a:stretch>
        </p:blipFill>
        <p:spPr>
          <a:xfrm>
            <a:off x="550158" y="612315"/>
            <a:ext cx="8320660" cy="1911279"/>
          </a:xfrm>
          <a:prstGeom prst="rect">
            <a:avLst/>
          </a:prstGeom>
        </p:spPr>
      </p:pic>
      <p:pic>
        <p:nvPicPr>
          <p:cNvPr id="7" name="Picture 6">
            <a:extLst>
              <a:ext uri="{FF2B5EF4-FFF2-40B4-BE49-F238E27FC236}">
                <a16:creationId xmlns:a16="http://schemas.microsoft.com/office/drawing/2014/main" id="{CA59C0EA-BC1C-C55F-BBE6-04A67087C8F8}"/>
              </a:ext>
            </a:extLst>
          </p:cNvPr>
          <p:cNvPicPr>
            <a:picLocks noChangeAspect="1"/>
          </p:cNvPicPr>
          <p:nvPr/>
        </p:nvPicPr>
        <p:blipFill>
          <a:blip r:embed="rId4"/>
          <a:stretch>
            <a:fillRect/>
          </a:stretch>
        </p:blipFill>
        <p:spPr>
          <a:xfrm>
            <a:off x="1642884" y="2523594"/>
            <a:ext cx="5091805" cy="2649817"/>
          </a:xfrm>
          <a:prstGeom prst="rect">
            <a:avLst/>
          </a:prstGeom>
        </p:spPr>
      </p:pic>
    </p:spTree>
    <p:extLst>
      <p:ext uri="{BB962C8B-B14F-4D97-AF65-F5344CB8AC3E}">
        <p14:creationId xmlns:p14="http://schemas.microsoft.com/office/powerpoint/2010/main" val="2882754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Promise.all</a:t>
            </a:r>
            <a:endParaRPr lang="en-US" dirty="0"/>
          </a:p>
        </p:txBody>
      </p:sp>
      <p:sp>
        <p:nvSpPr>
          <p:cNvPr id="4" name="TextBox 3">
            <a:extLst>
              <a:ext uri="{FF2B5EF4-FFF2-40B4-BE49-F238E27FC236}">
                <a16:creationId xmlns:a16="http://schemas.microsoft.com/office/drawing/2014/main" id="{13845B07-E69B-A0BF-D2FA-B720454D8690}"/>
              </a:ext>
            </a:extLst>
          </p:cNvPr>
          <p:cNvSpPr txBox="1"/>
          <p:nvPr/>
        </p:nvSpPr>
        <p:spPr>
          <a:xfrm>
            <a:off x="248518" y="689860"/>
            <a:ext cx="8648859" cy="92333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Use </a:t>
            </a:r>
            <a:r>
              <a:rPr lang="en-US" sz="1800" b="0" i="0" u="none" strike="noStrike" dirty="0" err="1">
                <a:solidFill>
                  <a:srgbClr val="000000"/>
                </a:solidFill>
                <a:effectLst/>
                <a:latin typeface="Arial" panose="020B0604020202020204" pitchFamily="34" charset="0"/>
              </a:rPr>
              <a:t>Promise.all</a:t>
            </a:r>
            <a:r>
              <a:rPr lang="en-US" sz="1800" b="0" i="0" u="none" strike="noStrike" dirty="0">
                <a:solidFill>
                  <a:srgbClr val="000000"/>
                </a:solidFill>
                <a:effectLst/>
                <a:latin typeface="Arial" panose="020B0604020202020204" pitchFamily="34" charset="0"/>
              </a:rPr>
              <a:t> when we need to wait for all of the promises to be resolved.</a:t>
            </a:r>
            <a:endParaRPr lang="en-US" b="0" dirty="0">
              <a:effectLst/>
            </a:endParaRPr>
          </a:p>
          <a:p>
            <a:br>
              <a:rPr lang="en-US" dirty="0"/>
            </a:br>
            <a:endParaRPr lang="en-US" dirty="0"/>
          </a:p>
        </p:txBody>
      </p:sp>
      <p:pic>
        <p:nvPicPr>
          <p:cNvPr id="8" name="Picture 7">
            <a:extLst>
              <a:ext uri="{FF2B5EF4-FFF2-40B4-BE49-F238E27FC236}">
                <a16:creationId xmlns:a16="http://schemas.microsoft.com/office/drawing/2014/main" id="{D6752D29-83AF-455F-3FB0-07214766081C}"/>
              </a:ext>
            </a:extLst>
          </p:cNvPr>
          <p:cNvPicPr>
            <a:picLocks noChangeAspect="1"/>
          </p:cNvPicPr>
          <p:nvPr/>
        </p:nvPicPr>
        <p:blipFill>
          <a:blip r:embed="rId3"/>
          <a:stretch>
            <a:fillRect/>
          </a:stretch>
        </p:blipFill>
        <p:spPr>
          <a:xfrm>
            <a:off x="0" y="1456777"/>
            <a:ext cx="9144000" cy="2229946"/>
          </a:xfrm>
          <a:prstGeom prst="rect">
            <a:avLst/>
          </a:prstGeom>
        </p:spPr>
      </p:pic>
    </p:spTree>
    <p:extLst>
      <p:ext uri="{BB962C8B-B14F-4D97-AF65-F5344CB8AC3E}">
        <p14:creationId xmlns:p14="http://schemas.microsoft.com/office/powerpoint/2010/main" val="217633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Callbacks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A Review</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aylor Swift's New Single, Ready For It, Signals The Return of Her Old Self | Vogue">
            <a:extLst>
              <a:ext uri="{FF2B5EF4-FFF2-40B4-BE49-F238E27FC236}">
                <a16:creationId xmlns:a16="http://schemas.microsoft.com/office/drawing/2014/main" id="{86D13054-C2B5-B4B6-5569-DF510CB37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88" r="9089" b="41470"/>
          <a:stretch/>
        </p:blipFill>
        <p:spPr bwMode="auto">
          <a:xfrm>
            <a:off x="2642616" y="10"/>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358485" y="841772"/>
            <a:ext cx="4900140" cy="1277523"/>
          </a:xfrm>
        </p:spPr>
        <p:txBody>
          <a:bodyPr vert="horz" lIns="91440" tIns="45720" rIns="91440" bIns="45720" rtlCol="0" anchor="b">
            <a:noAutofit/>
          </a:bodyPr>
          <a:lstStyle/>
          <a:p>
            <a:pPr defTabSz="914400"/>
            <a:r>
              <a:rPr lang="en-US" sz="1800" dirty="0"/>
              <a:t>I just met you,</a:t>
            </a:r>
            <a:br>
              <a:rPr lang="en-US" sz="1200" dirty="0"/>
            </a:br>
            <a:r>
              <a:rPr lang="en-US" sz="1800" dirty="0"/>
              <a:t>And this is crazy,</a:t>
            </a:r>
            <a:br>
              <a:rPr lang="en-US" sz="1200" dirty="0"/>
            </a:br>
            <a:r>
              <a:rPr lang="en-US" sz="1800" dirty="0"/>
              <a:t>But here's my number (delegate),</a:t>
            </a:r>
            <a:br>
              <a:rPr lang="en-US" sz="1200" dirty="0"/>
            </a:br>
            <a:r>
              <a:rPr lang="en-US" sz="1800" dirty="0"/>
              <a:t>So if something happens (event),</a:t>
            </a:r>
            <a:br>
              <a:rPr lang="en-US" sz="1200" dirty="0"/>
            </a:br>
            <a:r>
              <a:rPr lang="en-US" sz="1800" dirty="0"/>
              <a:t>Call me, maybe (callback)?</a:t>
            </a:r>
            <a:endParaRPr lang="en-US" sz="1200" dirty="0"/>
          </a:p>
        </p:txBody>
      </p:sp>
      <p:sp>
        <p:nvSpPr>
          <p:cNvPr id="8203" name="Rectangle 82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728114" y="4767262"/>
            <a:ext cx="2057400" cy="273844"/>
          </a:xfrm>
        </p:spPr>
        <p:txBody>
          <a:bodyPr vert="horz" lIns="91440" tIns="45720" rIns="91440" bIns="45720" rtlCol="0" anchor="ctr">
            <a:normAutofit/>
          </a:bodyPr>
          <a:lstStyle/>
          <a:p>
            <a:pPr defTabSz="914400">
              <a:spcAft>
                <a:spcPts val="600"/>
              </a:spcAft>
              <a:defRPr/>
            </a:pPr>
            <a:fld id="{8C2E478F-E849-4A8C-AF1F-CBCC78A7CBFA}" type="slidenum">
              <a:rPr lang="en-US">
                <a:solidFill>
                  <a:schemeClr val="tx1"/>
                </a:solidFill>
                <a:latin typeface="Calibri" panose="020F0502020204030204"/>
              </a:rPr>
              <a:pPr defTabSz="914400">
                <a:spcAft>
                  <a:spcPts val="600"/>
                </a:spcAft>
                <a:defRPr/>
              </a:pPr>
              <a:t>4</a:t>
            </a:fld>
            <a:endParaRPr lang="en-US">
              <a:solidFill>
                <a:schemeClr val="tx1"/>
              </a:solidFill>
              <a:latin typeface="Calibri" panose="020F0502020204030204"/>
            </a:endParaRPr>
          </a:p>
        </p:txBody>
      </p:sp>
      <p:sp>
        <p:nvSpPr>
          <p:cNvPr id="9" name="Text Placeholder 8">
            <a:extLst>
              <a:ext uri="{FF2B5EF4-FFF2-40B4-BE49-F238E27FC236}">
                <a16:creationId xmlns:a16="http://schemas.microsoft.com/office/drawing/2014/main" id="{C1F22C1E-5973-8B25-095D-8DAF16D1135D}"/>
              </a:ext>
            </a:extLst>
          </p:cNvPr>
          <p:cNvSpPr>
            <a:spLocks noGrp="1"/>
          </p:cNvSpPr>
          <p:nvPr>
            <p:ph type="body" idx="1"/>
          </p:nvPr>
        </p:nvSpPr>
        <p:spPr/>
        <p:txBody>
          <a:bodyPr/>
          <a:lstStyle/>
          <a:p>
            <a:r>
              <a:rPr lang="en-US" dirty="0"/>
              <a:t>It’s me again!</a:t>
            </a:r>
          </a:p>
        </p:txBody>
      </p:sp>
    </p:spTree>
    <p:extLst>
      <p:ext uri="{BB962C8B-B14F-4D97-AF65-F5344CB8AC3E}">
        <p14:creationId xmlns:p14="http://schemas.microsoft.com/office/powerpoint/2010/main" val="644541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CALLBACKS</a:t>
            </a:r>
          </a:p>
        </p:txBody>
      </p:sp>
      <p:pic>
        <p:nvPicPr>
          <p:cNvPr id="8" name="Picture 7">
            <a:extLst>
              <a:ext uri="{FF2B5EF4-FFF2-40B4-BE49-F238E27FC236}">
                <a16:creationId xmlns:a16="http://schemas.microsoft.com/office/drawing/2014/main" id="{E4EA41D7-BEC6-F069-4E7F-757169DF102D}"/>
              </a:ext>
            </a:extLst>
          </p:cNvPr>
          <p:cNvPicPr>
            <a:picLocks noChangeAspect="1"/>
          </p:cNvPicPr>
          <p:nvPr/>
        </p:nvPicPr>
        <p:blipFill>
          <a:blip r:embed="rId3"/>
          <a:stretch>
            <a:fillRect/>
          </a:stretch>
        </p:blipFill>
        <p:spPr>
          <a:xfrm>
            <a:off x="413757" y="2085907"/>
            <a:ext cx="8316486" cy="971686"/>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28B23CA-DAA9-02F8-5579-FFD29D5FFEA0}"/>
                  </a:ext>
                </a:extLst>
              </p14:cNvPr>
              <p14:cNvContentPartPr/>
              <p14:nvPr/>
            </p14:nvContentPartPr>
            <p14:xfrm>
              <a:off x="1063107" y="3057080"/>
              <a:ext cx="708120" cy="383760"/>
            </p14:xfrm>
          </p:contentPart>
        </mc:Choice>
        <mc:Fallback xmlns="">
          <p:pic>
            <p:nvPicPr>
              <p:cNvPr id="9" name="Ink 8">
                <a:extLst>
                  <a:ext uri="{FF2B5EF4-FFF2-40B4-BE49-F238E27FC236}">
                    <a16:creationId xmlns:a16="http://schemas.microsoft.com/office/drawing/2014/main" id="{228B23CA-DAA9-02F8-5579-FFD29D5FFEA0}"/>
                  </a:ext>
                </a:extLst>
              </p:cNvPr>
              <p:cNvPicPr/>
              <p:nvPr/>
            </p:nvPicPr>
            <p:blipFill>
              <a:blip r:embed="rId5"/>
              <a:stretch>
                <a:fillRect/>
              </a:stretch>
            </p:blipFill>
            <p:spPr>
              <a:xfrm>
                <a:off x="1054467" y="3048440"/>
                <a:ext cx="725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2D78E5B-E71D-D3FF-BED0-E95E02258823}"/>
                  </a:ext>
                </a:extLst>
              </p14:cNvPr>
              <p14:cNvContentPartPr/>
              <p14:nvPr/>
            </p14:nvContentPartPr>
            <p14:xfrm>
              <a:off x="2878227" y="2936120"/>
              <a:ext cx="2788560" cy="290520"/>
            </p14:xfrm>
          </p:contentPart>
        </mc:Choice>
        <mc:Fallback xmlns="">
          <p:pic>
            <p:nvPicPr>
              <p:cNvPr id="10" name="Ink 9">
                <a:extLst>
                  <a:ext uri="{FF2B5EF4-FFF2-40B4-BE49-F238E27FC236}">
                    <a16:creationId xmlns:a16="http://schemas.microsoft.com/office/drawing/2014/main" id="{62D78E5B-E71D-D3FF-BED0-E95E02258823}"/>
                  </a:ext>
                </a:extLst>
              </p:cNvPr>
              <p:cNvPicPr/>
              <p:nvPr/>
            </p:nvPicPr>
            <p:blipFill>
              <a:blip r:embed="rId7"/>
              <a:stretch>
                <a:fillRect/>
              </a:stretch>
            </p:blipFill>
            <p:spPr>
              <a:xfrm>
                <a:off x="2869587" y="2927120"/>
                <a:ext cx="28062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B5B272B-75A2-1C49-960C-8FC2A03C5B63}"/>
                  </a:ext>
                </a:extLst>
              </p14:cNvPr>
              <p14:cNvContentPartPr/>
              <p14:nvPr/>
            </p14:nvContentPartPr>
            <p14:xfrm>
              <a:off x="7125147" y="3054200"/>
              <a:ext cx="512280" cy="447480"/>
            </p14:xfrm>
          </p:contentPart>
        </mc:Choice>
        <mc:Fallback xmlns="">
          <p:pic>
            <p:nvPicPr>
              <p:cNvPr id="11" name="Ink 10">
                <a:extLst>
                  <a:ext uri="{FF2B5EF4-FFF2-40B4-BE49-F238E27FC236}">
                    <a16:creationId xmlns:a16="http://schemas.microsoft.com/office/drawing/2014/main" id="{8B5B272B-75A2-1C49-960C-8FC2A03C5B63}"/>
                  </a:ext>
                </a:extLst>
              </p:cNvPr>
              <p:cNvPicPr/>
              <p:nvPr/>
            </p:nvPicPr>
            <p:blipFill>
              <a:blip r:embed="rId9"/>
              <a:stretch>
                <a:fillRect/>
              </a:stretch>
            </p:blipFill>
            <p:spPr>
              <a:xfrm>
                <a:off x="7116507" y="3045560"/>
                <a:ext cx="529920" cy="465120"/>
              </a:xfrm>
              <a:prstGeom prst="rect">
                <a:avLst/>
              </a:prstGeom>
            </p:spPr>
          </p:pic>
        </mc:Fallback>
      </mc:AlternateContent>
      <p:sp>
        <p:nvSpPr>
          <p:cNvPr id="12" name="TextBox 11">
            <a:extLst>
              <a:ext uri="{FF2B5EF4-FFF2-40B4-BE49-F238E27FC236}">
                <a16:creationId xmlns:a16="http://schemas.microsoft.com/office/drawing/2014/main" id="{A34F9753-29F2-7955-647F-A2A1205DFEC8}"/>
              </a:ext>
            </a:extLst>
          </p:cNvPr>
          <p:cNvSpPr txBox="1"/>
          <p:nvPr/>
        </p:nvSpPr>
        <p:spPr>
          <a:xfrm>
            <a:off x="450427" y="3559387"/>
            <a:ext cx="1625600" cy="369332"/>
          </a:xfrm>
          <a:prstGeom prst="rect">
            <a:avLst/>
          </a:prstGeom>
          <a:noFill/>
        </p:spPr>
        <p:txBody>
          <a:bodyPr wrap="square" rtlCol="0">
            <a:spAutoFit/>
          </a:bodyPr>
          <a:lstStyle/>
          <a:p>
            <a:r>
              <a:rPr lang="en-US" dirty="0"/>
              <a:t>Function</a:t>
            </a:r>
          </a:p>
        </p:txBody>
      </p:sp>
      <p:pic>
        <p:nvPicPr>
          <p:cNvPr id="14" name="Picture 13">
            <a:extLst>
              <a:ext uri="{FF2B5EF4-FFF2-40B4-BE49-F238E27FC236}">
                <a16:creationId xmlns:a16="http://schemas.microsoft.com/office/drawing/2014/main" id="{8F035511-D4CF-E003-18E0-8FCA3EF00C35}"/>
              </a:ext>
            </a:extLst>
          </p:cNvPr>
          <p:cNvPicPr>
            <a:picLocks noChangeAspect="1"/>
          </p:cNvPicPr>
          <p:nvPr/>
        </p:nvPicPr>
        <p:blipFill>
          <a:blip r:embed="rId3"/>
          <a:stretch>
            <a:fillRect/>
          </a:stretch>
        </p:blipFill>
        <p:spPr>
          <a:xfrm>
            <a:off x="413757" y="2085907"/>
            <a:ext cx="8316486" cy="971686"/>
          </a:xfrm>
          <a:prstGeom prst="rect">
            <a:avLst/>
          </a:prstGeom>
        </p:spPr>
      </p:pic>
      <p:sp>
        <p:nvSpPr>
          <p:cNvPr id="15" name="TextBox 14">
            <a:extLst>
              <a:ext uri="{FF2B5EF4-FFF2-40B4-BE49-F238E27FC236}">
                <a16:creationId xmlns:a16="http://schemas.microsoft.com/office/drawing/2014/main" id="{B4BD7E66-655A-0DAA-BB61-C6411D7FD84D}"/>
              </a:ext>
            </a:extLst>
          </p:cNvPr>
          <p:cNvSpPr txBox="1"/>
          <p:nvPr/>
        </p:nvSpPr>
        <p:spPr>
          <a:xfrm>
            <a:off x="3576320" y="3374721"/>
            <a:ext cx="1625600" cy="369332"/>
          </a:xfrm>
          <a:prstGeom prst="rect">
            <a:avLst/>
          </a:prstGeom>
          <a:noFill/>
        </p:spPr>
        <p:txBody>
          <a:bodyPr wrap="square" rtlCol="0">
            <a:spAutoFit/>
          </a:bodyPr>
          <a:lstStyle/>
          <a:p>
            <a:r>
              <a:rPr lang="en-US" dirty="0"/>
              <a:t>Parameters</a:t>
            </a:r>
          </a:p>
        </p:txBody>
      </p:sp>
      <p:sp>
        <p:nvSpPr>
          <p:cNvPr id="16" name="TextBox 15">
            <a:extLst>
              <a:ext uri="{FF2B5EF4-FFF2-40B4-BE49-F238E27FC236}">
                <a16:creationId xmlns:a16="http://schemas.microsoft.com/office/drawing/2014/main" id="{65550599-BBF3-4B5C-2B45-BFC2A94CB54C}"/>
              </a:ext>
            </a:extLst>
          </p:cNvPr>
          <p:cNvSpPr txBox="1"/>
          <p:nvPr/>
        </p:nvSpPr>
        <p:spPr>
          <a:xfrm>
            <a:off x="7159414" y="3501680"/>
            <a:ext cx="1625600" cy="646331"/>
          </a:xfrm>
          <a:prstGeom prst="rect">
            <a:avLst/>
          </a:prstGeom>
          <a:noFill/>
        </p:spPr>
        <p:txBody>
          <a:bodyPr wrap="square" rtlCol="0">
            <a:spAutoFit/>
          </a:bodyPr>
          <a:lstStyle/>
          <a:p>
            <a:r>
              <a:rPr lang="en-US" dirty="0" err="1"/>
              <a:t>CallBack</a:t>
            </a:r>
            <a:r>
              <a:rPr lang="en-US" dirty="0"/>
              <a:t>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65213" y="775078"/>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Passing a function into another function as an argument</a:t>
            </a:r>
          </a:p>
          <a:p>
            <a:pPr marL="342900" lvl="0" indent="-342900" algn="l" rtl="0">
              <a:spcBef>
                <a:spcPts val="0"/>
              </a:spcBef>
              <a:spcAft>
                <a:spcPts val="0"/>
              </a:spcAft>
              <a:buFont typeface="Arial" panose="020B0604020202020204" pitchFamily="34" charset="0"/>
              <a:buChar char="•"/>
            </a:pPr>
            <a:endParaRPr lang="en-US" sz="2000" dirty="0"/>
          </a:p>
          <a:p>
            <a:pPr marL="342900" lvl="0" indent="-342900" algn="l" rtl="0">
              <a:spcBef>
                <a:spcPts val="0"/>
              </a:spcBef>
              <a:spcAft>
                <a:spcPts val="0"/>
              </a:spcAft>
              <a:buFont typeface="Arial" panose="020B0604020202020204" pitchFamily="34" charset="0"/>
              <a:buChar char="•"/>
            </a:pP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 AS CALLBACKS</a:t>
            </a:r>
          </a:p>
        </p:txBody>
      </p:sp>
      <p:pic>
        <p:nvPicPr>
          <p:cNvPr id="4" name="Picture 3">
            <a:extLst>
              <a:ext uri="{FF2B5EF4-FFF2-40B4-BE49-F238E27FC236}">
                <a16:creationId xmlns:a16="http://schemas.microsoft.com/office/drawing/2014/main" id="{1A91B0D3-DD8F-24BA-B756-00F86632D08B}"/>
              </a:ext>
            </a:extLst>
          </p:cNvPr>
          <p:cNvPicPr>
            <a:picLocks noChangeAspect="1"/>
          </p:cNvPicPr>
          <p:nvPr/>
        </p:nvPicPr>
        <p:blipFill>
          <a:blip r:embed="rId3"/>
          <a:stretch>
            <a:fillRect/>
          </a:stretch>
        </p:blipFill>
        <p:spPr>
          <a:xfrm>
            <a:off x="2037971" y="1343243"/>
            <a:ext cx="7110532" cy="3441097"/>
          </a:xfrm>
          <a:prstGeom prst="rect">
            <a:avLst/>
          </a:prstGeom>
        </p:spPr>
      </p:pic>
      <p:sp>
        <p:nvSpPr>
          <p:cNvPr id="22" name="Rectangle 21">
            <a:extLst>
              <a:ext uri="{FF2B5EF4-FFF2-40B4-BE49-F238E27FC236}">
                <a16:creationId xmlns:a16="http://schemas.microsoft.com/office/drawing/2014/main" id="{1AFF0EDB-C8F6-7796-3BC0-0BC77339D7A1}"/>
              </a:ext>
            </a:extLst>
          </p:cNvPr>
          <p:cNvSpPr/>
          <p:nvPr/>
        </p:nvSpPr>
        <p:spPr>
          <a:xfrm>
            <a:off x="3746729" y="4344225"/>
            <a:ext cx="1033239" cy="26738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4C2D402-D62E-9337-CEE5-573AF30D6EE2}"/>
              </a:ext>
            </a:extLst>
          </p:cNvPr>
          <p:cNvSpPr/>
          <p:nvPr/>
        </p:nvSpPr>
        <p:spPr>
          <a:xfrm>
            <a:off x="3320890" y="3251567"/>
            <a:ext cx="914400" cy="2970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4" name="Rectangle 23">
            <a:extLst>
              <a:ext uri="{FF2B5EF4-FFF2-40B4-BE49-F238E27FC236}">
                <a16:creationId xmlns:a16="http://schemas.microsoft.com/office/drawing/2014/main" id="{6D92C92A-0E79-C161-AF00-2FF30A1EC090}"/>
              </a:ext>
            </a:extLst>
          </p:cNvPr>
          <p:cNvSpPr/>
          <p:nvPr/>
        </p:nvSpPr>
        <p:spPr>
          <a:xfrm>
            <a:off x="4611613" y="1828800"/>
            <a:ext cx="983723" cy="3136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Rectangle 24">
            <a:extLst>
              <a:ext uri="{FF2B5EF4-FFF2-40B4-BE49-F238E27FC236}">
                <a16:creationId xmlns:a16="http://schemas.microsoft.com/office/drawing/2014/main" id="{B7D774FE-93FE-BA94-EA80-731B27A78559}"/>
              </a:ext>
            </a:extLst>
          </p:cNvPr>
          <p:cNvSpPr/>
          <p:nvPr/>
        </p:nvSpPr>
        <p:spPr>
          <a:xfrm>
            <a:off x="2548986" y="2396965"/>
            <a:ext cx="1151528" cy="3136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9057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CALLBACKS – BIGGER REVIEW</a:t>
            </a:r>
          </a:p>
        </p:txBody>
      </p:sp>
      <p:pic>
        <p:nvPicPr>
          <p:cNvPr id="4" name="Picture 3">
            <a:extLst>
              <a:ext uri="{FF2B5EF4-FFF2-40B4-BE49-F238E27FC236}">
                <a16:creationId xmlns:a16="http://schemas.microsoft.com/office/drawing/2014/main" id="{6AC618CA-CED6-3655-6C0E-A205204F047D}"/>
              </a:ext>
            </a:extLst>
          </p:cNvPr>
          <p:cNvPicPr>
            <a:picLocks noChangeAspect="1"/>
          </p:cNvPicPr>
          <p:nvPr/>
        </p:nvPicPr>
        <p:blipFill>
          <a:blip r:embed="rId3"/>
          <a:stretch>
            <a:fillRect/>
          </a:stretch>
        </p:blipFill>
        <p:spPr>
          <a:xfrm>
            <a:off x="463059" y="641413"/>
            <a:ext cx="7924801" cy="4556221"/>
          </a:xfrm>
          <a:prstGeom prst="rect">
            <a:avLst/>
          </a:prstGeom>
        </p:spPr>
      </p:pic>
    </p:spTree>
    <p:extLst>
      <p:ext uri="{BB962C8B-B14F-4D97-AF65-F5344CB8AC3E}">
        <p14:creationId xmlns:p14="http://schemas.microsoft.com/office/powerpoint/2010/main" val="369285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PROMISE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A Review</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359447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035"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JavaScript Promises – What are Promises in JS and How to Use">
            <a:extLst>
              <a:ext uri="{FF2B5EF4-FFF2-40B4-BE49-F238E27FC236}">
                <a16:creationId xmlns:a16="http://schemas.microsoft.com/office/drawing/2014/main" id="{4AF601D1-B999-01A5-F135-EBA039A45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00088"/>
            <a:ext cx="7620000" cy="374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4521</TotalTime>
  <Words>2047</Words>
  <Application>Microsoft Office PowerPoint</Application>
  <PresentationFormat>On-screen Show (16:9)</PresentationFormat>
  <Paragraphs>147</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Helvetica Neue</vt:lpstr>
      <vt:lpstr>Proxima Nova</vt:lpstr>
      <vt:lpstr>Söhne</vt:lpstr>
      <vt:lpstr>system-ui</vt:lpstr>
      <vt:lpstr>Office Theme</vt:lpstr>
      <vt:lpstr>W2D5 - Promises</vt:lpstr>
      <vt:lpstr>Agenda</vt:lpstr>
      <vt:lpstr>Callbacks</vt:lpstr>
      <vt:lpstr>I just met you, And this is crazy, But here's my number (delegate), So if something happens (event), Call me, maybe (callback)?</vt:lpstr>
      <vt:lpstr>PowerPoint Presentation</vt:lpstr>
      <vt:lpstr>PowerPoint Presentation</vt:lpstr>
      <vt:lpstr>PowerPoint Presentation</vt:lpstr>
      <vt:lpstr>PROMISE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39</cp:revision>
  <dcterms:modified xsi:type="dcterms:W3CDTF">2023-07-13T16:29:16Z</dcterms:modified>
</cp:coreProperties>
</file>