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2448" r:id="rId5"/>
    <p:sldId id="2462" r:id="rId6"/>
    <p:sldId id="259" r:id="rId7"/>
    <p:sldId id="2467" r:id="rId8"/>
    <p:sldId id="2463" r:id="rId9"/>
    <p:sldId id="2468" r:id="rId10"/>
    <p:sldId id="2469" r:id="rId11"/>
    <p:sldId id="2470" r:id="rId12"/>
    <p:sldId id="2471" r:id="rId13"/>
    <p:sldId id="260" r:id="rId14"/>
    <p:sldId id="2450" r:id="rId15"/>
    <p:sldId id="2465" r:id="rId16"/>
    <p:sldId id="2473" r:id="rId17"/>
    <p:sldId id="2464" r:id="rId18"/>
    <p:sldId id="2433" r:id="rId19"/>
    <p:sldId id="2472" r:id="rId20"/>
    <p:sldId id="2474" r:id="rId21"/>
    <p:sldId id="2475" r:id="rId22"/>
    <p:sldId id="2466" r:id="rId23"/>
    <p:sldId id="2476" r:id="rId24"/>
    <p:sldId id="2477" r:id="rId25"/>
    <p:sldId id="2478" r:id="rId26"/>
    <p:sldId id="2479" r:id="rId27"/>
    <p:sldId id="2480" r:id="rId28"/>
    <p:sldId id="2481" r:id="rId29"/>
    <p:sldId id="2482" r:id="rId30"/>
    <p:sldId id="2457" r:id="rId31"/>
    <p:sldId id="2456" r:id="rId32"/>
    <p:sldId id="243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48" autoAdjust="0"/>
    <p:restoredTop sz="68556" autoAdjust="0"/>
  </p:normalViewPr>
  <p:slideViewPr>
    <p:cSldViewPr snapToGrid="0">
      <p:cViewPr varScale="1">
        <p:scale>
          <a:sx n="113" d="100"/>
          <a:sy n="113" d="100"/>
        </p:scale>
        <p:origin x="1636" y="88"/>
      </p:cViewPr>
      <p:guideLst>
        <p:guide orient="horz" pos="1992"/>
        <p:guide pos="3840"/>
        <p:guide orient="horz" pos="1416"/>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30" d="100"/>
        <a:sy n="130" d="100"/>
      </p:scale>
      <p:origin x="0" y="-8722"/>
    </p:cViewPr>
  </p:sorterViewPr>
  <p:notesViewPr>
    <p:cSldViewPr snapToGrid="0">
      <p:cViewPr varScale="1">
        <p:scale>
          <a:sx n="125" d="100"/>
          <a:sy n="125" d="100"/>
        </p:scale>
        <p:origin x="4928" y="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5/22/2023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5/22/2023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ortinet.com/support/support-services/fortiguard-security-subscriptions/web-filtering"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fortinet.com/resources/cyberglossary/mobile-device-management" TargetMode="External"/><Relationship Id="rId4" Type="http://schemas.openxmlformats.org/officeDocument/2006/relationships/hyperlink" Target="https://www.fortinet.com/products/ueb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a:t>
            </a:fld>
            <a:endParaRPr lang="en-US" dirty="0"/>
          </a:p>
        </p:txBody>
      </p:sp>
    </p:spTree>
    <p:extLst>
      <p:ext uri="{BB962C8B-B14F-4D97-AF65-F5344CB8AC3E}">
        <p14:creationId xmlns:p14="http://schemas.microsoft.com/office/powerpoint/2010/main" val="755742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1360010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i="0" dirty="0">
                <a:solidFill>
                  <a:srgbClr val="374151"/>
                </a:solidFill>
                <a:effectLst/>
                <a:latin typeface="Söhne"/>
              </a:rPr>
              <a:t>Alright that was a bit heavy, let’s cheese it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400"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i="0" dirty="0">
                <a:solidFill>
                  <a:srgbClr val="374151"/>
                </a:solidFill>
                <a:effectLst/>
                <a:latin typeface="Söhne"/>
              </a:rPr>
              <a:t>As developers, you have the power to create software that can change the world for the better. However, with that power comes the responsibility to ensure that the software you create is secure and doesn't put users, their data, or your company, at risk of cyber attacks. By taking cyber security seriously and implementing best practices to protect against vulnerabilities, you can help create a safer, more secure digital world for everyone.  Embrace your responsibility as a developer and make cyber security a priority in all of your projects.</a:t>
            </a:r>
            <a:endParaRPr lang="en-US" sz="5400" dirty="0"/>
          </a:p>
          <a:p>
            <a:endParaRPr lang="en-US" sz="5400"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3147519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415335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Slide – go through each point, focus on Injection.</a:t>
            </a:r>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1827860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Neue Helvetica 55 Roman"/>
              </a:rPr>
              <a:t>he Open Web Application Security Project (OWASP) is a popular non-profit community that provides guidance and tools to help organizations build and maintain secure web applications. Every three to four years, OWASP releases a document titled the OWASP Top 10, in which they detail the ten most critical risks associated with web application security. </a:t>
            </a:r>
          </a:p>
          <a:p>
            <a:endParaRPr lang="en-US" b="0" i="0" dirty="0">
              <a:solidFill>
                <a:srgbClr val="222222"/>
              </a:solidFill>
              <a:effectLst/>
              <a:latin typeface="Neue Helvetica 55 Roman"/>
            </a:endParaRPr>
          </a:p>
          <a:p>
            <a:r>
              <a:rPr lang="en-US" b="0" i="0" dirty="0">
                <a:effectLst/>
                <a:latin typeface="Roboto" panose="02000000000000000000" pitchFamily="2" charset="0"/>
              </a:rPr>
              <a:t>The OWASP Top 10 is primarily an awareness document. However, this has not stopped organizations using it as a de facto industry AppSec standard since its inception in 2003. The OWASP top 10 is considered the bare minimum, and a starting point. As you move through web development and into your professional career, the fundamentals listed in the OWASP top 10 will be needed in your day to day and should serve as a foundation for you.</a:t>
            </a:r>
          </a:p>
          <a:p>
            <a:endParaRPr lang="en-US" b="0" i="0" dirty="0">
              <a:solidFill>
                <a:srgbClr val="222222"/>
              </a:solidFill>
              <a:effectLst/>
              <a:latin typeface="Roboto" panose="02000000000000000000" pitchFamily="2" charset="0"/>
            </a:endParaRPr>
          </a:p>
          <a:p>
            <a:br>
              <a:rPr lang="en-US" b="0" i="0" dirty="0">
                <a:solidFill>
                  <a:srgbClr val="222222"/>
                </a:solidFill>
                <a:effectLst/>
                <a:latin typeface="Roboto" panose="02000000000000000000" pitchFamily="2" charset="0"/>
              </a:rPr>
            </a:br>
            <a:r>
              <a:rPr lang="en-US" b="0" i="0" dirty="0">
                <a:solidFill>
                  <a:srgbClr val="222222"/>
                </a:solidFill>
                <a:effectLst/>
                <a:latin typeface="Roboto" panose="02000000000000000000" pitchFamily="2" charset="0"/>
              </a:rPr>
              <a:t>A few years back one of my clients audited the technology stack and code and one of the questions was if we use the OWASP top 10  as a standard. We were asked how often the development team was trained on the OWASP Top 10, and if we audit our codebase and infrastructure against the list.  Luckily I made a habit to go through this list every year with my teams, and ensure that developers, QA, and IT Operations are able to verify that our software is on-side in regard to this list. </a:t>
            </a:r>
            <a:br>
              <a:rPr lang="en-US" b="0" i="0" dirty="0">
                <a:solidFill>
                  <a:srgbClr val="222222"/>
                </a:solidFill>
                <a:effectLst/>
                <a:latin typeface="Roboto" panose="02000000000000000000" pitchFamily="2" charset="0"/>
              </a:rPr>
            </a:br>
            <a:br>
              <a:rPr lang="en-US" b="0" i="0" dirty="0">
                <a:solidFill>
                  <a:srgbClr val="222222"/>
                </a:solidFill>
                <a:effectLst/>
                <a:latin typeface="Roboto" panose="02000000000000000000" pitchFamily="2" charset="0"/>
              </a:rPr>
            </a:br>
            <a:r>
              <a:rPr lang="en-US" b="0" i="0" dirty="0">
                <a:solidFill>
                  <a:srgbClr val="222222"/>
                </a:solidFill>
                <a:effectLst/>
                <a:latin typeface="Roboto" panose="02000000000000000000" pitchFamily="2" charset="0"/>
              </a:rPr>
              <a:t>This is a very public list, and is well known in the Web Development world.</a:t>
            </a:r>
            <a:endParaRPr lang="en-US" b="0" i="0" dirty="0">
              <a:solidFill>
                <a:srgbClr val="222222"/>
              </a:solidFill>
              <a:effectLst/>
              <a:latin typeface="Neue Helvetica 55 Roman"/>
            </a:endParaRP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3093235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list is a resource for organizations to understand and prioritize their efforts towards securing their web applications.</a:t>
            </a: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107898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0" dirty="0">
                <a:solidFill>
                  <a:srgbClr val="FFFFFF"/>
                </a:solidFill>
                <a:effectLst/>
                <a:latin typeface="Inter"/>
              </a:rPr>
              <a:t>Cross-site scripting is when an attacker manipulates a vulnerable website so it returns malicious scripts to the user. This process typically involves JavaScript, but an attacker can use any client-side language. XSS primarily targets JavaScript due to the language’s integration with many browsers. </a:t>
            </a:r>
          </a:p>
          <a:p>
            <a:endParaRPr lang="en-US" b="0" i="0" dirty="0">
              <a:solidFill>
                <a:srgbClr val="FFFFFF"/>
              </a:solidFill>
              <a:effectLst/>
              <a:latin typeface="Inter"/>
            </a:endParaRP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991604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FFFFFF"/>
                </a:solidFill>
                <a:effectLst/>
                <a:latin typeface="Inter"/>
              </a:rPr>
              <a:t>How to prevent broken access control:</a:t>
            </a:r>
            <a:endParaRPr lang="en-US" b="0" i="0" dirty="0">
              <a:solidFill>
                <a:srgbClr val="FFFFFF"/>
              </a:solidFill>
              <a:effectLst/>
              <a:latin typeface="Inter"/>
            </a:endParaRPr>
          </a:p>
          <a:p>
            <a:pPr algn="l" fontAlgn="base">
              <a:buFont typeface="Arial" panose="020B0604020202020204" pitchFamily="34" charset="0"/>
              <a:buChar char="•"/>
            </a:pPr>
            <a:r>
              <a:rPr lang="en-US" b="0" i="0" dirty="0">
                <a:solidFill>
                  <a:srgbClr val="FFFFFF"/>
                </a:solidFill>
                <a:effectLst/>
                <a:latin typeface="Inter"/>
              </a:rPr>
              <a:t>Set up and implement a secure development lifecycle that includes designing and evaluating security and privacy controls. </a:t>
            </a:r>
          </a:p>
          <a:p>
            <a:pPr algn="l" fontAlgn="base">
              <a:buFont typeface="Arial" panose="020B0604020202020204" pitchFamily="34" charset="0"/>
              <a:buChar char="•"/>
            </a:pPr>
            <a:r>
              <a:rPr lang="en-US" b="0" i="0" dirty="0">
                <a:solidFill>
                  <a:srgbClr val="FFFFFF"/>
                </a:solidFill>
                <a:effectLst/>
                <a:latin typeface="Inter"/>
              </a:rPr>
              <a:t>Set up and implement a library of secure design patterns.</a:t>
            </a:r>
          </a:p>
          <a:p>
            <a:pPr algn="l" fontAlgn="base">
              <a:buFont typeface="Arial" panose="020B0604020202020204" pitchFamily="34" charset="0"/>
              <a:buChar char="•"/>
            </a:pPr>
            <a:r>
              <a:rPr lang="en-US" b="0" i="0" dirty="0">
                <a:solidFill>
                  <a:srgbClr val="FFFFFF"/>
                </a:solidFill>
                <a:effectLst/>
                <a:latin typeface="Inter"/>
              </a:rPr>
              <a:t>Employ threat modeling for critical access control, authentication, key flows, and business logic.</a:t>
            </a:r>
          </a:p>
          <a:p>
            <a:pPr algn="l" fontAlgn="base">
              <a:buFont typeface="Arial" panose="020B0604020202020204" pitchFamily="34" charset="0"/>
              <a:buChar char="•"/>
            </a:pPr>
            <a:r>
              <a:rPr lang="en-US" b="0" i="0" dirty="0">
                <a:solidFill>
                  <a:srgbClr val="FFFFFF"/>
                </a:solidFill>
                <a:effectLst/>
                <a:latin typeface="Inter"/>
              </a:rPr>
              <a:t>Integrate security controls into user stories.</a:t>
            </a:r>
          </a:p>
          <a:p>
            <a:pPr algn="l" fontAlgn="base">
              <a:buFont typeface="Arial" panose="020B0604020202020204" pitchFamily="34" charset="0"/>
              <a:buChar char="•"/>
            </a:pPr>
            <a:r>
              <a:rPr lang="en-US" b="0" i="0" dirty="0">
                <a:solidFill>
                  <a:srgbClr val="FFFFFF"/>
                </a:solidFill>
                <a:effectLst/>
                <a:latin typeface="Inter"/>
              </a:rPr>
              <a:t>Add plausibility checks to each application tier, from front-end to back-end.</a:t>
            </a:r>
          </a:p>
          <a:p>
            <a:pPr algn="l" fontAlgn="base">
              <a:buFont typeface="Arial" panose="020B0604020202020204" pitchFamily="34" charset="0"/>
              <a:buChar char="•"/>
            </a:pPr>
            <a:r>
              <a:rPr lang="en-US" b="0" i="0" dirty="0">
                <a:solidFill>
                  <a:srgbClr val="FFFFFF"/>
                </a:solidFill>
                <a:effectLst/>
                <a:latin typeface="Inter"/>
              </a:rPr>
              <a:t>Depending on the required exposure and protection, segregate tier layers on the system and network layers.</a:t>
            </a:r>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2625923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latin typeface="Roboto" panose="02000000000000000000" pitchFamily="2" charset="0"/>
              </a:rPr>
              <a:t>Is any data transmitted in clear text? This concerns protocols such as HTTP, SMTP, FTP also using TLS upgrades like STARTTLS. External internet traffic is hazardous. Verify all internal traffic, e.g., between load balancers, web servers, or back-end systems.</a:t>
            </a:r>
          </a:p>
          <a:p>
            <a:pPr algn="l">
              <a:buFont typeface="Arial" panose="020B0604020202020204" pitchFamily="34" charset="0"/>
              <a:buChar char="•"/>
            </a:pPr>
            <a:r>
              <a:rPr lang="en-US" b="0" i="0" dirty="0">
                <a:effectLst/>
                <a:latin typeface="Roboto" panose="02000000000000000000" pitchFamily="2" charset="0"/>
              </a:rPr>
              <a:t>Are any old or weak cryptographic algorithms or protocols used either by default or in older code?</a:t>
            </a:r>
          </a:p>
          <a:p>
            <a:pPr algn="l">
              <a:buFont typeface="Arial" panose="020B0604020202020204" pitchFamily="34" charset="0"/>
              <a:buChar char="•"/>
            </a:pPr>
            <a:r>
              <a:rPr lang="en-US" b="0" i="0" dirty="0">
                <a:effectLst/>
                <a:latin typeface="Roboto" panose="02000000000000000000" pitchFamily="2" charset="0"/>
              </a:rPr>
              <a:t>Are default crypto keys in use, weak crypto keys generated or re-used, or is proper key management or rotation missing? Are crypto keys checked into source code repositories?</a:t>
            </a:r>
          </a:p>
          <a:p>
            <a:pPr algn="l">
              <a:buFont typeface="Arial" panose="020B0604020202020204" pitchFamily="34" charset="0"/>
              <a:buChar char="•"/>
            </a:pPr>
            <a:r>
              <a:rPr lang="en-US" b="0" i="0" dirty="0">
                <a:effectLst/>
                <a:latin typeface="Roboto" panose="02000000000000000000" pitchFamily="2" charset="0"/>
              </a:rPr>
              <a:t>Is encryption not enforced, e.g., are any HTTP headers (browser) security directives or headers missing?</a:t>
            </a:r>
          </a:p>
          <a:p>
            <a:pPr algn="l">
              <a:buFont typeface="Arial" panose="020B0604020202020204" pitchFamily="34" charset="0"/>
              <a:buChar char="•"/>
            </a:pPr>
            <a:r>
              <a:rPr lang="en-US" b="0" i="0" dirty="0">
                <a:effectLst/>
                <a:latin typeface="Roboto" panose="02000000000000000000" pitchFamily="2" charset="0"/>
              </a:rPr>
              <a:t>Is the received server certificate and the trust chain properly validated?</a:t>
            </a:r>
          </a:p>
          <a:p>
            <a:pPr algn="l">
              <a:buFont typeface="Arial" panose="020B0604020202020204" pitchFamily="34" charset="0"/>
              <a:buChar char="•"/>
            </a:pPr>
            <a:r>
              <a:rPr lang="en-US" b="0" i="0" dirty="0">
                <a:effectLst/>
                <a:latin typeface="Roboto" panose="02000000000000000000" pitchFamily="2" charset="0"/>
              </a:rPr>
              <a:t>Are initialization vectors ignored, reused, or not generated sufficiently secure for the cryptographic mode of operation? Is an insecure mode of operation such as ECB in use? Is encryption used when authenticated encryption is more appropriate?</a:t>
            </a:r>
          </a:p>
          <a:p>
            <a:pPr algn="l">
              <a:buFont typeface="Arial" panose="020B0604020202020204" pitchFamily="34" charset="0"/>
              <a:buChar char="•"/>
            </a:pPr>
            <a:r>
              <a:rPr lang="en-US" b="0" i="0" dirty="0">
                <a:effectLst/>
                <a:latin typeface="Roboto" panose="02000000000000000000" pitchFamily="2" charset="0"/>
              </a:rPr>
              <a:t>Are passwords being used as cryptographic keys in absence of a password base key derivation function?</a:t>
            </a:r>
          </a:p>
        </p:txBody>
      </p:sp>
      <p:sp>
        <p:nvSpPr>
          <p:cNvPr id="4" name="Slide Number Placeholder 3"/>
          <p:cNvSpPr>
            <a:spLocks noGrp="1"/>
          </p:cNvSpPr>
          <p:nvPr>
            <p:ph type="sldNum" sz="quarter" idx="5"/>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1091521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374151"/>
                </a:solidFill>
                <a:effectLst/>
                <a:latin typeface="Söhne"/>
              </a:rPr>
              <a:t>SQL injection is a type of attack that allows an attacker to execute malicious SQL statements to gain unauthorized access to a database or to manipulate data within a database.</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SQL injection works by exploiting vulnerabilities in web applications that allow user input to be included in SQL queries without proper validation or sanitization.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There are several types of SQL injection attacks, including union-based SQL injection, error-based SQL injection, and blind SQL injection.</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To prevent SQL injection, developers should use parameterized queries, validate and sanitize user input, escape special characters, and follow the least privilege principle.</a:t>
            </a:r>
          </a:p>
          <a:p>
            <a:pPr algn="l">
              <a:buFont typeface="Arial" panose="020B0604020202020204" pitchFamily="34" charset="0"/>
              <a:buChar char="•"/>
            </a:pPr>
            <a:r>
              <a:rPr lang="en-US" b="1" i="0" dirty="0">
                <a:solidFill>
                  <a:srgbClr val="374151"/>
                </a:solidFill>
                <a:effectLst/>
                <a:latin typeface="Söhne"/>
              </a:rPr>
              <a:t>Parameterized queries</a:t>
            </a:r>
            <a:r>
              <a:rPr lang="en-US" b="0" i="0" dirty="0">
                <a:solidFill>
                  <a:srgbClr val="374151"/>
                </a:solidFill>
                <a:effectLst/>
                <a:latin typeface="Söhne"/>
              </a:rPr>
              <a:t>: Parameterized queries allow developers to separate user input from SQL code, which makes it more difficult for attackers to inject malicious SQL code.</a:t>
            </a:r>
          </a:p>
          <a:p>
            <a:pPr algn="l">
              <a:buFont typeface="Arial" panose="020B0604020202020204" pitchFamily="34" charset="0"/>
              <a:buChar char="•"/>
            </a:pPr>
            <a:r>
              <a:rPr lang="en-US" b="1" i="0" dirty="0">
                <a:solidFill>
                  <a:srgbClr val="374151"/>
                </a:solidFill>
                <a:effectLst/>
                <a:latin typeface="Söhne"/>
              </a:rPr>
              <a:t>Input validation and sanitization:</a:t>
            </a:r>
            <a:r>
              <a:rPr lang="en-US" b="0" i="0" dirty="0">
                <a:solidFill>
                  <a:srgbClr val="374151"/>
                </a:solidFill>
                <a:effectLst/>
                <a:latin typeface="Söhne"/>
              </a:rPr>
              <a:t> Input validation and sanitization involves checking user input for validity and removing any potentially malicious input.</a:t>
            </a:r>
          </a:p>
          <a:p>
            <a:pPr algn="l">
              <a:buFont typeface="Arial" panose="020B0604020202020204" pitchFamily="34" charset="0"/>
              <a:buChar char="•"/>
            </a:pPr>
            <a:r>
              <a:rPr lang="en-US" b="1" i="0" dirty="0">
                <a:solidFill>
                  <a:srgbClr val="374151"/>
                </a:solidFill>
                <a:effectLst/>
                <a:latin typeface="Söhne"/>
              </a:rPr>
              <a:t>Least privilege principle:</a:t>
            </a:r>
            <a:r>
              <a:rPr lang="en-US" b="0" i="0" dirty="0">
                <a:solidFill>
                  <a:srgbClr val="374151"/>
                </a:solidFill>
                <a:effectLst/>
                <a:latin typeface="Söhne"/>
              </a:rPr>
              <a:t> The least privilege principle involves giving users and applications the minimum level of access necessary to perform their tasks, which can help prevent SQL injection attacks.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Cyber attackers often use automation and bots to find SQL injection flaws in web applications. These automated tools can scan thousands of web pages in a short amount of time, searching for vulnerabilities that can be exploited. They can also be used to perform automated attacks on vulnerable applications, which can be especially dangerous if the application contains sensitive data or is part of a critical infrastructure. Most attackers do not sit at a keyboard and test your application, it is all scripted. However, once an experienced attacker finds a vulnerability, they will augment their attack with manual efforts to further exploit the system.</a:t>
            </a:r>
          </a:p>
          <a:p>
            <a:endParaRPr lang="en-US" dirty="0"/>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349404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994320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these vulnerabilities? This is a “vague” top 10.</a:t>
            </a:r>
          </a:p>
          <a:p>
            <a:endParaRPr lang="en-US" dirty="0"/>
          </a:p>
          <a:p>
            <a:pPr marL="228600" indent="-228600">
              <a:buAutoNum type="arabicParenR"/>
            </a:pPr>
            <a:r>
              <a:rPr lang="en-US" dirty="0"/>
              <a:t>Unprotected storage of Credentials</a:t>
            </a:r>
          </a:p>
          <a:p>
            <a:pPr marL="228600" indent="-228600">
              <a:buAutoNum type="arabicParenR"/>
            </a:pPr>
            <a:r>
              <a:rPr lang="en-US" dirty="0"/>
              <a:t>Trust boundary violations</a:t>
            </a:r>
          </a:p>
          <a:p>
            <a:pPr marL="685800" lvl="1" indent="-228600">
              <a:buAutoNum type="arabicParenR"/>
            </a:pPr>
            <a:r>
              <a:rPr lang="en-US" dirty="0"/>
              <a:t>Sending data through HTTP vs HTTPS, trusting unsecure data</a:t>
            </a:r>
          </a:p>
          <a:p>
            <a:pPr marL="228600" lvl="0" indent="-228600">
              <a:buAutoNum type="arabicParenR"/>
            </a:pPr>
            <a:r>
              <a:rPr lang="en-US" dirty="0"/>
              <a:t>Error message that include sensitive information</a:t>
            </a:r>
          </a:p>
          <a:p>
            <a:pPr marL="685800" lvl="1" indent="-228600">
              <a:buAutoNum type="arabicParenR"/>
            </a:pPr>
            <a:r>
              <a:rPr lang="en-US" dirty="0"/>
              <a:t>.</a:t>
            </a:r>
            <a:r>
              <a:rPr lang="en-US" b="0" i="0" dirty="0">
                <a:solidFill>
                  <a:srgbClr val="374151"/>
                </a:solidFill>
                <a:effectLst/>
                <a:latin typeface="Söhne"/>
              </a:rPr>
              <a:t> There was a security issue where the default error page in ASP.NET applications would disclose the </a:t>
            </a:r>
            <a:r>
              <a:rPr lang="en-US" b="0" i="0" dirty="0" err="1">
                <a:solidFill>
                  <a:srgbClr val="374151"/>
                </a:solidFill>
                <a:effectLst/>
                <a:latin typeface="Söhne"/>
              </a:rPr>
              <a:t>ASP.NET_SessionId</a:t>
            </a:r>
            <a:r>
              <a:rPr lang="en-US" b="0" i="0" dirty="0">
                <a:solidFill>
                  <a:srgbClr val="374151"/>
                </a:solidFill>
                <a:effectLst/>
                <a:latin typeface="Söhne"/>
              </a:rPr>
              <a:t> cookie in the URL upon an error. This error page's behavior opened a possibility for Session </a:t>
            </a:r>
            <a:r>
              <a:rPr lang="en-US" b="0" i="0" dirty="0" err="1">
                <a:solidFill>
                  <a:srgbClr val="374151"/>
                </a:solidFill>
                <a:effectLst/>
                <a:latin typeface="Söhne"/>
              </a:rPr>
              <a:t>Sidejacking</a:t>
            </a:r>
            <a:r>
              <a:rPr lang="en-US" b="0" i="0" dirty="0">
                <a:solidFill>
                  <a:srgbClr val="374151"/>
                </a:solidFill>
                <a:effectLst/>
                <a:latin typeface="Söhne"/>
              </a:rPr>
              <a:t>. If an attacker could get this </a:t>
            </a:r>
            <a:r>
              <a:rPr lang="en-US" b="0" i="0" dirty="0" err="1">
                <a:solidFill>
                  <a:srgbClr val="374151"/>
                </a:solidFill>
                <a:effectLst/>
                <a:latin typeface="Söhne"/>
              </a:rPr>
              <a:t>sessionID</a:t>
            </a:r>
            <a:r>
              <a:rPr lang="en-US" b="0" i="0" dirty="0">
                <a:solidFill>
                  <a:srgbClr val="374151"/>
                </a:solidFill>
                <a:effectLst/>
                <a:latin typeface="Söhne"/>
              </a:rPr>
              <a:t> (for example, via a man-in-the-middle attack or from shared computer usage), they could potentially hijack the user's session and impersonate them.</a:t>
            </a:r>
            <a:r>
              <a:rPr lang="en-US" dirty="0"/>
              <a:t> </a:t>
            </a:r>
          </a:p>
          <a:p>
            <a:pPr marL="685800" lvl="1" indent="-228600">
              <a:buAutoNum type="arabicParenR"/>
            </a:pPr>
            <a:endParaRPr lang="en-US" dirty="0"/>
          </a:p>
          <a:p>
            <a:pPr marL="457200" lvl="1" indent="0">
              <a:buNone/>
            </a:pPr>
            <a:r>
              <a:rPr lang="en-US" dirty="0"/>
              <a:t>Ways to Prevent it?</a:t>
            </a:r>
          </a:p>
          <a:p>
            <a:pPr marL="628650" lvl="1" indent="-171450">
              <a:buFontTx/>
              <a:buChar char="-"/>
            </a:pPr>
            <a:r>
              <a:rPr lang="en-US" dirty="0"/>
              <a:t>Secure Design using proper </a:t>
            </a:r>
            <a:r>
              <a:rPr lang="en-US" dirty="0" err="1"/>
              <a:t>pattersn</a:t>
            </a:r>
            <a:endParaRPr lang="en-US" dirty="0"/>
          </a:p>
          <a:p>
            <a:pPr marL="628650" lvl="1" indent="-171450">
              <a:buFontTx/>
              <a:buChar char="-"/>
            </a:pPr>
            <a:r>
              <a:rPr lang="en-US" dirty="0"/>
              <a:t>Establish Secure Development Lifecycle with AppSec professionals</a:t>
            </a:r>
          </a:p>
          <a:p>
            <a:pPr marL="628650" lvl="1" indent="-171450">
              <a:buFontTx/>
              <a:buChar char="-"/>
            </a:pPr>
            <a:r>
              <a:rPr lang="en-US" dirty="0" err="1"/>
              <a:t>Segregateion</a:t>
            </a:r>
            <a:endParaRPr lang="en-US" dirty="0"/>
          </a:p>
          <a:p>
            <a:pPr marL="628650" lvl="1" indent="-171450">
              <a:buFontTx/>
              <a:buChar char="-"/>
            </a:pPr>
            <a:endParaRPr lang="en-US" dirty="0"/>
          </a:p>
          <a:p>
            <a:pPr marL="457200" lvl="1" indent="0">
              <a:buNone/>
            </a:pP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1987547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Roboto" panose="02000000000000000000" pitchFamily="2" charset="0"/>
              </a:rPr>
              <a:t>Scenario #1:</a:t>
            </a:r>
            <a:r>
              <a:rPr lang="en-US" b="0" i="0" dirty="0">
                <a:effectLst/>
                <a:latin typeface="Roboto" panose="02000000000000000000" pitchFamily="2" charset="0"/>
              </a:rPr>
              <a:t> The application server comes with sample applications not removed from the production server. These sample applications have known security flaws attackers use to compromise the server. Suppose one of these applications is the admin console, and default accounts weren't changed. In that case, the attacker logs in with default passwords and takes over.</a:t>
            </a:r>
          </a:p>
          <a:p>
            <a:pPr algn="l"/>
            <a:r>
              <a:rPr lang="en-US" b="1" i="0" dirty="0">
                <a:effectLst/>
                <a:latin typeface="Roboto" panose="02000000000000000000" pitchFamily="2" charset="0"/>
              </a:rPr>
              <a:t>Scenario #2:</a:t>
            </a:r>
            <a:r>
              <a:rPr lang="en-US" b="0" i="0" dirty="0">
                <a:effectLst/>
                <a:latin typeface="Roboto" panose="02000000000000000000" pitchFamily="2" charset="0"/>
              </a:rPr>
              <a:t> Directory listing is not disabled on the server. An attacker discovers they can simply list directories. The attacker finds and downloads the compiled Java classes, which they decompile and reverse engineer to view the code. The attacker then finds a severe access control flaw in the application.</a:t>
            </a:r>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1989863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latin typeface="Roboto" panose="02000000000000000000" pitchFamily="2" charset="0"/>
              </a:rPr>
              <a:t>Remove unused dependencies, unnecessary features, components, files, and documentation.</a:t>
            </a:r>
          </a:p>
          <a:p>
            <a:pPr algn="l">
              <a:buFont typeface="Arial" panose="020B0604020202020204" pitchFamily="34" charset="0"/>
              <a:buChar char="•"/>
            </a:pPr>
            <a:r>
              <a:rPr lang="en-US" b="0" i="0" dirty="0">
                <a:effectLst/>
                <a:latin typeface="Roboto" panose="02000000000000000000" pitchFamily="2" charset="0"/>
              </a:rPr>
              <a:t>Continuously inventory the versions of both client-side and server-side components (e.g., frameworks, libraries) and their dependencies using tools like versions, OWASP Dependency Check, retire.js, etc. Continuously monitor sources like Common Vulnerability and Exposures (CVE) and National Vulnerability Database (NVD) for vulnerabilities in the components. Use software composition analysis tools to automate the process. Subscribe to email alerts for security vulnerabilities related to components you use.</a:t>
            </a:r>
          </a:p>
          <a:p>
            <a:pPr algn="l">
              <a:buFont typeface="Arial" panose="020B0604020202020204" pitchFamily="34" charset="0"/>
              <a:buChar char="•"/>
            </a:pPr>
            <a:r>
              <a:rPr lang="en-US" b="0" i="0" dirty="0">
                <a:effectLst/>
                <a:latin typeface="Roboto" panose="02000000000000000000" pitchFamily="2" charset="0"/>
              </a:rPr>
              <a:t>Only obtain components from official sources over secure links. Prefer signed packages to reduce the chance of including a modified, malicious component (See A08:2021-Software and Data Integrity Failures).</a:t>
            </a:r>
          </a:p>
          <a:p>
            <a:br>
              <a:rPr lang="en-US" dirty="0"/>
            </a:b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22</a:t>
            </a:fld>
            <a:endParaRPr lang="en-US" dirty="0"/>
          </a:p>
        </p:txBody>
      </p:sp>
    </p:spTree>
    <p:extLst>
      <p:ext uri="{BB962C8B-B14F-4D97-AF65-F5344CB8AC3E}">
        <p14:creationId xmlns:p14="http://schemas.microsoft.com/office/powerpoint/2010/main" val="3933940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latin typeface="Roboto" panose="02000000000000000000" pitchFamily="2" charset="0"/>
              </a:rPr>
              <a:t>Where possible, implement multi-factor authentication to prevent automated credential stuffing, brute force, and stolen credential reuse attacks.</a:t>
            </a:r>
          </a:p>
          <a:p>
            <a:pPr algn="l">
              <a:buFont typeface="Arial" panose="020B0604020202020204" pitchFamily="34" charset="0"/>
              <a:buChar char="•"/>
            </a:pPr>
            <a:r>
              <a:rPr lang="en-US" b="0" i="0" dirty="0">
                <a:effectLst/>
                <a:latin typeface="Roboto" panose="02000000000000000000" pitchFamily="2" charset="0"/>
              </a:rPr>
              <a:t>Do not ship or deploy with any default credentials, particularly for admin users.</a:t>
            </a:r>
          </a:p>
          <a:p>
            <a:pPr algn="l">
              <a:buFont typeface="Arial" panose="020B0604020202020204" pitchFamily="34" charset="0"/>
              <a:buChar char="•"/>
            </a:pPr>
            <a:r>
              <a:rPr lang="en-US" b="0" i="0" dirty="0">
                <a:effectLst/>
                <a:latin typeface="Roboto" panose="02000000000000000000" pitchFamily="2" charset="0"/>
              </a:rPr>
              <a:t>Implement weak password checks, such as testing new or changed passwords against the top 10,000 worst passwords list.</a:t>
            </a:r>
          </a:p>
          <a:p>
            <a:pPr algn="l">
              <a:buFont typeface="Arial" panose="020B0604020202020204" pitchFamily="34" charset="0"/>
              <a:buChar char="•"/>
            </a:pPr>
            <a:r>
              <a:rPr lang="en-US" b="0" i="0" dirty="0">
                <a:effectLst/>
                <a:latin typeface="Roboto" panose="02000000000000000000" pitchFamily="2" charset="0"/>
              </a:rPr>
              <a:t>Align password length, complexity, and rotation policies with National Institute of Standards and Technology (NIST) 800-63b's guidelines in section 5.1.1 for Memorized Secrets or other modern, evidence-based password policies.</a:t>
            </a:r>
          </a:p>
          <a:p>
            <a:pPr algn="l">
              <a:buFont typeface="Arial" panose="020B0604020202020204" pitchFamily="34" charset="0"/>
              <a:buChar char="•"/>
            </a:pPr>
            <a:r>
              <a:rPr lang="en-US" b="0" i="0" dirty="0">
                <a:effectLst/>
                <a:latin typeface="Roboto" panose="02000000000000000000" pitchFamily="2" charset="0"/>
              </a:rPr>
              <a:t>Ensure registration, credential recovery, and API pathways are hardened against account enumeration attacks by using the same messages for all outcomes.</a:t>
            </a:r>
          </a:p>
          <a:p>
            <a:pPr algn="l">
              <a:buFont typeface="Arial" panose="020B0604020202020204" pitchFamily="34" charset="0"/>
              <a:buChar char="•"/>
            </a:pPr>
            <a:r>
              <a:rPr lang="en-US" b="0" i="0" dirty="0">
                <a:effectLst/>
                <a:latin typeface="Roboto" panose="02000000000000000000" pitchFamily="2" charset="0"/>
              </a:rPr>
              <a:t>Limit or increasingly delay failed login attempts, but be careful not to create a denial of service scenario. Log all failures and alert administrators when credential stuffing, brute force, or other attacks are detected.</a:t>
            </a:r>
          </a:p>
          <a:p>
            <a:pPr algn="l">
              <a:buFont typeface="Arial" panose="020B0604020202020204" pitchFamily="34" charset="0"/>
              <a:buChar char="•"/>
            </a:pPr>
            <a:r>
              <a:rPr lang="en-US" b="0" i="0" dirty="0">
                <a:effectLst/>
                <a:latin typeface="Roboto" panose="02000000000000000000" pitchFamily="2" charset="0"/>
              </a:rPr>
              <a:t>Use a server-side, secure, built-in session manager that generates a new random session ID with high entropy after login. Session identifier should not be in the URL, be securely stored, and invalidated after logout, idle, and absolute timeouts</a:t>
            </a:r>
          </a:p>
        </p:txBody>
      </p:sp>
      <p:sp>
        <p:nvSpPr>
          <p:cNvPr id="4" name="Slide Number Placeholder 3"/>
          <p:cNvSpPr>
            <a:spLocks noGrp="1"/>
          </p:cNvSpPr>
          <p:nvPr>
            <p:ph type="sldNum" sz="quarter" idx="5"/>
          </p:nvPr>
        </p:nvSpPr>
        <p:spPr/>
        <p:txBody>
          <a:bodyPr/>
          <a:lstStyle/>
          <a:p>
            <a:fld id="{228B34ED-4CDD-41C9-90F7-D768D5559A6F}" type="slidenum">
              <a:rPr lang="en-US" smtClean="0"/>
              <a:t>23</a:t>
            </a:fld>
            <a:endParaRPr lang="en-US" dirty="0"/>
          </a:p>
        </p:txBody>
      </p:sp>
    </p:spTree>
    <p:extLst>
      <p:ext uri="{BB962C8B-B14F-4D97-AF65-F5344CB8AC3E}">
        <p14:creationId xmlns:p14="http://schemas.microsoft.com/office/powerpoint/2010/main" val="470991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Roboto" panose="02000000000000000000" pitchFamily="2" charset="0"/>
              </a:rPr>
              <a:t>How to Prevent</a:t>
            </a:r>
          </a:p>
          <a:p>
            <a:pPr algn="l">
              <a:buFont typeface="Arial" panose="020B0604020202020204" pitchFamily="34" charset="0"/>
              <a:buChar char="•"/>
            </a:pPr>
            <a:r>
              <a:rPr lang="en-US" b="0" i="0" dirty="0">
                <a:effectLst/>
                <a:latin typeface="Roboto" panose="02000000000000000000" pitchFamily="2" charset="0"/>
              </a:rPr>
              <a:t>Use digital signatures or similar mechanisms to verify the software or data is from the expected source and has not been altered.</a:t>
            </a:r>
          </a:p>
          <a:p>
            <a:pPr algn="l">
              <a:buFont typeface="Arial" panose="020B0604020202020204" pitchFamily="34" charset="0"/>
              <a:buChar char="•"/>
            </a:pPr>
            <a:r>
              <a:rPr lang="en-US" b="0" i="0" dirty="0">
                <a:effectLst/>
                <a:latin typeface="Roboto" panose="02000000000000000000" pitchFamily="2" charset="0"/>
              </a:rPr>
              <a:t>Ensure libraries and dependencies, such as </a:t>
            </a:r>
            <a:r>
              <a:rPr lang="en-US" b="0" i="0" dirty="0" err="1">
                <a:effectLst/>
                <a:latin typeface="Roboto" panose="02000000000000000000" pitchFamily="2" charset="0"/>
              </a:rPr>
              <a:t>npm</a:t>
            </a:r>
            <a:r>
              <a:rPr lang="en-US" b="0" i="0" dirty="0">
                <a:effectLst/>
                <a:latin typeface="Roboto" panose="02000000000000000000" pitchFamily="2" charset="0"/>
              </a:rPr>
              <a:t> or Maven, are consuming trusted repositories. If you have a higher risk profile, consider hosting an internal known-good repository that's vetted.</a:t>
            </a:r>
          </a:p>
          <a:p>
            <a:pPr algn="l">
              <a:buFont typeface="Arial" panose="020B0604020202020204" pitchFamily="34" charset="0"/>
              <a:buChar char="•"/>
            </a:pPr>
            <a:r>
              <a:rPr lang="en-US" b="0" i="0" dirty="0">
                <a:effectLst/>
                <a:latin typeface="Roboto" panose="02000000000000000000" pitchFamily="2" charset="0"/>
              </a:rPr>
              <a:t>Ensure that a software supply chain security tool, such as OWASP Dependency Check or OWASP </a:t>
            </a:r>
            <a:r>
              <a:rPr lang="en-US" b="0" i="0" dirty="0" err="1">
                <a:effectLst/>
                <a:latin typeface="Roboto" panose="02000000000000000000" pitchFamily="2" charset="0"/>
              </a:rPr>
              <a:t>CycloneDX</a:t>
            </a:r>
            <a:r>
              <a:rPr lang="en-US" b="0" i="0" dirty="0">
                <a:effectLst/>
                <a:latin typeface="Roboto" panose="02000000000000000000" pitchFamily="2" charset="0"/>
              </a:rPr>
              <a:t>, is used to verify that components do not contain known vulnerabilities</a:t>
            </a:r>
          </a:p>
          <a:p>
            <a:pPr algn="l">
              <a:buFont typeface="Arial" panose="020B0604020202020204" pitchFamily="34" charset="0"/>
              <a:buChar char="•"/>
            </a:pPr>
            <a:r>
              <a:rPr lang="en-US" b="0" i="0" dirty="0">
                <a:effectLst/>
                <a:latin typeface="Roboto" panose="02000000000000000000" pitchFamily="2" charset="0"/>
              </a:rPr>
              <a:t>Ensure that there is a review process for code and configuration changes to minimize the chance that malicious code or configuration could be introduced into your software pipeline.</a:t>
            </a:r>
          </a:p>
          <a:p>
            <a:pPr algn="l">
              <a:buFont typeface="Arial" panose="020B0604020202020204" pitchFamily="34" charset="0"/>
              <a:buChar char="•"/>
            </a:pPr>
            <a:r>
              <a:rPr lang="en-US" b="0" i="0" dirty="0">
                <a:effectLst/>
                <a:latin typeface="Roboto" panose="02000000000000000000" pitchFamily="2" charset="0"/>
              </a:rPr>
              <a:t>Ensure that your CI/CD pipeline has proper segregation, configuration, and access control to ensure the integrity of the code flowing through the build and deploy processes.</a:t>
            </a:r>
          </a:p>
          <a:p>
            <a:pPr algn="l">
              <a:buFont typeface="Arial" panose="020B0604020202020204" pitchFamily="34" charset="0"/>
              <a:buChar char="•"/>
            </a:pPr>
            <a:r>
              <a:rPr lang="en-US" b="0" i="0" dirty="0">
                <a:effectLst/>
                <a:latin typeface="Roboto" panose="02000000000000000000" pitchFamily="2" charset="0"/>
              </a:rPr>
              <a:t>Ensure that unsigned or unencrypted serialized data is not sent to untrusted clients without some form of integrity check or digital signature to detect tampering or replay of the serialized data</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1" i="0" dirty="0">
                <a:effectLst/>
                <a:latin typeface="Roboto" panose="02000000000000000000" pitchFamily="2" charset="0"/>
              </a:rPr>
              <a:t>Scenario #3 Insecure Deserialization:</a:t>
            </a:r>
            <a:r>
              <a:rPr lang="en-US" b="0" i="0" dirty="0">
                <a:effectLst/>
                <a:latin typeface="Roboto" panose="02000000000000000000" pitchFamily="2" charset="0"/>
              </a:rPr>
              <a:t> A React application calls a set of Spring Boot microservices. Being functional programmers, they tried to ensure that their code is immutable. The solution they came up with is serializing the user state and passing it back and forth with each request. An attacker notices the "rO0" Java object signature (in base64) and uses the Java Serial Killer tool to gain remote code execution on the application server.</a:t>
            </a:r>
          </a:p>
        </p:txBody>
      </p:sp>
      <p:sp>
        <p:nvSpPr>
          <p:cNvPr id="4" name="Slide Number Placeholder 3"/>
          <p:cNvSpPr>
            <a:spLocks noGrp="1"/>
          </p:cNvSpPr>
          <p:nvPr>
            <p:ph type="sldNum" sz="quarter" idx="5"/>
          </p:nvPr>
        </p:nvSpPr>
        <p:spPr/>
        <p:txBody>
          <a:bodyPr/>
          <a:lstStyle/>
          <a:p>
            <a:fld id="{228B34ED-4CDD-41C9-90F7-D768D5559A6F}" type="slidenum">
              <a:rPr lang="en-US" smtClean="0"/>
              <a:t>24</a:t>
            </a:fld>
            <a:endParaRPr lang="en-US" dirty="0"/>
          </a:p>
        </p:txBody>
      </p:sp>
    </p:spTree>
    <p:extLst>
      <p:ext uri="{BB962C8B-B14F-4D97-AF65-F5344CB8AC3E}">
        <p14:creationId xmlns:p14="http://schemas.microsoft.com/office/powerpoint/2010/main" val="2630713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latin typeface="Roboto" panose="02000000000000000000" pitchFamily="2" charset="0"/>
              </a:rPr>
              <a:t>Ensure all login, access control, and server-side input validation failures can be logged with sufficient user context to identify suspicious or malicious accounts and held for enough time to allow delayed forensic analysis.</a:t>
            </a:r>
          </a:p>
          <a:p>
            <a:pPr algn="l">
              <a:buFont typeface="Arial" panose="020B0604020202020204" pitchFamily="34" charset="0"/>
              <a:buChar char="•"/>
            </a:pPr>
            <a:r>
              <a:rPr lang="en-US" b="0" i="0" dirty="0">
                <a:effectLst/>
                <a:latin typeface="Roboto" panose="02000000000000000000" pitchFamily="2" charset="0"/>
              </a:rPr>
              <a:t>Ensure that logs are generated in a format that log management solutions can easily consume.</a:t>
            </a:r>
          </a:p>
          <a:p>
            <a:pPr algn="l">
              <a:buFont typeface="Arial" panose="020B0604020202020204" pitchFamily="34" charset="0"/>
              <a:buChar char="•"/>
            </a:pPr>
            <a:r>
              <a:rPr lang="en-US" b="0" i="0" dirty="0">
                <a:effectLst/>
                <a:latin typeface="Roboto" panose="02000000000000000000" pitchFamily="2" charset="0"/>
              </a:rPr>
              <a:t>Ensure log data is encoded correctly to prevent injections or attacks on the logging or monitoring systems.</a:t>
            </a:r>
          </a:p>
          <a:p>
            <a:pPr algn="l">
              <a:buFont typeface="Arial" panose="020B0604020202020204" pitchFamily="34" charset="0"/>
              <a:buChar char="•"/>
            </a:pPr>
            <a:r>
              <a:rPr lang="en-US" b="0" i="0" dirty="0">
                <a:effectLst/>
                <a:latin typeface="Roboto" panose="02000000000000000000" pitchFamily="2" charset="0"/>
              </a:rPr>
              <a:t>Ensure high-value transactions have an audit trail with integrity controls to prevent tampering or deletion, such as append-only database tables or similar.</a:t>
            </a:r>
          </a:p>
          <a:p>
            <a:pPr algn="l">
              <a:buFont typeface="Arial" panose="020B0604020202020204" pitchFamily="34" charset="0"/>
              <a:buChar char="•"/>
            </a:pPr>
            <a:r>
              <a:rPr lang="en-US" b="0" i="0" dirty="0" err="1">
                <a:effectLst/>
                <a:latin typeface="Roboto" panose="02000000000000000000" pitchFamily="2" charset="0"/>
              </a:rPr>
              <a:t>DevSecOps</a:t>
            </a:r>
            <a:r>
              <a:rPr lang="en-US" b="0" i="0" dirty="0">
                <a:effectLst/>
                <a:latin typeface="Roboto" panose="02000000000000000000" pitchFamily="2" charset="0"/>
              </a:rPr>
              <a:t> teams should establish effective monitoring and alerting such that suspicious activities are detected and responded to quickly.</a:t>
            </a:r>
          </a:p>
          <a:p>
            <a:pPr algn="l">
              <a:buFont typeface="Arial" panose="020B0604020202020204" pitchFamily="34" charset="0"/>
              <a:buChar char="•"/>
            </a:pPr>
            <a:r>
              <a:rPr lang="en-US" b="0" i="0" dirty="0">
                <a:effectLst/>
                <a:latin typeface="Roboto" panose="02000000000000000000" pitchFamily="2" charset="0"/>
              </a:rPr>
              <a:t>Establish or adopt an incident response and recovery plan, such as National Institute of Standards and Technology (NIST) 800-61r2 or later.</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1" i="0" dirty="0">
                <a:effectLst/>
                <a:latin typeface="Roboto" panose="02000000000000000000" pitchFamily="2" charset="0"/>
              </a:rPr>
              <a:t>Scenario #1:</a:t>
            </a:r>
            <a:r>
              <a:rPr lang="en-US" b="0" i="0" dirty="0">
                <a:effectLst/>
                <a:latin typeface="Roboto" panose="02000000000000000000" pitchFamily="2" charset="0"/>
              </a:rPr>
              <a:t> A children's health plan provider's website operator couldn't detect a breach due to a lack of monitoring and logging. An external party informed the health plan provider that an attacker had accessed and modified thousands of sensitive health records of more than 3.5 million children. A post-incident review found that the website developers had not addressed significant vulnerabilities. As there was no logging or monitoring of the system, the data breach could have been in progress since 2013, a period of more than seven years.</a:t>
            </a:r>
          </a:p>
          <a:p>
            <a:pPr algn="l">
              <a:buFont typeface="Arial" panose="020B0604020202020204" pitchFamily="34" charset="0"/>
              <a:buChar char="•"/>
            </a:pPr>
            <a:endParaRPr lang="en-US" b="0" i="0" dirty="0">
              <a:effectLst/>
              <a:latin typeface="Roboto" panose="02000000000000000000" pitchFamily="2" charset="0"/>
            </a:endParaRPr>
          </a:p>
          <a:p>
            <a:pPr algn="l">
              <a:buFont typeface="Arial" panose="020B0604020202020204" pitchFamily="34" charset="0"/>
              <a:buChar char="•"/>
            </a:pPr>
            <a:r>
              <a:rPr lang="en-US" b="0" i="0" dirty="0" err="1">
                <a:effectLst/>
                <a:latin typeface="Roboto" panose="02000000000000000000" pitchFamily="2" charset="0"/>
              </a:rPr>
              <a:t>Scnario</a:t>
            </a:r>
            <a:r>
              <a:rPr lang="en-US" b="0" i="0" dirty="0">
                <a:effectLst/>
                <a:latin typeface="Roboto" panose="02000000000000000000" pitchFamily="2" charset="0"/>
              </a:rPr>
              <a:t> #2 – My last company, </a:t>
            </a:r>
          </a:p>
        </p:txBody>
      </p:sp>
      <p:sp>
        <p:nvSpPr>
          <p:cNvPr id="4" name="Slide Number Placeholder 3"/>
          <p:cNvSpPr>
            <a:spLocks noGrp="1"/>
          </p:cNvSpPr>
          <p:nvPr>
            <p:ph type="sldNum" sz="quarter" idx="5"/>
          </p:nvPr>
        </p:nvSpPr>
        <p:spPr/>
        <p:txBody>
          <a:bodyPr/>
          <a:lstStyle/>
          <a:p>
            <a:fld id="{228B34ED-4CDD-41C9-90F7-D768D5559A6F}" type="slidenum">
              <a:rPr lang="en-US" smtClean="0"/>
              <a:t>25</a:t>
            </a:fld>
            <a:endParaRPr lang="en-US" dirty="0"/>
          </a:p>
        </p:txBody>
      </p:sp>
    </p:spTree>
    <p:extLst>
      <p:ext uri="{BB962C8B-B14F-4D97-AF65-F5344CB8AC3E}">
        <p14:creationId xmlns:p14="http://schemas.microsoft.com/office/powerpoint/2010/main" val="134615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Roboto" panose="02000000000000000000" pitchFamily="2" charset="0"/>
              </a:rPr>
              <a:t>Prevent From Application layer:</a:t>
            </a: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Sanitize and validate all client-supplied input data</a:t>
            </a:r>
          </a:p>
          <a:p>
            <a:pPr algn="l">
              <a:buFont typeface="Arial" panose="020B0604020202020204" pitchFamily="34" charset="0"/>
              <a:buChar char="•"/>
            </a:pPr>
            <a:r>
              <a:rPr lang="en-US" b="0" i="0" dirty="0">
                <a:effectLst/>
                <a:latin typeface="Roboto" panose="02000000000000000000" pitchFamily="2" charset="0"/>
              </a:rPr>
              <a:t>Enforce the URL schema, port, and destination with a positive allow list</a:t>
            </a:r>
          </a:p>
          <a:p>
            <a:pPr algn="l">
              <a:buFont typeface="Arial" panose="020B0604020202020204" pitchFamily="34" charset="0"/>
              <a:buChar char="•"/>
            </a:pPr>
            <a:r>
              <a:rPr lang="en-US" b="0" i="0" dirty="0">
                <a:effectLst/>
                <a:latin typeface="Roboto" panose="02000000000000000000" pitchFamily="2" charset="0"/>
              </a:rPr>
              <a:t>Do not send raw responses to clients</a:t>
            </a:r>
          </a:p>
          <a:p>
            <a:pPr algn="l">
              <a:buFont typeface="Arial" panose="020B0604020202020204" pitchFamily="34" charset="0"/>
              <a:buChar char="•"/>
            </a:pPr>
            <a:r>
              <a:rPr lang="en-US" b="0" i="0" dirty="0">
                <a:effectLst/>
                <a:latin typeface="Roboto" panose="02000000000000000000" pitchFamily="2" charset="0"/>
              </a:rPr>
              <a:t>Disable HTTP redirections</a:t>
            </a:r>
          </a:p>
          <a:p>
            <a:pPr algn="l">
              <a:buFont typeface="Arial" panose="020B0604020202020204" pitchFamily="34" charset="0"/>
              <a:buChar char="•"/>
            </a:pPr>
            <a:r>
              <a:rPr lang="en-US" b="0" i="0" dirty="0">
                <a:effectLst/>
                <a:latin typeface="Roboto" panose="02000000000000000000" pitchFamily="2" charset="0"/>
              </a:rPr>
              <a:t>Be aware of the URL consistency to avoid attacks such as DNS rebinding and “time of check, time of use” (TOCTOU) race conditions</a:t>
            </a:r>
          </a:p>
          <a:p>
            <a:pPr algn="l">
              <a:buFont typeface="Arial" panose="020B0604020202020204" pitchFamily="34" charset="0"/>
              <a:buChar char="•"/>
            </a:pPr>
            <a:endParaRPr lang="en-US" b="0" i="0" dirty="0">
              <a:effectLst/>
              <a:latin typeface="Roboto" panose="02000000000000000000" pitchFamily="2" charset="0"/>
            </a:endParaRPr>
          </a:p>
          <a:p>
            <a:pPr algn="l"/>
            <a:r>
              <a:rPr lang="en-US" b="1" i="0" dirty="0">
                <a:effectLst/>
                <a:latin typeface="Roboto" panose="02000000000000000000" pitchFamily="2" charset="0"/>
              </a:rPr>
              <a:t>Scenario #1:</a:t>
            </a:r>
            <a:r>
              <a:rPr lang="en-US" b="0" i="0" dirty="0">
                <a:effectLst/>
                <a:latin typeface="Roboto" panose="02000000000000000000" pitchFamily="2" charset="0"/>
              </a:rPr>
              <a:t> Port scan internal servers – If the network architecture is unsegmented, attackers can map out internal networks and determine if ports are open or closed on internal servers from connection results or elapsed time to connect or reject SSRF payload connections.</a:t>
            </a:r>
          </a:p>
          <a:p>
            <a:pPr algn="l"/>
            <a:r>
              <a:rPr lang="en-US" b="1" i="0" dirty="0">
                <a:effectLst/>
                <a:latin typeface="Roboto" panose="02000000000000000000" pitchFamily="2" charset="0"/>
              </a:rPr>
              <a:t>Scenario #2:</a:t>
            </a:r>
            <a:r>
              <a:rPr lang="en-US" b="0" i="0" dirty="0">
                <a:effectLst/>
                <a:latin typeface="Roboto" panose="02000000000000000000" pitchFamily="2" charset="0"/>
              </a:rPr>
              <a:t> Sensitive data exposure – Attackers can access local files or internal services to gain sensitive information such as file:///etc/passwd and http://localhost:28017/.</a:t>
            </a:r>
          </a:p>
          <a:p>
            <a:pPr algn="l"/>
            <a:r>
              <a:rPr lang="en-US" b="1" i="0" dirty="0">
                <a:effectLst/>
                <a:latin typeface="Roboto" panose="02000000000000000000" pitchFamily="2" charset="0"/>
              </a:rPr>
              <a:t>Scenario #3:</a:t>
            </a:r>
            <a:r>
              <a:rPr lang="en-US" b="0" i="0" dirty="0">
                <a:effectLst/>
                <a:latin typeface="Roboto" panose="02000000000000000000" pitchFamily="2" charset="0"/>
              </a:rPr>
              <a:t> Access metadata storage of cloud services – Most cloud providers have metadata storage such as http://169.254.169.254/. An attacker can read the metadata to gain sensitive information.</a:t>
            </a:r>
          </a:p>
          <a:p>
            <a:pPr algn="l">
              <a:buFont typeface="Arial" panose="020B0604020202020204" pitchFamily="34" charset="0"/>
              <a:buChar char="•"/>
            </a:pPr>
            <a:endParaRPr lang="en-US" b="0" i="0" dirty="0">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26</a:t>
            </a:fld>
            <a:endParaRPr lang="en-US" dirty="0"/>
          </a:p>
        </p:txBody>
      </p:sp>
    </p:spTree>
    <p:extLst>
      <p:ext uri="{BB962C8B-B14F-4D97-AF65-F5344CB8AC3E}">
        <p14:creationId xmlns:p14="http://schemas.microsoft.com/office/powerpoint/2010/main" val="1767486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jump into some examples.  We’re going to load up an API I’ve written in .NET 7. Now we can interact with this multiple ways: Swagger, or a sample web page. We’re going to use Swagger and a sample web app.</a:t>
            </a:r>
          </a:p>
          <a:p>
            <a:endParaRPr lang="en-US" dirty="0"/>
          </a:p>
          <a:p>
            <a:endParaRPr lang="en-US" dirty="0"/>
          </a:p>
          <a:p>
            <a:endParaRPr lang="en-US" dirty="0"/>
          </a:p>
          <a:p>
            <a:r>
              <a:rPr lang="en-US" b="0" i="0" dirty="0">
                <a:solidFill>
                  <a:srgbClr val="374151"/>
                </a:solidFill>
                <a:effectLst/>
                <a:latin typeface="Söhne"/>
              </a:rPr>
              <a:t>In the demo, We will look at a web application that is vulnerable to SQL injection by allowing user input to be included in SQL queries without proper validation or sanitization. </a:t>
            </a:r>
          </a:p>
          <a:p>
            <a:r>
              <a:rPr lang="en-US" b="0" i="0" dirty="0">
                <a:solidFill>
                  <a:srgbClr val="374151"/>
                </a:solidFill>
                <a:effectLst/>
                <a:latin typeface="Söhne"/>
              </a:rPr>
              <a:t>Next we will review how the injection attack will be executed on the remote server.</a:t>
            </a:r>
          </a:p>
          <a:p>
            <a:r>
              <a:rPr lang="en-US" b="0" i="0" dirty="0">
                <a:solidFill>
                  <a:srgbClr val="374151"/>
                </a:solidFill>
                <a:effectLst/>
                <a:latin typeface="Söhne"/>
              </a:rPr>
              <a:t>Finally, we’ll look at how to secure the application against these attacks by using: Parameters, Input validation, and other best practices</a:t>
            </a:r>
          </a:p>
          <a:p>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27</a:t>
            </a:fld>
            <a:endParaRPr lang="en-US" dirty="0"/>
          </a:p>
        </p:txBody>
      </p:sp>
    </p:spTree>
    <p:extLst>
      <p:ext uri="{BB962C8B-B14F-4D97-AF65-F5344CB8AC3E}">
        <p14:creationId xmlns:p14="http://schemas.microsoft.com/office/powerpoint/2010/main" val="3686615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Cyber security is a very large subject, and it doesn’t just involve web development. Everything from server infrastructure, VPN control, physical and virtual firewalls, software design, and people can be vulnerable to an attack.  Luckily, we have frameworks like the OWASP top 10 that give guidance to developers on how to best protect their web applications, and there is a whole community out there that is there to help you when it comes to implementing these practices.</a:t>
            </a:r>
          </a:p>
          <a:p>
            <a:endParaRPr lang="en-US" dirty="0"/>
          </a:p>
          <a:p>
            <a:r>
              <a:rPr lang="en-US" dirty="0"/>
              <a:t>This presentation was a starting point for learning and preventing SQL injection, but please don’t let this be the end of our journey in learning about this type of attack.</a:t>
            </a:r>
          </a:p>
        </p:txBody>
      </p:sp>
      <p:sp>
        <p:nvSpPr>
          <p:cNvPr id="4" name="Slide Number Placeholder 3"/>
          <p:cNvSpPr>
            <a:spLocks noGrp="1"/>
          </p:cNvSpPr>
          <p:nvPr>
            <p:ph type="sldNum" sz="quarter" idx="5"/>
          </p:nvPr>
        </p:nvSpPr>
        <p:spPr/>
        <p:txBody>
          <a:bodyPr/>
          <a:lstStyle/>
          <a:p>
            <a:fld id="{228B34ED-4CDD-41C9-90F7-D768D5559A6F}" type="slidenum">
              <a:rPr lang="en-US" smtClean="0"/>
              <a:t>28</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29</a:t>
            </a:fld>
            <a:endParaRPr lang="en-US" dirty="0"/>
          </a:p>
        </p:txBody>
      </p:sp>
    </p:spTree>
    <p:extLst>
      <p:ext uri="{BB962C8B-B14F-4D97-AF65-F5344CB8AC3E}">
        <p14:creationId xmlns:p14="http://schemas.microsoft.com/office/powerpoint/2010/main" val="333528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Ryan Ternier, I’ve been managing, coaching, and cultivating high performing teams for over 15 years, and have been a enterprise solution architect and full stack developer for over 20 years.</a:t>
            </a:r>
          </a:p>
          <a:p>
            <a:endParaRPr lang="en-US" dirty="0"/>
          </a:p>
          <a:p>
            <a:r>
              <a:rPr lang="en-US" dirty="0"/>
              <a:t>For the past 7 years I have worked as the Director of Technology for a FinTech firm in Vancouver BC, focusing on delivering fund management systems and private equity trading platforms.   </a:t>
            </a:r>
          </a:p>
          <a:p>
            <a:endParaRPr lang="en-US" dirty="0"/>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Expand on the need for cybersecurity in various fields like banking, healthcare, and government. Explain that without robust cybersecurity, sensitive data can be stolen, and systems can be disrupted.</a:t>
            </a: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334839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Font typeface="Arial" panose="020B0604020202020204" pitchFamily="34" charset="0"/>
              <a:buNone/>
              <a:defRPr/>
            </a:pPr>
            <a:r>
              <a:rPr lang="en-US" sz="1200" spc="300" dirty="0">
                <a:cs typeface="Biome Light" panose="020B0303030204020804" pitchFamily="34" charset="0"/>
              </a:rPr>
              <a:t>Cybersecurity is the practice of protecting critical systems and sensitive information from digital attacks.</a:t>
            </a:r>
          </a:p>
          <a:p>
            <a:pPr marL="0" indent="0">
              <a:lnSpc>
                <a:spcPct val="100000"/>
              </a:lnSpc>
              <a:buFont typeface="Arial" panose="020B0604020202020204" pitchFamily="34" charset="0"/>
              <a:buNone/>
              <a:defRPr/>
            </a:pPr>
            <a:endParaRPr lang="en-US" sz="1200" spc="300" dirty="0">
              <a:cs typeface="Biome Light" panose="020B0303030204020804" pitchFamily="34" charset="0"/>
            </a:endParaRPr>
          </a:p>
          <a:p>
            <a:pPr marL="0" indent="0">
              <a:lnSpc>
                <a:spcPct val="100000"/>
              </a:lnSpc>
              <a:buFont typeface="Arial" panose="020B0604020202020204" pitchFamily="34" charset="0"/>
              <a:buNone/>
              <a:defRPr/>
            </a:pPr>
            <a:r>
              <a:rPr lang="en-US" sz="1200" spc="300" dirty="0">
                <a:cs typeface="Biome Light" panose="020B0303030204020804" pitchFamily="34" charset="0"/>
              </a:rPr>
              <a:t>There are many types of cyber attacks, including phishing, malware, ransomware, denial of service attacks, and of course the topic of this lecture - SQL injection.</a:t>
            </a:r>
          </a:p>
          <a:p>
            <a:pPr marL="0" indent="0">
              <a:lnSpc>
                <a:spcPct val="100000"/>
              </a:lnSpc>
              <a:buFont typeface="Arial" panose="020B0604020202020204" pitchFamily="34" charset="0"/>
              <a:buNone/>
              <a:defRPr/>
            </a:pPr>
            <a:endParaRPr lang="en-US" sz="1200" spc="300" dirty="0">
              <a:cs typeface="Biome Light" panose="020B0303030204020804" pitchFamily="34" charset="0"/>
            </a:endParaRPr>
          </a:p>
          <a:p>
            <a:pPr marL="0" indent="0">
              <a:lnSpc>
                <a:spcPct val="100000"/>
              </a:lnSpc>
              <a:buFont typeface="Arial" panose="020B0604020202020204" pitchFamily="34" charset="0"/>
              <a:buNone/>
              <a:defRPr/>
            </a:pPr>
            <a:r>
              <a:rPr lang="en-US" sz="1200" spc="300" dirty="0">
                <a:cs typeface="Biome Light" panose="020B0303030204020804" pitchFamily="34" charset="0"/>
              </a:rPr>
              <a:t>Cyber attacks are costly for the firm, and can be devastating to the individuals involved.  PI data, private messages, company secrets, bank records, everything can be at the fingertips of a sophisticated attacker if they manage to get into your system.</a:t>
            </a:r>
          </a:p>
          <a:p>
            <a:pPr marL="0" indent="0">
              <a:lnSpc>
                <a:spcPct val="100000"/>
              </a:lnSpc>
              <a:buFont typeface="Arial" panose="020B0604020202020204" pitchFamily="34" charset="0"/>
              <a:buNone/>
              <a:defRPr/>
            </a:pPr>
            <a:endParaRPr lang="en-US" sz="1200" spc="300" dirty="0">
              <a:cs typeface="Biome Light" panose="020B0303030204020804" pitchFamily="34" charset="0"/>
            </a:endParaRPr>
          </a:p>
          <a:p>
            <a:pPr marL="0" indent="0">
              <a:lnSpc>
                <a:spcPct val="100000"/>
              </a:lnSpc>
              <a:buFont typeface="Arial" panose="020B0604020202020204" pitchFamily="34" charset="0"/>
              <a:buNone/>
              <a:defRPr/>
            </a:pPr>
            <a:r>
              <a:rPr lang="en-US" sz="1200" spc="300" dirty="0">
                <a:cs typeface="Biome Light" panose="020B0303030204020804" pitchFamily="34" charset="0"/>
              </a:rPr>
              <a:t>Cyber Security is no joke.</a:t>
            </a: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3234013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Provide examples for each concept. </a:t>
            </a:r>
          </a:p>
          <a:p>
            <a:endParaRPr lang="en-US" b="0" i="0" dirty="0">
              <a:solidFill>
                <a:srgbClr val="374151"/>
              </a:solidFill>
              <a:effectLst/>
              <a:latin typeface="Söhne"/>
            </a:endParaRPr>
          </a:p>
          <a:p>
            <a:r>
              <a:rPr lang="en-US" b="0" i="0" dirty="0">
                <a:solidFill>
                  <a:srgbClr val="374151"/>
                </a:solidFill>
                <a:effectLst/>
                <a:latin typeface="Söhne"/>
              </a:rPr>
              <a:t>confidentiality could be preserving the privacy of patient records in a hospital. </a:t>
            </a:r>
          </a:p>
          <a:p>
            <a:r>
              <a:rPr lang="en-US" b="0" i="0" dirty="0">
                <a:solidFill>
                  <a:srgbClr val="374151"/>
                </a:solidFill>
                <a:effectLst/>
                <a:latin typeface="Söhne"/>
              </a:rPr>
              <a:t>Integrity could be making sure that bank transactions are recorded correctly.</a:t>
            </a:r>
          </a:p>
          <a:p>
            <a:r>
              <a:rPr lang="en-US" b="0" i="0" dirty="0">
                <a:solidFill>
                  <a:srgbClr val="374151"/>
                </a:solidFill>
                <a:effectLst/>
                <a:latin typeface="Söhne"/>
              </a:rPr>
              <a:t>Availability – Hospital systems going offline, hydro companies offline</a:t>
            </a:r>
          </a:p>
          <a:p>
            <a:r>
              <a:rPr lang="en-US" b="0" i="0" dirty="0">
                <a:solidFill>
                  <a:srgbClr val="374151"/>
                </a:solidFill>
                <a:effectLst/>
                <a:latin typeface="Söhne"/>
              </a:rPr>
              <a:t>Non-Repudiation – Buying something online, seeing money leave your account, but not having any record that it occurred.</a:t>
            </a:r>
          </a:p>
          <a:p>
            <a:r>
              <a:rPr lang="en-US" b="0" i="0" dirty="0" err="1">
                <a:solidFill>
                  <a:srgbClr val="374151"/>
                </a:solidFill>
                <a:effectLst/>
                <a:latin typeface="Söhne"/>
              </a:rPr>
              <a:t>Authtication</a:t>
            </a:r>
            <a:r>
              <a:rPr lang="en-US" b="0" i="0" dirty="0">
                <a:solidFill>
                  <a:srgbClr val="374151"/>
                </a:solidFill>
                <a:effectLst/>
                <a:latin typeface="Söhne"/>
              </a:rPr>
              <a:t> vs Authorization - </a:t>
            </a: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798851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Real-life examples to illustrate the importance of cybersecurity. </a:t>
            </a:r>
          </a:p>
          <a:p>
            <a:r>
              <a:rPr lang="en-US" b="0" i="0" dirty="0">
                <a:solidFill>
                  <a:srgbClr val="374151"/>
                </a:solidFill>
                <a:effectLst/>
                <a:latin typeface="Söhne"/>
              </a:rPr>
              <a:t>Show how these attacks were executed, who was affected, and what the consequences were.</a:t>
            </a:r>
          </a:p>
          <a:p>
            <a:endParaRPr lang="en-US" b="0" i="0" dirty="0">
              <a:solidFill>
                <a:srgbClr val="374151"/>
              </a:solidFill>
              <a:effectLst/>
              <a:latin typeface="Söhne"/>
            </a:endParaRPr>
          </a:p>
          <a:p>
            <a:r>
              <a:rPr lang="en-US" b="0" i="0" dirty="0">
                <a:solidFill>
                  <a:srgbClr val="374151"/>
                </a:solidFill>
                <a:effectLst/>
                <a:latin typeface="Söhne"/>
              </a:rPr>
              <a:t>What does SQL injection do?</a:t>
            </a:r>
            <a:endParaRPr lang="en-US" b="0" i="0" dirty="0">
              <a:solidFill>
                <a:srgbClr val="FFFFFF"/>
              </a:solidFill>
              <a:effectLst/>
              <a:latin typeface="Inter"/>
            </a:endParaRP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4205649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Real-life examples to illustrate the importance of cybersecurity. </a:t>
            </a:r>
          </a:p>
          <a:p>
            <a:r>
              <a:rPr lang="en-US" b="0" i="0" dirty="0">
                <a:solidFill>
                  <a:srgbClr val="374151"/>
                </a:solidFill>
                <a:effectLst/>
                <a:latin typeface="Söhne"/>
              </a:rPr>
              <a:t>Show how these attacks were executed, who was affected, and what the consequences were.</a:t>
            </a:r>
          </a:p>
          <a:p>
            <a:endParaRPr lang="en-US" b="0" i="0" dirty="0">
              <a:solidFill>
                <a:srgbClr val="374151"/>
              </a:solidFill>
              <a:effectLst/>
              <a:latin typeface="Söhne"/>
            </a:endParaRPr>
          </a:p>
          <a:p>
            <a:endParaRPr lang="en-US" b="0" i="0" dirty="0">
              <a:solidFill>
                <a:srgbClr val="374151"/>
              </a:solidFill>
              <a:effectLst/>
              <a:latin typeface="Söhne"/>
            </a:endParaRPr>
          </a:p>
          <a:p>
            <a:pPr algn="l" fontAlgn="base"/>
            <a:r>
              <a:rPr lang="en-US" b="0" i="0" dirty="0">
                <a:solidFill>
                  <a:srgbClr val="FFFFFF"/>
                </a:solidFill>
                <a:effectLst/>
                <a:latin typeface="Inter"/>
              </a:rPr>
              <a:t>Here are different ways to trigger an XSS attack:</a:t>
            </a:r>
          </a:p>
          <a:p>
            <a:pPr algn="l" fontAlgn="base">
              <a:buFont typeface="Arial" panose="020B0604020202020204" pitchFamily="34" charset="0"/>
              <a:buChar char="•"/>
            </a:pPr>
            <a:r>
              <a:rPr lang="en-US" b="0" i="0" dirty="0">
                <a:solidFill>
                  <a:srgbClr val="FFFFFF"/>
                </a:solidFill>
                <a:effectLst/>
                <a:latin typeface="Inter"/>
              </a:rPr>
              <a:t>A user can trigger the execution automatically when they load the page or hover over certain page elements, including hyperlinks.</a:t>
            </a:r>
          </a:p>
          <a:p>
            <a:pPr algn="l" fontAlgn="base">
              <a:buFont typeface="Arial" panose="020B0604020202020204" pitchFamily="34" charset="0"/>
              <a:buChar char="•"/>
            </a:pPr>
            <a:r>
              <a:rPr lang="en-US" b="0" i="0" dirty="0">
                <a:solidFill>
                  <a:srgbClr val="FFFFFF"/>
                </a:solidFill>
                <a:effectLst/>
                <a:latin typeface="Inter"/>
              </a:rPr>
              <a:t>Attackers can carry out XSS directly, for example, in an email message containing a malicious link.</a:t>
            </a:r>
          </a:p>
          <a:p>
            <a:pPr algn="l" fontAlgn="base">
              <a:buFont typeface="Arial" panose="020B0604020202020204" pitchFamily="34" charset="0"/>
              <a:buChar char="•"/>
            </a:pPr>
            <a:r>
              <a:rPr lang="en-US" b="0" i="0" dirty="0">
                <a:solidFill>
                  <a:srgbClr val="FFFFFF"/>
                </a:solidFill>
                <a:effectLst/>
                <a:latin typeface="Inter"/>
              </a:rPr>
              <a:t>Certain XSS attacks don’t have a particular target. Rather the attacker exploits a vulnerability in a site or application targeting random victims.  </a:t>
            </a:r>
          </a:p>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542234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0" i="0" dirty="0">
                <a:solidFill>
                  <a:srgbClr val="374151"/>
                </a:solidFill>
                <a:effectLst/>
                <a:latin typeface="Söhne"/>
              </a:rPr>
              <a:t>Man in the Middle</a:t>
            </a:r>
          </a:p>
          <a:p>
            <a:pPr marL="285750" indent="-285750">
              <a:buFont typeface="Arial" panose="020B0604020202020204" pitchFamily="34" charset="0"/>
              <a:buChar char="•"/>
            </a:pPr>
            <a:endParaRPr lang="en-US" b="0" i="0" dirty="0">
              <a:solidFill>
                <a:srgbClr val="374151"/>
              </a:solidFill>
              <a:effectLst/>
              <a:latin typeface="Söhne"/>
            </a:endParaRPr>
          </a:p>
          <a:p>
            <a:pPr marL="742950" lvl="1" indent="-285750">
              <a:buFont typeface="Arial" panose="020B0604020202020204" pitchFamily="34" charset="0"/>
              <a:buChar char="•"/>
            </a:pPr>
            <a:r>
              <a:rPr lang="en-US" dirty="0">
                <a:solidFill>
                  <a:srgbClr val="374151"/>
                </a:solidFill>
                <a:latin typeface="Söhne"/>
              </a:rPr>
              <a:t>Email Hijacking</a:t>
            </a:r>
          </a:p>
          <a:p>
            <a:pPr marL="742950" lvl="1" indent="-285750">
              <a:buFont typeface="Arial" panose="020B0604020202020204" pitchFamily="34" charset="0"/>
              <a:buChar char="•"/>
            </a:pPr>
            <a:r>
              <a:rPr lang="en-US" dirty="0">
                <a:solidFill>
                  <a:srgbClr val="374151"/>
                </a:solidFill>
                <a:latin typeface="Söhne"/>
              </a:rPr>
              <a:t>Wi-Fi Eavesdropping</a:t>
            </a:r>
          </a:p>
          <a:p>
            <a:pPr marL="742950" lvl="1" indent="-285750">
              <a:buFont typeface="Arial" panose="020B0604020202020204" pitchFamily="34" charset="0"/>
              <a:buChar char="•"/>
            </a:pPr>
            <a:r>
              <a:rPr lang="en-US" dirty="0">
                <a:solidFill>
                  <a:srgbClr val="374151"/>
                </a:solidFill>
                <a:latin typeface="Söhne"/>
              </a:rPr>
              <a:t>DNS Spoofing</a:t>
            </a:r>
          </a:p>
          <a:p>
            <a:pPr marL="742950" lvl="1" indent="-285750">
              <a:buFont typeface="Arial" panose="020B0604020202020204" pitchFamily="34" charset="0"/>
              <a:buChar char="•"/>
            </a:pPr>
            <a:r>
              <a:rPr lang="en-US" dirty="0">
                <a:solidFill>
                  <a:srgbClr val="374151"/>
                </a:solidFill>
                <a:latin typeface="Söhne"/>
              </a:rPr>
              <a:t>Session Hijacking</a:t>
            </a:r>
          </a:p>
          <a:p>
            <a:pPr marL="742950" lvl="1" indent="-285750">
              <a:buFont typeface="Arial" panose="020B0604020202020204" pitchFamily="34" charset="0"/>
              <a:buChar char="•"/>
            </a:pPr>
            <a:r>
              <a:rPr lang="en-US" dirty="0">
                <a:solidFill>
                  <a:srgbClr val="374151"/>
                </a:solidFill>
                <a:latin typeface="Söhne"/>
              </a:rPr>
              <a:t>SSL Hijacking</a:t>
            </a:r>
          </a:p>
          <a:p>
            <a:pPr marL="742950" lvl="1" indent="-285750">
              <a:buFont typeface="Arial" panose="020B0604020202020204" pitchFamily="34" charset="0"/>
              <a:buChar char="•"/>
            </a:pPr>
            <a:r>
              <a:rPr lang="en-US" dirty="0">
                <a:solidFill>
                  <a:srgbClr val="374151"/>
                </a:solidFill>
                <a:latin typeface="Söhne"/>
              </a:rPr>
              <a:t>ARP Cache Poisoning</a:t>
            </a:r>
          </a:p>
          <a:p>
            <a:pPr marL="742950" lvl="1" indent="-285750">
              <a:buFont typeface="Arial" panose="020B0604020202020204" pitchFamily="34" charset="0"/>
              <a:buChar char="•"/>
            </a:pPr>
            <a:r>
              <a:rPr lang="en-US" dirty="0">
                <a:solidFill>
                  <a:srgbClr val="374151"/>
                </a:solidFill>
                <a:latin typeface="Söhne"/>
              </a:rPr>
              <a:t>Stealing Browser Cookies</a:t>
            </a:r>
          </a:p>
          <a:p>
            <a:pPr algn="l"/>
            <a:br>
              <a:rPr lang="en-US" b="0" i="0" dirty="0">
                <a:solidFill>
                  <a:srgbClr val="000000"/>
                </a:solidFill>
                <a:effectLst/>
                <a:latin typeface="Inter"/>
              </a:rPr>
            </a:br>
            <a:endParaRPr lang="en-US" b="0" i="0" dirty="0">
              <a:solidFill>
                <a:srgbClr val="000000"/>
              </a:solidFill>
              <a:effectLst/>
              <a:latin typeface="Inter"/>
            </a:endParaRPr>
          </a:p>
          <a:p>
            <a:pPr algn="l"/>
            <a:endParaRPr lang="en-US" b="0" i="0" dirty="0">
              <a:solidFill>
                <a:srgbClr val="000000"/>
              </a:solidFill>
              <a:effectLst/>
              <a:latin typeface="Inter"/>
            </a:endParaRPr>
          </a:p>
          <a:p>
            <a:pPr algn="l"/>
            <a:r>
              <a:rPr lang="en-US" b="0" i="0" dirty="0">
                <a:solidFill>
                  <a:srgbClr val="000000"/>
                </a:solidFill>
                <a:effectLst/>
                <a:latin typeface="Inter"/>
              </a:rPr>
              <a:t>Regardless of the specific techniques or stack of technologies needed to carry out a MITM attack, there is a basic work order:</a:t>
            </a:r>
          </a:p>
          <a:p>
            <a:pPr algn="l">
              <a:buFont typeface="+mj-lt"/>
              <a:buAutoNum type="arabicPeriod"/>
            </a:pPr>
            <a:r>
              <a:rPr lang="en-US" b="0" i="0" dirty="0">
                <a:solidFill>
                  <a:srgbClr val="000000"/>
                </a:solidFill>
                <a:effectLst/>
                <a:latin typeface="Inter"/>
              </a:rPr>
              <a:t>Person A sends Person B a message.</a:t>
            </a:r>
          </a:p>
          <a:p>
            <a:pPr algn="l">
              <a:buFont typeface="+mj-lt"/>
              <a:buAutoNum type="arabicPeriod"/>
            </a:pPr>
            <a:r>
              <a:rPr lang="en-US" b="0" i="0" dirty="0">
                <a:solidFill>
                  <a:srgbClr val="000000"/>
                </a:solidFill>
                <a:effectLst/>
                <a:latin typeface="Inter"/>
              </a:rPr>
              <a:t>The MITM attacker intercepts the message without Person A's or Person B's knowledge.</a:t>
            </a:r>
          </a:p>
          <a:p>
            <a:pPr algn="l">
              <a:buFont typeface="+mj-lt"/>
              <a:buAutoNum type="arabicPeriod"/>
            </a:pPr>
            <a:r>
              <a:rPr lang="en-US" b="0" i="0" dirty="0">
                <a:solidFill>
                  <a:srgbClr val="000000"/>
                </a:solidFill>
                <a:effectLst/>
                <a:latin typeface="Inter"/>
              </a:rPr>
              <a:t>The MITM attacker changes the message content or removes the message altogether, again, without Person A's or Person B's knowledge.</a:t>
            </a:r>
          </a:p>
          <a:p>
            <a:pPr algn="l">
              <a:buFont typeface="+mj-lt"/>
              <a:buAutoNum type="arabicPeriod"/>
            </a:pPr>
            <a:endParaRPr lang="en-US" b="0" i="0" dirty="0">
              <a:solidFill>
                <a:srgbClr val="000000"/>
              </a:solidFill>
              <a:effectLst/>
              <a:latin typeface="Inter"/>
            </a:endParaRPr>
          </a:p>
          <a:p>
            <a:pPr algn="l">
              <a:buFont typeface="+mj-lt"/>
              <a:buAutoNum type="arabicPeriod"/>
            </a:pPr>
            <a:r>
              <a:rPr lang="en-US" b="0" i="0" dirty="0">
                <a:solidFill>
                  <a:srgbClr val="000000"/>
                </a:solidFill>
                <a:effectLst/>
                <a:latin typeface="Inter"/>
              </a:rPr>
              <a:t>Example at </a:t>
            </a:r>
            <a:r>
              <a:rPr lang="en-US" b="0" i="0" dirty="0" err="1">
                <a:solidFill>
                  <a:srgbClr val="000000"/>
                </a:solidFill>
                <a:effectLst/>
                <a:latin typeface="Inter"/>
              </a:rPr>
              <a:t>InvesTX</a:t>
            </a:r>
            <a:r>
              <a:rPr lang="en-US" b="0" i="0" dirty="0">
                <a:solidFill>
                  <a:srgbClr val="000000"/>
                </a:solidFill>
                <a:effectLst/>
                <a:latin typeface="Inter"/>
              </a:rPr>
              <a:t>.</a:t>
            </a:r>
          </a:p>
          <a:p>
            <a:pPr algn="l">
              <a:buFont typeface="+mj-lt"/>
              <a:buAutoNum type="arabicPeriod"/>
            </a:pPr>
            <a:endParaRPr lang="en-US" b="0" i="0" dirty="0">
              <a:solidFill>
                <a:srgbClr val="00000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000000"/>
                </a:solidFill>
                <a:effectLst/>
                <a:latin typeface="Inter"/>
              </a:rPr>
              <a:t>How to prevent:</a:t>
            </a:r>
            <a:br>
              <a:rPr lang="en-US" b="0" i="0" dirty="0">
                <a:solidFill>
                  <a:srgbClr val="000000"/>
                </a:solidFill>
                <a:effectLst/>
                <a:latin typeface="Inter"/>
              </a:rPr>
            </a:br>
            <a:r>
              <a:rPr lang="en-US" b="1" i="0" dirty="0">
                <a:solidFill>
                  <a:srgbClr val="000000"/>
                </a:solidFill>
                <a:effectLst/>
                <a:latin typeface="Inter"/>
              </a:rPr>
              <a:t>Only connect to secure websites:</a:t>
            </a:r>
            <a:r>
              <a:rPr lang="en-US" b="0" i="0" dirty="0">
                <a:solidFill>
                  <a:srgbClr val="000000"/>
                </a:solidFill>
                <a:effectLst/>
                <a:latin typeface="Inter"/>
              </a:rPr>
              <a:t> This means look for a tiny padlock icon all the way to the left of the website URL in the browser's address bar. It is a sign that the webpage you are visiting is secure and using the HTTPS protocol. For security, employees—and web users overall—should never connect to regular HTTP sites or ones that do not have the padlock icon visible. To ensure this, users can consider installing a free browser plugin that can enforce this rule. Further, most comprehensive cybersecurity platforms include web filtering protocols that restrict employees from accessing non-HTTPS sites. Fortinet provides this with its </a:t>
            </a:r>
            <a:r>
              <a:rPr lang="en-US" b="0" i="0" u="none" strike="noStrike" dirty="0">
                <a:solidFill>
                  <a:srgbClr val="333333"/>
                </a:solidFill>
                <a:effectLst/>
                <a:latin typeface="Inter"/>
                <a:hlinkClick r:id="rId3"/>
              </a:rPr>
              <a:t>FortiGuard Web Filtering service</a:t>
            </a:r>
            <a:r>
              <a:rPr lang="en-US" b="0" i="0" dirty="0">
                <a:solidFill>
                  <a:srgbClr val="000000"/>
                </a:solidFill>
                <a:effectLst/>
                <a:latin typeface="Inter"/>
              </a:rPr>
              <a:t>.</a:t>
            </a:r>
          </a:p>
          <a:p>
            <a:pPr algn="l">
              <a:buFont typeface="+mj-lt"/>
              <a:buAutoNum type="arabicPeriod"/>
            </a:pPr>
            <a:endParaRPr lang="en-US" b="0" i="0" dirty="0">
              <a:solidFill>
                <a:srgbClr val="000000"/>
              </a:solidFill>
              <a:effectLst/>
              <a:latin typeface="Inter"/>
            </a:endParaRPr>
          </a:p>
          <a:p>
            <a:pPr algn="l">
              <a:buFont typeface="+mj-lt"/>
              <a:buNone/>
            </a:pPr>
            <a:r>
              <a:rPr lang="en-US" b="1" i="0" dirty="0">
                <a:solidFill>
                  <a:srgbClr val="000000"/>
                </a:solidFill>
                <a:effectLst/>
                <a:latin typeface="Inter"/>
              </a:rPr>
              <a:t>Encrypt DNS traffic: </a:t>
            </a:r>
            <a:r>
              <a:rPr lang="en-US" b="0" i="0" dirty="0">
                <a:solidFill>
                  <a:srgbClr val="000000"/>
                </a:solidFill>
                <a:effectLst/>
                <a:latin typeface="Inter"/>
              </a:rPr>
              <a:t>The DNS is the internet's distributed directory service. Applications use DNS to resolve a domain name to an IP address. However, when the DNS wants to connect to the external recursive DNS resolver, privacy and security become an issue because the DNS is distributed and no single security protocol exists. The handful of mechanisms that have emerged, including DNS over TLS (DoT) and DNS queries over HTTPS, encrypt DNS traffic between the user's computer and the external DNS resolver to validate the resolver's authenticity using certificates to ensure that no other party can impersonate the resolver. </a:t>
            </a:r>
          </a:p>
          <a:p>
            <a:pPr algn="l">
              <a:buFont typeface="+mj-lt"/>
              <a:buNone/>
            </a:pPr>
            <a:r>
              <a:rPr lang="en-US" b="1" i="0" dirty="0">
                <a:solidFill>
                  <a:srgbClr val="000000"/>
                </a:solidFill>
                <a:effectLst/>
                <a:latin typeface="Inter"/>
              </a:rPr>
              <a:t>Adopt the zero-trust philosophy:</a:t>
            </a:r>
            <a:r>
              <a:rPr lang="en-US" b="0" i="0" dirty="0">
                <a:solidFill>
                  <a:srgbClr val="000000"/>
                </a:solidFill>
                <a:effectLst/>
                <a:latin typeface="Inter"/>
              </a:rPr>
              <a:t> Zero trust is a security concept that requires organizations to not automatically trust anything inside or outside its perimeters. Instead, they must first verify anything trying to connect to their systems before granting access. The model is "never trust, always verify," and it relies on continuous verification across every device, user, and application. Zero-trust approaches can prevent a MITM attack from starting or can protect an organization's assets if a MITM attack is already underway.</a:t>
            </a:r>
          </a:p>
          <a:p>
            <a:pPr algn="l">
              <a:buFont typeface="+mj-lt"/>
              <a:buNone/>
            </a:pPr>
            <a:r>
              <a:rPr lang="en-US" b="1" i="0" dirty="0">
                <a:solidFill>
                  <a:srgbClr val="000000"/>
                </a:solidFill>
                <a:effectLst/>
                <a:latin typeface="Inter"/>
              </a:rPr>
              <a:t>Deploy a UEBA solution:</a:t>
            </a:r>
            <a:r>
              <a:rPr lang="en-US" b="0" i="0" dirty="0">
                <a:solidFill>
                  <a:srgbClr val="000000"/>
                </a:solidFill>
                <a:effectLst/>
                <a:latin typeface="Inter"/>
              </a:rPr>
              <a:t> User and entity behavior analytics (UEBA) uses machine learning to detect even the tiniest of anomalies in the behavior of both users and devices connected to the corporate network.  As cyberattacks become more complex and as threat vectors can appear anywhere, machine learning tools are increasingly used to monitor small changes in behavior that might be suspicious and indicative of a MITM attack. The Fortinet </a:t>
            </a:r>
            <a:r>
              <a:rPr lang="en-US" b="0" i="0" u="none" strike="noStrike" dirty="0">
                <a:solidFill>
                  <a:srgbClr val="333333"/>
                </a:solidFill>
                <a:effectLst/>
                <a:latin typeface="Inter"/>
                <a:hlinkClick r:id="rId4"/>
              </a:rPr>
              <a:t>UEBA solution</a:t>
            </a:r>
            <a:r>
              <a:rPr lang="en-US" b="0" i="0" dirty="0">
                <a:solidFill>
                  <a:srgbClr val="000000"/>
                </a:solidFill>
                <a:effectLst/>
                <a:latin typeface="Inter"/>
              </a:rPr>
              <a:t>, </a:t>
            </a:r>
            <a:r>
              <a:rPr lang="en-US" b="0" i="0" dirty="0" err="1">
                <a:solidFill>
                  <a:srgbClr val="000000"/>
                </a:solidFill>
                <a:effectLst/>
                <a:latin typeface="Inter"/>
              </a:rPr>
              <a:t>FortiInsight</a:t>
            </a:r>
            <a:r>
              <a:rPr lang="en-US" b="0" i="0" dirty="0">
                <a:solidFill>
                  <a:srgbClr val="000000"/>
                </a:solidFill>
                <a:effectLst/>
                <a:latin typeface="Inter"/>
              </a:rPr>
              <a:t>, not only continuously monitors the behavior of all users and endpoints but also employs automation to respond to threats in real time. </a:t>
            </a:r>
          </a:p>
          <a:p>
            <a:pPr algn="l">
              <a:buFont typeface="+mj-lt"/>
              <a:buNone/>
            </a:pPr>
            <a:r>
              <a:rPr lang="en-US" b="1" i="0" dirty="0">
                <a:solidFill>
                  <a:srgbClr val="000000"/>
                </a:solidFill>
                <a:effectLst/>
                <a:latin typeface="Inter"/>
              </a:rPr>
              <a:t>Use strong passwords and a password manager:</a:t>
            </a:r>
            <a:r>
              <a:rPr lang="en-US" b="0" i="0" dirty="0">
                <a:solidFill>
                  <a:srgbClr val="000000"/>
                </a:solidFill>
                <a:effectLst/>
                <a:latin typeface="Inter"/>
              </a:rPr>
              <a:t> Because passwords are not going away anytime soon, encourage employees to use strong passwords and a password manager. For company-owned devices, IT staff can install </a:t>
            </a:r>
            <a:r>
              <a:rPr lang="en-US" b="0" i="0" u="none" strike="noStrike" dirty="0">
                <a:solidFill>
                  <a:srgbClr val="333333"/>
                </a:solidFill>
                <a:effectLst/>
                <a:latin typeface="Inter"/>
                <a:hlinkClick r:id="rId5"/>
              </a:rPr>
              <a:t>mobile device management software</a:t>
            </a:r>
            <a:r>
              <a:rPr lang="en-US" b="0" i="0" dirty="0">
                <a:solidFill>
                  <a:srgbClr val="000000"/>
                </a:solidFill>
                <a:effectLst/>
                <a:latin typeface="Inter"/>
              </a:rPr>
              <a:t> that features a password policy with rules pertaining to password length, complexity (i.e., use of special characters), aging, history/reuse, and the maximum number of password attempts before the device is remotely wiped. </a:t>
            </a:r>
          </a:p>
          <a:p>
            <a:pPr algn="l">
              <a:buFont typeface="+mj-lt"/>
              <a:buNone/>
            </a:pPr>
            <a:r>
              <a:rPr lang="en-US" b="1" i="0" dirty="0">
                <a:solidFill>
                  <a:srgbClr val="000000"/>
                </a:solidFill>
                <a:effectLst/>
                <a:latin typeface="Inter"/>
              </a:rPr>
              <a:t>If available, deploy multi-factor authentication (MFA):</a:t>
            </a:r>
            <a:r>
              <a:rPr lang="en-US" b="0" i="0" dirty="0">
                <a:solidFill>
                  <a:srgbClr val="000000"/>
                </a:solidFill>
                <a:effectLst/>
                <a:latin typeface="Inter"/>
              </a:rPr>
              <a:t> So you do not rely on passwords alone, organizations should encourage the use of MFA for access to devices and online services. This practice has quickly become organizations' best defense against threats.</a:t>
            </a:r>
          </a:p>
          <a:p>
            <a:pPr algn="l">
              <a:buFont typeface="+mj-lt"/>
              <a:buNone/>
            </a:pPr>
            <a:endParaRPr lang="en-US" b="0" i="0" dirty="0">
              <a:solidFill>
                <a:srgbClr val="000000"/>
              </a:solidFill>
              <a:effectLst/>
              <a:latin typeface="Inter"/>
            </a:endParaRPr>
          </a:p>
          <a:p>
            <a:pPr algn="l">
              <a:buFont typeface="+mj-lt"/>
              <a:buNone/>
            </a:pPr>
            <a:endParaRPr lang="en-US" b="0" i="0" dirty="0">
              <a:solidFill>
                <a:srgbClr val="000000"/>
              </a:solidFill>
              <a:effectLst/>
              <a:latin typeface="Inter"/>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4181479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dirty="0"/>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dirty="0"/>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dirty="0"/>
              <a:t>Click icon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dirty="0"/>
              <a:t>Click icon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dirty="0"/>
              <a:t>Click icon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dirty="0"/>
              <a:t>Click icon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dirty="0"/>
              <a:t>Click icon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dirty="0"/>
              <a:t>Click icon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dirty="0"/>
              <a:t>Click icon to add picture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dirty="0"/>
              <a:t>Click icon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dirty="0"/>
              <a:t>Click icon to add picture</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dirty="0"/>
              <a:t>Click icon to add picture</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dirty="0"/>
              <a:t>Click icon to add picture</a:t>
            </a:r>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4.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19.jpeg"/><Relationship Id="rId4" Type="http://schemas.microsoft.com/office/2007/relationships/hdphoto" Target="../media/hdphoto5.wdp"/></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microsoft.com/office/2007/relationships/hdphoto" Target="../media/hdphoto6.wdp"/></Relationships>
</file>

<file path=ppt/slides/_rels/slide29.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microsoft.com/office/2007/relationships/hdphoto" Target="../media/hdphoto1.wdp"/><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mailto:ryan@konfluxus.com" TargetMode="Externa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CYBER </a:t>
            </a:r>
            <a:r>
              <a:rPr lang="en-US" dirty="0" err="1"/>
              <a:t>SECURITy</a:t>
            </a:r>
            <a:endParaRPr lang="en-US" dirty="0"/>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Ryan Ternier</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3588455"/>
            <a:ext cx="4114800" cy="518795"/>
          </a:xfrm>
        </p:spPr>
        <p:txBody>
          <a:bodyPr/>
          <a:lstStyle/>
          <a:p>
            <a:r>
              <a:rPr lang="en-US" dirty="0"/>
              <a:t>Advanced Lecture</a:t>
            </a:r>
          </a:p>
        </p:txBody>
      </p:sp>
      <p:pic>
        <p:nvPicPr>
          <p:cNvPr id="2056" name="Picture 8" descr="Lighthouse Labs Coding Courses">
            <a:extLst>
              <a:ext uri="{FF2B5EF4-FFF2-40B4-BE49-F238E27FC236}">
                <a16:creationId xmlns:a16="http://schemas.microsoft.com/office/drawing/2014/main" id="{8993C7B0-EE43-6636-7BED-0BACB065B6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2792" y="5610225"/>
            <a:ext cx="451485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dirty="0"/>
              <a:t>Cyber security</a:t>
            </a:r>
          </a:p>
        </p:txBody>
      </p:sp>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p:txBody>
          <a:bodyPr>
            <a:normAutofit/>
          </a:bodyPr>
          <a:lstStyle/>
          <a:p>
            <a:pPr marL="0" indent="0">
              <a:buNone/>
            </a:pPr>
            <a:r>
              <a:rPr lang="en-US" sz="1500" dirty="0"/>
              <a:t>There are dozens of frameworks which define structures containing processes, practices, and technologies which companies use to secure networks, and computer systems from threats.</a:t>
            </a:r>
          </a:p>
          <a:p>
            <a:pPr marL="0" indent="0">
              <a:buNone/>
            </a:pPr>
            <a:endParaRPr lang="en-US" sz="1500" dirty="0"/>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10</a:t>
            </a:fld>
            <a:endParaRPr lang="en-US" dirty="0"/>
          </a:p>
        </p:txBody>
      </p:sp>
      <p:pic>
        <p:nvPicPr>
          <p:cNvPr id="27" name="Picture 26">
            <a:extLst>
              <a:ext uri="{FF2B5EF4-FFF2-40B4-BE49-F238E27FC236}">
                <a16:creationId xmlns:a16="http://schemas.microsoft.com/office/drawing/2014/main" id="{1ED46741-F450-686B-AA57-6B2B2827F081}"/>
              </a:ext>
            </a:extLst>
          </p:cNvPr>
          <p:cNvPicPr>
            <a:picLocks noChangeAspect="1"/>
          </p:cNvPicPr>
          <p:nvPr/>
        </p:nvPicPr>
        <p:blipFill>
          <a:blip r:embed="rId3"/>
          <a:stretch>
            <a:fillRect/>
          </a:stretch>
        </p:blipFill>
        <p:spPr>
          <a:xfrm>
            <a:off x="1307321" y="461742"/>
            <a:ext cx="1497531" cy="1533252"/>
          </a:xfrm>
          <a:prstGeom prst="rect">
            <a:avLst/>
          </a:prstGeom>
        </p:spPr>
      </p:pic>
      <p:pic>
        <p:nvPicPr>
          <p:cNvPr id="1036" name="Picture 12" descr="3 Reasons to Align With the NIST Cybersecurity Framework - Kyber Security">
            <a:extLst>
              <a:ext uri="{FF2B5EF4-FFF2-40B4-BE49-F238E27FC236}">
                <a16:creationId xmlns:a16="http://schemas.microsoft.com/office/drawing/2014/main" id="{6A01774E-E7C8-9C98-AE30-9623AD5CA5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7973" y="365125"/>
            <a:ext cx="3205080" cy="17264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iasme consortium">
            <a:extLst>
              <a:ext uri="{FF2B5EF4-FFF2-40B4-BE49-F238E27FC236}">
                <a16:creationId xmlns:a16="http://schemas.microsoft.com/office/drawing/2014/main" id="{1D432D8B-6B4D-926E-04D2-587C8E8B6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60732"/>
            <a:ext cx="3065055" cy="12350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Overview of SOC 2 Reports and Updated Trust Principle Criteria">
            <a:extLst>
              <a:ext uri="{FF2B5EF4-FFF2-40B4-BE49-F238E27FC236}">
                <a16:creationId xmlns:a16="http://schemas.microsoft.com/office/drawing/2014/main" id="{1EB02CF8-819F-1F32-ED52-CFC783050E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6710" y="2237743"/>
            <a:ext cx="1534932" cy="153493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See the source image">
            <a:extLst>
              <a:ext uri="{FF2B5EF4-FFF2-40B4-BE49-F238E27FC236}">
                <a16:creationId xmlns:a16="http://schemas.microsoft.com/office/drawing/2014/main" id="{9962A370-DFB0-74C9-81CB-46752FC0E0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868" y="3888758"/>
            <a:ext cx="2604436" cy="136081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COBIT® - Disruptive agile Service Management">
            <a:extLst>
              <a:ext uri="{FF2B5EF4-FFF2-40B4-BE49-F238E27FC236}">
                <a16:creationId xmlns:a16="http://schemas.microsoft.com/office/drawing/2014/main" id="{673D0B85-BF62-71EA-2316-DBA1FE232E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4870" y="4155256"/>
            <a:ext cx="2871286" cy="95709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General Data Protection Regulation Explained">
            <a:extLst>
              <a:ext uri="{FF2B5EF4-FFF2-40B4-BE49-F238E27FC236}">
                <a16:creationId xmlns:a16="http://schemas.microsoft.com/office/drawing/2014/main" id="{00E70C3D-964B-7474-799F-DAD33BD58F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9293" y="5345980"/>
            <a:ext cx="2473586" cy="1294197"/>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FISMA Compliance | Threatsys | Eradicating Threats Globally | Global Cyber Security Provider">
            <a:extLst>
              <a:ext uri="{FF2B5EF4-FFF2-40B4-BE49-F238E27FC236}">
                <a16:creationId xmlns:a16="http://schemas.microsoft.com/office/drawing/2014/main" id="{61E1DE33-C542-627B-71AE-3371FDAFAC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6850" y="5345980"/>
            <a:ext cx="2067326" cy="1272201"/>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OWASP Top 10 Web Application Security Update - Secplicity - Security Simplified">
            <a:extLst>
              <a:ext uri="{FF2B5EF4-FFF2-40B4-BE49-F238E27FC236}">
                <a16:creationId xmlns:a16="http://schemas.microsoft.com/office/drawing/2014/main" id="{35936112-C55C-E963-C254-8BB2018890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4005" y="2048113"/>
            <a:ext cx="2871286" cy="1914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36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67159" y="382291"/>
            <a:ext cx="12192000" cy="6858000"/>
          </a:xfrm>
        </p:spPr>
      </p:pic>
      <p:pic>
        <p:nvPicPr>
          <p:cNvPr id="2050" name="Picture 2" descr="With Great Power Comes Great Responsibility - 22&quot; x 36&quot; Home Art Superhero Spider-Man Decor ...">
            <a:extLst>
              <a:ext uri="{FF2B5EF4-FFF2-40B4-BE49-F238E27FC236}">
                <a16:creationId xmlns:a16="http://schemas.microsoft.com/office/drawing/2014/main" id="{8290A282-018C-6479-B742-2813E1CFEE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7847" y="1469030"/>
            <a:ext cx="77533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77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OWASP</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5274589" y="4377876"/>
            <a:ext cx="6274679" cy="365125"/>
          </a:xfrm>
        </p:spPr>
        <p:txBody>
          <a:bodyPr/>
          <a:lstStyle/>
          <a:p>
            <a:r>
              <a:rPr lang="en-US" dirty="0"/>
              <a:t>Open Web Application Security Project</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12</a:t>
            </a:fld>
            <a:endParaRPr lang="en-US" dirty="0"/>
          </a:p>
        </p:txBody>
      </p:sp>
    </p:spTree>
    <p:extLst>
      <p:ext uri="{BB962C8B-B14F-4D97-AF65-F5344CB8AC3E}">
        <p14:creationId xmlns:p14="http://schemas.microsoft.com/office/powerpoint/2010/main" val="84572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58485" y="692802"/>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What is OWASP?</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13</a:t>
            </a:fld>
            <a:endParaRPr lang="en-US" dirty="0"/>
          </a:p>
        </p:txBody>
      </p:sp>
      <p:pic>
        <p:nvPicPr>
          <p:cNvPr id="1026" name="Picture 2" descr="Vulnerabilities Vulnerabilities Everywhere - Buzz and Woody (Toy Story) Meme | Make a Meme">
            <a:extLst>
              <a:ext uri="{FF2B5EF4-FFF2-40B4-BE49-F238E27FC236}">
                <a16:creationId xmlns:a16="http://schemas.microsoft.com/office/drawing/2014/main" id="{58352C57-A9C7-9A85-6989-E28843CF6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633" y="1344205"/>
            <a:ext cx="9585678" cy="522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00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p:txBody>
          <a:bodyPr>
            <a:normAutofit/>
          </a:bodyPr>
          <a:lstStyle/>
          <a:p>
            <a:r>
              <a:rPr lang="en-US" dirty="0"/>
              <a:t>OWASP</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46495" y="1569719"/>
            <a:ext cx="11711551" cy="2651443"/>
          </a:xfrm>
        </p:spPr>
        <p:txBody>
          <a:bodyPr/>
          <a:lstStyle/>
          <a:p>
            <a:r>
              <a:rPr lang="en-US" dirty="0"/>
              <a:t>The Open Web Application Security Project (OWASP) is a non-profit organization dedicated to improving software security by providing tools, resources, and best practices for identifying and addressing vulnerabilities in web applications.</a:t>
            </a:r>
          </a:p>
        </p:txBody>
      </p:sp>
    </p:spTree>
    <p:extLst>
      <p:ext uri="{BB962C8B-B14F-4D97-AF65-F5344CB8AC3E}">
        <p14:creationId xmlns:p14="http://schemas.microsoft.com/office/powerpoint/2010/main" val="319770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58485" y="692802"/>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The OWASP Top 10 (2021)</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15</a:t>
            </a:fld>
            <a:endParaRPr lang="en-US" dirty="0"/>
          </a:p>
        </p:txBody>
      </p:sp>
      <p:sp>
        <p:nvSpPr>
          <p:cNvPr id="8" name="TextBox 7">
            <a:extLst>
              <a:ext uri="{FF2B5EF4-FFF2-40B4-BE49-F238E27FC236}">
                <a16:creationId xmlns:a16="http://schemas.microsoft.com/office/drawing/2014/main" id="{FF91F274-464A-EF52-04BA-58FBAD76B6AD}"/>
              </a:ext>
            </a:extLst>
          </p:cNvPr>
          <p:cNvSpPr txBox="1"/>
          <p:nvPr/>
        </p:nvSpPr>
        <p:spPr>
          <a:xfrm>
            <a:off x="643180" y="1712563"/>
            <a:ext cx="10818266" cy="2862322"/>
          </a:xfrm>
          <a:prstGeom prst="rect">
            <a:avLst/>
          </a:prstGeom>
          <a:noFill/>
        </p:spPr>
        <p:txBody>
          <a:bodyPr wrap="square" numCol="2" rtlCol="0">
            <a:spAutoFit/>
          </a:bodyPr>
          <a:lstStyle/>
          <a:p>
            <a:r>
              <a:rPr lang="en-US" dirty="0"/>
              <a:t>Broken Access Control</a:t>
            </a:r>
          </a:p>
          <a:p>
            <a:endParaRPr lang="en-US" dirty="0"/>
          </a:p>
          <a:p>
            <a:r>
              <a:rPr lang="en-US" dirty="0"/>
              <a:t>Cryptographic Failures</a:t>
            </a:r>
          </a:p>
          <a:p>
            <a:endParaRPr lang="en-US" dirty="0"/>
          </a:p>
          <a:p>
            <a:r>
              <a:rPr lang="en-US" dirty="0"/>
              <a:t>Injection</a:t>
            </a:r>
          </a:p>
          <a:p>
            <a:endParaRPr lang="en-US" dirty="0"/>
          </a:p>
          <a:p>
            <a:r>
              <a:rPr lang="en-US" dirty="0"/>
              <a:t>Insecure Design</a:t>
            </a:r>
          </a:p>
          <a:p>
            <a:endParaRPr lang="en-US" dirty="0"/>
          </a:p>
          <a:p>
            <a:r>
              <a:rPr lang="en-US" dirty="0"/>
              <a:t>Security Misconfiguration</a:t>
            </a:r>
          </a:p>
          <a:p>
            <a:endParaRPr lang="en-US" dirty="0"/>
          </a:p>
          <a:p>
            <a:r>
              <a:rPr lang="en-US" dirty="0"/>
              <a:t>Vulnerable and Outdated Components</a:t>
            </a:r>
          </a:p>
          <a:p>
            <a:endParaRPr lang="en-US" dirty="0"/>
          </a:p>
          <a:p>
            <a:r>
              <a:rPr lang="en-US" dirty="0"/>
              <a:t>Identification and Authentication Failures</a:t>
            </a:r>
          </a:p>
          <a:p>
            <a:endParaRPr lang="en-US" dirty="0"/>
          </a:p>
          <a:p>
            <a:r>
              <a:rPr lang="en-US" dirty="0"/>
              <a:t>Software and Data Integrity Failures</a:t>
            </a:r>
          </a:p>
          <a:p>
            <a:endParaRPr lang="en-US" dirty="0"/>
          </a:p>
          <a:p>
            <a:r>
              <a:rPr lang="en-US" dirty="0"/>
              <a:t>Security Logging and Monitoring Failures</a:t>
            </a:r>
          </a:p>
          <a:p>
            <a:endParaRPr lang="en-US" dirty="0"/>
          </a:p>
          <a:p>
            <a:r>
              <a:rPr lang="en-US" dirty="0"/>
              <a:t>Server-Side Request Forgery</a:t>
            </a:r>
          </a:p>
        </p:txBody>
      </p:sp>
    </p:spTree>
    <p:extLst>
      <p:ext uri="{BB962C8B-B14F-4D97-AF65-F5344CB8AC3E}">
        <p14:creationId xmlns:p14="http://schemas.microsoft.com/office/powerpoint/2010/main" val="277909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8">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8816" y="155107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Applications are vulnerable when…</a:t>
            </a:r>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XSS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16</a:t>
            </a:fld>
            <a:endParaRPr lang="en-US" dirty="0"/>
          </a:p>
        </p:txBody>
      </p:sp>
      <p:sp>
        <p:nvSpPr>
          <p:cNvPr id="3" name="TextBox 2">
            <a:extLst>
              <a:ext uri="{FF2B5EF4-FFF2-40B4-BE49-F238E27FC236}">
                <a16:creationId xmlns:a16="http://schemas.microsoft.com/office/drawing/2014/main" id="{74447BF6-BB68-8654-DF3F-F380E36AE66E}"/>
              </a:ext>
            </a:extLst>
          </p:cNvPr>
          <p:cNvSpPr txBox="1"/>
          <p:nvPr/>
        </p:nvSpPr>
        <p:spPr>
          <a:xfrm>
            <a:off x="754251" y="2366075"/>
            <a:ext cx="10373532"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Targeting website functions that accept user input</a:t>
            </a:r>
            <a:r>
              <a:rPr lang="en-US" dirty="0"/>
              <a:t>—examples include login forms, search bars, and comment boxes. The attacker loads their malicious code on top of the valid website, deceiving the browser into running their malware whenever users load the site. </a:t>
            </a:r>
          </a:p>
          <a:p>
            <a:pPr marL="285750" indent="-285750">
              <a:buFont typeface="Arial" panose="020B0604020202020204" pitchFamily="34" charset="0"/>
              <a:buChar char="•"/>
            </a:pPr>
            <a:r>
              <a:rPr lang="en-US" b="1" dirty="0"/>
              <a:t>Malicious code on another domain</a:t>
            </a:r>
            <a:r>
              <a:rPr lang="en-US" dirty="0"/>
              <a:t>—according to how the attacker injects the code, malicious content may not be on the actual website. It can be a transient element that only looks like part of the site at the time of exploitation.</a:t>
            </a:r>
          </a:p>
          <a:p>
            <a:pPr marL="285750" indent="-285750">
              <a:buFont typeface="Arial" panose="020B0604020202020204" pitchFamily="34" charset="0"/>
              <a:buChar char="•"/>
            </a:pPr>
            <a:r>
              <a:rPr lang="en-US" b="1" dirty="0"/>
              <a:t>Stealing session data</a:t>
            </a:r>
            <a:r>
              <a:rPr lang="en-US" dirty="0"/>
              <a:t>—the JavaScript runs on the victim’s browser page, permitting the attacker to steal sensitive information about the user from the website session. The attacker can compromise the user’s session and gain unauthorized access. </a:t>
            </a:r>
          </a:p>
          <a:p>
            <a:endParaRPr lang="en-US" dirty="0"/>
          </a:p>
        </p:txBody>
      </p:sp>
    </p:spTree>
    <p:extLst>
      <p:ext uri="{BB962C8B-B14F-4D97-AF65-F5344CB8AC3E}">
        <p14:creationId xmlns:p14="http://schemas.microsoft.com/office/powerpoint/2010/main" val="3561997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8816" y="155107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Broken Access Control</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17</a:t>
            </a:fld>
            <a:endParaRPr lang="en-US" dirty="0"/>
          </a:p>
        </p:txBody>
      </p:sp>
      <p:sp>
        <p:nvSpPr>
          <p:cNvPr id="5" name="TextBox 4">
            <a:extLst>
              <a:ext uri="{FF2B5EF4-FFF2-40B4-BE49-F238E27FC236}">
                <a16:creationId xmlns:a16="http://schemas.microsoft.com/office/drawing/2014/main" id="{4789EFD9-5CE6-BF81-0D67-DF8F3BC9F12C}"/>
              </a:ext>
            </a:extLst>
          </p:cNvPr>
          <p:cNvSpPr txBox="1"/>
          <p:nvPr/>
        </p:nvSpPr>
        <p:spPr>
          <a:xfrm>
            <a:off x="541867" y="2297289"/>
            <a:ext cx="10848622" cy="4801314"/>
          </a:xfrm>
          <a:prstGeom prst="rect">
            <a:avLst/>
          </a:prstGeom>
          <a:noFill/>
        </p:spPr>
        <p:txBody>
          <a:bodyPr wrap="square" rtlCol="0">
            <a:spAutoFit/>
          </a:bodyPr>
          <a:lstStyle/>
          <a:p>
            <a:r>
              <a:rPr lang="en-US" dirty="0"/>
              <a:t>Ideally, web applications should make each piece of information available only to certain users according to their privileges. Broken access control can lead to critical security risks, allowing users to access the information they are not truly authorized to access.</a:t>
            </a:r>
          </a:p>
          <a:p>
            <a:endParaRPr lang="en-US" dirty="0"/>
          </a:p>
          <a:p>
            <a:pPr marL="285750" indent="-285750">
              <a:buFont typeface="Arial" panose="020B0604020202020204" pitchFamily="34" charset="0"/>
              <a:buChar char="•"/>
            </a:pPr>
            <a:r>
              <a:rPr lang="en-US" dirty="0"/>
              <a:t>Violation of the principle of least privilege or deny by default, where access should only be granted for particular capabilities, roles, or users, but is available to anyone.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Bypassing access control checks by modifying the URL (parameter tampering or force browsing), internal application state, or the HTML page, or by using an attack tool modifying API requests.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Permitting viewing or editing someone else's account, by providing its unique identifier (insecure direct object references)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Accessing API with missing access controls for POST, PUT and DELETE.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CORS misconfiguration allows API access from unauthorized/untrusted origins.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8020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8816" y="155107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Cryp</a:t>
            </a:r>
            <a:r>
              <a:rPr lang="en-US" dirty="0"/>
              <a:t>tographic Failures</a:t>
            </a:r>
            <a:endParaRPr lang="en-US" sz="4800" dirty="0"/>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18</a:t>
            </a:fld>
            <a:endParaRPr lang="en-US" dirty="0"/>
          </a:p>
        </p:txBody>
      </p:sp>
      <p:sp>
        <p:nvSpPr>
          <p:cNvPr id="5" name="TextBox 4">
            <a:extLst>
              <a:ext uri="{FF2B5EF4-FFF2-40B4-BE49-F238E27FC236}">
                <a16:creationId xmlns:a16="http://schemas.microsoft.com/office/drawing/2014/main" id="{35823FDA-83F9-7549-32D3-B95D42864E3B}"/>
              </a:ext>
            </a:extLst>
          </p:cNvPr>
          <p:cNvSpPr txBox="1"/>
          <p:nvPr/>
        </p:nvSpPr>
        <p:spPr>
          <a:xfrm>
            <a:off x="468816" y="2336800"/>
            <a:ext cx="11128665" cy="3139321"/>
          </a:xfrm>
          <a:prstGeom prst="rect">
            <a:avLst/>
          </a:prstGeom>
          <a:noFill/>
        </p:spPr>
        <p:txBody>
          <a:bodyPr wrap="square" rtlCol="0">
            <a:spAutoFit/>
          </a:bodyPr>
          <a:lstStyle/>
          <a:p>
            <a:r>
              <a:rPr lang="en-US" dirty="0"/>
              <a:t>The first thing is to determine the protection needs of data in transit and at rest. </a:t>
            </a:r>
          </a:p>
          <a:p>
            <a:endParaRPr lang="en-US" dirty="0"/>
          </a:p>
          <a:p>
            <a:r>
              <a:rPr lang="en-US" dirty="0"/>
              <a:t>For example, passwords, credit card numbers, health records, personal information, and business secrets require extra protection, mainly if that data falls under privacy laws, e.g., EU's General Data Protection Regulation (GDPR), or regulations, e.g., financial data protection such as PCI Data Security Standard (PCI DSS). For all such data:</a:t>
            </a:r>
          </a:p>
          <a:p>
            <a:endParaRPr lang="en-US" dirty="0"/>
          </a:p>
          <a:p>
            <a:pPr marL="285750" indent="-285750">
              <a:buFont typeface="Arial" panose="020B0604020202020204" pitchFamily="34" charset="0"/>
              <a:buChar char="•"/>
            </a:pPr>
            <a:r>
              <a:rPr lang="en-US" dirty="0"/>
              <a:t>Passwords</a:t>
            </a:r>
          </a:p>
          <a:p>
            <a:pPr marL="285750" indent="-285750">
              <a:buFont typeface="Arial" panose="020B0604020202020204" pitchFamily="34" charset="0"/>
              <a:buChar char="•"/>
            </a:pPr>
            <a:r>
              <a:rPr lang="en-US" dirty="0"/>
              <a:t>Government ID (SIN/SSN) numbers</a:t>
            </a:r>
          </a:p>
          <a:p>
            <a:pPr marL="285750" indent="-285750">
              <a:buFont typeface="Arial" panose="020B0604020202020204" pitchFamily="34" charset="0"/>
              <a:buChar char="•"/>
            </a:pPr>
            <a:r>
              <a:rPr lang="en-US" dirty="0"/>
              <a:t>Credit Card credentials</a:t>
            </a:r>
          </a:p>
          <a:p>
            <a:pPr marL="285750" indent="-285750">
              <a:buFont typeface="Arial" panose="020B0604020202020204" pitchFamily="34" charset="0"/>
              <a:buChar char="•"/>
            </a:pPr>
            <a:r>
              <a:rPr lang="en-US" dirty="0"/>
              <a:t>Banking Information</a:t>
            </a:r>
          </a:p>
          <a:p>
            <a:endParaRPr lang="en-US" dirty="0"/>
          </a:p>
        </p:txBody>
      </p:sp>
    </p:spTree>
    <p:extLst>
      <p:ext uri="{BB962C8B-B14F-4D97-AF65-F5344CB8AC3E}">
        <p14:creationId xmlns:p14="http://schemas.microsoft.com/office/powerpoint/2010/main" val="106863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8816" y="155107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Applications are vulnerable when…</a:t>
            </a:r>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SQL Injection</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19</a:t>
            </a:fld>
            <a:endParaRPr lang="en-US" dirty="0"/>
          </a:p>
        </p:txBody>
      </p:sp>
      <p:sp>
        <p:nvSpPr>
          <p:cNvPr id="3" name="TextBox 2">
            <a:extLst>
              <a:ext uri="{FF2B5EF4-FFF2-40B4-BE49-F238E27FC236}">
                <a16:creationId xmlns:a16="http://schemas.microsoft.com/office/drawing/2014/main" id="{74447BF6-BB68-8654-DF3F-F380E36AE66E}"/>
              </a:ext>
            </a:extLst>
          </p:cNvPr>
          <p:cNvSpPr txBox="1"/>
          <p:nvPr/>
        </p:nvSpPr>
        <p:spPr>
          <a:xfrm>
            <a:off x="754251" y="2366075"/>
            <a:ext cx="1037353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User Data is not validated, filtered, or sanitized</a:t>
            </a:r>
          </a:p>
          <a:p>
            <a:pPr marL="285750" indent="-285750">
              <a:buFont typeface="Arial" panose="020B0604020202020204" pitchFamily="34" charset="0"/>
              <a:buChar char="•"/>
            </a:pPr>
            <a:r>
              <a:rPr lang="en-US" dirty="0"/>
              <a:t>Dynamic Queries  or non-parameterized calls without context-aware escaping are used directly.</a:t>
            </a:r>
          </a:p>
          <a:p>
            <a:pPr marL="285750" indent="-285750">
              <a:buFont typeface="Arial" panose="020B0604020202020204" pitchFamily="34" charset="0"/>
              <a:buChar char="•"/>
            </a:pPr>
            <a:r>
              <a:rPr lang="en-US" dirty="0"/>
              <a:t>Hostile data is used within object-relational mapping (ORM) search parameters</a:t>
            </a:r>
          </a:p>
          <a:p>
            <a:pPr marL="285750" indent="-285750">
              <a:buFont typeface="Arial" panose="020B0604020202020204" pitchFamily="34" charset="0"/>
              <a:buChar char="•"/>
            </a:pPr>
            <a:r>
              <a:rPr lang="en-US" dirty="0"/>
              <a:t>Hostile data is directly used or concatenated. The SQL or command contains the structure and malicious data in dynamic queries.</a:t>
            </a:r>
          </a:p>
          <a:p>
            <a:pPr marL="285750" indent="-285750">
              <a:buFont typeface="Arial" panose="020B0604020202020204" pitchFamily="34" charset="0"/>
              <a:buChar char="•"/>
            </a:pPr>
            <a:endParaRPr lang="en-US" dirty="0"/>
          </a:p>
          <a:p>
            <a:endParaRPr lang="en-US" dirty="0"/>
          </a:p>
          <a:p>
            <a:pPr algn="ctr"/>
            <a:r>
              <a:rPr lang="en-US" u="sng" dirty="0"/>
              <a:t>Injection as a whole is a very large subject; we’re focusing just on SQL Injection in this lecture.</a:t>
            </a:r>
          </a:p>
        </p:txBody>
      </p:sp>
    </p:spTree>
    <p:extLst>
      <p:ext uri="{BB962C8B-B14F-4D97-AF65-F5344CB8AC3E}">
        <p14:creationId xmlns:p14="http://schemas.microsoft.com/office/powerpoint/2010/main" val="385297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r>
              <a:rPr lang="en-US" dirty="0"/>
              <a:t>INTRODUCTION</a:t>
            </a:r>
          </a:p>
          <a:p>
            <a:r>
              <a:rPr lang="en-US" dirty="0"/>
              <a:t>WHAT IS CYBER SECURITY</a:t>
            </a:r>
          </a:p>
          <a:p>
            <a:r>
              <a:rPr lang="en-US" dirty="0"/>
              <a:t>OWASP</a:t>
            </a:r>
          </a:p>
          <a:p>
            <a:r>
              <a:rPr lang="en-US" dirty="0"/>
              <a:t>SQL INJECTION</a:t>
            </a:r>
          </a:p>
          <a:p>
            <a:r>
              <a:rPr lang="en-US" dirty="0"/>
              <a:t>CODING EXAMPLES</a:t>
            </a:r>
          </a:p>
          <a:p>
            <a:r>
              <a:rPr lang="en-US" dirty="0"/>
              <a:t>QUESTIONS</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8816" y="155107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Applications are vulnerable when…</a:t>
            </a:r>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insecure design</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20</a:t>
            </a:fld>
            <a:endParaRPr lang="en-US" dirty="0"/>
          </a:p>
        </p:txBody>
      </p:sp>
      <p:sp>
        <p:nvSpPr>
          <p:cNvPr id="5" name="TextBox 4">
            <a:extLst>
              <a:ext uri="{FF2B5EF4-FFF2-40B4-BE49-F238E27FC236}">
                <a16:creationId xmlns:a16="http://schemas.microsoft.com/office/drawing/2014/main" id="{8B6A3D45-8B0C-D057-299D-A182EF113AAC}"/>
              </a:ext>
            </a:extLst>
          </p:cNvPr>
          <p:cNvSpPr txBox="1"/>
          <p:nvPr/>
        </p:nvSpPr>
        <p:spPr>
          <a:xfrm>
            <a:off x="208844" y="2252133"/>
            <a:ext cx="10927645" cy="2031325"/>
          </a:xfrm>
          <a:prstGeom prst="rect">
            <a:avLst/>
          </a:prstGeom>
          <a:noFill/>
        </p:spPr>
        <p:txBody>
          <a:bodyPr wrap="square" rtlCol="0">
            <a:spAutoFit/>
          </a:bodyPr>
          <a:lstStyle/>
          <a:p>
            <a:r>
              <a:rPr lang="en-US" dirty="0"/>
              <a:t>Insecure design encompasses various risks that arise from ignoring design and architectural best practices, starting from the planning phase before actual implementation. </a:t>
            </a:r>
          </a:p>
          <a:p>
            <a:endParaRPr lang="en-US" dirty="0"/>
          </a:p>
          <a:p>
            <a:r>
              <a:rPr lang="en-US" dirty="0"/>
              <a:t>A quick point to note here is that an insecure design differs from an insecure implementation, and a near-perfect implementation cannot prevent defects arising from an insecure design. While the Insecure design flaw is a new entrant to the OWASP top 10, it ranks number four on the 2021 list since mitigating risks at the design phase is considered fundamental toward ‘Shift Left’ security practices.</a:t>
            </a:r>
          </a:p>
        </p:txBody>
      </p:sp>
    </p:spTree>
    <p:extLst>
      <p:ext uri="{BB962C8B-B14F-4D97-AF65-F5344CB8AC3E}">
        <p14:creationId xmlns:p14="http://schemas.microsoft.com/office/powerpoint/2010/main" val="263949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8816" y="155107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Roboto" panose="02000000000000000000" pitchFamily="2" charset="0"/>
              </a:rPr>
              <a:t>The application might be vulnerable if the application is:</a:t>
            </a:r>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Security misconfiguration</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21</a:t>
            </a:fld>
            <a:endParaRPr lang="en-US" dirty="0"/>
          </a:p>
        </p:txBody>
      </p:sp>
      <p:sp>
        <p:nvSpPr>
          <p:cNvPr id="5" name="TextBox 4">
            <a:extLst>
              <a:ext uri="{FF2B5EF4-FFF2-40B4-BE49-F238E27FC236}">
                <a16:creationId xmlns:a16="http://schemas.microsoft.com/office/drawing/2014/main" id="{7B090BCB-4D4A-B40B-AEE9-B4530AA6E2E2}"/>
              </a:ext>
            </a:extLst>
          </p:cNvPr>
          <p:cNvSpPr txBox="1"/>
          <p:nvPr/>
        </p:nvSpPr>
        <p:spPr>
          <a:xfrm>
            <a:off x="594519" y="2477911"/>
            <a:ext cx="10541970" cy="2862322"/>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Roboto" panose="02000000000000000000" pitchFamily="2" charset="0"/>
              </a:rPr>
              <a:t>Missing appropriate security hardening across any part of the application stack or improperly configured permissions on cloud services.</a:t>
            </a:r>
          </a:p>
          <a:p>
            <a:pPr marL="285750" indent="-285750" algn="l">
              <a:buFont typeface="Arial" panose="020B0604020202020204" pitchFamily="34" charset="0"/>
              <a:buChar char="•"/>
            </a:pPr>
            <a:r>
              <a:rPr lang="en-US" b="0" i="0" dirty="0">
                <a:effectLst/>
                <a:latin typeface="Roboto" panose="02000000000000000000" pitchFamily="2" charset="0"/>
              </a:rPr>
              <a:t>Unnecessary features are enabled or installed (e.g., unnecessary ports, services, pages, accounts, or privileges).</a:t>
            </a:r>
          </a:p>
          <a:p>
            <a:pPr marL="285750" indent="-285750" algn="l">
              <a:buFont typeface="Arial" panose="020B0604020202020204" pitchFamily="34" charset="0"/>
              <a:buChar char="•"/>
            </a:pPr>
            <a:r>
              <a:rPr lang="en-US" b="0" i="0" dirty="0">
                <a:effectLst/>
                <a:latin typeface="Roboto" panose="02000000000000000000" pitchFamily="2" charset="0"/>
              </a:rPr>
              <a:t>Default accounts and their passwords are still enabled and unchanged.</a:t>
            </a:r>
          </a:p>
          <a:p>
            <a:pPr marL="285750" indent="-285750" algn="l">
              <a:buFont typeface="Arial" panose="020B0604020202020204" pitchFamily="34" charset="0"/>
              <a:buChar char="•"/>
            </a:pPr>
            <a:r>
              <a:rPr lang="en-US" b="0" i="0" dirty="0">
                <a:effectLst/>
                <a:latin typeface="Roboto" panose="02000000000000000000" pitchFamily="2" charset="0"/>
              </a:rPr>
              <a:t>Error handling reveals stack traces or other overly informative error messages to users.</a:t>
            </a:r>
          </a:p>
          <a:p>
            <a:pPr marL="285750" indent="-285750" algn="l">
              <a:buFont typeface="Arial" panose="020B0604020202020204" pitchFamily="34" charset="0"/>
              <a:buChar char="•"/>
            </a:pPr>
            <a:r>
              <a:rPr lang="en-US" b="0" i="0" dirty="0">
                <a:effectLst/>
                <a:latin typeface="Roboto" panose="02000000000000000000" pitchFamily="2" charset="0"/>
              </a:rPr>
              <a:t>For upgraded systems, the latest security features are disabled or not configured securely.</a:t>
            </a:r>
          </a:p>
          <a:p>
            <a:pPr marL="285750" indent="-285750" algn="l">
              <a:buFont typeface="Arial" panose="020B0604020202020204" pitchFamily="34" charset="0"/>
              <a:buChar char="•"/>
            </a:pPr>
            <a:r>
              <a:rPr lang="en-US" b="0" i="0" dirty="0">
                <a:effectLst/>
                <a:latin typeface="Roboto" panose="02000000000000000000" pitchFamily="2" charset="0"/>
              </a:rPr>
              <a:t>Secure settings in the application server / frameworks (Struts, Spring, .NET etc.).</a:t>
            </a:r>
          </a:p>
          <a:p>
            <a:pPr marL="285750" indent="-285750" algn="l">
              <a:buFont typeface="Arial" panose="020B0604020202020204" pitchFamily="34" charset="0"/>
              <a:buChar char="•"/>
            </a:pPr>
            <a:r>
              <a:rPr lang="en-US" b="0" i="0" dirty="0">
                <a:effectLst/>
                <a:latin typeface="Roboto" panose="02000000000000000000" pitchFamily="2" charset="0"/>
              </a:rPr>
              <a:t>No Security Headers</a:t>
            </a:r>
          </a:p>
          <a:p>
            <a:endParaRPr lang="en-US" dirty="0"/>
          </a:p>
        </p:txBody>
      </p:sp>
    </p:spTree>
    <p:extLst>
      <p:ext uri="{BB962C8B-B14F-4D97-AF65-F5344CB8AC3E}">
        <p14:creationId xmlns:p14="http://schemas.microsoft.com/office/powerpoint/2010/main" val="3126152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8816" y="155107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Roboto" panose="02000000000000000000" pitchFamily="2" charset="0"/>
              </a:rPr>
              <a:t>You are likely vulnerable:</a:t>
            </a:r>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594519" y="316089"/>
            <a:ext cx="11002962" cy="1234991"/>
          </a:xfrm>
        </p:spPr>
        <p:txBody>
          <a:bodyPr>
            <a:normAutofit fontScale="90000"/>
          </a:bodyPr>
          <a:lstStyle/>
          <a:p>
            <a:r>
              <a:rPr lang="en-US" dirty="0"/>
              <a:t>Vulnerable and outdated components</a:t>
            </a:r>
            <a:endParaRPr lang="en-US" sz="4800" dirty="0"/>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22</a:t>
            </a:fld>
            <a:endParaRPr lang="en-US" dirty="0"/>
          </a:p>
        </p:txBody>
      </p:sp>
      <p:sp>
        <p:nvSpPr>
          <p:cNvPr id="5" name="TextBox 4">
            <a:extLst>
              <a:ext uri="{FF2B5EF4-FFF2-40B4-BE49-F238E27FC236}">
                <a16:creationId xmlns:a16="http://schemas.microsoft.com/office/drawing/2014/main" id="{21F6C799-E602-EB4F-D5E2-1E462AB5FD01}"/>
              </a:ext>
            </a:extLst>
          </p:cNvPr>
          <p:cNvSpPr txBox="1"/>
          <p:nvPr/>
        </p:nvSpPr>
        <p:spPr>
          <a:xfrm>
            <a:off x="259644" y="2325511"/>
            <a:ext cx="11212133" cy="3416320"/>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Roboto" panose="02000000000000000000" pitchFamily="2" charset="0"/>
              </a:rPr>
              <a:t>If you do not know the versions of all components you use (both client-side and server-side). This includes components you directly use as well as nested dependencies.</a:t>
            </a:r>
          </a:p>
          <a:p>
            <a:pPr marL="285750" indent="-285750" algn="l">
              <a:buFont typeface="Arial" panose="020B0604020202020204" pitchFamily="34" charset="0"/>
              <a:buChar char="•"/>
            </a:pPr>
            <a:r>
              <a:rPr lang="en-US" b="0" i="0" dirty="0">
                <a:effectLst/>
                <a:latin typeface="Roboto" panose="02000000000000000000" pitchFamily="2" charset="0"/>
              </a:rPr>
              <a:t>If the software is vulnerable, unsupported, or out of date. This includes the OS, web/application server, database management system (DBMS), applications, APIs and all components, runtime environments, and libraries.</a:t>
            </a:r>
          </a:p>
          <a:p>
            <a:pPr marL="285750" indent="-285750" algn="l">
              <a:buFont typeface="Arial" panose="020B0604020202020204" pitchFamily="34" charset="0"/>
              <a:buChar char="•"/>
            </a:pPr>
            <a:r>
              <a:rPr lang="en-US" b="0" i="0" dirty="0">
                <a:effectLst/>
                <a:latin typeface="Roboto" panose="02000000000000000000" pitchFamily="2" charset="0"/>
              </a:rPr>
              <a:t>If you do not scan for vulnerabilities regularly and subscribe to security bulletins related to the components you use.</a:t>
            </a:r>
          </a:p>
          <a:p>
            <a:pPr marL="285750" indent="-285750" algn="l">
              <a:buFont typeface="Arial" panose="020B0604020202020204" pitchFamily="34" charset="0"/>
              <a:buChar char="•"/>
            </a:pPr>
            <a:r>
              <a:rPr lang="en-US" b="0" i="0" dirty="0">
                <a:effectLst/>
                <a:latin typeface="Roboto" panose="02000000000000000000" pitchFamily="2" charset="0"/>
              </a:rPr>
              <a:t>If you do not fix or upgrade the underlying platform, frameworks, and dependencies in a risk-based, timely fashion. This commonly happens in environments when patching is a monthly or quarterly task under change control, leaving organizations open to days or months of unnecessary exposure to fixed vulnerabilities.</a:t>
            </a:r>
          </a:p>
          <a:p>
            <a:endParaRPr lang="en-US" dirty="0"/>
          </a:p>
        </p:txBody>
      </p:sp>
    </p:spTree>
    <p:extLst>
      <p:ext uri="{BB962C8B-B14F-4D97-AF65-F5344CB8AC3E}">
        <p14:creationId xmlns:p14="http://schemas.microsoft.com/office/powerpoint/2010/main" val="3979255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8816" y="155107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594519" y="220133"/>
            <a:ext cx="11002962" cy="1371571"/>
          </a:xfrm>
        </p:spPr>
        <p:txBody>
          <a:bodyPr>
            <a:normAutofit fontScale="90000"/>
          </a:bodyPr>
          <a:lstStyle/>
          <a:p>
            <a:r>
              <a:rPr lang="en-US" sz="4800" dirty="0"/>
              <a:t>Identification and authentication failures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23</a:t>
            </a:fld>
            <a:endParaRPr lang="en-US" dirty="0"/>
          </a:p>
        </p:txBody>
      </p:sp>
      <p:sp>
        <p:nvSpPr>
          <p:cNvPr id="6" name="TextBox 5">
            <a:extLst>
              <a:ext uri="{FF2B5EF4-FFF2-40B4-BE49-F238E27FC236}">
                <a16:creationId xmlns:a16="http://schemas.microsoft.com/office/drawing/2014/main" id="{174B2ACD-345D-A589-DEB0-686516588088}"/>
              </a:ext>
            </a:extLst>
          </p:cNvPr>
          <p:cNvSpPr txBox="1"/>
          <p:nvPr/>
        </p:nvSpPr>
        <p:spPr>
          <a:xfrm>
            <a:off x="372533" y="2314222"/>
            <a:ext cx="10758311" cy="3970318"/>
          </a:xfrm>
          <a:prstGeom prst="rect">
            <a:avLst/>
          </a:prstGeom>
          <a:noFill/>
        </p:spPr>
        <p:txBody>
          <a:bodyPr wrap="square" rtlCol="0">
            <a:spAutoFit/>
          </a:bodyPr>
          <a:lstStyle/>
          <a:p>
            <a:pPr algn="l"/>
            <a:r>
              <a:rPr lang="en-US" b="0" i="0" dirty="0">
                <a:effectLst/>
                <a:latin typeface="Roboto" panose="02000000000000000000" pitchFamily="2" charset="0"/>
              </a:rPr>
              <a:t>Confirmation of the user's identity, authentication, and session management is critical to protect against authentication-related attacks. </a:t>
            </a:r>
          </a:p>
          <a:p>
            <a:pPr algn="l"/>
            <a:endParaRPr lang="en-US" dirty="0">
              <a:latin typeface="Roboto" panose="02000000000000000000" pitchFamily="2" charset="0"/>
            </a:endParaRPr>
          </a:p>
          <a:p>
            <a:pPr algn="l"/>
            <a:r>
              <a:rPr lang="en-US" b="0" i="0" dirty="0">
                <a:effectLst/>
                <a:latin typeface="Roboto" panose="02000000000000000000" pitchFamily="2" charset="0"/>
              </a:rPr>
              <a:t>There may be authentication weaknesses if the application:</a:t>
            </a:r>
          </a:p>
          <a:p>
            <a:pPr marL="285750" indent="-285750" algn="l">
              <a:buFont typeface="Arial" panose="020B0604020202020204" pitchFamily="34" charset="0"/>
              <a:buChar char="•"/>
            </a:pPr>
            <a:r>
              <a:rPr lang="en-US" b="0" i="0" dirty="0">
                <a:effectLst/>
                <a:latin typeface="Roboto" panose="02000000000000000000" pitchFamily="2" charset="0"/>
              </a:rPr>
              <a:t>Permits automated attacks such as credential stuffing, where the attacker has a list of valid usernames and passwords.</a:t>
            </a:r>
          </a:p>
          <a:p>
            <a:pPr marL="285750" indent="-285750" algn="l">
              <a:buFont typeface="Arial" panose="020B0604020202020204" pitchFamily="34" charset="0"/>
              <a:buChar char="•"/>
            </a:pPr>
            <a:r>
              <a:rPr lang="en-US" b="0" i="0" dirty="0">
                <a:effectLst/>
                <a:latin typeface="Roboto" panose="02000000000000000000" pitchFamily="2" charset="0"/>
              </a:rPr>
              <a:t>Permits brute force or other automated attacks.</a:t>
            </a:r>
          </a:p>
          <a:p>
            <a:pPr marL="285750" indent="-285750" algn="l">
              <a:buFont typeface="Arial" panose="020B0604020202020204" pitchFamily="34" charset="0"/>
              <a:buChar char="•"/>
            </a:pPr>
            <a:r>
              <a:rPr lang="en-US" b="0" i="0" dirty="0">
                <a:effectLst/>
                <a:latin typeface="Roboto" panose="02000000000000000000" pitchFamily="2" charset="0"/>
              </a:rPr>
              <a:t>Permits default, weak, or well-known passwords, such as "Password1" or "admin/admin".</a:t>
            </a:r>
          </a:p>
          <a:p>
            <a:pPr marL="285750" indent="-285750" algn="l">
              <a:buFont typeface="Arial" panose="020B0604020202020204" pitchFamily="34" charset="0"/>
              <a:buChar char="•"/>
            </a:pPr>
            <a:r>
              <a:rPr lang="en-US" b="0" i="0" dirty="0">
                <a:effectLst/>
                <a:latin typeface="Roboto" panose="02000000000000000000" pitchFamily="2" charset="0"/>
              </a:rPr>
              <a:t>Uses weak or ineffective credential recovery and forgot-password processes, such as "knowledge-based answers," which cannot be made safe.</a:t>
            </a:r>
          </a:p>
          <a:p>
            <a:pPr marL="285750" indent="-285750" algn="l">
              <a:buFont typeface="Arial" panose="020B0604020202020204" pitchFamily="34" charset="0"/>
              <a:buChar char="•"/>
            </a:pPr>
            <a:r>
              <a:rPr lang="en-US" dirty="0">
                <a:latin typeface="Roboto" panose="02000000000000000000" pitchFamily="2" charset="0"/>
              </a:rPr>
              <a:t>Uses Plain Text for PI / Secure Items</a:t>
            </a:r>
          </a:p>
          <a:p>
            <a:pPr marL="285750" indent="-285750" algn="l">
              <a:buFont typeface="Arial" panose="020B0604020202020204" pitchFamily="34" charset="0"/>
              <a:buChar char="•"/>
            </a:pPr>
            <a:endParaRPr lang="en-US" dirty="0">
              <a:latin typeface="Roboto" panose="02000000000000000000" pitchFamily="2" charset="0"/>
            </a:endParaRPr>
          </a:p>
          <a:p>
            <a:pPr marL="285750" indent="-285750" algn="l">
              <a:buFont typeface="Arial" panose="020B0604020202020204" pitchFamily="34" charset="0"/>
              <a:buChar char="•"/>
            </a:pPr>
            <a:endParaRPr lang="en-US" b="0" i="0" dirty="0">
              <a:effectLst/>
              <a:latin typeface="Roboto" panose="02000000000000000000" pitchFamily="2" charset="0"/>
            </a:endParaRPr>
          </a:p>
          <a:p>
            <a:endParaRPr lang="en-US" dirty="0"/>
          </a:p>
        </p:txBody>
      </p:sp>
    </p:spTree>
    <p:extLst>
      <p:ext uri="{BB962C8B-B14F-4D97-AF65-F5344CB8AC3E}">
        <p14:creationId xmlns:p14="http://schemas.microsoft.com/office/powerpoint/2010/main" val="258241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8816" y="155107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fontScale="90000"/>
          </a:bodyPr>
          <a:lstStyle/>
          <a:p>
            <a:r>
              <a:rPr lang="en-US" sz="4800" dirty="0"/>
              <a:t>Software and data integrity failures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24</a:t>
            </a:fld>
            <a:endParaRPr lang="en-US" dirty="0"/>
          </a:p>
        </p:txBody>
      </p:sp>
      <p:sp>
        <p:nvSpPr>
          <p:cNvPr id="5" name="TextBox 4">
            <a:extLst>
              <a:ext uri="{FF2B5EF4-FFF2-40B4-BE49-F238E27FC236}">
                <a16:creationId xmlns:a16="http://schemas.microsoft.com/office/drawing/2014/main" id="{C93263E8-2AEF-F5E3-A0FD-E1EE8F400D06}"/>
              </a:ext>
            </a:extLst>
          </p:cNvPr>
          <p:cNvSpPr txBox="1"/>
          <p:nvPr/>
        </p:nvSpPr>
        <p:spPr>
          <a:xfrm>
            <a:off x="378178" y="2319867"/>
            <a:ext cx="11171091" cy="3139321"/>
          </a:xfrm>
          <a:prstGeom prst="rect">
            <a:avLst/>
          </a:prstGeom>
          <a:noFill/>
        </p:spPr>
        <p:txBody>
          <a:bodyPr wrap="square" rtlCol="0">
            <a:spAutoFit/>
          </a:bodyPr>
          <a:lstStyle/>
          <a:p>
            <a:r>
              <a:rPr lang="en-US" b="0" i="0" dirty="0">
                <a:effectLst/>
                <a:latin typeface="Roboto" panose="02000000000000000000" pitchFamily="2" charset="0"/>
              </a:rPr>
              <a:t>Software and data integrity failures relate to code and infrastructure that does not protect against integrity violations. An example of this is where an application relies upon plugins, libraries, or modules from untrusted sources, repositories, and content delivery networks (CDNs).</a:t>
            </a:r>
          </a:p>
          <a:p>
            <a:endParaRPr lang="en-US" dirty="0">
              <a:latin typeface="Roboto" panose="02000000000000000000" pitchFamily="2" charset="0"/>
            </a:endParaRPr>
          </a:p>
          <a:p>
            <a:r>
              <a:rPr lang="en-US" b="0" i="0" dirty="0">
                <a:effectLst/>
                <a:latin typeface="Roboto" panose="02000000000000000000" pitchFamily="2" charset="0"/>
              </a:rPr>
              <a:t>An insecure CI/CD pipeline can introduce the potential for unauthorized access, malicious code, or system compromise. Lastly, many applications now include auto-update functionality, where updates are downloaded without sufficient integrity verification and applied to the previously trusted application.</a:t>
            </a:r>
          </a:p>
          <a:p>
            <a:endParaRPr lang="en-US" dirty="0">
              <a:latin typeface="Roboto" panose="02000000000000000000" pitchFamily="2" charset="0"/>
            </a:endParaRPr>
          </a:p>
          <a:p>
            <a:r>
              <a:rPr lang="en-US" b="0" i="0" dirty="0">
                <a:effectLst/>
                <a:latin typeface="Roboto" panose="02000000000000000000" pitchFamily="2" charset="0"/>
              </a:rPr>
              <a:t>Attackers could potentially upload their own updates to be distributed and run on all installations. Another example is where objects or data are encoded or serialized into a structure that an attacker can see and modify is vulnerable to insecure deserialization.</a:t>
            </a:r>
            <a:endParaRPr lang="en-US" dirty="0"/>
          </a:p>
        </p:txBody>
      </p:sp>
    </p:spTree>
    <p:extLst>
      <p:ext uri="{BB962C8B-B14F-4D97-AF65-F5344CB8AC3E}">
        <p14:creationId xmlns:p14="http://schemas.microsoft.com/office/powerpoint/2010/main" val="939510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8816" y="155107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594519" y="24573"/>
            <a:ext cx="11002962" cy="1567132"/>
          </a:xfrm>
        </p:spPr>
        <p:txBody>
          <a:bodyPr>
            <a:normAutofit/>
          </a:bodyPr>
          <a:lstStyle/>
          <a:p>
            <a:r>
              <a:rPr lang="en-US" sz="4800" dirty="0"/>
              <a:t>Security logging and monitoring failures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25</a:t>
            </a:fld>
            <a:endParaRPr lang="en-US" dirty="0"/>
          </a:p>
        </p:txBody>
      </p:sp>
      <p:sp>
        <p:nvSpPr>
          <p:cNvPr id="5" name="TextBox 4">
            <a:extLst>
              <a:ext uri="{FF2B5EF4-FFF2-40B4-BE49-F238E27FC236}">
                <a16:creationId xmlns:a16="http://schemas.microsoft.com/office/drawing/2014/main" id="{2AA7696F-9F5E-84ED-8608-79CF09D4C110}"/>
              </a:ext>
            </a:extLst>
          </p:cNvPr>
          <p:cNvSpPr txBox="1"/>
          <p:nvPr/>
        </p:nvSpPr>
        <p:spPr>
          <a:xfrm>
            <a:off x="428978" y="2381956"/>
            <a:ext cx="11271955" cy="3416320"/>
          </a:xfrm>
          <a:prstGeom prst="rect">
            <a:avLst/>
          </a:prstGeom>
          <a:noFill/>
        </p:spPr>
        <p:txBody>
          <a:bodyPr wrap="square" rtlCol="0">
            <a:spAutoFit/>
          </a:bodyPr>
          <a:lstStyle/>
          <a:p>
            <a:pPr algn="l"/>
            <a:r>
              <a:rPr lang="en-US" dirty="0">
                <a:latin typeface="Roboto" panose="02000000000000000000" pitchFamily="2" charset="0"/>
              </a:rPr>
              <a:t>T</a:t>
            </a:r>
            <a:r>
              <a:rPr lang="en-US" b="0" i="0" dirty="0">
                <a:effectLst/>
                <a:latin typeface="Roboto" panose="02000000000000000000" pitchFamily="2" charset="0"/>
              </a:rPr>
              <a:t>his category is to help detect, escalate, and respond to active breaches. Without logging and monitoring, breaches cannot be detected. Insufficient logging, detection, monitoring, and active response occurs any time:</a:t>
            </a:r>
          </a:p>
          <a:p>
            <a:pPr marL="285750" indent="-285750" algn="l">
              <a:buFont typeface="Arial" panose="020B0604020202020204" pitchFamily="34" charset="0"/>
              <a:buChar char="•"/>
            </a:pPr>
            <a:r>
              <a:rPr lang="en-US" b="0" i="0" dirty="0">
                <a:effectLst/>
                <a:latin typeface="Roboto" panose="02000000000000000000" pitchFamily="2" charset="0"/>
              </a:rPr>
              <a:t>Auditable events, such as logins, failed logins, and high-value transactions, are not logged.</a:t>
            </a:r>
          </a:p>
          <a:p>
            <a:pPr marL="285750" indent="-285750" algn="l">
              <a:buFont typeface="Arial" panose="020B0604020202020204" pitchFamily="34" charset="0"/>
              <a:buChar char="•"/>
            </a:pPr>
            <a:r>
              <a:rPr lang="en-US" b="0" i="0" dirty="0">
                <a:effectLst/>
                <a:latin typeface="Roboto" panose="02000000000000000000" pitchFamily="2" charset="0"/>
              </a:rPr>
              <a:t>Warnings and errors generate no, inadequate, or unclear log messages.</a:t>
            </a:r>
          </a:p>
          <a:p>
            <a:pPr marL="285750" indent="-285750" algn="l">
              <a:buFont typeface="Arial" panose="020B0604020202020204" pitchFamily="34" charset="0"/>
              <a:buChar char="•"/>
            </a:pPr>
            <a:r>
              <a:rPr lang="en-US" b="0" i="0" dirty="0">
                <a:effectLst/>
                <a:latin typeface="Roboto" panose="02000000000000000000" pitchFamily="2" charset="0"/>
              </a:rPr>
              <a:t>Logs of applications and APIs are not monitored for suspicious activity.</a:t>
            </a:r>
          </a:p>
          <a:p>
            <a:pPr marL="285750" indent="-285750" algn="l">
              <a:buFont typeface="Arial" panose="020B0604020202020204" pitchFamily="34" charset="0"/>
              <a:buChar char="•"/>
            </a:pPr>
            <a:r>
              <a:rPr lang="en-US" b="0" i="0" dirty="0">
                <a:effectLst/>
                <a:latin typeface="Roboto" panose="02000000000000000000" pitchFamily="2" charset="0"/>
              </a:rPr>
              <a:t>Logs are only stored locally.</a:t>
            </a:r>
          </a:p>
          <a:p>
            <a:pPr marL="285750" indent="-285750" algn="l">
              <a:buFont typeface="Arial" panose="020B0604020202020204" pitchFamily="34" charset="0"/>
              <a:buChar char="•"/>
            </a:pPr>
            <a:r>
              <a:rPr lang="en-US" b="0" i="0" dirty="0">
                <a:effectLst/>
                <a:latin typeface="Roboto" panose="02000000000000000000" pitchFamily="2" charset="0"/>
              </a:rPr>
              <a:t>Appropriate alerting thresholds and response escalation processes are not in place or effective.</a:t>
            </a:r>
          </a:p>
          <a:p>
            <a:pPr marL="285750" indent="-285750" algn="l">
              <a:buFont typeface="Arial" panose="020B0604020202020204" pitchFamily="34" charset="0"/>
              <a:buChar char="•"/>
            </a:pPr>
            <a:r>
              <a:rPr lang="en-US" b="0" i="0" dirty="0">
                <a:effectLst/>
                <a:latin typeface="Roboto" panose="02000000000000000000" pitchFamily="2" charset="0"/>
              </a:rPr>
              <a:t>Penetration testing and scans by dynamic application security testing (DAST) tools (such as OWASP ZAP) do not trigger alerts.</a:t>
            </a:r>
          </a:p>
          <a:p>
            <a:pPr marL="285750" indent="-285750" algn="l">
              <a:buFont typeface="Arial" panose="020B0604020202020204" pitchFamily="34" charset="0"/>
              <a:buChar char="•"/>
            </a:pPr>
            <a:r>
              <a:rPr lang="en-US" b="0" i="0" dirty="0">
                <a:effectLst/>
                <a:latin typeface="Roboto" panose="02000000000000000000" pitchFamily="2" charset="0"/>
              </a:rPr>
              <a:t>The application cannot detect, escalate, or alert for active attacks in real-time or near real-time.</a:t>
            </a:r>
          </a:p>
          <a:p>
            <a:endParaRPr lang="en-US" dirty="0"/>
          </a:p>
        </p:txBody>
      </p:sp>
    </p:spTree>
    <p:extLst>
      <p:ext uri="{BB962C8B-B14F-4D97-AF65-F5344CB8AC3E}">
        <p14:creationId xmlns:p14="http://schemas.microsoft.com/office/powerpoint/2010/main" val="3163277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68816" y="1551079"/>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Applications are vulnerable when…</a:t>
            </a:r>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800" dirty="0"/>
              <a:t>Server side request forgery</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26</a:t>
            </a:fld>
            <a:endParaRPr lang="en-US" dirty="0"/>
          </a:p>
        </p:txBody>
      </p:sp>
      <p:sp>
        <p:nvSpPr>
          <p:cNvPr id="5" name="TextBox 4">
            <a:extLst>
              <a:ext uri="{FF2B5EF4-FFF2-40B4-BE49-F238E27FC236}">
                <a16:creationId xmlns:a16="http://schemas.microsoft.com/office/drawing/2014/main" id="{4E458E50-DFDF-89E9-7E09-2F2210863808}"/>
              </a:ext>
            </a:extLst>
          </p:cNvPr>
          <p:cNvSpPr txBox="1"/>
          <p:nvPr/>
        </p:nvSpPr>
        <p:spPr>
          <a:xfrm>
            <a:off x="428978" y="2302933"/>
            <a:ext cx="11446933" cy="2308324"/>
          </a:xfrm>
          <a:prstGeom prst="rect">
            <a:avLst/>
          </a:prstGeom>
          <a:noFill/>
        </p:spPr>
        <p:txBody>
          <a:bodyPr wrap="square" rtlCol="0">
            <a:spAutoFit/>
          </a:bodyPr>
          <a:lstStyle/>
          <a:p>
            <a:pPr algn="l"/>
            <a:r>
              <a:rPr lang="en-US" b="0" i="0" dirty="0">
                <a:effectLst/>
                <a:latin typeface="Roboto" panose="02000000000000000000" pitchFamily="2" charset="0"/>
              </a:rPr>
              <a:t>SSRF flaws occur whenever a web application is fetching a remote resource without validating the user-supplied URL. It allows an attacker to coerce the application to send a crafted request to an unexpected destination, even when protected by a firewall, VPN, or another type of network access control list (ACL).</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As modern web applications provide end-users with convenient features, fetching a URL becomes a common scenario. As a result, the incidence of SSRF is increasing. Also, the severity of SSRF is becoming higher due to cloud services and the complexity of architectures.</a:t>
            </a:r>
          </a:p>
          <a:p>
            <a:endParaRPr lang="en-US" dirty="0"/>
          </a:p>
        </p:txBody>
      </p:sp>
    </p:spTree>
    <p:extLst>
      <p:ext uri="{BB962C8B-B14F-4D97-AF65-F5344CB8AC3E}">
        <p14:creationId xmlns:p14="http://schemas.microsoft.com/office/powerpoint/2010/main" val="3352096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5801531" y="2722525"/>
            <a:ext cx="5486400" cy="365125"/>
          </a:xfrm>
        </p:spPr>
        <p:txBody>
          <a:bodyPr/>
          <a:lstStyle/>
          <a:p>
            <a:r>
              <a:rPr lang="en-US" spc="300" dirty="0"/>
              <a:t>Example Time</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27</a:t>
            </a:fld>
            <a:endParaRPr lang="en-US" dirty="0"/>
          </a:p>
        </p:txBody>
      </p:sp>
      <p:pic>
        <p:nvPicPr>
          <p:cNvPr id="3076" name="Picture 4" descr="Xkcd Little Johnny Tables | J Furniture &amp; Decoration">
            <a:extLst>
              <a:ext uri="{FF2B5EF4-FFF2-40B4-BE49-F238E27FC236}">
                <a16:creationId xmlns:a16="http://schemas.microsoft.com/office/drawing/2014/main" id="{FDCDF5F6-8DAD-B368-ED72-B8A692B9D5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3593" y="3193064"/>
            <a:ext cx="6749624" cy="335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405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dirty="0"/>
              <a:t>In Closing</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208346"/>
          </a:xfrm>
        </p:spPr>
        <p:txBody>
          <a:bodyPr>
            <a:normAutofit fontScale="925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Cyber Security Is a very large subject.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You are not in this alone.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spc="300"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As a web developer the OWASP top 10 is a very important subject</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sz="2000" spc="300"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You’re not expected to be an expert, but you will.</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Make sure to take the time and think of security in your solution and architecture.</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28</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Questions?</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a:lstStyle/>
          <a:p>
            <a:r>
              <a:rPr lang="en-US" dirty="0"/>
              <a:t>Ryan Ternier</a:t>
            </a:r>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a:lstStyle/>
          <a:p>
            <a:r>
              <a:rPr lang="en-US" dirty="0"/>
              <a:t>555 123-4567</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p:txBody>
          <a:bodyPr>
            <a:normAutofit/>
          </a:bodyPr>
          <a:lstStyle/>
          <a:p>
            <a:r>
              <a:rPr lang="en-US" dirty="0"/>
              <a:t>ryan@example.com</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1704622" y="5137992"/>
            <a:ext cx="9194799" cy="518795"/>
          </a:xfrm>
        </p:spPr>
        <p:txBody>
          <a:bodyPr/>
          <a:lstStyle/>
          <a:p>
            <a:r>
              <a:rPr lang="en-US" dirty="0"/>
              <a:t>Links to sources from this talk will be sent out upon request</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RYAN TERNIER</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p:txBody>
          <a:bodyPr>
            <a:normAutofit lnSpcReduction="10000"/>
          </a:bodyPr>
          <a:lstStyle/>
          <a:p>
            <a:pPr>
              <a:lnSpc>
                <a:spcPct val="100000"/>
              </a:lnSpc>
            </a:pPr>
            <a:r>
              <a:rPr lang="en-US" sz="1600" dirty="0">
                <a:cs typeface="Biome Light" panose="020B0303030204020804" pitchFamily="34" charset="0"/>
              </a:rPr>
              <a:t>15 years managing, coaching, and cultivating high performing technology teams</a:t>
            </a:r>
          </a:p>
          <a:p>
            <a:pPr>
              <a:lnSpc>
                <a:spcPct val="100000"/>
              </a:lnSpc>
            </a:pPr>
            <a:r>
              <a:rPr lang="en-US" sz="1600" dirty="0">
                <a:cs typeface="Biome Light" panose="020B0303030204020804" pitchFamily="34" charset="0"/>
              </a:rPr>
              <a:t>20+ years experience as an Enterprise Solution architect &amp; Full Stack Developer</a:t>
            </a:r>
          </a:p>
          <a:p>
            <a:pPr marL="0" indent="0">
              <a:lnSpc>
                <a:spcPct val="100000"/>
              </a:lnSpc>
              <a:buNone/>
            </a:pPr>
            <a:endParaRPr lang="en-US" dirty="0">
              <a:cs typeface="Biome Light" panose="020B0303030204020804" pitchFamily="34" charset="0"/>
            </a:endParaRPr>
          </a:p>
          <a:p>
            <a:pPr marL="0" indent="0">
              <a:lnSpc>
                <a:spcPct val="100000"/>
              </a:lnSpc>
              <a:buNone/>
            </a:pPr>
            <a:r>
              <a:rPr lang="en-US" dirty="0">
                <a:cs typeface="Biome Light" panose="020B0303030204020804" pitchFamily="34" charset="0"/>
                <a:hlinkClick r:id="rId5"/>
              </a:rPr>
              <a:t>ryan@konfluxus.com</a:t>
            </a:r>
            <a:endParaRPr lang="en-US" dirty="0">
              <a:cs typeface="Biome Light" panose="020B0303030204020804" pitchFamily="34" charset="0"/>
            </a:endParaRPr>
          </a:p>
          <a:p>
            <a:pPr marL="0" indent="0">
              <a:lnSpc>
                <a:spcPct val="100000"/>
              </a:lnSpc>
              <a:buNone/>
            </a:pPr>
            <a:r>
              <a:rPr lang="en-US" dirty="0">
                <a:cs typeface="Biome Light" panose="020B0303030204020804" pitchFamily="34" charset="0"/>
              </a:rPr>
              <a:t>https://www.linkedin.com/in/ryanternier/</a:t>
            </a:r>
          </a:p>
          <a:p>
            <a:pPr marL="0" indent="0">
              <a:lnSpc>
                <a:spcPct val="100000"/>
              </a:lnSpc>
              <a:buNone/>
            </a:pPr>
            <a:endParaRPr lang="en-US" sz="1600" dirty="0">
              <a:cs typeface="Biome Light" panose="020B0303030204020804" pitchFamily="34" charset="0"/>
            </a:endParaRPr>
          </a:p>
          <a:p>
            <a:pPr>
              <a:lnSpc>
                <a:spcPct val="100000"/>
              </a:lnSpc>
            </a:pPr>
            <a:endParaRPr lang="en-US" sz="1600" dirty="0">
              <a:cs typeface="Biome Light" panose="020B0303030204020804" pitchFamily="34" charset="0"/>
            </a:endParaRPr>
          </a:p>
          <a:p>
            <a:pPr>
              <a:lnSpc>
                <a:spcPct val="100000"/>
              </a:lnSpc>
            </a:pPr>
            <a:endParaRPr lang="en-US" sz="1600" dirty="0">
              <a:cs typeface="Biome Light" panose="020B03030302040208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18974" y="596847"/>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Cyber Security</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4</a:t>
            </a:fld>
            <a:endParaRPr lang="en-US" dirty="0"/>
          </a:p>
        </p:txBody>
      </p:sp>
      <p:sp>
        <p:nvSpPr>
          <p:cNvPr id="8" name="TextBox 7">
            <a:extLst>
              <a:ext uri="{FF2B5EF4-FFF2-40B4-BE49-F238E27FC236}">
                <a16:creationId xmlns:a16="http://schemas.microsoft.com/office/drawing/2014/main" id="{FF91F274-464A-EF52-04BA-58FBAD76B6AD}"/>
              </a:ext>
            </a:extLst>
          </p:cNvPr>
          <p:cNvSpPr txBox="1"/>
          <p:nvPr/>
        </p:nvSpPr>
        <p:spPr>
          <a:xfrm>
            <a:off x="643180" y="1605319"/>
            <a:ext cx="10818266" cy="1200329"/>
          </a:xfrm>
          <a:prstGeom prst="rect">
            <a:avLst/>
          </a:prstGeom>
          <a:noFill/>
        </p:spPr>
        <p:txBody>
          <a:bodyPr wrap="square" numCol="1" rtlCol="0">
            <a:spAutoFit/>
          </a:bodyPr>
          <a:lstStyle/>
          <a:p>
            <a:endParaRPr lang="en-US" dirty="0"/>
          </a:p>
          <a:p>
            <a:pPr marL="285750" indent="-285750">
              <a:buFont typeface="Arial" panose="020B0604020202020204" pitchFamily="34" charset="0"/>
              <a:buChar char="•"/>
            </a:pPr>
            <a:r>
              <a:rPr lang="en-US" dirty="0"/>
              <a:t>Cyber Security is the practice of protecting systems, networks, and programs from digital attacks.</a:t>
            </a:r>
          </a:p>
          <a:p>
            <a:pPr marL="285750" indent="-285750">
              <a:buFont typeface="Arial" panose="020B0604020202020204" pitchFamily="34" charset="0"/>
              <a:buChar char="•"/>
            </a:pPr>
            <a:r>
              <a:rPr lang="en-US" dirty="0"/>
              <a:t>Cyber security is critical in our increasingly digital world, affecting everything from personal data to global infrastructure.</a:t>
            </a:r>
          </a:p>
        </p:txBody>
      </p:sp>
    </p:spTree>
    <p:extLst>
      <p:ext uri="{BB962C8B-B14F-4D97-AF65-F5344CB8AC3E}">
        <p14:creationId xmlns:p14="http://schemas.microsoft.com/office/powerpoint/2010/main" val="424583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5" name="Title 1">
            <a:extLst>
              <a:ext uri="{FF2B5EF4-FFF2-40B4-BE49-F238E27FC236}">
                <a16:creationId xmlns:a16="http://schemas.microsoft.com/office/drawing/2014/main" id="{E76FF3C2-80E1-3486-0442-AD36F1CCA99A}"/>
              </a:ext>
            </a:extLst>
          </p:cNvPr>
          <p:cNvSpPr txBox="1">
            <a:spLocks/>
          </p:cNvSpPr>
          <p:nvPr/>
        </p:nvSpPr>
        <p:spPr>
          <a:xfrm>
            <a:off x="341242" y="286012"/>
            <a:ext cx="5897218" cy="884238"/>
          </a:xfrm>
          <a:prstGeom prst="rect">
            <a:avLst/>
          </a:prstGeom>
        </p:spPr>
        <p:txBody>
          <a:bodyPr vert="horz" lIns="91440" tIns="45720" rIns="91440" bIns="45720" rtlCol="0" anchor="t">
            <a:noAutofit/>
          </a:bodyPr>
          <a:lstStyle>
            <a:lvl1pPr algn="l" defTabSz="914400" rtl="0" eaLnBrk="1" latinLnBrk="0" hangingPunct="1">
              <a:lnSpc>
                <a:spcPct val="150000"/>
              </a:lnSpc>
              <a:spcBef>
                <a:spcPts val="1000"/>
              </a:spcBef>
              <a:buNone/>
              <a:defRPr sz="3200" kern="1200" cap="all" baseline="0">
                <a:solidFill>
                  <a:schemeClr val="tx1"/>
                </a:solidFill>
                <a:latin typeface="+mj-lt"/>
                <a:ea typeface="+mj-ea"/>
                <a:cs typeface="+mj-cs"/>
              </a:defRPr>
            </a:lvl1pPr>
          </a:lstStyle>
          <a:p>
            <a:r>
              <a:rPr lang="en-US" dirty="0"/>
              <a:t>Cyber Security at 100,000 feet</a:t>
            </a:r>
          </a:p>
        </p:txBody>
      </p:sp>
      <p:sp>
        <p:nvSpPr>
          <p:cNvPr id="7" name="Content Placeholder 13">
            <a:extLst>
              <a:ext uri="{FF2B5EF4-FFF2-40B4-BE49-F238E27FC236}">
                <a16:creationId xmlns:a16="http://schemas.microsoft.com/office/drawing/2014/main" id="{05FAE5F3-1401-96B8-C9C8-AEB1D74A5BE8}"/>
              </a:ext>
            </a:extLst>
          </p:cNvPr>
          <p:cNvSpPr txBox="1">
            <a:spLocks/>
          </p:cNvSpPr>
          <p:nvPr/>
        </p:nvSpPr>
        <p:spPr>
          <a:xfrm>
            <a:off x="259428" y="1328873"/>
            <a:ext cx="11136883" cy="420834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defRPr/>
            </a:pPr>
            <a:r>
              <a:rPr lang="en-US" sz="2000" spc="300" dirty="0">
                <a:cs typeface="Biome Light" panose="020B0303030204020804" pitchFamily="34" charset="0"/>
              </a:rPr>
              <a:t>Cybersecurity is the practice of protecting critical systems and sensitive information from digital attacks.</a:t>
            </a: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pPr marL="0" indent="0">
              <a:lnSpc>
                <a:spcPct val="100000"/>
              </a:lnSpc>
              <a:buFont typeface="Arial" panose="020B0604020202020204" pitchFamily="34" charset="0"/>
              <a:buNone/>
              <a:defRPr/>
            </a:pPr>
            <a:r>
              <a:rPr lang="en-US" sz="2000" spc="300" dirty="0">
                <a:cs typeface="Biome Light" panose="020B0303030204020804" pitchFamily="34" charset="0"/>
              </a:rPr>
              <a:t>There are many types of cyber attacks, including phishing, malware, ransomware, denial of service attacks, and SQL injection.</a:t>
            </a: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pPr marL="0" indent="0">
              <a:lnSpc>
                <a:spcPct val="100000"/>
              </a:lnSpc>
              <a:buFont typeface="Arial" panose="020B0604020202020204" pitchFamily="34" charset="0"/>
              <a:buNone/>
              <a:defRPr/>
            </a:pPr>
            <a:r>
              <a:rPr lang="en-US" sz="2000" spc="300" dirty="0">
                <a:cs typeface="Biome Light" panose="020B0303030204020804" pitchFamily="34" charset="0"/>
              </a:rPr>
              <a:t>Cyber attacks can result in data theft, financial loss, reputational damage, and even physical harm in some cases.</a:t>
            </a: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pPr marL="0" indent="0">
              <a:lnSpc>
                <a:spcPct val="100000"/>
              </a:lnSpc>
              <a:buFont typeface="Arial" panose="020B0604020202020204" pitchFamily="34" charset="0"/>
              <a:buNone/>
              <a:defRPr/>
            </a:pPr>
            <a:endParaRPr lang="en-US" sz="2000" spc="300" dirty="0">
              <a:cs typeface="Biome Light" panose="020B0303030204020804" pitchFamily="34" charset="0"/>
            </a:endParaRPr>
          </a:p>
          <a:p>
            <a:endParaRPr lang="en-US" b="1" dirty="0"/>
          </a:p>
        </p:txBody>
      </p:sp>
    </p:spTree>
    <p:extLst>
      <p:ext uri="{BB962C8B-B14F-4D97-AF65-F5344CB8AC3E}">
        <p14:creationId xmlns:p14="http://schemas.microsoft.com/office/powerpoint/2010/main" val="261414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18974" y="596847"/>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Key Concepts of Cyber Security</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6</a:t>
            </a:fld>
            <a:endParaRPr lang="en-US" dirty="0"/>
          </a:p>
        </p:txBody>
      </p:sp>
      <p:sp>
        <p:nvSpPr>
          <p:cNvPr id="8" name="TextBox 7">
            <a:extLst>
              <a:ext uri="{FF2B5EF4-FFF2-40B4-BE49-F238E27FC236}">
                <a16:creationId xmlns:a16="http://schemas.microsoft.com/office/drawing/2014/main" id="{FF91F274-464A-EF52-04BA-58FBAD76B6AD}"/>
              </a:ext>
            </a:extLst>
          </p:cNvPr>
          <p:cNvSpPr txBox="1"/>
          <p:nvPr/>
        </p:nvSpPr>
        <p:spPr>
          <a:xfrm>
            <a:off x="603669" y="1560163"/>
            <a:ext cx="10818266" cy="1477328"/>
          </a:xfrm>
          <a:prstGeom prst="rect">
            <a:avLst/>
          </a:prstGeom>
          <a:noFill/>
        </p:spPr>
        <p:txBody>
          <a:bodyPr wrap="square" numCol="1" rtlCol="0">
            <a:spAutoFit/>
          </a:bodyPr>
          <a:lstStyle/>
          <a:p>
            <a:pPr marL="285750" indent="-285750">
              <a:buFont typeface="Arial" panose="020B0604020202020204" pitchFamily="34" charset="0"/>
              <a:buChar char="•"/>
            </a:pPr>
            <a:r>
              <a:rPr lang="en-US" b="0" i="0" dirty="0">
                <a:solidFill>
                  <a:srgbClr val="374151"/>
                </a:solidFill>
                <a:effectLst/>
                <a:latin typeface="Söhne"/>
              </a:rPr>
              <a:t>Confidentiality: Ensuring that data is accessible only to those authorized to view it.</a:t>
            </a:r>
            <a:endParaRPr lang="en-US" dirty="0"/>
          </a:p>
          <a:p>
            <a:pPr marL="285750" indent="-285750">
              <a:buFont typeface="Arial" panose="020B0604020202020204" pitchFamily="34" charset="0"/>
              <a:buChar char="•"/>
            </a:pPr>
            <a:r>
              <a:rPr lang="en-US" b="0" i="0" dirty="0">
                <a:solidFill>
                  <a:srgbClr val="374151"/>
                </a:solidFill>
                <a:effectLst/>
                <a:latin typeface="Söhne"/>
              </a:rPr>
              <a:t>Integrity: Guaranteeing that data is accurate and unchanged.</a:t>
            </a:r>
            <a:endParaRPr lang="en-US" dirty="0"/>
          </a:p>
          <a:p>
            <a:pPr marL="285750" indent="-285750">
              <a:buFont typeface="Arial" panose="020B0604020202020204" pitchFamily="34" charset="0"/>
              <a:buChar char="•"/>
            </a:pPr>
            <a:r>
              <a:rPr lang="en-US" b="0" i="0" dirty="0">
                <a:solidFill>
                  <a:srgbClr val="374151"/>
                </a:solidFill>
                <a:effectLst/>
                <a:latin typeface="Söhne"/>
              </a:rPr>
              <a:t>Availability: Ensuring systems are up and running when they're needed.</a:t>
            </a:r>
            <a:endParaRPr lang="en-US" dirty="0"/>
          </a:p>
          <a:p>
            <a:pPr marL="285750" indent="-285750">
              <a:buFont typeface="Arial" panose="020B0604020202020204" pitchFamily="34" charset="0"/>
              <a:buChar char="•"/>
            </a:pPr>
            <a:r>
              <a:rPr lang="en-US" b="0" i="0" dirty="0">
                <a:solidFill>
                  <a:srgbClr val="374151"/>
                </a:solidFill>
                <a:effectLst/>
                <a:latin typeface="Söhne"/>
              </a:rPr>
              <a:t>Non-Repudiation: Guaranteeing that a party in a transaction cannot deny that the transaction occurred.</a:t>
            </a:r>
            <a:endParaRPr lang="en-US" dirty="0"/>
          </a:p>
          <a:p>
            <a:pPr marL="285750" indent="-285750">
              <a:buFont typeface="Arial" panose="020B0604020202020204" pitchFamily="34" charset="0"/>
              <a:buChar char="•"/>
            </a:pPr>
            <a:r>
              <a:rPr lang="en-US" b="0" i="0" dirty="0">
                <a:solidFill>
                  <a:srgbClr val="374151"/>
                </a:solidFill>
                <a:effectLst/>
                <a:latin typeface="Söhne"/>
              </a:rPr>
              <a:t>Authentication and Authorization: Confirming identities and granting correct levels of access.</a:t>
            </a:r>
            <a:endParaRPr lang="en-US" dirty="0"/>
          </a:p>
        </p:txBody>
      </p:sp>
    </p:spTree>
    <p:extLst>
      <p:ext uri="{BB962C8B-B14F-4D97-AF65-F5344CB8AC3E}">
        <p14:creationId xmlns:p14="http://schemas.microsoft.com/office/powerpoint/2010/main" val="2205070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18974" y="596847"/>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Real World Examples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8" name="TextBox 7">
            <a:extLst>
              <a:ext uri="{FF2B5EF4-FFF2-40B4-BE49-F238E27FC236}">
                <a16:creationId xmlns:a16="http://schemas.microsoft.com/office/drawing/2014/main" id="{FF91F274-464A-EF52-04BA-58FBAD76B6AD}"/>
              </a:ext>
            </a:extLst>
          </p:cNvPr>
          <p:cNvSpPr txBox="1"/>
          <p:nvPr/>
        </p:nvSpPr>
        <p:spPr>
          <a:xfrm>
            <a:off x="603669" y="1560163"/>
            <a:ext cx="10818266" cy="2585323"/>
          </a:xfrm>
          <a:prstGeom prst="rect">
            <a:avLst/>
          </a:prstGeom>
          <a:noFill/>
        </p:spPr>
        <p:txBody>
          <a:bodyPr wrap="square" numCol="1" rtlCol="0">
            <a:spAutoFit/>
          </a:bodyPr>
          <a:lstStyle/>
          <a:p>
            <a:pPr marL="285750" indent="-285750">
              <a:buFont typeface="Arial" panose="020B0604020202020204" pitchFamily="34" charset="0"/>
              <a:buChar char="•"/>
            </a:pPr>
            <a:r>
              <a:rPr lang="en-US" b="0" i="0" dirty="0">
                <a:solidFill>
                  <a:srgbClr val="374151"/>
                </a:solidFill>
                <a:effectLst/>
                <a:latin typeface="Söhne"/>
              </a:rPr>
              <a:t>SQL injection</a:t>
            </a:r>
          </a:p>
          <a:p>
            <a:endParaRPr lang="en-US" b="0" i="0" dirty="0">
              <a:solidFill>
                <a:srgbClr val="374151"/>
              </a:solidFill>
              <a:effectLst/>
              <a:latin typeface="Söhne"/>
            </a:endParaRPr>
          </a:p>
          <a:p>
            <a:pPr marL="742950" lvl="1" indent="-285750">
              <a:buFont typeface="Arial" panose="020B0604020202020204" pitchFamily="34" charset="0"/>
              <a:buChar char="•"/>
            </a:pPr>
            <a:r>
              <a:rPr lang="en-US" b="0" i="0" dirty="0">
                <a:solidFill>
                  <a:srgbClr val="374151"/>
                </a:solidFill>
                <a:effectLst/>
                <a:latin typeface="Söhne"/>
              </a:rPr>
              <a:t>Heartland Payment Systems (2008): An SQL Injection attack compromised 130 million credit and debit card numbers, making it one of the largest breaches in history.</a:t>
            </a:r>
          </a:p>
          <a:p>
            <a:pPr marL="742950" lvl="1" indent="-285750">
              <a:buFont typeface="Arial" panose="020B0604020202020204" pitchFamily="34" charset="0"/>
              <a:buChar char="•"/>
            </a:pPr>
            <a:endParaRPr lang="en-US" b="0" i="0" dirty="0">
              <a:solidFill>
                <a:srgbClr val="374151"/>
              </a:solidFill>
              <a:effectLst/>
              <a:latin typeface="Söhne"/>
            </a:endParaRPr>
          </a:p>
          <a:p>
            <a:pPr marL="742950" lvl="1" indent="-285750">
              <a:buFont typeface="Arial" panose="020B0604020202020204" pitchFamily="34" charset="0"/>
              <a:buChar char="•"/>
            </a:pPr>
            <a:r>
              <a:rPr lang="en-US" b="0" i="0" dirty="0">
                <a:solidFill>
                  <a:srgbClr val="374151"/>
                </a:solidFill>
                <a:effectLst/>
                <a:latin typeface="Söhne"/>
              </a:rPr>
              <a:t>Sony Pictures (2011): An SQL Injection vulnerability was used in an attack that led to the leak of thousands of confidential documents, emails, and unreleased films.</a:t>
            </a:r>
          </a:p>
          <a:p>
            <a:endParaRPr lang="en-US" dirty="0">
              <a:solidFill>
                <a:srgbClr val="374151"/>
              </a:solidFill>
              <a:latin typeface="Söhne"/>
            </a:endParaRPr>
          </a:p>
          <a:p>
            <a:pPr lvl="1"/>
            <a:endParaRPr lang="en-US" dirty="0">
              <a:solidFill>
                <a:srgbClr val="374151"/>
              </a:solidFill>
              <a:latin typeface="Söhne"/>
            </a:endParaRPr>
          </a:p>
        </p:txBody>
      </p:sp>
    </p:spTree>
    <p:extLst>
      <p:ext uri="{BB962C8B-B14F-4D97-AF65-F5344CB8AC3E}">
        <p14:creationId xmlns:p14="http://schemas.microsoft.com/office/powerpoint/2010/main" val="227018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18974" y="596847"/>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Real World Examples</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8" name="TextBox 7">
            <a:extLst>
              <a:ext uri="{FF2B5EF4-FFF2-40B4-BE49-F238E27FC236}">
                <a16:creationId xmlns:a16="http://schemas.microsoft.com/office/drawing/2014/main" id="{FF91F274-464A-EF52-04BA-58FBAD76B6AD}"/>
              </a:ext>
            </a:extLst>
          </p:cNvPr>
          <p:cNvSpPr txBox="1"/>
          <p:nvPr/>
        </p:nvSpPr>
        <p:spPr>
          <a:xfrm>
            <a:off x="603669" y="1560163"/>
            <a:ext cx="10818266" cy="3139321"/>
          </a:xfrm>
          <a:prstGeom prst="rect">
            <a:avLst/>
          </a:prstGeom>
          <a:noFill/>
        </p:spPr>
        <p:txBody>
          <a:bodyPr wrap="square" numCol="1" rtlCol="0">
            <a:spAutoFit/>
          </a:bodyPr>
          <a:lstStyle/>
          <a:p>
            <a:endParaRPr lang="en-US" dirty="0">
              <a:solidFill>
                <a:srgbClr val="374151"/>
              </a:solidFill>
              <a:latin typeface="Söhne"/>
            </a:endParaRPr>
          </a:p>
          <a:p>
            <a:pPr marL="285750" indent="-285750">
              <a:buFont typeface="Arial" panose="020B0604020202020204" pitchFamily="34" charset="0"/>
              <a:buChar char="•"/>
            </a:pPr>
            <a:r>
              <a:rPr lang="en-US" dirty="0">
                <a:solidFill>
                  <a:srgbClr val="374151"/>
                </a:solidFill>
                <a:latin typeface="Söhne"/>
              </a:rPr>
              <a:t>C</a:t>
            </a:r>
            <a:r>
              <a:rPr lang="en-US" b="0" i="0" dirty="0">
                <a:solidFill>
                  <a:srgbClr val="374151"/>
                </a:solidFill>
                <a:effectLst/>
                <a:latin typeface="Söhne"/>
              </a:rPr>
              <a:t>ross-Site Scripting (XSS)</a:t>
            </a:r>
          </a:p>
          <a:p>
            <a:pPr marL="285750" indent="-285750">
              <a:buFont typeface="Arial" panose="020B0604020202020204" pitchFamily="34" charset="0"/>
              <a:buChar char="•"/>
            </a:pPr>
            <a:endParaRPr lang="en-US" b="0" i="0" dirty="0">
              <a:solidFill>
                <a:srgbClr val="374151"/>
              </a:solidFill>
              <a:effectLst/>
              <a:latin typeface="Söhne"/>
            </a:endParaRPr>
          </a:p>
          <a:p>
            <a:pPr marL="742950" lvl="1" indent="-285750">
              <a:buFont typeface="Arial" panose="020B0604020202020204" pitchFamily="34" charset="0"/>
              <a:buChar char="•"/>
            </a:pPr>
            <a:r>
              <a:rPr lang="en-US" dirty="0">
                <a:solidFill>
                  <a:srgbClr val="374151"/>
                </a:solidFill>
                <a:latin typeface="Söhne"/>
              </a:rPr>
              <a:t>Fortnite (2019) : XSS vulnerability was exposed that affected over 200 million users. Attackers used XSS and insecure SSO vulnerabilities to redirect users to a fake login page allowing them to steal virtual currency within the game.</a:t>
            </a:r>
          </a:p>
          <a:p>
            <a:pPr marL="742950" lvl="1" indent="-285750">
              <a:buFont typeface="Arial" panose="020B0604020202020204" pitchFamily="34" charset="0"/>
              <a:buChar char="•"/>
            </a:pPr>
            <a:endParaRPr lang="en-US" dirty="0">
              <a:solidFill>
                <a:srgbClr val="374151"/>
              </a:solidFill>
              <a:latin typeface="Söhne"/>
            </a:endParaRPr>
          </a:p>
          <a:p>
            <a:pPr marL="742950" lvl="1" indent="-285750">
              <a:buFont typeface="Arial" panose="020B0604020202020204" pitchFamily="34" charset="0"/>
              <a:buChar char="•"/>
            </a:pPr>
            <a:r>
              <a:rPr lang="en-US" dirty="0" err="1">
                <a:solidFill>
                  <a:srgbClr val="374151"/>
                </a:solidFill>
                <a:latin typeface="Söhne"/>
              </a:rPr>
              <a:t>Ebay</a:t>
            </a:r>
            <a:r>
              <a:rPr lang="en-US" dirty="0">
                <a:solidFill>
                  <a:srgbClr val="374151"/>
                </a:solidFill>
                <a:latin typeface="Söhne"/>
              </a:rPr>
              <a:t> (2016) : The websites used a URL parameter that redirected users to a different pages on the platform. The value of this parameter was not validated, allowing attackers to inject malicious code into the page.</a:t>
            </a:r>
          </a:p>
          <a:p>
            <a:pPr lvl="1"/>
            <a:endParaRPr lang="en-US" dirty="0">
              <a:solidFill>
                <a:srgbClr val="374151"/>
              </a:solidFill>
              <a:latin typeface="Söhne"/>
            </a:endParaRPr>
          </a:p>
        </p:txBody>
      </p:sp>
    </p:spTree>
    <p:extLst>
      <p:ext uri="{BB962C8B-B14F-4D97-AF65-F5344CB8AC3E}">
        <p14:creationId xmlns:p14="http://schemas.microsoft.com/office/powerpoint/2010/main" val="2191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FCE4AD-9430-D90B-4A72-1EA057CBE84E}"/>
              </a:ext>
            </a:extLst>
          </p:cNvPr>
          <p:cNvPicPr>
            <a:picLocks noChangeAspect="1"/>
          </p:cNvPicPr>
          <p:nvPr/>
        </p:nvPicPr>
        <p:blipFill>
          <a:blip r:embed="rId3"/>
          <a:stretch>
            <a:fillRect/>
          </a:stretch>
        </p:blipFill>
        <p:spPr>
          <a:xfrm>
            <a:off x="4165599" y="1377245"/>
            <a:ext cx="8405171" cy="4560710"/>
          </a:xfrm>
          <a:prstGeom prst="rect">
            <a:avLst/>
          </a:prstGeom>
        </p:spPr>
      </p:pic>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418974" y="596847"/>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Man in the middle</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9</a:t>
            </a:fld>
            <a:endParaRPr lang="en-US" dirty="0"/>
          </a:p>
        </p:txBody>
      </p:sp>
      <p:sp>
        <p:nvSpPr>
          <p:cNvPr id="8" name="TextBox 7">
            <a:extLst>
              <a:ext uri="{FF2B5EF4-FFF2-40B4-BE49-F238E27FC236}">
                <a16:creationId xmlns:a16="http://schemas.microsoft.com/office/drawing/2014/main" id="{FF91F274-464A-EF52-04BA-58FBAD76B6AD}"/>
              </a:ext>
            </a:extLst>
          </p:cNvPr>
          <p:cNvSpPr txBox="1"/>
          <p:nvPr/>
        </p:nvSpPr>
        <p:spPr>
          <a:xfrm>
            <a:off x="99146" y="1207912"/>
            <a:ext cx="4805876" cy="5909310"/>
          </a:xfrm>
          <a:prstGeom prst="rect">
            <a:avLst/>
          </a:prstGeom>
          <a:noFill/>
        </p:spPr>
        <p:txBody>
          <a:bodyPr wrap="square" numCol="1" rtlCol="0">
            <a:spAutoFit/>
          </a:bodyPr>
          <a:lstStyle/>
          <a:p>
            <a:endParaRPr lang="en-US" dirty="0">
              <a:solidFill>
                <a:srgbClr val="374151"/>
              </a:solidFill>
              <a:latin typeface="Söhne"/>
            </a:endParaRPr>
          </a:p>
          <a:p>
            <a:pPr marL="285750" indent="-285750">
              <a:buFont typeface="Arial" panose="020B0604020202020204" pitchFamily="34" charset="0"/>
              <a:buChar char="•"/>
            </a:pPr>
            <a:r>
              <a:rPr lang="en-US" b="1" i="0" dirty="0">
                <a:effectLst/>
                <a:latin typeface="Söhne"/>
              </a:rPr>
              <a:t>Attack on Belgian Telecoms Company, Belgacom:</a:t>
            </a:r>
            <a:r>
              <a:rPr lang="en-US" b="0" i="0" dirty="0">
                <a:solidFill>
                  <a:srgbClr val="374151"/>
                </a:solidFill>
                <a:effectLst/>
                <a:latin typeface="Söhne"/>
              </a:rPr>
              <a:t> </a:t>
            </a:r>
          </a:p>
          <a:p>
            <a:pPr lvl="1"/>
            <a:r>
              <a:rPr lang="en-US" b="0" i="0" dirty="0">
                <a:solidFill>
                  <a:srgbClr val="374151"/>
                </a:solidFill>
                <a:effectLst/>
                <a:latin typeface="Söhne"/>
              </a:rPr>
              <a:t>In 2013, the Belgian telecoms company Belgacom </a:t>
            </a:r>
          </a:p>
          <a:p>
            <a:pPr lvl="1"/>
            <a:r>
              <a:rPr lang="en-US" b="0" i="0" dirty="0">
                <a:solidFill>
                  <a:srgbClr val="374151"/>
                </a:solidFill>
                <a:effectLst/>
                <a:latin typeface="Söhne"/>
              </a:rPr>
              <a:t>suffered a high-profile </a:t>
            </a:r>
          </a:p>
          <a:p>
            <a:pPr lvl="1"/>
            <a:r>
              <a:rPr lang="en-US" b="0" i="0" dirty="0">
                <a:solidFill>
                  <a:srgbClr val="374151"/>
                </a:solidFill>
                <a:effectLst/>
                <a:latin typeface="Söhne"/>
              </a:rPr>
              <a:t>Man-in-the-Middle (MitM) attack</a:t>
            </a:r>
            <a:endParaRPr lang="en-US" dirty="0">
              <a:solidFill>
                <a:srgbClr val="374151"/>
              </a:solidFill>
              <a:latin typeface="Söhne"/>
            </a:endParaRPr>
          </a:p>
          <a:p>
            <a:pPr lvl="1"/>
            <a:endParaRPr lang="en-US" b="0" i="0" dirty="0">
              <a:solidFill>
                <a:srgbClr val="374151"/>
              </a:solidFill>
              <a:effectLst/>
              <a:latin typeface="Söhne"/>
            </a:endParaRPr>
          </a:p>
          <a:p>
            <a:endParaRPr lang="en-US" dirty="0">
              <a:solidFill>
                <a:srgbClr val="374151"/>
              </a:solidFill>
              <a:latin typeface="Söhne"/>
            </a:endParaRPr>
          </a:p>
          <a:p>
            <a:pPr marL="285750" indent="-285750">
              <a:buFont typeface="Arial" panose="020B0604020202020204" pitchFamily="34" charset="0"/>
              <a:buChar char="•"/>
            </a:pPr>
            <a:r>
              <a:rPr lang="en-US" b="1" dirty="0">
                <a:latin typeface="Söhne"/>
              </a:rPr>
              <a:t>Personal Experience</a:t>
            </a:r>
            <a:r>
              <a:rPr lang="en-US" b="1" i="0" dirty="0">
                <a:effectLst/>
                <a:latin typeface="Söhne"/>
              </a:rPr>
              <a:t>:</a:t>
            </a:r>
            <a:r>
              <a:rPr lang="en-US" b="0" i="0" dirty="0">
                <a:solidFill>
                  <a:srgbClr val="374151"/>
                </a:solidFill>
                <a:effectLst/>
                <a:latin typeface="Söhne"/>
              </a:rPr>
              <a:t> </a:t>
            </a:r>
          </a:p>
          <a:p>
            <a:pPr lvl="1"/>
            <a:r>
              <a:rPr lang="en-US" b="0" i="0" dirty="0">
                <a:solidFill>
                  <a:srgbClr val="374151"/>
                </a:solidFill>
                <a:effectLst/>
                <a:latin typeface="Söhne"/>
              </a:rPr>
              <a:t>2022 – We were working on a $5million deal with a client. Their systems were compromised, and an attacker got hold of an email. They recreated all the Wire Transfer documents from both our banks and had multiple conversations with both parties. This was found when our lawyers and accountants double checked Wire instructions through a phone call.</a:t>
            </a:r>
            <a:endParaRPr lang="en-US" dirty="0">
              <a:solidFill>
                <a:srgbClr val="374151"/>
              </a:solidFill>
              <a:latin typeface="Söhne"/>
            </a:endParaRPr>
          </a:p>
          <a:p>
            <a:pPr lvl="1"/>
            <a:endParaRPr lang="en-US" b="0" i="0" dirty="0">
              <a:solidFill>
                <a:srgbClr val="374151"/>
              </a:solidFill>
              <a:effectLst/>
              <a:latin typeface="Söhne"/>
            </a:endParaRPr>
          </a:p>
          <a:p>
            <a:pPr lvl="1"/>
            <a:endParaRPr lang="en-US" dirty="0">
              <a:solidFill>
                <a:srgbClr val="374151"/>
              </a:solidFill>
              <a:latin typeface="Söhne"/>
            </a:endParaRPr>
          </a:p>
        </p:txBody>
      </p:sp>
    </p:spTree>
    <p:extLst>
      <p:ext uri="{BB962C8B-B14F-4D97-AF65-F5344CB8AC3E}">
        <p14:creationId xmlns:p14="http://schemas.microsoft.com/office/powerpoint/2010/main" val="3700768645"/>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1711</TotalTime>
  <Words>5702</Words>
  <Application>Microsoft Office PowerPoint</Application>
  <PresentationFormat>Widescreen</PresentationFormat>
  <Paragraphs>402</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Inter</vt:lpstr>
      <vt:lpstr>Neue Helvetica 55 Roman</vt:lpstr>
      <vt:lpstr>Roboto</vt:lpstr>
      <vt:lpstr>Söhne</vt:lpstr>
      <vt:lpstr>Wingdings</vt:lpstr>
      <vt:lpstr>Office Theme</vt:lpstr>
      <vt:lpstr>CYBER SECURITy</vt:lpstr>
      <vt:lpstr>Agenda</vt:lpstr>
      <vt:lpstr>INTRODUCTION</vt:lpstr>
      <vt:lpstr>PowerPoint Presentation</vt:lpstr>
      <vt:lpstr>PowerPoint Presentation</vt:lpstr>
      <vt:lpstr>PowerPoint Presentation</vt:lpstr>
      <vt:lpstr>PowerPoint Presentation</vt:lpstr>
      <vt:lpstr>PowerPoint Presentation</vt:lpstr>
      <vt:lpstr>PowerPoint Presentation</vt:lpstr>
      <vt:lpstr>Cyber security</vt:lpstr>
      <vt:lpstr>PowerPoint Presentation</vt:lpstr>
      <vt:lpstr>OWASP</vt:lpstr>
      <vt:lpstr>PowerPoint Presentation</vt:lpstr>
      <vt:lpstr>OWASP</vt:lpstr>
      <vt:lpstr>PowerPoint Presentation</vt:lpstr>
      <vt:lpstr>XSS</vt:lpstr>
      <vt:lpstr>Broken Access Control</vt:lpstr>
      <vt:lpstr>Cryptographic Failures</vt:lpstr>
      <vt:lpstr>SQL Injection</vt:lpstr>
      <vt:lpstr>insecure design</vt:lpstr>
      <vt:lpstr>Security misconfiguration</vt:lpstr>
      <vt:lpstr>Vulnerable and outdated components</vt:lpstr>
      <vt:lpstr>Identification and authentication failures</vt:lpstr>
      <vt:lpstr>Software and data integrity failures</vt:lpstr>
      <vt:lpstr>Security logging and monitoring failures</vt:lpstr>
      <vt:lpstr>Server side request forgery</vt:lpstr>
      <vt:lpstr>PowerPoint Presentation</vt:lpstr>
      <vt:lpstr>In Closing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 OWASP PART 1</dc:title>
  <dc:creator>Ryan Ternier</dc:creator>
  <cp:lastModifiedBy>Ryan Ternier</cp:lastModifiedBy>
  <cp:revision>13</cp:revision>
  <dcterms:created xsi:type="dcterms:W3CDTF">2023-04-26T12:57:28Z</dcterms:created>
  <dcterms:modified xsi:type="dcterms:W3CDTF">2023-05-22T23:22:26Z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