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2" r:id="rId3"/>
    <p:sldId id="263" r:id="rId4"/>
    <p:sldId id="261"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9" d="100"/>
          <a:sy n="69" d="100"/>
        </p:scale>
        <p:origin x="65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05004-60D2-4BA6-A94F-C70C8FEAFD92}" type="datetimeFigureOut">
              <a:rPr lang="en-US" smtClean="0"/>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4AC67-8ED0-47F0-BA52-FE34BA6092C8}" type="slidenum">
              <a:rPr lang="en-US" smtClean="0"/>
              <a:t>‹#›</a:t>
            </a:fld>
            <a:endParaRPr lang="en-US"/>
          </a:p>
        </p:txBody>
      </p:sp>
    </p:spTree>
    <p:extLst>
      <p:ext uri="{BB962C8B-B14F-4D97-AF65-F5344CB8AC3E}">
        <p14:creationId xmlns:p14="http://schemas.microsoft.com/office/powerpoint/2010/main" val="14434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D4E32E5-FC78-4ADF-824B-2AF2EE7A6CDD}" type="datetime1">
              <a:rPr lang="en-US" smtClean="0"/>
              <a:t>7/3/2022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76389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D506F2-C7B2-4CF1-B430-3A12DCEACCB9}" type="datetime1">
              <a:rPr lang="en-US" smtClean="0"/>
              <a:t>7/3/2022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266829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6A8852-7903-46F5-93B2-44958B03B8A4}" type="datetime1">
              <a:rPr lang="en-US" smtClean="0"/>
              <a:t>7/3/2022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126127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F56DED-904A-41C7-B0CB-220ABF1F7496}" type="datetime1">
              <a:rPr lang="en-US" smtClean="0"/>
              <a:t>7/3/2022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386466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FA81E-1E07-4B60-B9CF-1ACCAD4CE7ED}" type="datetime1">
              <a:rPr lang="en-US" smtClean="0"/>
              <a:t>7/3/2022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117186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4E7B1-FB35-4CFF-9B89-1C04D21B5F56}" type="datetime1">
              <a:rPr lang="en-US" smtClean="0"/>
              <a:t>7/3/2022</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33690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88E1F0-3456-46A7-A8E7-1A9FD9C0B2FE}" type="datetime1">
              <a:rPr lang="en-US" smtClean="0"/>
              <a:t>7/3/2022</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102922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CD1F4B-1F64-4E40-BD68-C56D94FC3044}" type="datetime1">
              <a:rPr lang="en-US" smtClean="0"/>
              <a:t>7/3/2022</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358359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A1A89-AF7D-4685-805B-195A4E9A7B7B}" type="datetime1">
              <a:rPr lang="en-US" smtClean="0"/>
              <a:t>7/3/2022</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170111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EBA5E-6647-455C-A773-A3464C7081BF}" type="datetime1">
              <a:rPr lang="en-US" smtClean="0"/>
              <a:t>7/3/2022</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178834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976E0-0C1E-4403-A662-04855EBFE083}" type="datetime1">
              <a:rPr lang="en-US" smtClean="0"/>
              <a:t>7/3/2022</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5C63147-878E-44A3-80CF-83EFDE67F5AF}" type="slidenum">
              <a:rPr lang="en-US" smtClean="0"/>
              <a:pPr/>
              <a:t>‹#›</a:t>
            </a:fld>
            <a:endParaRPr lang="en-US"/>
          </a:p>
        </p:txBody>
      </p:sp>
    </p:spTree>
    <p:extLst>
      <p:ext uri="{BB962C8B-B14F-4D97-AF65-F5344CB8AC3E}">
        <p14:creationId xmlns:p14="http://schemas.microsoft.com/office/powerpoint/2010/main" val="21597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97480-56F5-4AD4-AB19-480F8F788307}" type="datetime1">
              <a:rPr lang="en-US" smtClean="0"/>
              <a:t>7/3/2022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63147-878E-44A3-80CF-83EFDE67F5AF}" type="slidenum">
              <a:rPr lang="en-US" smtClean="0"/>
              <a:pPr/>
              <a:t>‹#›</a:t>
            </a:fld>
            <a:endParaRPr lang="en-US"/>
          </a:p>
        </p:txBody>
      </p:sp>
    </p:spTree>
    <p:extLst>
      <p:ext uri="{BB962C8B-B14F-4D97-AF65-F5344CB8AC3E}">
        <p14:creationId xmlns:p14="http://schemas.microsoft.com/office/powerpoint/2010/main" val="207971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Learn/HTML/Introduction_to_HTML/Document_and_website_structure#basic_sections_of_a_docu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2900" y="2629217"/>
            <a:ext cx="9144000" cy="1801881"/>
          </a:xfrm>
        </p:spPr>
        <p:txBody>
          <a:bodyPr>
            <a:normAutofit/>
          </a:bodyPr>
          <a:lstStyle/>
          <a:p>
            <a:r>
              <a:rPr lang="en-US" sz="4000" b="1">
                <a:latin typeface="Times New Roman" panose="02020603050405020304" pitchFamily="18" charset="0"/>
                <a:cs typeface="Times New Roman" panose="02020603050405020304" pitchFamily="18" charset="0"/>
              </a:rPr>
              <a:t>Practical </a:t>
            </a:r>
            <a:r>
              <a:rPr lang="en-US" sz="4000" b="1" dirty="0">
                <a:latin typeface="Times New Roman" panose="02020603050405020304" pitchFamily="18" charset="0"/>
                <a:cs typeface="Times New Roman" panose="02020603050405020304" pitchFamily="18" charset="0"/>
              </a:rPr>
              <a:t>Introduction</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5</a:t>
            </a:r>
            <a:r>
              <a:rPr lang="en-US" sz="4000" b="1" baseline="30000" dirty="0">
                <a:latin typeface="Times New Roman" panose="02020603050405020304" pitchFamily="18" charset="0"/>
                <a:cs typeface="Times New Roman" panose="02020603050405020304" pitchFamily="18" charset="0"/>
              </a:rPr>
              <a:t>th</a:t>
            </a:r>
            <a:r>
              <a:rPr lang="en-US" sz="4000" b="1" dirty="0">
                <a:latin typeface="Times New Roman" panose="02020603050405020304" pitchFamily="18" charset="0"/>
                <a:cs typeface="Times New Roman" panose="02020603050405020304" pitchFamily="18" charset="0"/>
              </a:rPr>
              <a:t> Semester</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2022-23</a:t>
            </a:r>
          </a:p>
        </p:txBody>
      </p:sp>
      <p:sp>
        <p:nvSpPr>
          <p:cNvPr id="3" name="Subtitle 2"/>
          <p:cNvSpPr>
            <a:spLocks noGrp="1"/>
          </p:cNvSpPr>
          <p:nvPr>
            <p:ph type="subTitle" idx="1"/>
          </p:nvPr>
        </p:nvSpPr>
        <p:spPr>
          <a:xfrm>
            <a:off x="1423720" y="1164379"/>
            <a:ext cx="9144000" cy="1464838"/>
          </a:xfrm>
        </p:spPr>
        <p:txBody>
          <a:bodyPr>
            <a:normAutofit lnSpcReduction="10000"/>
          </a:bodyPr>
          <a:lstStyle/>
          <a:p>
            <a:r>
              <a:rPr lang="en-US" sz="4800" dirty="0">
                <a:latin typeface="Times New Roman" panose="02020603050405020304" pitchFamily="18" charset="0"/>
                <a:cs typeface="Times New Roman" panose="02020603050405020304" pitchFamily="18" charset="0"/>
              </a:rPr>
              <a:t>CS381   </a:t>
            </a:r>
          </a:p>
          <a:p>
            <a:r>
              <a:rPr lang="en-US" sz="4800" dirty="0">
                <a:latin typeface="Times New Roman" panose="02020603050405020304" pitchFamily="18" charset="0"/>
                <a:cs typeface="Times New Roman" panose="02020603050405020304" pitchFamily="18" charset="0"/>
              </a:rPr>
              <a:t>Full Stack Development</a:t>
            </a:r>
          </a:p>
        </p:txBody>
      </p:sp>
      <p:pic>
        <p:nvPicPr>
          <p:cNvPr id="4" name="Picture 1" descr="https://ci6.googleusercontent.com/proxy/bfr2pXhklaZ9bki9T7aWtugdc09WdaxjR_tJLRge_1-Ur2lfHeTaUnG7NWLJ34AS81XAfRo9s0x9iLo6ylJcp3rJDdwDxCpuwMSXojhfeF-Qp236ez2-2QjMYmmEoEwfwi3sDvjmm3PQQtJqPEO16u_8jj23GemlSKjO6wIlY7IFRzrRWdrw00fMWCpgvLNPw0W9uAc9JiQKz7s=s0-d-e1-ft#https://docs.google.com/uc?export=download&amp;id=0B8B0dGR3LhgWa2RSRWZLSE1zUW8&amp;revid=0B8B0dGR3LhgWSHYzdUJRM01mRG1CeVdLWHhxTm5nMlFML1A0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76226"/>
            <a:ext cx="2209800" cy="4476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ChangeArrowheads="1"/>
          </p:cNvSpPr>
          <p:nvPr/>
        </p:nvSpPr>
        <p:spPr bwMode="auto">
          <a:xfrm>
            <a:off x="345540" y="768548"/>
            <a:ext cx="215636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700" b="1" dirty="0">
                <a:solidFill>
                  <a:srgbClr val="0B5394"/>
                </a:solidFill>
                <a:latin typeface="Arial" pitchFamily="34" charset="0"/>
                <a:cs typeface="Arial" pitchFamily="34" charset="0"/>
              </a:rPr>
              <a:t>Accredited with 'A' by NAAC - Govt. of India</a:t>
            </a:r>
            <a:endParaRPr lang="en-US" sz="700" dirty="0">
              <a:solidFill>
                <a:srgbClr val="222222"/>
              </a:solidFill>
              <a:latin typeface="Arial" pitchFamily="34" charset="0"/>
              <a:cs typeface="Arial" pitchFamily="34" charset="0"/>
            </a:endParaRPr>
          </a:p>
          <a:p>
            <a:pPr eaLnBrk="0" fontAlgn="base" hangingPunct="0">
              <a:spcBef>
                <a:spcPct val="0"/>
              </a:spcBef>
              <a:spcAft>
                <a:spcPct val="0"/>
              </a:spcAft>
            </a:pPr>
            <a:r>
              <a:rPr lang="en-US" sz="700" b="1" dirty="0">
                <a:solidFill>
                  <a:srgbClr val="0B5394"/>
                </a:solidFill>
                <a:latin typeface="Arial" pitchFamily="34" charset="0"/>
                <a:cs typeface="Arial" pitchFamily="34" charset="0"/>
              </a:rPr>
              <a:t>Accredited with 'A' by KCG -   Govt. of Gujarat</a:t>
            </a:r>
            <a:endParaRPr lang="en-US" sz="700" dirty="0">
              <a:latin typeface="Arial" pitchFamily="34" charset="0"/>
              <a:cs typeface="Arial" pitchFamily="34" charset="0"/>
            </a:endParaRPr>
          </a:p>
        </p:txBody>
      </p:sp>
      <p:pic>
        <p:nvPicPr>
          <p:cNvPr id="6" name="Picture 13"/>
          <p:cNvPicPr>
            <a:picLocks noChangeAspect="1" noChangeArrowheads="1"/>
          </p:cNvPicPr>
          <p:nvPr/>
        </p:nvPicPr>
        <p:blipFill>
          <a:blip r:embed="rId3" cstate="print"/>
          <a:srcRect/>
          <a:stretch>
            <a:fillRect/>
          </a:stretch>
        </p:blipFill>
        <p:spPr bwMode="auto">
          <a:xfrm>
            <a:off x="10668000" y="54174"/>
            <a:ext cx="1371600" cy="762000"/>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196178080"/>
              </p:ext>
            </p:extLst>
          </p:nvPr>
        </p:nvGraphicFramePr>
        <p:xfrm>
          <a:off x="2120900" y="4554469"/>
          <a:ext cx="8547100" cy="1554480"/>
        </p:xfrm>
        <a:graphic>
          <a:graphicData uri="http://schemas.openxmlformats.org/drawingml/2006/table">
            <a:tbl>
              <a:tblPr firstRow="1" bandRow="1">
                <a:tableStyleId>{5C22544A-7EE6-4342-B048-85BDC9FD1C3A}</a:tableStyleId>
              </a:tblPr>
              <a:tblGrid>
                <a:gridCol w="2830662">
                  <a:extLst>
                    <a:ext uri="{9D8B030D-6E8A-4147-A177-3AD203B41FA5}">
                      <a16:colId xmlns:a16="http://schemas.microsoft.com/office/drawing/2014/main" val="797845280"/>
                    </a:ext>
                  </a:extLst>
                </a:gridCol>
                <a:gridCol w="5716438">
                  <a:extLst>
                    <a:ext uri="{9D8B030D-6E8A-4147-A177-3AD203B41FA5}">
                      <a16:colId xmlns:a16="http://schemas.microsoft.com/office/drawing/2014/main" val="1902806216"/>
                    </a:ext>
                  </a:extLst>
                </a:gridCol>
              </a:tblGrid>
              <a:tr h="376758">
                <a:tc>
                  <a:txBody>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Course</a:t>
                      </a:r>
                      <a:r>
                        <a:rPr lang="en-US" b="1" baseline="0" dirty="0">
                          <a:latin typeface="Times New Roman" panose="02020603050405020304" pitchFamily="18" charset="0"/>
                          <a:ea typeface="Tahoma" panose="020B0604030504040204" pitchFamily="34" charset="0"/>
                          <a:cs typeface="Times New Roman" panose="02020603050405020304" pitchFamily="18" charset="0"/>
                        </a:rPr>
                        <a:t> </a:t>
                      </a:r>
                      <a:r>
                        <a:rPr lang="en-US" b="1" dirty="0">
                          <a:latin typeface="Times New Roman" panose="02020603050405020304" pitchFamily="18" charset="0"/>
                          <a:ea typeface="Tahoma" panose="020B0604030504040204" pitchFamily="34" charset="0"/>
                          <a:cs typeface="Times New Roman" panose="02020603050405020304" pitchFamily="18" charset="0"/>
                        </a:rPr>
                        <a:t>Coordinator and Subject Teacher</a:t>
                      </a:r>
                    </a:p>
                  </a:txBody>
                  <a:tcPr/>
                </a:tc>
                <a:tc>
                  <a:txBody>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Lab Faculties</a:t>
                      </a:r>
                    </a:p>
                  </a:txBody>
                  <a:tcPr/>
                </a:tc>
                <a:extLst>
                  <a:ext uri="{0D108BD9-81ED-4DB2-BD59-A6C34878D82A}">
                    <a16:rowId xmlns:a16="http://schemas.microsoft.com/office/drawing/2014/main" val="4182311300"/>
                  </a:ext>
                </a:extLst>
              </a:tr>
              <a:tr h="874350">
                <a:tc>
                  <a:txBody>
                    <a:bodyPr/>
                    <a:lstStyle/>
                    <a:p>
                      <a:r>
                        <a:rPr lang="en-US" b="1" dirty="0" err="1">
                          <a:latin typeface="Times New Roman" panose="02020603050405020304" pitchFamily="18" charset="0"/>
                          <a:ea typeface="Tahoma" panose="020B0604030504040204" pitchFamily="34" charset="0"/>
                          <a:cs typeface="Times New Roman" panose="02020603050405020304" pitchFamily="18" charset="0"/>
                        </a:rPr>
                        <a:t>Srushti</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Gajjar</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r>
                        <a:rPr lang="en-US" b="1" dirty="0" err="1">
                          <a:latin typeface="Times New Roman" panose="02020603050405020304" pitchFamily="18" charset="0"/>
                          <a:ea typeface="Tahoma" panose="020B0604030504040204" pitchFamily="34" charset="0"/>
                          <a:cs typeface="Times New Roman" panose="02020603050405020304" pitchFamily="18" charset="0"/>
                        </a:rPr>
                        <a:t>Vaibhavi</a:t>
                      </a:r>
                      <a:r>
                        <a:rPr lang="en-US" b="1" dirty="0">
                          <a:latin typeface="Times New Roman" panose="02020603050405020304" pitchFamily="18" charset="0"/>
                          <a:ea typeface="Tahoma" panose="020B0604030504040204" pitchFamily="34" charset="0"/>
                          <a:cs typeface="Times New Roman" panose="02020603050405020304" pitchFamily="18" charset="0"/>
                        </a:rPr>
                        <a:t> Patel</a:t>
                      </a:r>
                    </a:p>
                    <a:p>
                      <a:r>
                        <a:rPr lang="en-US" b="1" dirty="0">
                          <a:latin typeface="Times New Roman" panose="02020603050405020304" pitchFamily="18" charset="0"/>
                          <a:ea typeface="Tahoma" panose="020B0604030504040204" pitchFamily="34" charset="0"/>
                          <a:cs typeface="Times New Roman" panose="02020603050405020304" pitchFamily="18" charset="0"/>
                        </a:rPr>
                        <a:t>Vidisha Pradhan</a:t>
                      </a:r>
                    </a:p>
                    <a:p>
                      <a:r>
                        <a:rPr lang="en-US" b="1" dirty="0" err="1">
                          <a:latin typeface="Times New Roman" panose="02020603050405020304" pitchFamily="18" charset="0"/>
                          <a:ea typeface="Tahoma" panose="020B0604030504040204" pitchFamily="34" charset="0"/>
                          <a:cs typeface="Times New Roman" panose="02020603050405020304" pitchFamily="18" charset="0"/>
                        </a:rPr>
                        <a:t>Akshita</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Kadamb</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718327368"/>
                  </a:ext>
                </a:extLst>
              </a:tr>
            </a:tbl>
          </a:graphicData>
        </a:graphic>
      </p:graphicFrame>
      <p:sp>
        <p:nvSpPr>
          <p:cNvPr id="9" name="Footer Placeholder 8">
            <a:extLst>
              <a:ext uri="{FF2B5EF4-FFF2-40B4-BE49-F238E27FC236}">
                <a16:creationId xmlns:a16="http://schemas.microsoft.com/office/drawing/2014/main" id="{E90D32DD-0E81-4CAF-BADA-973E33C54467}"/>
              </a:ext>
            </a:extLst>
          </p:cNvPr>
          <p:cNvSpPr>
            <a:spLocks noGrp="1"/>
          </p:cNvSpPr>
          <p:nvPr>
            <p:ph type="ftr" sz="quarter" idx="11"/>
          </p:nvPr>
        </p:nvSpPr>
        <p:spPr/>
        <p:txBody>
          <a:bodyPr/>
          <a:lstStyle/>
          <a:p>
            <a:r>
              <a:rPr lang="en-US"/>
              <a:t>Department of Computer Science and Engineering</a:t>
            </a:r>
          </a:p>
        </p:txBody>
      </p:sp>
      <p:sp>
        <p:nvSpPr>
          <p:cNvPr id="10" name="Slide Number Placeholder 9">
            <a:extLst>
              <a:ext uri="{FF2B5EF4-FFF2-40B4-BE49-F238E27FC236}">
                <a16:creationId xmlns:a16="http://schemas.microsoft.com/office/drawing/2014/main" id="{0141C8F6-02CD-4881-8458-42BCECF82B10}"/>
              </a:ext>
            </a:extLst>
          </p:cNvPr>
          <p:cNvSpPr>
            <a:spLocks noGrp="1"/>
          </p:cNvSpPr>
          <p:nvPr>
            <p:ph type="sldNum" sz="quarter" idx="12"/>
          </p:nvPr>
        </p:nvSpPr>
        <p:spPr/>
        <p:txBody>
          <a:bodyPr/>
          <a:lstStyle/>
          <a:p>
            <a:fld id="{25C63147-878E-44A3-80CF-83EFDE67F5AF}" type="slidenum">
              <a:rPr lang="en-US" smtClean="0"/>
              <a:pPr/>
              <a:t>1</a:t>
            </a:fld>
            <a:endParaRPr lang="en-US"/>
          </a:p>
        </p:txBody>
      </p:sp>
    </p:spTree>
    <p:extLst>
      <p:ext uri="{BB962C8B-B14F-4D97-AF65-F5344CB8AC3E}">
        <p14:creationId xmlns:p14="http://schemas.microsoft.com/office/powerpoint/2010/main" val="293401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Teaching Scheme</a:t>
            </a:r>
            <a:br>
              <a:rPr lang="en-US"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Credit Hours</a:t>
            </a:r>
          </a:p>
        </p:txBody>
      </p:sp>
      <p:graphicFrame>
        <p:nvGraphicFramePr>
          <p:cNvPr id="8" name="Table 7"/>
          <p:cNvGraphicFramePr>
            <a:graphicFrameLocks noGrp="1"/>
          </p:cNvGraphicFramePr>
          <p:nvPr>
            <p:extLst>
              <p:ext uri="{D42A27DB-BD31-4B8C-83A1-F6EECF244321}">
                <p14:modId xmlns:p14="http://schemas.microsoft.com/office/powerpoint/2010/main" val="2588966075"/>
              </p:ext>
            </p:extLst>
          </p:nvPr>
        </p:nvGraphicFramePr>
        <p:xfrm>
          <a:off x="840260" y="1964726"/>
          <a:ext cx="10598365" cy="2193206"/>
        </p:xfrm>
        <a:graphic>
          <a:graphicData uri="http://schemas.openxmlformats.org/drawingml/2006/table">
            <a:tbl>
              <a:tblPr firstRow="1" firstCol="1" lastRow="1" lastCol="1" bandRow="1" bandCol="1">
                <a:tableStyleId>{5940675A-B579-460E-94D1-54222C63F5DA}</a:tableStyleId>
              </a:tblPr>
              <a:tblGrid>
                <a:gridCol w="2170545">
                  <a:extLst>
                    <a:ext uri="{9D8B030D-6E8A-4147-A177-3AD203B41FA5}">
                      <a16:colId xmlns:a16="http://schemas.microsoft.com/office/drawing/2014/main" val="20000"/>
                    </a:ext>
                  </a:extLst>
                </a:gridCol>
                <a:gridCol w="1367188">
                  <a:extLst>
                    <a:ext uri="{9D8B030D-6E8A-4147-A177-3AD203B41FA5}">
                      <a16:colId xmlns:a16="http://schemas.microsoft.com/office/drawing/2014/main" val="20001"/>
                    </a:ext>
                  </a:extLst>
                </a:gridCol>
                <a:gridCol w="1765688">
                  <a:extLst>
                    <a:ext uri="{9D8B030D-6E8A-4147-A177-3AD203B41FA5}">
                      <a16:colId xmlns:a16="http://schemas.microsoft.com/office/drawing/2014/main" val="20002"/>
                    </a:ext>
                  </a:extLst>
                </a:gridCol>
                <a:gridCol w="1765688">
                  <a:extLst>
                    <a:ext uri="{9D8B030D-6E8A-4147-A177-3AD203B41FA5}">
                      <a16:colId xmlns:a16="http://schemas.microsoft.com/office/drawing/2014/main" val="20003"/>
                    </a:ext>
                  </a:extLst>
                </a:gridCol>
                <a:gridCol w="1765688">
                  <a:extLst>
                    <a:ext uri="{9D8B030D-6E8A-4147-A177-3AD203B41FA5}">
                      <a16:colId xmlns:a16="http://schemas.microsoft.com/office/drawing/2014/main" val="20004"/>
                    </a:ext>
                  </a:extLst>
                </a:gridCol>
                <a:gridCol w="1763568">
                  <a:extLst>
                    <a:ext uri="{9D8B030D-6E8A-4147-A177-3AD203B41FA5}">
                      <a16:colId xmlns:a16="http://schemas.microsoft.com/office/drawing/2014/main" val="20005"/>
                    </a:ext>
                  </a:extLst>
                </a:gridCol>
              </a:tblGrid>
              <a:tr h="1132654">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Teaching Scheme</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Theory</a:t>
                      </a:r>
                    </a:p>
                    <a:p>
                      <a:pPr marL="0" marR="0" algn="ctr">
                        <a:lnSpc>
                          <a:spcPct val="150000"/>
                        </a:lnSpc>
                        <a:spcBef>
                          <a:spcPts val="0"/>
                        </a:spcBef>
                        <a:spcAft>
                          <a:spcPts val="0"/>
                        </a:spcAft>
                      </a:pPr>
                      <a:r>
                        <a:rPr lang="en-IN" sz="2200" b="1" dirty="0">
                          <a:effectLst/>
                          <a:latin typeface="Times New Roman" panose="02020603050405020304" pitchFamily="18" charset="0"/>
                          <a:ea typeface="Times New Roman"/>
                          <a:cs typeface="Times New Roman" panose="02020603050405020304" pitchFamily="18" charset="0"/>
                        </a:rPr>
                        <a:t>sessions</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Practical</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Tutorial</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Total</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Credit</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30276">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Hours/week</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200" dirty="0">
                          <a:effectLst/>
                          <a:latin typeface="Times New Roman" panose="02020603050405020304" pitchFamily="18" charset="0"/>
                          <a:ea typeface="Times New Roman"/>
                          <a:cs typeface="Times New Roman" panose="02020603050405020304" pitchFamily="18" charset="0"/>
                        </a:rPr>
                        <a:t>2</a:t>
                      </a:r>
                    </a:p>
                  </a:txBody>
                  <a:tcPr marL="68580" marR="68580" marT="0" marB="0" anchor="ctr"/>
                </a:tc>
                <a:tc>
                  <a:txBody>
                    <a:bodyPr/>
                    <a:lstStyle/>
                    <a:p>
                      <a:pPr marL="0" marR="0" algn="ctr">
                        <a:lnSpc>
                          <a:spcPct val="150000"/>
                        </a:lnSpc>
                        <a:spcBef>
                          <a:spcPts val="0"/>
                        </a:spcBef>
                        <a:spcAft>
                          <a:spcPts val="0"/>
                        </a:spcAft>
                      </a:pPr>
                      <a:r>
                        <a:rPr lang="en-US" sz="2200" dirty="0">
                          <a:effectLst/>
                          <a:latin typeface="Times New Roman" panose="02020603050405020304" pitchFamily="18" charset="0"/>
                          <a:ea typeface="Times New Roman"/>
                          <a:cs typeface="Times New Roman" panose="02020603050405020304" pitchFamily="18" charset="0"/>
                        </a:rPr>
                        <a:t>2</a:t>
                      </a:r>
                    </a:p>
                  </a:txBody>
                  <a:tcPr marL="68580" marR="68580" marT="0" marB="0" anchor="ctr"/>
                </a:tc>
                <a:tc>
                  <a:txBody>
                    <a:bodyPr/>
                    <a:lstStyle/>
                    <a:p>
                      <a:pPr marL="0" marR="0" algn="ctr">
                        <a:lnSpc>
                          <a:spcPct val="150000"/>
                        </a:lnSpc>
                        <a:spcBef>
                          <a:spcPts val="0"/>
                        </a:spcBef>
                        <a:spcAft>
                          <a:spcPts val="0"/>
                        </a:spcAft>
                      </a:pPr>
                      <a:r>
                        <a:rPr lang="en-IN" sz="2200" dirty="0">
                          <a:effectLst/>
                          <a:latin typeface="Times New Roman" panose="02020603050405020304" pitchFamily="18" charset="0"/>
                          <a:cs typeface="Times New Roman" panose="02020603050405020304" pitchFamily="18" charset="0"/>
                        </a:rPr>
                        <a:t>-</a:t>
                      </a:r>
                      <a:endParaRPr lang="en-US" sz="2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200" dirty="0">
                          <a:effectLst/>
                          <a:latin typeface="Times New Roman" panose="02020603050405020304" pitchFamily="18" charset="0"/>
                          <a:ea typeface="Times New Roman"/>
                          <a:cs typeface="Times New Roman" panose="02020603050405020304" pitchFamily="18" charset="0"/>
                        </a:rPr>
                        <a:t>4</a:t>
                      </a:r>
                    </a:p>
                  </a:txBody>
                  <a:tcPr marL="68580" marR="68580" marT="0" marB="0" anchor="ctr"/>
                </a:tc>
                <a:tc rowSpan="2">
                  <a:txBody>
                    <a:bodyPr/>
                    <a:lstStyle/>
                    <a:p>
                      <a:pPr marL="0" marR="0" algn="ctr">
                        <a:lnSpc>
                          <a:spcPct val="150000"/>
                        </a:lnSpc>
                        <a:spcBef>
                          <a:spcPts val="0"/>
                        </a:spcBef>
                        <a:spcAft>
                          <a:spcPts val="0"/>
                        </a:spcAft>
                      </a:pPr>
                      <a:r>
                        <a:rPr lang="en-US" sz="2200" dirty="0">
                          <a:effectLst/>
                          <a:latin typeface="Times New Roman" panose="02020603050405020304" pitchFamily="18" charset="0"/>
                          <a:ea typeface="Times New Roman"/>
                          <a:cs typeface="Times New Roman" panose="02020603050405020304" pitchFamily="18" charset="0"/>
                        </a:rPr>
                        <a:t>3</a:t>
                      </a:r>
                    </a:p>
                  </a:txBody>
                  <a:tcPr marL="68580" marR="68580" marT="0" marB="0" anchor="ctr"/>
                </a:tc>
                <a:extLst>
                  <a:ext uri="{0D108BD9-81ED-4DB2-BD59-A6C34878D82A}">
                    <a16:rowId xmlns:a16="http://schemas.microsoft.com/office/drawing/2014/main" val="10001"/>
                  </a:ext>
                </a:extLst>
              </a:tr>
              <a:tr h="530276">
                <a:tc>
                  <a:txBody>
                    <a:bodyPr/>
                    <a:lstStyle/>
                    <a:p>
                      <a:pPr marL="0" marR="0" algn="ctr">
                        <a:lnSpc>
                          <a:spcPct val="150000"/>
                        </a:lnSpc>
                        <a:spcBef>
                          <a:spcPts val="0"/>
                        </a:spcBef>
                        <a:spcAft>
                          <a:spcPts val="0"/>
                        </a:spcAft>
                      </a:pPr>
                      <a:r>
                        <a:rPr lang="en-IN" sz="2200" b="1" dirty="0">
                          <a:effectLst/>
                          <a:latin typeface="Times New Roman" panose="02020603050405020304" pitchFamily="18" charset="0"/>
                          <a:cs typeface="Times New Roman" panose="02020603050405020304" pitchFamily="18" charset="0"/>
                        </a:rPr>
                        <a:t>Marks</a:t>
                      </a:r>
                      <a:endParaRPr lang="en-US" sz="2200" b="1"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200" dirty="0">
                          <a:effectLst/>
                          <a:latin typeface="Times New Roman" panose="02020603050405020304" pitchFamily="18" charset="0"/>
                          <a:cs typeface="Times New Roman" panose="02020603050405020304" pitchFamily="18" charset="0"/>
                        </a:rPr>
                        <a:t>100</a:t>
                      </a:r>
                      <a:endParaRPr lang="en-US" sz="2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200" dirty="0">
                          <a:effectLst/>
                          <a:latin typeface="Times New Roman" panose="02020603050405020304" pitchFamily="18" charset="0"/>
                          <a:ea typeface="Times New Roman"/>
                          <a:cs typeface="Times New Roman" panose="02020603050405020304" pitchFamily="18" charset="0"/>
                        </a:rPr>
                        <a:t>5</a:t>
                      </a:r>
                      <a:r>
                        <a:rPr lang="en-IN" sz="2200" dirty="0">
                          <a:effectLst/>
                          <a:latin typeface="Times New Roman" panose="02020603050405020304" pitchFamily="18" charset="0"/>
                          <a:ea typeface="Times New Roman"/>
                          <a:cs typeface="Times New Roman" panose="02020603050405020304" pitchFamily="18" charset="0"/>
                        </a:rPr>
                        <a:t>0</a:t>
                      </a:r>
                      <a:endParaRPr lang="en-US" sz="2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2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200" dirty="0">
                          <a:effectLst/>
                          <a:latin typeface="Times New Roman" panose="02020603050405020304" pitchFamily="18" charset="0"/>
                          <a:ea typeface="Times New Roman"/>
                          <a:cs typeface="Times New Roman" panose="02020603050405020304" pitchFamily="18" charset="0"/>
                        </a:rPr>
                        <a:t>1</a:t>
                      </a:r>
                      <a:r>
                        <a:rPr lang="en-IN" sz="2200" dirty="0">
                          <a:effectLst/>
                          <a:latin typeface="Times New Roman" panose="02020603050405020304" pitchFamily="18" charset="0"/>
                          <a:ea typeface="Times New Roman"/>
                          <a:cs typeface="Times New Roman" panose="02020603050405020304" pitchFamily="18" charset="0"/>
                        </a:rPr>
                        <a:t>50</a:t>
                      </a:r>
                      <a:endParaRPr lang="en-US" sz="2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10002"/>
                  </a:ext>
                </a:extLst>
              </a:tr>
            </a:tbl>
          </a:graphicData>
        </a:graphic>
      </p:graphicFrame>
      <p:sp>
        <p:nvSpPr>
          <p:cNvPr id="4" name="Footer Placeholder 3">
            <a:extLst>
              <a:ext uri="{FF2B5EF4-FFF2-40B4-BE49-F238E27FC236}">
                <a16:creationId xmlns:a16="http://schemas.microsoft.com/office/drawing/2014/main" id="{7C0CB941-79D6-46ED-A51A-8770E6DD48E4}"/>
              </a:ext>
            </a:extLst>
          </p:cNvPr>
          <p:cNvSpPr>
            <a:spLocks noGrp="1"/>
          </p:cNvSpPr>
          <p:nvPr>
            <p:ph type="ftr" sz="quarter" idx="11"/>
          </p:nvPr>
        </p:nvSpPr>
        <p:spPr/>
        <p:txBody>
          <a:bodyPr/>
          <a:lstStyle/>
          <a:p>
            <a:r>
              <a:rPr lang="en-US"/>
              <a:t>Department of Computer Science and Engineering</a:t>
            </a:r>
          </a:p>
        </p:txBody>
      </p:sp>
      <p:sp>
        <p:nvSpPr>
          <p:cNvPr id="5" name="Slide Number Placeholder 4">
            <a:extLst>
              <a:ext uri="{FF2B5EF4-FFF2-40B4-BE49-F238E27FC236}">
                <a16:creationId xmlns:a16="http://schemas.microsoft.com/office/drawing/2014/main" id="{2D557CE8-7D45-4F71-BE0C-1F0012338BCF}"/>
              </a:ext>
            </a:extLst>
          </p:cNvPr>
          <p:cNvSpPr>
            <a:spLocks noGrp="1"/>
          </p:cNvSpPr>
          <p:nvPr>
            <p:ph type="sldNum" sz="quarter" idx="12"/>
          </p:nvPr>
        </p:nvSpPr>
        <p:spPr/>
        <p:txBody>
          <a:bodyPr/>
          <a:lstStyle/>
          <a:p>
            <a:fld id="{25C63147-878E-44A3-80CF-83EFDE67F5AF}" type="slidenum">
              <a:rPr lang="en-US" smtClean="0"/>
              <a:pPr/>
              <a:t>2</a:t>
            </a:fld>
            <a:endParaRPr lang="en-US"/>
          </a:p>
        </p:txBody>
      </p:sp>
    </p:spTree>
    <p:extLst>
      <p:ext uri="{BB962C8B-B14F-4D97-AF65-F5344CB8AC3E}">
        <p14:creationId xmlns:p14="http://schemas.microsoft.com/office/powerpoint/2010/main" val="410302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00545"/>
          </a:xfrm>
        </p:spPr>
        <p:txBody>
          <a:bodyPr>
            <a:normAutofit/>
          </a:bodyPr>
          <a:lstStyle/>
          <a:p>
            <a:pPr algn="ctr"/>
            <a:r>
              <a:rPr lang="en-US" sz="3600" b="1" dirty="0">
                <a:latin typeface="Times New Roman" panose="02020603050405020304" pitchFamily="18" charset="0"/>
                <a:cs typeface="Times New Roman" panose="02020603050405020304" pitchFamily="18" charset="0"/>
              </a:rPr>
              <a:t>Practical - 1</a:t>
            </a:r>
          </a:p>
        </p:txBody>
      </p:sp>
      <p:sp>
        <p:nvSpPr>
          <p:cNvPr id="5" name="Footer Placeholder 4">
            <a:extLst>
              <a:ext uri="{FF2B5EF4-FFF2-40B4-BE49-F238E27FC236}">
                <a16:creationId xmlns:a16="http://schemas.microsoft.com/office/drawing/2014/main" id="{45AFB156-0C96-4A6D-8976-91BD0F3858A1}"/>
              </a:ext>
            </a:extLst>
          </p:cNvPr>
          <p:cNvSpPr>
            <a:spLocks noGrp="1"/>
          </p:cNvSpPr>
          <p:nvPr>
            <p:ph type="ftr" sz="quarter" idx="11"/>
          </p:nvPr>
        </p:nvSpPr>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1334BA24-0F63-4812-822C-0008A5498DE1}"/>
              </a:ext>
            </a:extLst>
          </p:cNvPr>
          <p:cNvSpPr>
            <a:spLocks noGrp="1"/>
          </p:cNvSpPr>
          <p:nvPr>
            <p:ph type="sldNum" sz="quarter" idx="12"/>
          </p:nvPr>
        </p:nvSpPr>
        <p:spPr/>
        <p:txBody>
          <a:bodyPr/>
          <a:lstStyle/>
          <a:p>
            <a:fld id="{25C63147-878E-44A3-80CF-83EFDE67F5AF}" type="slidenum">
              <a:rPr lang="en-US" smtClean="0"/>
              <a:pPr/>
              <a:t>3</a:t>
            </a:fld>
            <a:endParaRPr lang="en-US"/>
          </a:p>
        </p:txBody>
      </p:sp>
      <p:graphicFrame>
        <p:nvGraphicFramePr>
          <p:cNvPr id="3" name="Table 6">
            <a:extLst>
              <a:ext uri="{FF2B5EF4-FFF2-40B4-BE49-F238E27FC236}">
                <a16:creationId xmlns:a16="http://schemas.microsoft.com/office/drawing/2014/main" id="{5254D2B3-5404-8D85-02BF-311A6238F4F1}"/>
              </a:ext>
            </a:extLst>
          </p:cNvPr>
          <p:cNvGraphicFramePr>
            <a:graphicFrameLocks noGrp="1"/>
          </p:cNvGraphicFramePr>
          <p:nvPr>
            <p:extLst>
              <p:ext uri="{D42A27DB-BD31-4B8C-83A1-F6EECF244321}">
                <p14:modId xmlns:p14="http://schemas.microsoft.com/office/powerpoint/2010/main" val="1600518105"/>
              </p:ext>
            </p:extLst>
          </p:nvPr>
        </p:nvGraphicFramePr>
        <p:xfrm>
          <a:off x="581891" y="720436"/>
          <a:ext cx="11055927" cy="5366751"/>
        </p:xfrm>
        <a:graphic>
          <a:graphicData uri="http://schemas.openxmlformats.org/drawingml/2006/table">
            <a:tbl>
              <a:tblPr firstRow="1" bandRow="1">
                <a:tableStyleId>{5FD0F851-EC5A-4D38-B0AD-8093EC10F338}</a:tableStyleId>
              </a:tblPr>
              <a:tblGrid>
                <a:gridCol w="2008909">
                  <a:extLst>
                    <a:ext uri="{9D8B030D-6E8A-4147-A177-3AD203B41FA5}">
                      <a16:colId xmlns:a16="http://schemas.microsoft.com/office/drawing/2014/main" val="1741398519"/>
                    </a:ext>
                  </a:extLst>
                </a:gridCol>
                <a:gridCol w="9047018">
                  <a:extLst>
                    <a:ext uri="{9D8B030D-6E8A-4147-A177-3AD203B41FA5}">
                      <a16:colId xmlns:a16="http://schemas.microsoft.com/office/drawing/2014/main" val="2581341250"/>
                    </a:ext>
                  </a:extLst>
                </a:gridCol>
              </a:tblGrid>
              <a:tr h="23552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Concept :</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HTML, CSS, </a:t>
                      </a:r>
                      <a:r>
                        <a:rPr lang="en-US" sz="1600" dirty="0" err="1"/>
                        <a:t>Javascript</a:t>
                      </a:r>
                      <a:endParaRPr lang="en-IN" sz="1600" dirty="0"/>
                    </a:p>
                  </a:txBody>
                  <a:tcPr/>
                </a:tc>
                <a:extLst>
                  <a:ext uri="{0D108BD9-81ED-4DB2-BD59-A6C34878D82A}">
                    <a16:rowId xmlns:a16="http://schemas.microsoft.com/office/drawing/2014/main" val="2059850056"/>
                  </a:ext>
                </a:extLst>
              </a:tr>
              <a:tr h="3322320">
                <a:tc>
                  <a:txBody>
                    <a:bodyPr/>
                    <a:lstStyle/>
                    <a:p>
                      <a:pPr algn="just"/>
                      <a:r>
                        <a:rPr lang="en-US" sz="1600" b="1" dirty="0"/>
                        <a:t>Practical :</a:t>
                      </a:r>
                      <a:endParaRPr lang="en-IN" sz="1600" b="1" dirty="0"/>
                    </a:p>
                  </a:txBody>
                  <a:tcPr/>
                </a:tc>
                <a:tc>
                  <a:txBody>
                    <a:bodyPr/>
                    <a:lstStyle/>
                    <a:p>
                      <a:pPr algn="just" rtl="0" fontAlgn="base"/>
                      <a:r>
                        <a:rPr lang="en-US" sz="1600" b="0" i="0" u="none" strike="noStrike" kern="1200" dirty="0">
                          <a:solidFill>
                            <a:schemeClr val="tx1"/>
                          </a:solidFill>
                          <a:effectLst/>
                          <a:latin typeface="+mn-lt"/>
                          <a:ea typeface="+mn-ea"/>
                          <a:cs typeface="+mn-cs"/>
                        </a:rPr>
                        <a:t>Create a responsive website using HTML, CSS, and </a:t>
                      </a:r>
                      <a:r>
                        <a:rPr lang="en-US" sz="1600" b="0" i="0" u="none" strike="noStrike" kern="1200" dirty="0" err="1">
                          <a:solidFill>
                            <a:schemeClr val="tx1"/>
                          </a:solidFill>
                          <a:effectLst/>
                          <a:latin typeface="+mn-lt"/>
                          <a:ea typeface="+mn-ea"/>
                          <a:cs typeface="+mn-cs"/>
                        </a:rPr>
                        <a:t>javascript</a:t>
                      </a:r>
                      <a:r>
                        <a:rPr lang="en-US" sz="1600" b="0" i="0" u="none" strike="noStrike" kern="1200" dirty="0">
                          <a:solidFill>
                            <a:schemeClr val="tx1"/>
                          </a:solidFill>
                          <a:effectLst/>
                          <a:latin typeface="+mn-lt"/>
                          <a:ea typeface="+mn-ea"/>
                          <a:cs typeface="+mn-cs"/>
                        </a:rPr>
                        <a:t>. Create a My Profile webpage.</a:t>
                      </a:r>
                      <a:endParaRPr lang="en-US" sz="1600" b="0" dirty="0">
                        <a:effectLst/>
                      </a:endParaRPr>
                    </a:p>
                    <a:p>
                      <a:pPr algn="just" rtl="0"/>
                      <a:r>
                        <a:rPr lang="en-US" sz="1600" b="0" i="0" u="none" strike="noStrike" kern="1200" dirty="0">
                          <a:solidFill>
                            <a:schemeClr val="tx1"/>
                          </a:solidFill>
                          <a:effectLst/>
                          <a:latin typeface="+mn-lt"/>
                          <a:ea typeface="+mn-ea"/>
                          <a:cs typeface="+mn-cs"/>
                        </a:rPr>
                        <a:t>The webpage should contain a basic structure,</a:t>
                      </a:r>
                      <a:endParaRPr lang="en-US" sz="1600" b="0" dirty="0">
                        <a:effectLst/>
                      </a:endParaRPr>
                    </a:p>
                    <a:p>
                      <a:pPr algn="just" rtl="0" fontAlgn="base"/>
                      <a:r>
                        <a:rPr lang="en-US" sz="1600" b="1" i="0" u="none" strike="noStrike" kern="1200" dirty="0">
                          <a:solidFill>
                            <a:schemeClr val="tx1"/>
                          </a:solidFill>
                          <a:effectLst/>
                          <a:latin typeface="+mn-lt"/>
                          <a:ea typeface="+mn-ea"/>
                          <a:cs typeface="+mn-cs"/>
                        </a:rPr>
                        <a:t>Header:</a:t>
                      </a:r>
                      <a:r>
                        <a:rPr lang="en-US" sz="1600" b="0" i="0" u="none" strike="noStrike" kern="1200" dirty="0">
                          <a:solidFill>
                            <a:schemeClr val="tx1"/>
                          </a:solidFill>
                          <a:effectLst/>
                          <a:latin typeface="+mn-lt"/>
                          <a:ea typeface="+mn-ea"/>
                          <a:cs typeface="+mn-cs"/>
                        </a:rPr>
                        <a:t> A large strip across the top that typically has a significant title, an image/logo, and maybe a tagline.</a:t>
                      </a:r>
                    </a:p>
                    <a:p>
                      <a:pPr algn="just" rtl="0" fontAlgn="base"/>
                      <a:r>
                        <a:rPr lang="en-US" sz="1600" b="1" i="0" u="none" strike="noStrike" kern="1200" dirty="0">
                          <a:solidFill>
                            <a:schemeClr val="tx1"/>
                          </a:solidFill>
                          <a:effectLst/>
                          <a:latin typeface="+mn-lt"/>
                          <a:ea typeface="+mn-ea"/>
                          <a:cs typeface="+mn-cs"/>
                        </a:rPr>
                        <a:t>Navigation bar:</a:t>
                      </a:r>
                      <a:r>
                        <a:rPr lang="en-US" sz="1600" b="0" i="0" u="none" strike="noStrike" kern="1200" dirty="0">
                          <a:solidFill>
                            <a:schemeClr val="tx1"/>
                          </a:solidFill>
                          <a:effectLst/>
                          <a:latin typeface="+mn-lt"/>
                          <a:ea typeface="+mn-ea"/>
                          <a:cs typeface="+mn-cs"/>
                        </a:rPr>
                        <a:t> Links to the site's primary areas; typically displayed as a bar with menu buttons, links, or tabs. Similar to the header, this text often doesn't change from page to page.</a:t>
                      </a:r>
                    </a:p>
                    <a:p>
                      <a:pPr algn="just" rtl="0" fontAlgn="base"/>
                      <a:r>
                        <a:rPr lang="en-US" sz="1600" b="1" i="0" u="none" strike="noStrike" kern="1200" dirty="0">
                          <a:solidFill>
                            <a:schemeClr val="tx1"/>
                          </a:solidFill>
                          <a:effectLst/>
                          <a:latin typeface="+mn-lt"/>
                          <a:ea typeface="+mn-ea"/>
                          <a:cs typeface="+mn-cs"/>
                        </a:rPr>
                        <a:t>Main content: </a:t>
                      </a:r>
                      <a:r>
                        <a:rPr lang="en-US" sz="1600" b="0" i="0" u="none" strike="noStrike" kern="1200" dirty="0">
                          <a:solidFill>
                            <a:schemeClr val="tx1"/>
                          </a:solidFill>
                          <a:effectLst/>
                          <a:latin typeface="+mn-lt"/>
                          <a:ea typeface="+mn-ea"/>
                          <a:cs typeface="+mn-cs"/>
                        </a:rPr>
                        <a:t>A large section in the middle that contains most of the unique content on a particular website, such as the main video, the main article you're reading, the map you want to see, the news headlines, etc. The only area of the website that will definitely vary from page to page.</a:t>
                      </a:r>
                    </a:p>
                    <a:p>
                      <a:pPr algn="just" rtl="0" fontAlgn="base"/>
                      <a:r>
                        <a:rPr lang="en-US" sz="1600" b="1" i="0" u="none" strike="noStrike" kern="1200" dirty="0">
                          <a:solidFill>
                            <a:schemeClr val="tx1"/>
                          </a:solidFill>
                          <a:effectLst/>
                          <a:latin typeface="+mn-lt"/>
                          <a:ea typeface="+mn-ea"/>
                          <a:cs typeface="+mn-cs"/>
                        </a:rPr>
                        <a:t>Sidebar: </a:t>
                      </a:r>
                      <a:r>
                        <a:rPr lang="en-US" sz="1600" b="0" i="0" u="none" strike="noStrike" kern="1200" dirty="0">
                          <a:solidFill>
                            <a:schemeClr val="tx1"/>
                          </a:solidFill>
                          <a:effectLst/>
                          <a:latin typeface="+mn-lt"/>
                          <a:ea typeface="+mn-ea"/>
                          <a:cs typeface="+mn-cs"/>
                        </a:rPr>
                        <a:t>peripheral information, links, quotes, advertisements, etc. Most of the time, this is relevant to the main content.</a:t>
                      </a:r>
                    </a:p>
                    <a:p>
                      <a:pPr algn="just"/>
                      <a:r>
                        <a:rPr lang="en-US" sz="1600" b="1" i="0" u="none" strike="noStrike" kern="1200" dirty="0">
                          <a:solidFill>
                            <a:schemeClr val="tx1"/>
                          </a:solidFill>
                          <a:effectLst/>
                          <a:latin typeface="+mn-lt"/>
                          <a:ea typeface="+mn-ea"/>
                          <a:cs typeface="+mn-cs"/>
                        </a:rPr>
                        <a:t>Footer:</a:t>
                      </a:r>
                      <a:r>
                        <a:rPr lang="en-US" sz="1600" b="0" i="0" u="none" strike="noStrike" kern="1200" dirty="0">
                          <a:solidFill>
                            <a:schemeClr val="tx1"/>
                          </a:solidFill>
                          <a:effectLst/>
                          <a:latin typeface="+mn-lt"/>
                          <a:ea typeface="+mn-ea"/>
                          <a:cs typeface="+mn-cs"/>
                        </a:rPr>
                        <a:t> A section at the bottom of a page typically includes small text, copyright disclaimers, or contact information. It is an area where common information (like the header) can be placed, although often, such information is not essential or important to the website itself.</a:t>
                      </a:r>
                      <a:endParaRPr lang="en-IN" sz="1600" dirty="0"/>
                    </a:p>
                  </a:txBody>
                  <a:tcPr/>
                </a:tc>
                <a:extLst>
                  <a:ext uri="{0D108BD9-81ED-4DB2-BD59-A6C34878D82A}">
                    <a16:rowId xmlns:a16="http://schemas.microsoft.com/office/drawing/2014/main" val="72227362"/>
                  </a:ext>
                </a:extLst>
              </a:tr>
              <a:tr h="391719">
                <a:tc>
                  <a:txBody>
                    <a:bodyPr/>
                    <a:lstStyle/>
                    <a:p>
                      <a:pPr algn="just"/>
                      <a:r>
                        <a:rPr lang="en-US" sz="1600" b="1" dirty="0"/>
                        <a:t>Requirement :</a:t>
                      </a:r>
                      <a:endParaRPr lang="en-IN" sz="1600" b="1" dirty="0"/>
                    </a:p>
                  </a:txBody>
                  <a:tcPr/>
                </a:tc>
                <a:tc>
                  <a:txBody>
                    <a:bodyPr/>
                    <a:lstStyle/>
                    <a:p>
                      <a:pPr algn="just"/>
                      <a:r>
                        <a:rPr lang="en-US" sz="1600" dirty="0"/>
                        <a:t>Knowledge of HTML, CSS and </a:t>
                      </a:r>
                      <a:r>
                        <a:rPr lang="en-US" sz="1600" dirty="0" err="1"/>
                        <a:t>Javascript</a:t>
                      </a:r>
                      <a:endParaRPr lang="en-US" sz="1600" dirty="0"/>
                    </a:p>
                  </a:txBody>
                  <a:tcPr/>
                </a:tc>
                <a:extLst>
                  <a:ext uri="{0D108BD9-81ED-4DB2-BD59-A6C34878D82A}">
                    <a16:rowId xmlns:a16="http://schemas.microsoft.com/office/drawing/2014/main" val="441795232"/>
                  </a:ext>
                </a:extLst>
              </a:tr>
              <a:tr h="391719">
                <a:tc>
                  <a:txBody>
                    <a:bodyPr/>
                    <a:lstStyle/>
                    <a:p>
                      <a:pPr algn="just"/>
                      <a:r>
                        <a:rPr lang="en-US" sz="1600" b="1" dirty="0"/>
                        <a:t>Required Software :</a:t>
                      </a:r>
                      <a:endParaRPr lang="en-IN" sz="1600" b="1" dirty="0"/>
                    </a:p>
                  </a:txBody>
                  <a:tcPr/>
                </a:tc>
                <a:tc>
                  <a:txBody>
                    <a:bodyPr/>
                    <a:lstStyle/>
                    <a:p>
                      <a:pPr algn="just"/>
                      <a:r>
                        <a:rPr lang="en-US" sz="1600" dirty="0"/>
                        <a:t>Visual Studio Code/Sublime text/etc.</a:t>
                      </a:r>
                    </a:p>
                  </a:txBody>
                  <a:tcPr/>
                </a:tc>
                <a:extLst>
                  <a:ext uri="{0D108BD9-81ED-4DB2-BD59-A6C34878D82A}">
                    <a16:rowId xmlns:a16="http://schemas.microsoft.com/office/drawing/2014/main" val="3580564113"/>
                  </a:ext>
                </a:extLst>
              </a:tr>
              <a:tr h="925713">
                <a:tc>
                  <a:txBody>
                    <a:bodyPr/>
                    <a:lstStyle/>
                    <a:p>
                      <a:pPr algn="just"/>
                      <a:r>
                        <a:rPr lang="en-US" sz="1600" b="1" dirty="0"/>
                        <a:t>Link to Refer :</a:t>
                      </a:r>
                      <a:endParaRPr lang="en-IN" sz="1600" b="1" dirty="0"/>
                    </a:p>
                  </a:txBody>
                  <a:tcPr/>
                </a:tc>
                <a:tc>
                  <a:txBody>
                    <a:bodyPr/>
                    <a:lstStyle/>
                    <a:p>
                      <a:pPr algn="just"/>
                      <a:r>
                        <a:rPr lang="en-IN" sz="1600" b="0" i="0" u="sng" strike="noStrike" kern="1200" dirty="0">
                          <a:solidFill>
                            <a:schemeClr val="tx1"/>
                          </a:solidFill>
                          <a:effectLst/>
                          <a:latin typeface="+mn-lt"/>
                          <a:ea typeface="+mn-ea"/>
                          <a:cs typeface="+mn-cs"/>
                          <a:hlinkClick r:id="rId2"/>
                        </a:rPr>
                        <a:t>https://developer.mozilla.org/en-US/docs/Learn/HTML/Introduction_to_HTML/Document_and_website_structure#basic_sections_of_a_document</a:t>
                      </a:r>
                      <a:endParaRPr lang="en-US" sz="1600" dirty="0"/>
                    </a:p>
                  </a:txBody>
                  <a:tcPr/>
                </a:tc>
                <a:extLst>
                  <a:ext uri="{0D108BD9-81ED-4DB2-BD59-A6C34878D82A}">
                    <a16:rowId xmlns:a16="http://schemas.microsoft.com/office/drawing/2014/main" val="3773508615"/>
                  </a:ext>
                </a:extLst>
              </a:tr>
            </a:tbl>
          </a:graphicData>
        </a:graphic>
      </p:graphicFrame>
    </p:spTree>
    <p:extLst>
      <p:ext uri="{BB962C8B-B14F-4D97-AF65-F5344CB8AC3E}">
        <p14:creationId xmlns:p14="http://schemas.microsoft.com/office/powerpoint/2010/main" val="270828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Use of ICT for Resource sharing and Doubt solving</a:t>
            </a:r>
          </a:p>
        </p:txBody>
      </p:sp>
      <p:sp>
        <p:nvSpPr>
          <p:cNvPr id="3" name="Content Placeholder 2"/>
          <p:cNvSpPr>
            <a:spLocks noGrp="1"/>
          </p:cNvSpPr>
          <p:nvPr>
            <p:ph idx="1"/>
          </p:nvPr>
        </p:nvSpPr>
        <p:spPr>
          <a:xfrm>
            <a:off x="838200" y="1813902"/>
            <a:ext cx="10515600" cy="1507268"/>
          </a:xfrm>
        </p:spPr>
        <p:txBody>
          <a:bodyPr/>
          <a:lstStyle/>
          <a:p>
            <a:pPr algn="just"/>
            <a:r>
              <a:rPr lang="en-US" b="1" dirty="0">
                <a:latin typeface="Times New Roman" panose="02020603050405020304" pitchFamily="18" charset="0"/>
                <a:cs typeface="Times New Roman" panose="02020603050405020304" pitchFamily="18" charset="0"/>
              </a:rPr>
              <a:t>Microsoft teams </a:t>
            </a:r>
            <a:r>
              <a:rPr lang="en-US" dirty="0">
                <a:latin typeface="Times New Roman" panose="02020603050405020304" pitchFamily="18" charset="0"/>
                <a:cs typeface="Times New Roman" panose="02020603050405020304" pitchFamily="18" charset="0"/>
              </a:rPr>
              <a:t>will be used as a medium for sharing all helpful course related materials.</a:t>
            </a:r>
          </a:p>
        </p:txBody>
      </p:sp>
      <p:sp>
        <p:nvSpPr>
          <p:cNvPr id="5" name="Title 1">
            <a:extLst>
              <a:ext uri="{FF2B5EF4-FFF2-40B4-BE49-F238E27FC236}">
                <a16:creationId xmlns:a16="http://schemas.microsoft.com/office/drawing/2014/main" id="{CBEE1E95-1061-4AAA-8762-E1D93819F686}"/>
              </a:ext>
            </a:extLst>
          </p:cNvPr>
          <p:cNvSpPr txBox="1">
            <a:spLocks/>
          </p:cNvSpPr>
          <p:nvPr/>
        </p:nvSpPr>
        <p:spPr>
          <a:xfrm>
            <a:off x="835326" y="32952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Practical Submission</a:t>
            </a:r>
          </a:p>
        </p:txBody>
      </p:sp>
      <p:sp>
        <p:nvSpPr>
          <p:cNvPr id="6" name="Content Placeholder 2">
            <a:extLst>
              <a:ext uri="{FF2B5EF4-FFF2-40B4-BE49-F238E27FC236}">
                <a16:creationId xmlns:a16="http://schemas.microsoft.com/office/drawing/2014/main" id="{2F2951FD-A3D9-45BA-9AD6-7A8F6AD1EFF4}"/>
              </a:ext>
            </a:extLst>
          </p:cNvPr>
          <p:cNvSpPr txBox="1">
            <a:spLocks/>
          </p:cNvSpPr>
          <p:nvPr/>
        </p:nvSpPr>
        <p:spPr>
          <a:xfrm>
            <a:off x="835326" y="4744000"/>
            <a:ext cx="10515600" cy="15072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Practicals needs to be submitted </a:t>
            </a:r>
            <a:r>
              <a:rPr lang="en-US" dirty="0" err="1">
                <a:latin typeface="Times New Roman" panose="02020603050405020304" pitchFamily="18" charset="0"/>
                <a:cs typeface="Times New Roman" panose="02020603050405020304" pitchFamily="18" charset="0"/>
              </a:rPr>
              <a:t>chapterwise</a:t>
            </a:r>
            <a:r>
              <a:rPr lang="en-US" dirty="0">
                <a:latin typeface="Times New Roman" panose="02020603050405020304" pitchFamily="18" charset="0"/>
                <a:cs typeface="Times New Roman" panose="02020603050405020304" pitchFamily="18" charset="0"/>
              </a:rPr>
              <a:t>, in assignment section within given deadline.</a:t>
            </a:r>
          </a:p>
          <a:p>
            <a:pPr algn="just"/>
            <a:r>
              <a:rPr lang="en-US" dirty="0">
                <a:latin typeface="Times New Roman" panose="02020603050405020304" pitchFamily="18" charset="0"/>
                <a:cs typeface="Times New Roman" panose="02020603050405020304" pitchFamily="18" charset="0"/>
              </a:rPr>
              <a:t>Practicals needs to be submitted in MS teams on or before given deadline.</a:t>
            </a:r>
          </a:p>
          <a:p>
            <a:pPr algn="just"/>
            <a:endParaRPr lang="en-US"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D21EABEF-6016-48FD-8469-73AD465A51AD}"/>
              </a:ext>
            </a:extLst>
          </p:cNvPr>
          <p:cNvSpPr>
            <a:spLocks noGrp="1"/>
          </p:cNvSpPr>
          <p:nvPr>
            <p:ph type="ftr" sz="quarter" idx="11"/>
          </p:nvPr>
        </p:nvSpPr>
        <p:spPr/>
        <p:txBody>
          <a:bodyPr/>
          <a:lstStyle/>
          <a:p>
            <a:r>
              <a:rPr lang="en-US"/>
              <a:t>Department of Computer Science and Engineering</a:t>
            </a:r>
          </a:p>
        </p:txBody>
      </p:sp>
      <p:sp>
        <p:nvSpPr>
          <p:cNvPr id="8" name="Slide Number Placeholder 7">
            <a:extLst>
              <a:ext uri="{FF2B5EF4-FFF2-40B4-BE49-F238E27FC236}">
                <a16:creationId xmlns:a16="http://schemas.microsoft.com/office/drawing/2014/main" id="{2D7F19D9-40B9-47F7-9107-CDCD3FE79470}"/>
              </a:ext>
            </a:extLst>
          </p:cNvPr>
          <p:cNvSpPr>
            <a:spLocks noGrp="1"/>
          </p:cNvSpPr>
          <p:nvPr>
            <p:ph type="sldNum" sz="quarter" idx="12"/>
          </p:nvPr>
        </p:nvSpPr>
        <p:spPr/>
        <p:txBody>
          <a:bodyPr/>
          <a:lstStyle/>
          <a:p>
            <a:fld id="{25C63147-878E-44A3-80CF-83EFDE67F5AF}" type="slidenum">
              <a:rPr lang="en-US" smtClean="0"/>
              <a:pPr/>
              <a:t>4</a:t>
            </a:fld>
            <a:endParaRPr lang="en-US"/>
          </a:p>
        </p:txBody>
      </p:sp>
    </p:spTree>
    <p:extLst>
      <p:ext uri="{BB962C8B-B14F-4D97-AF65-F5344CB8AC3E}">
        <p14:creationId xmlns:p14="http://schemas.microsoft.com/office/powerpoint/2010/main" val="383796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AFCD2-D8B3-452A-901F-09B3C00EE58C}"/>
              </a:ext>
            </a:extLst>
          </p:cNvPr>
          <p:cNvSpPr>
            <a:spLocks noGrp="1"/>
          </p:cNvSpPr>
          <p:nvPr>
            <p:ph idx="4294967295"/>
          </p:nvPr>
        </p:nvSpPr>
        <p:spPr>
          <a:xfrm>
            <a:off x="838200" y="1023369"/>
            <a:ext cx="10515600" cy="4351338"/>
          </a:xfrm>
        </p:spPr>
        <p:txBody>
          <a:bodyPr anchor="ctr">
            <a:normAutofit/>
          </a:bodyPr>
          <a:lstStyle/>
          <a:p>
            <a:pPr marL="0" indent="0" algn="ctr">
              <a:buNone/>
            </a:pPr>
            <a:r>
              <a:rPr lang="en-US" sz="8000" dirty="0">
                <a:latin typeface="Times New Roman" panose="02020603050405020304" pitchFamily="18" charset="0"/>
                <a:cs typeface="Times New Roman" panose="02020603050405020304" pitchFamily="18" charset="0"/>
              </a:rPr>
              <a:t>Thank You</a:t>
            </a:r>
          </a:p>
        </p:txBody>
      </p:sp>
      <p:sp>
        <p:nvSpPr>
          <p:cNvPr id="2" name="Footer Placeholder 1">
            <a:extLst>
              <a:ext uri="{FF2B5EF4-FFF2-40B4-BE49-F238E27FC236}">
                <a16:creationId xmlns:a16="http://schemas.microsoft.com/office/drawing/2014/main" id="{8AE208DF-BB20-4040-97CF-1EC566659122}"/>
              </a:ext>
            </a:extLst>
          </p:cNvPr>
          <p:cNvSpPr>
            <a:spLocks noGrp="1"/>
          </p:cNvSpPr>
          <p:nvPr>
            <p:ph type="ftr" sz="quarter" idx="11"/>
          </p:nvPr>
        </p:nvSpPr>
        <p:spPr/>
        <p:txBody>
          <a:bodyPr/>
          <a:lstStyle/>
          <a:p>
            <a:r>
              <a:rPr lang="en-US"/>
              <a:t>Department of Computer Science and Engineering</a:t>
            </a:r>
          </a:p>
        </p:txBody>
      </p:sp>
      <p:sp>
        <p:nvSpPr>
          <p:cNvPr id="5" name="Slide Number Placeholder 4">
            <a:extLst>
              <a:ext uri="{FF2B5EF4-FFF2-40B4-BE49-F238E27FC236}">
                <a16:creationId xmlns:a16="http://schemas.microsoft.com/office/drawing/2014/main" id="{2ED0CC03-2335-4A97-AF13-84D1FD2A5473}"/>
              </a:ext>
            </a:extLst>
          </p:cNvPr>
          <p:cNvSpPr>
            <a:spLocks noGrp="1"/>
          </p:cNvSpPr>
          <p:nvPr>
            <p:ph type="sldNum" sz="quarter" idx="12"/>
          </p:nvPr>
        </p:nvSpPr>
        <p:spPr/>
        <p:txBody>
          <a:bodyPr/>
          <a:lstStyle/>
          <a:p>
            <a:fld id="{25C63147-878E-44A3-80CF-83EFDE67F5AF}" type="slidenum">
              <a:rPr lang="en-US" smtClean="0"/>
              <a:pPr/>
              <a:t>5</a:t>
            </a:fld>
            <a:endParaRPr lang="en-US"/>
          </a:p>
        </p:txBody>
      </p:sp>
    </p:spTree>
    <p:extLst>
      <p:ext uri="{BB962C8B-B14F-4D97-AF65-F5344CB8AC3E}">
        <p14:creationId xmlns:p14="http://schemas.microsoft.com/office/powerpoint/2010/main" val="522544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474</Words>
  <Application>Microsoft Office PowerPoint</Application>
  <PresentationFormat>Widescreen</PresentationFormat>
  <Paragraphs>63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Practical Introduction 5th Semester 2022-23</vt:lpstr>
      <vt:lpstr>Teaching Scheme Credit Hours</vt:lpstr>
      <vt:lpstr>Practical - 1</vt:lpstr>
      <vt:lpstr>Use of ICT for Resource sharing and Doubt solving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Pedagogy</dc:title>
  <dc:creator>Windows User</dc:creator>
  <cp:lastModifiedBy>dell</cp:lastModifiedBy>
  <cp:revision>260</cp:revision>
  <dcterms:created xsi:type="dcterms:W3CDTF">2018-02-13T10:21:47Z</dcterms:created>
  <dcterms:modified xsi:type="dcterms:W3CDTF">2022-07-03T13:49:25Z</dcterms:modified>
</cp:coreProperties>
</file>