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8" r:id="rId4"/>
    <p:sldId id="280" r:id="rId5"/>
    <p:sldId id="286" r:id="rId6"/>
    <p:sldId id="285" r:id="rId7"/>
  </p:sldIdLst>
  <p:sldSz cx="12192000" cy="6858000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g7K/yh1Pw65O3aOXPamiv0CFMY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24026-F768-44AF-BFDA-2C55E31FBE2B}">
  <a:tblStyle styleId="{B7F24026-F768-44AF-BFDA-2C55E31FBE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9713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79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6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9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66" name="Google Shape;666;p4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914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66" name="Google Shape;666;p4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98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>
            <a:spLocks noGrp="1"/>
          </p:cNvSpPr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6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6" descr="Dark gray partial box.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23" name="Google Shape;23;p5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5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0"/>
          <p:cNvSpPr txBox="1">
            <a:spLocks noGrp="1"/>
          </p:cNvSpPr>
          <p:nvPr>
            <p:ph type="title"/>
          </p:nvPr>
        </p:nvSpPr>
        <p:spPr>
          <a:xfrm rot="5400000">
            <a:off x="10688640" y="1371609"/>
            <a:ext cx="5851525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body" idx="1"/>
          </p:nvPr>
        </p:nvSpPr>
        <p:spPr>
          <a:xfrm rot="5400000">
            <a:off x="3271841" y="-2184390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0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1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9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5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9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2"/>
          <p:cNvSpPr txBox="1"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72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2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2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" name="Google Shape;150;p72" descr="Dark gray partial box."/>
          <p:cNvGrpSpPr/>
          <p:nvPr/>
        </p:nvGrpSpPr>
        <p:grpSpPr>
          <a:xfrm>
            <a:off x="989271" y="2362200"/>
            <a:ext cx="10270993" cy="1066802"/>
            <a:chOff x="989012" y="4572000"/>
            <a:chExt cx="10268319" cy="1002032"/>
          </a:xfrm>
        </p:grpSpPr>
        <p:cxnSp>
          <p:nvCxnSpPr>
            <p:cNvPr id="151" name="Google Shape;151;p7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7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7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3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3"/>
          <p:cNvSpPr txBox="1"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7" name="Google Shape;157;p73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58" name="Google Shape;158;p73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7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0" name="Google Shape;160;p7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3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3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3" name="Google Shape;163;p73" descr="Dark gray partial box.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64" name="Google Shape;164;p7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7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7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4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2" name="Google Shape;172;p74" descr="Dark gray partial box.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73" name="Google Shape;173;p7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7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5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5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6"/>
          <p:cNvSpPr txBox="1">
            <a:spLocks noGrp="1"/>
          </p:cNvSpPr>
          <p:nvPr>
            <p:ph type="body" idx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3" name="Google Shape;183;p76"/>
          <p:cNvSpPr txBox="1">
            <a:spLocks noGrp="1"/>
          </p:cNvSpPr>
          <p:nvPr>
            <p:ph type="body" idx="2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4" name="Google Shape;184;p7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76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6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7"/>
          <p:cNvSpPr txBox="1"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7"/>
          <p:cNvSpPr>
            <a:spLocks noGrp="1"/>
          </p:cNvSpPr>
          <p:nvPr>
            <p:ph type="pic" idx="2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77"/>
          <p:cNvSpPr txBox="1">
            <a:spLocks noGrp="1"/>
          </p:cNvSpPr>
          <p:nvPr>
            <p:ph type="body" idx="1"/>
          </p:nvPr>
        </p:nvSpPr>
        <p:spPr>
          <a:xfrm>
            <a:off x="2389719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77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7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77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8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8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5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78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8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78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1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1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61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3" name="Google Shape;33;p61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61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61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9"/>
          <p:cNvSpPr txBox="1">
            <a:spLocks noGrp="1"/>
          </p:cNvSpPr>
          <p:nvPr>
            <p:ph type="title"/>
          </p:nvPr>
        </p:nvSpPr>
        <p:spPr>
          <a:xfrm rot="5400000">
            <a:off x="10685465" y="1372663"/>
            <a:ext cx="5851525" cy="36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79"/>
          <p:cNvSpPr txBox="1">
            <a:spLocks noGrp="1"/>
          </p:cNvSpPr>
          <p:nvPr>
            <p:ph type="body" idx="1"/>
          </p:nvPr>
        </p:nvSpPr>
        <p:spPr>
          <a:xfrm rot="5400000">
            <a:off x="3270781" y="-2183338"/>
            <a:ext cx="5851525" cy="1076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7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9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9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1"/>
          </p:nvPr>
        </p:nvSpPr>
        <p:spPr>
          <a:xfrm>
            <a:off x="812803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2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" name="Google Shape;47;p63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48" name="Google Shape;48;p6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6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6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5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" name="Google Shape;66;p65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67" name="Google Shape;67;p6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6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6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66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76" name="Google Shape;76;p6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6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6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7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7"/>
          <p:cNvSpPr txBox="1">
            <a:spLocks noGrp="1"/>
          </p:cNvSpPr>
          <p:nvPr>
            <p:ph type="body"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67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67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7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7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8"/>
          <p:cNvSpPr txBox="1"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8"/>
          <p:cNvSpPr>
            <a:spLocks noGrp="1"/>
          </p:cNvSpPr>
          <p:nvPr>
            <p:ph type="pic" idx="2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68"/>
          <p:cNvSpPr txBox="1">
            <a:spLocks noGrp="1"/>
          </p:cNvSpPr>
          <p:nvPr>
            <p:ph type="body" idx="1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6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9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9"/>
          <p:cNvSpPr txBox="1">
            <a:spLocks noGrp="1"/>
          </p:cNvSpPr>
          <p:nvPr>
            <p:ph type="body" idx="1"/>
          </p:nvPr>
        </p:nvSpPr>
        <p:spPr>
          <a:xfrm rot="5400000">
            <a:off x="3833021" y="-1623213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9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9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5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5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5" descr="Black and white background Flourence city image."/>
          <p:cNvPicPr preferRelativeResize="0"/>
          <p:nvPr/>
        </p:nvPicPr>
        <p:blipFill rotWithShape="1">
          <a:blip r:embed="rId13">
            <a:alphaModFix amt="10000"/>
          </a:blip>
          <a:srcRect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7" descr="Black and white background Flourence city image."/>
          <p:cNvPicPr preferRelativeResize="0"/>
          <p:nvPr/>
        </p:nvPicPr>
        <p:blipFill rotWithShape="1">
          <a:blip r:embed="rId11">
            <a:alphaModFix amt="10000"/>
          </a:blip>
          <a:srcRect/>
          <a:stretch/>
        </p:blipFill>
        <p:spPr>
          <a:xfrm>
            <a:off x="2" y="0"/>
            <a:ext cx="12192000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7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57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57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57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0000"/>
                </a:solidFill>
              </a:rPr>
              <a:t>CS312 	</a:t>
            </a:r>
            <a:r>
              <a:rPr lang="en-US" b="1"/>
              <a:t>Database Management Systems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School  of Computer Engineering and Technology	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175" y="431801"/>
            <a:ext cx="2980415" cy="6052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b="1"/>
              <a:t>LABORATORY ASSIGNMENT NO: 01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Case Study on ER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7/17/2020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COMPANY Database</a:t>
            </a:r>
            <a:endParaRPr/>
          </a:p>
        </p:txBody>
      </p:sp>
      <p:sp>
        <p:nvSpPr>
          <p:cNvPr id="620" name="Google Shape;620;p40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Requirements of the Company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The company is organized into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DEPARTMENTs. Each department has a name, number  and an employee who manages the department. We  keep track of the start date of the department manager.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Each department controls a number of PROJECTs. Each project has a name, numberand is located at a single location.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We store each EMPLOYEE’s social security number, address, salary, sex, and birthdate. Each employee </a:t>
            </a:r>
            <a:r>
              <a:rPr lang="en-US" sz="2170" i="1"/>
              <a:t>works for </a:t>
            </a:r>
            <a:r>
              <a:rPr lang="en-US" sz="2170"/>
              <a:t>one department but may </a:t>
            </a:r>
            <a:r>
              <a:rPr lang="en-US" sz="2170" i="1"/>
              <a:t>work on </a:t>
            </a:r>
            <a:r>
              <a:rPr lang="en-US" sz="2170"/>
              <a:t>several projects. We keep track of the number of hours per week that an employee currently works on each project. We also keep track of the </a:t>
            </a:r>
            <a:r>
              <a:rPr lang="en-US" sz="2170" i="1"/>
              <a:t>direct supervisor </a:t>
            </a:r>
            <a:r>
              <a:rPr lang="en-US" sz="2170"/>
              <a:t>of each employee.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Each employee may </a:t>
            </a:r>
            <a:r>
              <a:rPr lang="en-US" sz="2170" i="1"/>
              <a:t>have </a:t>
            </a:r>
            <a:r>
              <a:rPr lang="en-US" sz="2170"/>
              <a:t>a number of DEPENDENTs. For each dependent, we keep track of their name, sex, birthdate, and relationship to employee</a:t>
            </a:r>
            <a:r>
              <a:rPr lang="en-US" sz="1960"/>
              <a:t>.</a:t>
            </a:r>
            <a:endParaRPr/>
          </a:p>
        </p:txBody>
      </p:sp>
      <p:sp>
        <p:nvSpPr>
          <p:cNvPr id="621" name="Google Shape;621;p4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7/17/2020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622" name="Google Shape;622;p40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623" name="Google Shape;623;p4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"/>
          <p:cNvSpPr txBox="1">
            <a:spLocks noGrp="1"/>
          </p:cNvSpPr>
          <p:nvPr>
            <p:ph type="dt" idx="10"/>
          </p:nvPr>
        </p:nvSpPr>
        <p:spPr>
          <a:xfrm>
            <a:off x="762000" y="6459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7/17/2020</a:t>
            </a:r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49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 LABORATORY</a:t>
            </a:r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1" name="Google Shape;67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E-R diagram for COMPANY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97" y="225734"/>
            <a:ext cx="6961636" cy="671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5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"/>
          <p:cNvSpPr txBox="1">
            <a:spLocks noGrp="1"/>
          </p:cNvSpPr>
          <p:nvPr>
            <p:ph type="dt" idx="10"/>
          </p:nvPr>
        </p:nvSpPr>
        <p:spPr>
          <a:xfrm>
            <a:off x="762000" y="6459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7/17/2020</a:t>
            </a:r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49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 LABORATORY</a:t>
            </a:r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1" name="Google Shape;67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941" y="1419368"/>
            <a:ext cx="8912946" cy="4800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71580-468C-4611-8BF5-287C1BFD997A}"/>
              </a:ext>
            </a:extLst>
          </p:cNvPr>
          <p:cNvSpPr txBox="1"/>
          <p:nvPr/>
        </p:nvSpPr>
        <p:spPr>
          <a:xfrm>
            <a:off x="1887941" y="489857"/>
            <a:ext cx="579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Schema Diagram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203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Calibri</vt:lpstr>
      <vt:lpstr>Arial</vt:lpstr>
      <vt:lpstr>Times New Roman</vt:lpstr>
      <vt:lpstr>Office Theme</vt:lpstr>
      <vt:lpstr>1_Office Theme</vt:lpstr>
      <vt:lpstr>CS312  Database Management Systems</vt:lpstr>
      <vt:lpstr>LABORATORY ASSIGNMENT NO: 01</vt:lpstr>
      <vt:lpstr>COMPANY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CS312  Database Management Systems</dc:title>
  <dc:creator>Anita.Gunjal</dc:creator>
  <cp:lastModifiedBy>Sheetal Girase</cp:lastModifiedBy>
  <cp:revision>3</cp:revision>
  <dcterms:created xsi:type="dcterms:W3CDTF">2017-06-20T09:56:08Z</dcterms:created>
  <dcterms:modified xsi:type="dcterms:W3CDTF">2024-09-24T04:24:30Z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skinger@nvidia.com</vt:lpwstr>
  </property>
  <property fmtid="{D5CDD505-2E9C-101B-9397-08002B2CF9AE}" pid="5" name="MSIP_Label_6b558183-044c-4105-8d9c-cea02a2a3d86_SetDate">
    <vt:lpwstr>2019-06-23T04:10:01.2395677Z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